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8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customXml" Target="../customXml/item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IN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sei.cmu.edu/library/asset-view.cfm?assetid=2131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IN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IN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2800" b="1" i="0" u="none">
                <a:solidFill>
                  <a:schemeClr val="lt1"/>
                </a:solidFill>
              </a:rPr>
              <a:t>Software </a:t>
            </a:r>
            <a:r>
              <a:rPr lang="en-IN" sz="2800"/>
              <a:t>Product Management</a:t>
            </a: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>Ongoing product management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IN" sz="16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 service quality are we referring to in the scenario described below: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Char char="•"/>
            </a:pPr>
            <a:r>
              <a:rPr lang="en-I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hotel room has pleasing colours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Tangibles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Char char="•"/>
            </a:pPr>
            <a:r>
              <a:rPr lang="en-I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problem is fixed, another appears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Char char="•"/>
            </a:pPr>
            <a:r>
              <a:rPr lang="en-I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network fails, it is fixed in 1 hour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Char char="•"/>
            </a:pPr>
            <a:r>
              <a:rPr lang="en-I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engineer is able to clear all doubts of customer satisfactorily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Char char="•"/>
            </a:pPr>
            <a:r>
              <a:rPr lang="en-IN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engineer understands the urgency and goes the extra mile to help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Empathy</a:t>
            </a:r>
            <a:endParaRPr/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Exercise: SERVQUAL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Improve the product based on customer feedback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Example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Slack: Integrations with email, channels / group chats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Postman: Documenting APIs, Mocking APIs for front end development)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Any other?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Case study in product improvement: How to listen to customers and analyse them before implementing: Interview with Jim Lynch, Salesforce. What can we learn from this case study?</a:t>
            </a:r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Product improvements &amp; enhancements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6401" y="5576887"/>
            <a:ext cx="9144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How are customer suggestions analyzed and acted upon in your organization?</a:t>
            </a: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Minor releases to fix critical issues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Major releases containing new features &amp; enhancements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Feature prioritization can be based on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Value to customers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Need to match competition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Cost of development and support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Technical complexity and dependencies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Urgency of refactoring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How does release planning happen in your company?</a:t>
            </a: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Release planning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Word 6.0 on Apple Mac OS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Questions: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solidFill>
                  <a:srgbClr val="FF0000"/>
                </a:solidFill>
              </a:rPr>
              <a:t>Why did Microsoft want to converge Word on Windows with that on Mac?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solidFill>
                  <a:srgbClr val="FF0000"/>
                </a:solidFill>
              </a:rPr>
              <a:t>Why did they drop this idea?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 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 of product improvement: Word 6.0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7086" y="4901974"/>
            <a:ext cx="1462314" cy="1416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Changing user needs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Amazon Pay-on-delivery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Ola SOS button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Changing regulations – SOX, GST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Changing standards – Word  introduced ‘Save as PDF’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Changing technology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Amazon moved from monolithic architecture to Micro-services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>
              <a:solidFill>
                <a:srgbClr val="FF0000"/>
              </a:solidFill>
            </a:endParaRPr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Any other type of change?</a:t>
            </a:r>
            <a:endParaRPr>
              <a:solidFill>
                <a:srgbClr val="FF0000"/>
              </a:solidFill>
            </a:endParaRPr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Case study: Adobe Creative Cloud - Desktop to Cloud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What were the challenges?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How were they overcome?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Situations triggering Product change</a:t>
            </a:r>
            <a:endParaRPr/>
          </a:p>
        </p:txBody>
      </p:sp>
      <p:pic>
        <p:nvPicPr>
          <p:cNvPr id="284" name="Google Shape;28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9543" y="5100183"/>
            <a:ext cx="1357086" cy="131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FF0000"/>
                </a:solidFill>
              </a:rPr>
              <a:t>What challenges did you face in making major changes to your product?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0" name="Google Shape;290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We need to continuously add value to clients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Examples: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Netflix: Online order for DVD rental, recommendations feature to make it easy to choose, video streaming, own productions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AirBnB Covid pivot: Virtual experiences – Jungle safari, magic shows, Rio street art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BigBasket: Vending machine in apartment complex, Booking delivery slot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Women safety in Ola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Amazon: eCom, Prime, AWS, Alexa, Amazon Go, …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eBay: ‘Buy now, Pay later’, Buyer seller negotiations, Auto search every day for a product you are looking for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Paytm – Video KYC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rgbClr val="FF0000"/>
                </a:solidFill>
              </a:rPr>
              <a:t>Other examples of continuous innovation?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6" name="Google Shape;296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Continuous product innovations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Examples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Telelink inter-office email: supports UUCP, LAN, Netware, RABMN (1990s)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Rockwell Collins: Helicopter cockpit system caters to multiple types of helicopters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SAP: Caters to Manufacturing, Insurance, Telecom, Retail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rgbClr val="FF0000"/>
                </a:solidFill>
              </a:rPr>
              <a:t>Any other?</a:t>
            </a:r>
            <a:endParaRPr>
              <a:solidFill>
                <a:srgbClr val="FF0000"/>
              </a:solidFill>
            </a:endParaRPr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Product lines share a common set of features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Achieves order-of-magnitude improvements in time to market, cost, productivity &amp; quality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Software Product Lines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Case study: Saturn Aviation Diagnostics and Maintenance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1400" b="0" u="sng">
                <a:solidFill>
                  <a:schemeClr val="hlink"/>
                </a:solidFill>
                <a:hlinkClick r:id="rId3"/>
              </a:rPr>
              <a:t>https://resources.sei.cmu.edu/library/asset-view.cfm?assetid=21312</a:t>
            </a:r>
            <a:endParaRPr sz="1400" b="0"/>
          </a:p>
        </p:txBody>
      </p:sp>
      <p:pic>
        <p:nvPicPr>
          <p:cNvPr id="308" name="Google Shape;30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200" y="1421947"/>
            <a:ext cx="7344228" cy="539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Customer support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Product improvement &amp; enhancements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Situations triggering product change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Continuous product innovations (value enhancement)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Software Product Lines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Case study: Saturn Aviation Diagnostics and Maintenance</a:t>
            </a:r>
            <a:endParaRPr sz="2800"/>
          </a:p>
        </p:txBody>
      </p:sp>
      <p:pic>
        <p:nvPicPr>
          <p:cNvPr id="314" name="Google Shape;31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487" y="1493837"/>
            <a:ext cx="7245576" cy="519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Case study: Saturn Aviation Diagnostics and Maintenance</a:t>
            </a:r>
            <a:endParaRPr sz="2800"/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629" y="1295400"/>
            <a:ext cx="7019925" cy="537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Case study: Saturn Aviation Diagnostics and Maintenance</a:t>
            </a:r>
            <a:endParaRPr sz="2800"/>
          </a:p>
        </p:txBody>
      </p:sp>
      <p:pic>
        <p:nvPicPr>
          <p:cNvPr id="326" name="Google Shape;32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287" y="1421267"/>
            <a:ext cx="7032625" cy="535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Architecture is the foundation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Need to identify common elements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Need to have an organization structure to maintain common elements and build specific products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2" name="Google Shape;332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Lessons in Product lines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FF0000"/>
                </a:solidFill>
              </a:rPr>
              <a:t>What challenges did you face in developing products using product line concept?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8" name="Google Shape;338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4" name="Google Shape;344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 new set of activities begin after product release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Some examples: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Resolving customer issues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Improving the product – UX, performance, bug fixes, security fix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Keep adding value with relevant features – whole product 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Adapt to changes in user needs, technology, competition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Leverage the product – Open source, product line, cater to new segments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Quick and effective customer service is paramount. How?</a:t>
            </a:r>
            <a:endParaRPr sz="1800"/>
          </a:p>
          <a:p>
            <a:pPr marL="6858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Make the product so simple to use and so high in quality that support is a non-issue</a:t>
            </a:r>
            <a:endParaRPr/>
          </a:p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Support team should be sufficiently staffed &amp; knowledgeable</a:t>
            </a:r>
            <a:endParaRPr/>
          </a:p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Recruit people who have a high degree of empathy who feel the pain of the customer</a:t>
            </a:r>
            <a:endParaRPr/>
          </a:p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Empower staff to take decisions, example to give refunds where genuine</a:t>
            </a:r>
            <a:endParaRPr sz="1800"/>
          </a:p>
          <a:p>
            <a:pPr marL="6858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6858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800"/>
              <a:t>Examples of excellence in customer support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IBM delivery a small part flying its engineer to customer site, </a:t>
            </a:r>
            <a:endParaRPr sz="1800"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Buffer Inc. provides superior customer support which helps market itself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>
                <a:solidFill>
                  <a:srgbClr val="FF0000"/>
                </a:solidFill>
              </a:rPr>
              <a:t>Do you have any examples of great customer service?</a:t>
            </a:r>
            <a:endParaRPr sz="1800">
              <a:solidFill>
                <a:srgbClr val="FF0000"/>
              </a:solidFill>
            </a:endParaRPr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Customer support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000"/>
              <a:t>Measuring customer service at Buffer Inc.</a:t>
            </a:r>
            <a:endParaRPr sz="2000"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2467546"/>
            <a:ext cx="2353151" cy="15695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444524" y="2050298"/>
            <a:ext cx="16081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Email responses</a:t>
            </a:r>
            <a:endParaRPr sz="14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138" y="2523940"/>
            <a:ext cx="3606800" cy="240573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6484082" y="2216163"/>
            <a:ext cx="17155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Twitter responses</a:t>
            </a:r>
            <a:endParaRPr sz="14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2472" y="4613161"/>
            <a:ext cx="2440753" cy="162798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3459658" y="4037098"/>
            <a:ext cx="15263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Resolution time</a:t>
            </a:r>
            <a:endParaRPr sz="14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254000" y="6509429"/>
            <a:ext cx="85997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https://buffer.com/resources/june-happiness-report-self-select-urgency/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Several support channels can be used: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Email, Twitter, Facebook, Phone, Remote desktop, FAQ, Ticketing system, Bot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What channels of support exist in your organization?</a:t>
            </a:r>
            <a:endParaRPr>
              <a:solidFill>
                <a:srgbClr val="FF0000"/>
              </a:solidFill>
            </a:endParaRPr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High touch vs low touch: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High touch service involves human interaction as against automated systems (IVR), FAQ, etc.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Mission critical products such as SAP, Navitaire, Shopify, etc. need high touch support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Choose the right channel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Wistia: How did it optimize support?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StudioPress: How did it provide support?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Support channels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5468031"/>
            <a:ext cx="9144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Ensure quality of service using concepts of SERVQUAL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Service Quality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Arial"/>
              <a:buNone/>
            </a:pPr>
            <a:r>
              <a:rPr lang="en-IN" sz="32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are the characteristics of a service quality (SERVQUAL)?</a:t>
            </a:r>
            <a:endParaRPr sz="1800"/>
          </a:p>
        </p:txBody>
      </p:sp>
      <p:pic>
        <p:nvPicPr>
          <p:cNvPr id="238" name="Google Shape;238;p31" descr="https://www.marketingstudyguide.com/wp-content/uploads/2013/08/servqual-model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531260"/>
            <a:ext cx="559117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914400" y="6107112"/>
            <a:ext cx="72374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 service quality characteristic is most important in your project?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Service Quality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body" idx="2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</a:pPr>
            <a:r>
              <a:rPr lang="en-I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</a:t>
            </a:r>
            <a:r>
              <a:rPr lang="en-I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firm’s ability to perform the promised service accurately and dependably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</a:pPr>
            <a:r>
              <a:rPr lang="en-I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Responsiveness</a:t>
            </a:r>
            <a:r>
              <a:rPr lang="en-I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firm’s willingness to help customer and provide prompt service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</a:pPr>
            <a:r>
              <a:rPr lang="en-I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r>
              <a:rPr lang="en-I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knowledge and courtesy of employees and their ability to inspire trust and confidence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</a:pPr>
            <a:r>
              <a:rPr lang="en-I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Empathy</a:t>
            </a:r>
            <a:r>
              <a:rPr lang="en-I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caring and individualized attention paid to customers</a:t>
            </a:r>
            <a:endParaRPr/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</a:rPr>
              <a:t>Tangibles </a:t>
            </a:r>
            <a:r>
              <a:rPr lang="en-IN" sz="1800" b="0">
                <a:solidFill>
                  <a:schemeClr val="dk1"/>
                </a:solidFill>
              </a:rPr>
              <a:t>refers to physical facilities, equipment and appearance of personnel</a:t>
            </a:r>
            <a:endParaRPr sz="1800" b="0">
              <a:solidFill>
                <a:schemeClr val="dk1"/>
              </a:solidFill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B820F8-95BD-4B32-95A8-460BE8548828}"/>
</file>

<file path=customXml/itemProps2.xml><?xml version="1.0" encoding="utf-8"?>
<ds:datastoreItem xmlns:ds="http://schemas.openxmlformats.org/officeDocument/2006/customXml" ds:itemID="{AF6D574A-DED6-4C04-BE15-38CC73AA203C}"/>
</file>

<file path=customXml/itemProps3.xml><?xml version="1.0" encoding="utf-8"?>
<ds:datastoreItem xmlns:ds="http://schemas.openxmlformats.org/officeDocument/2006/customXml" ds:itemID="{967EA389-7B74-45F7-8822-07841942014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Office PowerPoint</Application>
  <PresentationFormat>On-screen Show (4:3)</PresentationFormat>
  <Paragraphs>160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Ongoing product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Ongoing product management</dc:title>
  <cp:lastModifiedBy>DELL</cp:lastModifiedBy>
  <cp:revision>1</cp:revision>
  <dcterms:modified xsi:type="dcterms:W3CDTF">2022-07-23T07:44:51Z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