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8"/>
  </p:notesMasterIdLst>
  <p:sldIdLst>
    <p:sldId id="528" r:id="rId3"/>
    <p:sldId id="539" r:id="rId4"/>
    <p:sldId id="556" r:id="rId5"/>
    <p:sldId id="572" r:id="rId6"/>
    <p:sldId id="557" r:id="rId7"/>
    <p:sldId id="558" r:id="rId8"/>
    <p:sldId id="560" r:id="rId9"/>
    <p:sldId id="559" r:id="rId10"/>
    <p:sldId id="576" r:id="rId11"/>
    <p:sldId id="562" r:id="rId12"/>
    <p:sldId id="563" r:id="rId13"/>
    <p:sldId id="573" r:id="rId14"/>
    <p:sldId id="260" r:id="rId15"/>
    <p:sldId id="554" r:id="rId16"/>
    <p:sldId id="568" r:id="rId17"/>
    <p:sldId id="571" r:id="rId18"/>
    <p:sldId id="569" r:id="rId19"/>
    <p:sldId id="551" r:id="rId20"/>
    <p:sldId id="580" r:id="rId21"/>
    <p:sldId id="581" r:id="rId22"/>
    <p:sldId id="582" r:id="rId23"/>
    <p:sldId id="570" r:id="rId24"/>
    <p:sldId id="583" r:id="rId25"/>
    <p:sldId id="579" r:id="rId26"/>
    <p:sldId id="5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D09"/>
    <a:srgbClr val="FF3300"/>
    <a:srgbClr val="FF5050"/>
    <a:srgbClr val="DA32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70"/>
  </p:normalViewPr>
  <p:slideViewPr>
    <p:cSldViewPr snapToGrid="0">
      <p:cViewPr varScale="1">
        <p:scale>
          <a:sx n="91" d="100"/>
          <a:sy n="91"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10/03/23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70260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2" name="Google Shape;242;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8295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B1F9F8-2F33-48A0-B6E1-CBD34DA86FA7}" type="datetime1">
              <a:rPr lang="en-IN" smtClean="0"/>
              <a:pPr/>
              <a:t>10/03/23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F9511ED-0BE1-4F2B-B63D-1D3DD25330C5}" type="datetime1">
              <a:rPr lang="en-IN" smtClean="0"/>
              <a:pPr/>
              <a:t>10/03/23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D982D4-3B7D-49CC-89D2-CE37596BBCA6}" type="datetime1">
              <a:rPr lang="en-IN" smtClean="0"/>
              <a:pPr/>
              <a:t>10/03/23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46302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a:t>Please enter the presentation title here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a:t>Presenter details comes here</a:t>
            </a:r>
          </a:p>
          <a:p>
            <a:pPr lvl="0"/>
            <a:r>
              <a:rPr lang="en-GB"/>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a:t>Please enter the presentation title here</a:t>
            </a:r>
            <a:endParaRPr lang="en-US"/>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Topic headings here </a:t>
            </a:r>
          </a:p>
          <a:p>
            <a:pPr lvl="0"/>
            <a:r>
              <a:rPr lang="en-US"/>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lvl="1"/>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lvl="1"/>
            <a:endParaRPr lang="en-US"/>
          </a:p>
          <a:p>
            <a:pPr lvl="1"/>
            <a:endParaRPr lang="en-US"/>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r>
              <a:rPr lang="en-US"/>
              <a:t>SS ZG516 -Computer Organization and Software Systems</a:t>
            </a:r>
            <a:endParaRPr lang="en-IN"/>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a:solidFill>
                  <a:srgbClr val="101141"/>
                </a:solidFill>
                <a:latin typeface="Arial"/>
                <a:cs typeface="Arial"/>
              </a:rPr>
              <a:t>BITS </a:t>
            </a:r>
            <a:r>
              <a:rPr lang="en-US" sz="900">
                <a:solidFill>
                  <a:srgbClr val="101141"/>
                </a:solidFill>
                <a:latin typeface="Arial"/>
                <a:cs typeface="Arial"/>
              </a:rPr>
              <a:t>Pilani, Pilani Campus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38AF320-491D-4762-9CEF-3E1E34D8F95D}" type="datetime1">
              <a:rPr lang="en-IN" smtClean="0"/>
              <a:pPr/>
              <a:t>10/03/23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2208E44-E056-4529-AB17-D5D4ED060997}" type="datetime1">
              <a:rPr lang="en-IN" smtClean="0"/>
              <a:pPr/>
              <a:t>10/03/23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19CFB88-53D3-4CA9-98AE-144A38B513BC}" type="datetime1">
              <a:rPr lang="en-IN" smtClean="0"/>
              <a:pPr/>
              <a:t>10/03/23</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D0D0566-7D22-4575-A4D4-6F2EADBD37EA}" type="datetime1">
              <a:rPr lang="en-IN" smtClean="0"/>
              <a:pPr/>
              <a:t>10/03/23</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8F8992E-3A7A-498B-BA4F-ED4E9E99F9C5}" type="datetime1">
              <a:rPr lang="en-IN" smtClean="0"/>
              <a:pPr/>
              <a:t>10/03/23</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542FCF-AAF1-43F7-BF4B-ACFF6C5E1F9E}" type="datetime1">
              <a:rPr lang="en-IN" smtClean="0"/>
              <a:pPr/>
              <a:t>10/03/23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22291EF-5C9A-4DA0-9BCB-C3A40F654C61}" type="datetime1">
              <a:rPr lang="en-IN" smtClean="0"/>
              <a:pPr/>
              <a:t>10/03/23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pic>
        <p:nvPicPr>
          <p:cNvPr id="8" name="Picture 7" descr="Picture 7.png"/>
          <p:cNvPicPr>
            <a:picLocks noChangeAspect="1"/>
          </p:cNvPicPr>
          <p:nvPr userDrawn="1"/>
        </p:nvPicPr>
        <p:blipFill>
          <a:blip r:embed="rId14"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0F2899A1-5BFA-4D14-B690-5DD6CFCAE8DC}" type="datetime1">
              <a:rPr lang="en-IN" smtClean="0">
                <a:solidFill>
                  <a:prstClr val="black">
                    <a:tint val="75000"/>
                  </a:prstClr>
                </a:solidFill>
              </a:rPr>
              <a:pPr/>
              <a:t>10/03/23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solidFill>
                  <a:prstClr val="black">
                    <a:tint val="75000"/>
                  </a:prstClr>
                </a:solidFill>
              </a:rPr>
              <a:t>&lt;Course Code&gt;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iamsatishsharma/BITS_DevOps_Assignment1.g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iamsatishsharma/BITS_DevOps_Assignment1.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07160" y="3366252"/>
            <a:ext cx="7438739" cy="1728854"/>
          </a:xfrm>
        </p:spPr>
        <p:txBody>
          <a:bodyPr anchorCtr="0">
            <a:noAutofit/>
          </a:bodyPr>
          <a:lstStyle/>
          <a:p>
            <a:pPr algn="ctr">
              <a:defRPr/>
            </a:pPr>
            <a:r>
              <a:rPr lang="en-US" sz="2800" dirty="0">
                <a:solidFill>
                  <a:schemeClr val="bg1"/>
                </a:solidFill>
                <a:latin typeface="Arial"/>
                <a:cs typeface="Arial"/>
              </a:rPr>
              <a:t> Assignment - 1</a:t>
            </a:r>
            <a:br>
              <a:rPr lang="en-US" sz="2800" dirty="0">
                <a:solidFill>
                  <a:schemeClr val="bg1"/>
                </a:solidFill>
                <a:latin typeface="Arial"/>
                <a:cs typeface="Arial"/>
              </a:rPr>
            </a:br>
            <a:r>
              <a:rPr lang="en-US" sz="2800" dirty="0">
                <a:solidFill>
                  <a:schemeClr val="bg1"/>
                </a:solidFill>
              </a:rPr>
              <a:t>Introduction to DEVOPS</a:t>
            </a:r>
            <a:endParaRPr lang="en-US" sz="2800" dirty="0">
              <a:solidFill>
                <a:schemeClr val="bg1"/>
              </a:solidFill>
              <a:latin typeface="Arial"/>
              <a:cs typeface="Arial"/>
            </a:endParaRPr>
          </a:p>
        </p:txBody>
      </p:sp>
      <p:sp>
        <p:nvSpPr>
          <p:cNvPr id="52227" name="Content Placeholder 5"/>
          <p:cNvSpPr>
            <a:spLocks noGrp="1"/>
          </p:cNvSpPr>
          <p:nvPr>
            <p:ph sz="quarter" idx="4294967295"/>
          </p:nvPr>
        </p:nvSpPr>
        <p:spPr>
          <a:xfrm>
            <a:off x="2828925" y="5257800"/>
            <a:ext cx="5821514" cy="628650"/>
          </a:xfrm>
        </p:spPr>
        <p:txBody>
          <a:bodyPr anchor="b">
            <a:noAutofit/>
          </a:bodyPr>
          <a:lstStyle/>
          <a:p>
            <a:pPr marL="0" indent="0">
              <a:lnSpc>
                <a:spcPts val="1800"/>
              </a:lnSpc>
              <a:spcBef>
                <a:spcPct val="0"/>
              </a:spcBef>
              <a:buNone/>
            </a:pPr>
            <a:r>
              <a:rPr lang="en-US" sz="2000" dirty="0">
                <a:solidFill>
                  <a:schemeClr val="bg1"/>
                </a:solidFill>
                <a:latin typeface="Arial"/>
                <a:cs typeface="Arial"/>
              </a:rPr>
              <a:t>Satish Kumar Sharma (2022MT93327)</a:t>
            </a:r>
          </a:p>
        </p:txBody>
      </p:sp>
      <p:sp>
        <p:nvSpPr>
          <p:cNvPr id="3" name="TextBox 2">
            <a:extLst>
              <a:ext uri="{FF2B5EF4-FFF2-40B4-BE49-F238E27FC236}">
                <a16:creationId xmlns:a16="http://schemas.microsoft.com/office/drawing/2014/main" id="{A75B87AE-9203-FED9-A044-53D03A70FA3C}"/>
              </a:ext>
            </a:extLst>
          </p:cNvPr>
          <p:cNvSpPr txBox="1"/>
          <p:nvPr/>
        </p:nvSpPr>
        <p:spPr>
          <a:xfrm>
            <a:off x="2724627" y="4948416"/>
            <a:ext cx="2001915" cy="369332"/>
          </a:xfrm>
          <a:prstGeom prst="rect">
            <a:avLst/>
          </a:prstGeom>
          <a:noFill/>
        </p:spPr>
        <p:txBody>
          <a:bodyPr wrap="square">
            <a:spAutoFit/>
          </a:bodyPr>
          <a:lstStyle/>
          <a:p>
            <a:r>
              <a:rPr lang="en-US" sz="1800" b="1" dirty="0">
                <a:solidFill>
                  <a:schemeClr val="bg1"/>
                </a:solidFill>
                <a:latin typeface="Arial"/>
                <a:cs typeface="Arial"/>
              </a:rPr>
              <a:t>Submitted by</a:t>
            </a:r>
            <a:endParaRPr lang="en-IN" dirty="0"/>
          </a:p>
        </p:txBody>
      </p:sp>
      <p:sp>
        <p:nvSpPr>
          <p:cNvPr id="4" name="Slide Number Placeholder 4">
            <a:extLst>
              <a:ext uri="{FF2B5EF4-FFF2-40B4-BE49-F238E27FC236}">
                <a16:creationId xmlns:a16="http://schemas.microsoft.com/office/drawing/2014/main" id="{C4E940F9-2E93-F497-7C57-DEABF0C68134}"/>
              </a:ext>
            </a:extLst>
          </p:cNvPr>
          <p:cNvSpPr txBox="1">
            <a:spLocks/>
          </p:cNvSpPr>
          <p:nvPr/>
        </p:nvSpPr>
        <p:spPr>
          <a:xfrm>
            <a:off x="8532440" y="6237312"/>
            <a:ext cx="459160" cy="29311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66" y="114301"/>
            <a:ext cx="6698184" cy="1220580"/>
          </a:xfrm>
        </p:spPr>
        <p:txBody>
          <a:bodyPr lIns="91440" tIns="45720" rIns="91440" bIns="45720" anchor="ctr"/>
          <a:lstStyle/>
          <a:p>
            <a:r>
              <a:rPr lang="en-GB" sz="2800" b="1" dirty="0">
                <a:solidFill>
                  <a:schemeClr val="accent6">
                    <a:lumMod val="75000"/>
                  </a:schemeClr>
                </a:solidFill>
                <a:latin typeface="Arial" panose="020B0604020202020204" pitchFamily="34" charset="0"/>
                <a:cs typeface="Arial" panose="020B0604020202020204" pitchFamily="34" charset="0"/>
              </a:rPr>
              <a:t>3) Move Code from One directory to Another Directory</a:t>
            </a:r>
            <a:endParaRPr lang="en-US" sz="2800" dirty="0">
              <a:solidFill>
                <a:schemeClr val="accent6">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600201"/>
            <a:ext cx="8305800" cy="1351169"/>
          </a:xfrm>
        </p:spPr>
        <p:txBody>
          <a:bodyPr>
            <a:normAutofit/>
          </a:bodyPr>
          <a:lstStyle/>
          <a:p>
            <a:pPr marL="0" indent="0">
              <a:buNone/>
            </a:pPr>
            <a:r>
              <a:rPr lang="en-GB" sz="1800" b="1" dirty="0">
                <a:latin typeface="Arial" panose="020B0604020202020204" pitchFamily="34" charset="0"/>
                <a:cs typeface="Arial" panose="020B0604020202020204" pitchFamily="34" charset="0"/>
              </a:rPr>
              <a:t>Command:</a:t>
            </a:r>
            <a:endParaRPr lang="en-US" sz="1800" dirty="0">
              <a:latin typeface="Arial" panose="020B0604020202020204" pitchFamily="34" charset="0"/>
              <a:cs typeface="Arial" panose="020B0604020202020204" pitchFamily="34" charset="0"/>
            </a:endParaRPr>
          </a:p>
          <a:p>
            <a:pPr marL="0" indent="0">
              <a:buNone/>
            </a:pPr>
            <a:r>
              <a:rPr lang="en-GB" sz="1600" dirty="0">
                <a:latin typeface="Arial" panose="020B0604020202020204" pitchFamily="34" charset="0"/>
                <a:cs typeface="Arial" panose="020B0604020202020204" pitchFamily="34" charset="0"/>
              </a:rPr>
              <a:t>&gt;git mv directory1/newFile1.html directory2/----move file from directory1 to directory2</a:t>
            </a:r>
          </a:p>
          <a:p>
            <a:pPr marL="0" indent="0">
              <a:buNone/>
            </a:pPr>
            <a:r>
              <a:rPr lang="en-GB" sz="1600" dirty="0">
                <a:latin typeface="Arial" panose="020B0604020202020204" pitchFamily="34" charset="0"/>
                <a:cs typeface="Arial" panose="020B0604020202020204" pitchFamily="34" charset="0"/>
              </a:rPr>
              <a:t>&gt;</a:t>
            </a:r>
            <a:r>
              <a:rPr lang="en-GB" sz="1600" dirty="0" err="1">
                <a:latin typeface="Arial" panose="020B0604020202020204" pitchFamily="34" charset="0"/>
                <a:cs typeface="Arial" panose="020B0604020202020204" pitchFamily="34" charset="0"/>
              </a:rPr>
              <a:t>dir</a:t>
            </a:r>
            <a:endParaRPr lang="en-GB" sz="1600" dirty="0">
              <a:latin typeface="Arial" panose="020B0604020202020204" pitchFamily="34" charset="0"/>
              <a:cs typeface="Arial" panose="020B0604020202020204" pitchFamily="34" charset="0"/>
            </a:endParaRPr>
          </a:p>
          <a:p>
            <a:pPr marL="0" indent="0">
              <a:buNone/>
            </a:pPr>
            <a:r>
              <a:rPr lang="en-GB" sz="1600" dirty="0">
                <a:latin typeface="Arial" panose="020B0604020202020204" pitchFamily="34" charset="0"/>
                <a:cs typeface="Arial" panose="020B0604020202020204" pitchFamily="34" charset="0"/>
              </a:rPr>
              <a:t>&gt;git status</a:t>
            </a:r>
            <a:endParaRPr lang="en-US" sz="1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lIns="91440" tIns="45720" rIns="91440" bIns="45720" anchor="t"/>
          <a:lstStyle/>
          <a:p>
            <a:r>
              <a:rPr lang="en-IN"/>
              <a:t>10</a:t>
            </a:r>
          </a:p>
        </p:txBody>
      </p:sp>
      <p:pic>
        <p:nvPicPr>
          <p:cNvPr id="8" name="Picture 7">
            <a:extLst>
              <a:ext uri="{FF2B5EF4-FFF2-40B4-BE49-F238E27FC236}">
                <a16:creationId xmlns:a16="http://schemas.microsoft.com/office/drawing/2014/main" id="{BDE260C9-ED7C-F047-9929-B4CF827A8DA6}"/>
              </a:ext>
            </a:extLst>
          </p:cNvPr>
          <p:cNvPicPr/>
          <p:nvPr/>
        </p:nvPicPr>
        <p:blipFill>
          <a:blip r:embed="rId2"/>
          <a:stretch>
            <a:fillRect/>
          </a:stretch>
        </p:blipFill>
        <p:spPr>
          <a:xfrm>
            <a:off x="514350" y="2951370"/>
            <a:ext cx="7846640" cy="3077956"/>
          </a:xfrm>
          <a:prstGeom prst="rect">
            <a:avLst/>
          </a:prstGeom>
        </p:spPr>
      </p:pic>
    </p:spTree>
    <p:extLst>
      <p:ext uri="{BB962C8B-B14F-4D97-AF65-F5344CB8AC3E}">
        <p14:creationId xmlns:p14="http://schemas.microsoft.com/office/powerpoint/2010/main" val="44473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5760"/>
            <a:ext cx="6341034"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Screenshot</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t>11</a:t>
            </a:r>
          </a:p>
        </p:txBody>
      </p:sp>
      <p:pic>
        <p:nvPicPr>
          <p:cNvPr id="6" name="Picture 5" descr="Text&#10;&#10;Description automatically generated">
            <a:extLst>
              <a:ext uri="{FF2B5EF4-FFF2-40B4-BE49-F238E27FC236}">
                <a16:creationId xmlns:a16="http://schemas.microsoft.com/office/drawing/2014/main" id="{8C4AB685-2C1E-5340-8DA7-E205BB68D0EF}"/>
              </a:ext>
            </a:extLst>
          </p:cNvPr>
          <p:cNvPicPr/>
          <p:nvPr/>
        </p:nvPicPr>
        <p:blipFill>
          <a:blip r:embed="rId2"/>
          <a:stretch>
            <a:fillRect/>
          </a:stretch>
        </p:blipFill>
        <p:spPr>
          <a:xfrm>
            <a:off x="791845" y="1377902"/>
            <a:ext cx="7740595" cy="4748261"/>
          </a:xfrm>
          <a:prstGeom prst="rect">
            <a:avLst/>
          </a:prstGeom>
        </p:spPr>
      </p:pic>
    </p:spTree>
    <p:extLst>
      <p:ext uri="{BB962C8B-B14F-4D97-AF65-F5344CB8AC3E}">
        <p14:creationId xmlns:p14="http://schemas.microsoft.com/office/powerpoint/2010/main" val="230009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GB" sz="2800" b="1" dirty="0">
                <a:solidFill>
                  <a:srgbClr val="C55D09"/>
                </a:solidFill>
                <a:latin typeface="Arial" panose="020B0604020202020204" pitchFamily="34" charset="0"/>
                <a:cs typeface="Arial" panose="020B0604020202020204" pitchFamily="34" charset="0"/>
              </a:rPr>
              <a:t>4.Update one source code file and display the difference</a:t>
            </a:r>
            <a:endParaRPr lang="en-US" sz="2800" dirty="0">
              <a:solidFill>
                <a:srgbClr val="C55D0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457325"/>
            <a:ext cx="8305800" cy="1643063"/>
          </a:xfrm>
        </p:spPr>
        <p:txBody>
          <a:bodyPr>
            <a:normAutofit/>
          </a:bodyPr>
          <a:lstStyle/>
          <a:p>
            <a:pPr marL="0" indent="0">
              <a:buNone/>
            </a:pPr>
            <a:r>
              <a:rPr lang="en-GB" b="1" dirty="0"/>
              <a:t>Command:</a:t>
            </a:r>
            <a:endParaRPr lang="en-US" dirty="0"/>
          </a:p>
          <a:p>
            <a:pPr marL="0" indent="0">
              <a:buNone/>
            </a:pPr>
            <a:r>
              <a:rPr lang="en-GB" sz="2800" dirty="0"/>
              <a:t>&gt;git status</a:t>
            </a:r>
            <a:endParaRPr lang="en-US" sz="2800" dirty="0"/>
          </a:p>
          <a:p>
            <a:pPr marL="0" indent="0">
              <a:buNone/>
            </a:pPr>
            <a:r>
              <a:rPr lang="en-GB" sz="2800" dirty="0"/>
              <a:t>&gt;git diff</a:t>
            </a:r>
            <a:endParaRPr lang="en-US" sz="2800" dirty="0"/>
          </a:p>
          <a:p>
            <a:endParaRPr lang="en-US" sz="1200" dirty="0"/>
          </a:p>
        </p:txBody>
      </p:sp>
      <p:sp>
        <p:nvSpPr>
          <p:cNvPr id="7" name="Slide Number Placeholder 4">
            <a:extLst>
              <a:ext uri="{FF2B5EF4-FFF2-40B4-BE49-F238E27FC236}">
                <a16:creationId xmlns:a16="http://schemas.microsoft.com/office/drawing/2014/main" id="{85FF9C6A-9A0F-CAD9-90AD-B13C5F194B7D}"/>
              </a:ext>
            </a:extLst>
          </p:cNvPr>
          <p:cNvSpPr>
            <a:spLocks noGrp="1"/>
          </p:cNvSpPr>
          <p:nvPr>
            <p:ph type="sldNum" sz="quarter" idx="12"/>
          </p:nvPr>
        </p:nvSpPr>
        <p:spPr>
          <a:xfrm>
            <a:off x="8532440" y="6237312"/>
            <a:ext cx="459160" cy="293117"/>
          </a:xfrm>
        </p:spPr>
        <p:txBody>
          <a:bodyPr lIns="91440" tIns="45720" rIns="91440" bIns="45720" anchor="t"/>
          <a:lstStyle/>
          <a:p>
            <a:r>
              <a:rPr lang="en-IN"/>
              <a:t>12</a:t>
            </a:r>
          </a:p>
        </p:txBody>
      </p:sp>
      <p:pic>
        <p:nvPicPr>
          <p:cNvPr id="10" name="Picture 9">
            <a:extLst>
              <a:ext uri="{FF2B5EF4-FFF2-40B4-BE49-F238E27FC236}">
                <a16:creationId xmlns:a16="http://schemas.microsoft.com/office/drawing/2014/main" id="{83ACC0AB-EC04-4E44-B8A2-C93A618EC983}"/>
              </a:ext>
            </a:extLst>
          </p:cNvPr>
          <p:cNvPicPr/>
          <p:nvPr/>
        </p:nvPicPr>
        <p:blipFill>
          <a:blip r:embed="rId2"/>
          <a:stretch>
            <a:fillRect/>
          </a:stretch>
        </p:blipFill>
        <p:spPr>
          <a:xfrm>
            <a:off x="685799" y="3100388"/>
            <a:ext cx="6215063" cy="3271837"/>
          </a:xfrm>
          <a:prstGeom prst="rect">
            <a:avLst/>
          </a:prstGeom>
        </p:spPr>
      </p:pic>
    </p:spTree>
    <p:extLst>
      <p:ext uri="{BB962C8B-B14F-4D97-AF65-F5344CB8AC3E}">
        <p14:creationId xmlns:p14="http://schemas.microsoft.com/office/powerpoint/2010/main" val="288561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body" idx="2"/>
          </p:nvPr>
        </p:nvSpPr>
        <p:spPr>
          <a:xfrm>
            <a:off x="422770" y="254749"/>
            <a:ext cx="6324600" cy="1143000"/>
          </a:xfrm>
          <a:prstGeom prst="rect">
            <a:avLst/>
          </a:prstGeom>
          <a:noFill/>
          <a:ln>
            <a:noFill/>
          </a:ln>
        </p:spPr>
        <p:txBody>
          <a:bodyPr spcFirstLastPara="1" wrap="square" lIns="91425" tIns="45700" rIns="91425" bIns="45700" anchor="ctr" anchorCtr="0">
            <a:noAutofit/>
          </a:bodyPr>
          <a:lstStyle/>
          <a:p>
            <a:r>
              <a:rPr lang="en-GB" sz="2800" dirty="0">
                <a:solidFill>
                  <a:srgbClr val="C55D09"/>
                </a:solidFill>
              </a:rPr>
              <a:t>5. Create a Branch</a:t>
            </a:r>
            <a:endParaRPr lang="en-US" sz="2800" dirty="0">
              <a:solidFill>
                <a:srgbClr val="C55D09"/>
              </a:solidFill>
            </a:endParaRPr>
          </a:p>
        </p:txBody>
      </p:sp>
      <p:sp>
        <p:nvSpPr>
          <p:cNvPr id="2" name="Slide Number Placeholder 4">
            <a:extLst>
              <a:ext uri="{FF2B5EF4-FFF2-40B4-BE49-F238E27FC236}">
                <a16:creationId xmlns:a16="http://schemas.microsoft.com/office/drawing/2014/main" id="{B8C28DE9-FD86-02F1-F6CA-944C67F42B93}"/>
              </a:ext>
            </a:extLst>
          </p:cNvPr>
          <p:cNvSpPr txBox="1">
            <a:spLocks/>
          </p:cNvSpPr>
          <p:nvPr/>
        </p:nvSpPr>
        <p:spPr>
          <a:xfrm>
            <a:off x="8532440" y="6237312"/>
            <a:ext cx="611560" cy="293117"/>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a:t>13</a:t>
            </a:r>
          </a:p>
        </p:txBody>
      </p:sp>
      <p:pic>
        <p:nvPicPr>
          <p:cNvPr id="38" name="Picture 37" descr="Text&#10;&#10;Description automatically generated">
            <a:extLst>
              <a:ext uri="{FF2B5EF4-FFF2-40B4-BE49-F238E27FC236}">
                <a16:creationId xmlns:a16="http://schemas.microsoft.com/office/drawing/2014/main" id="{37CFADD3-B2E9-8444-8255-88FB82DDF719}"/>
              </a:ext>
            </a:extLst>
          </p:cNvPr>
          <p:cNvPicPr/>
          <p:nvPr/>
        </p:nvPicPr>
        <p:blipFill>
          <a:blip r:embed="rId3"/>
          <a:stretch>
            <a:fillRect/>
          </a:stretch>
        </p:blipFill>
        <p:spPr>
          <a:xfrm>
            <a:off x="422770" y="3273767"/>
            <a:ext cx="5731510" cy="2963545"/>
          </a:xfrm>
          <a:prstGeom prst="rect">
            <a:avLst/>
          </a:prstGeom>
        </p:spPr>
      </p:pic>
      <p:sp>
        <p:nvSpPr>
          <p:cNvPr id="7" name="TextBox 6">
            <a:extLst>
              <a:ext uri="{FF2B5EF4-FFF2-40B4-BE49-F238E27FC236}">
                <a16:creationId xmlns:a16="http://schemas.microsoft.com/office/drawing/2014/main" id="{40415429-C3B8-8540-A4D1-A1856517E9AA}"/>
              </a:ext>
            </a:extLst>
          </p:cNvPr>
          <p:cNvSpPr txBox="1"/>
          <p:nvPr/>
        </p:nvSpPr>
        <p:spPr>
          <a:xfrm>
            <a:off x="422770" y="1728788"/>
            <a:ext cx="5878018" cy="1354217"/>
          </a:xfrm>
          <a:prstGeom prst="rect">
            <a:avLst/>
          </a:prstGeom>
          <a:noFill/>
        </p:spPr>
        <p:txBody>
          <a:bodyPr wrap="square" rtlCol="0">
            <a:spAutoFit/>
          </a:bodyPr>
          <a:lstStyle/>
          <a:p>
            <a:r>
              <a:rPr lang="en-GB" sz="2400" b="1" dirty="0"/>
              <a:t>Command:</a:t>
            </a:r>
            <a:endParaRPr lang="en-US" sz="2400" dirty="0"/>
          </a:p>
          <a:p>
            <a:r>
              <a:rPr lang="en-GB" sz="2400" dirty="0"/>
              <a:t>&gt;git branch </a:t>
            </a:r>
            <a:r>
              <a:rPr lang="en-GB" sz="2400" dirty="0" err="1"/>
              <a:t>test_branch</a:t>
            </a:r>
            <a:endParaRPr lang="en-US" sz="2400" dirty="0"/>
          </a:p>
          <a:p>
            <a:r>
              <a:rPr lang="en-GB" sz="2400" dirty="0"/>
              <a:t>&gt;git branch</a:t>
            </a:r>
            <a:endParaRPr lang="en-US" sz="2400" dirty="0"/>
          </a:p>
          <a:p>
            <a:endParaRPr lang="en-US" sz="1000" dirty="0"/>
          </a:p>
        </p:txBody>
      </p:sp>
    </p:spTree>
    <p:extLst>
      <p:ext uri="{BB962C8B-B14F-4D97-AF65-F5344CB8AC3E}">
        <p14:creationId xmlns:p14="http://schemas.microsoft.com/office/powerpoint/2010/main" val="309203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72F9-FBF2-ED40-900E-90465D210ACB}"/>
              </a:ext>
            </a:extLst>
          </p:cNvPr>
          <p:cNvSpPr>
            <a:spLocks noGrp="1"/>
          </p:cNvSpPr>
          <p:nvPr>
            <p:ph type="title"/>
          </p:nvPr>
        </p:nvSpPr>
        <p:spPr>
          <a:xfrm>
            <a:off x="697376" y="280307"/>
            <a:ext cx="6120680" cy="850106"/>
          </a:xfrm>
        </p:spPr>
        <p:txBody>
          <a:bodyPr lIns="91440" tIns="45720" rIns="91440" bIns="45720" anchor="ctr"/>
          <a:lstStyle/>
          <a:p>
            <a:r>
              <a:rPr lang="en-GB" sz="2800" b="1" dirty="0">
                <a:solidFill>
                  <a:srgbClr val="C55D09"/>
                </a:solidFill>
                <a:latin typeface="Arial" panose="020B0604020202020204" pitchFamily="34" charset="0"/>
                <a:cs typeface="Arial" panose="020B0604020202020204" pitchFamily="34" charset="0"/>
              </a:rPr>
              <a:t>6.Add some raw code to the branch</a:t>
            </a:r>
            <a:endParaRPr lang="en-US" sz="2800" dirty="0">
              <a:solidFill>
                <a:srgbClr val="C55D09"/>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E890D26-A56A-6041-ADF7-BBE4B17805CC}"/>
              </a:ext>
            </a:extLst>
          </p:cNvPr>
          <p:cNvSpPr>
            <a:spLocks noGrp="1"/>
          </p:cNvSpPr>
          <p:nvPr>
            <p:ph type="sldNum" sz="quarter" idx="12"/>
          </p:nvPr>
        </p:nvSpPr>
        <p:spPr/>
        <p:txBody>
          <a:bodyPr/>
          <a:lstStyle/>
          <a:p>
            <a:fld id="{67F776DB-C4B4-46F1-926D-41EFCFC3A86A}" type="slidenum">
              <a:rPr lang="en-IN" smtClean="0"/>
              <a:pPr/>
              <a:t>14</a:t>
            </a:fld>
            <a:endParaRPr lang="en-IN"/>
          </a:p>
        </p:txBody>
      </p:sp>
      <p:sp>
        <p:nvSpPr>
          <p:cNvPr id="3" name="TextBox 2">
            <a:extLst>
              <a:ext uri="{FF2B5EF4-FFF2-40B4-BE49-F238E27FC236}">
                <a16:creationId xmlns:a16="http://schemas.microsoft.com/office/drawing/2014/main" id="{D2EDE8BB-FE3C-724F-B3F1-44E472D85DBA}"/>
              </a:ext>
            </a:extLst>
          </p:cNvPr>
          <p:cNvSpPr txBox="1"/>
          <p:nvPr/>
        </p:nvSpPr>
        <p:spPr>
          <a:xfrm>
            <a:off x="697376" y="1614488"/>
            <a:ext cx="7644766" cy="440120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Checkout to test branch and add new file and update.</a:t>
            </a:r>
          </a:p>
          <a:p>
            <a:endParaRPr lang="en-GB" sz="2400"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Command:</a:t>
            </a:r>
          </a:p>
          <a:p>
            <a:r>
              <a:rPr lang="en-GB" sz="2400" dirty="0">
                <a:latin typeface="Arial" panose="020B0604020202020204" pitchFamily="34" charset="0"/>
                <a:cs typeface="Arial" panose="020B0604020202020204" pitchFamily="34" charset="0"/>
              </a:rPr>
              <a:t>&gt;git checkout </a:t>
            </a:r>
            <a:r>
              <a:rPr lang="en-GB" sz="2400" dirty="0" err="1">
                <a:latin typeface="Arial" panose="020B0604020202020204" pitchFamily="34" charset="0"/>
                <a:cs typeface="Arial" panose="020B0604020202020204" pitchFamily="34" charset="0"/>
              </a:rPr>
              <a:t>test_branch</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&gt;git branch</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&gt;echo newFile3.html</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&gt;echo "&lt;!DOCTYPE html&gt;" &gt; newFile3.html</a:t>
            </a:r>
          </a:p>
          <a:p>
            <a:r>
              <a:rPr lang="en-GB" sz="2400" dirty="0">
                <a:latin typeface="Arial" panose="020B0604020202020204" pitchFamily="34" charset="0"/>
                <a:cs typeface="Arial" panose="020B0604020202020204" pitchFamily="34" charset="0"/>
              </a:rPr>
              <a:t>&gt;git commit -m "created and updated a new file3 in new branch"</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&gt;git diff master </a:t>
            </a:r>
            <a:r>
              <a:rPr lang="en-GB" sz="2400" dirty="0" err="1">
                <a:latin typeface="Arial" panose="020B0604020202020204" pitchFamily="34" charset="0"/>
                <a:cs typeface="Arial" panose="020B0604020202020204" pitchFamily="34" charset="0"/>
              </a:rPr>
              <a:t>test_branch</a:t>
            </a:r>
            <a:r>
              <a:rPr lang="en-GB" sz="2400" dirty="0">
                <a:latin typeface="Arial" panose="020B0604020202020204" pitchFamily="34" charset="0"/>
                <a:cs typeface="Arial" panose="020B0604020202020204" pitchFamily="34" charset="0"/>
              </a:rPr>
              <a:t> newFile1.html</a:t>
            </a:r>
            <a:endParaRPr lang="en-US" sz="24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4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79"/>
            <a:ext cx="6810130"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Arial"/>
              </a:rPr>
              <a:t>Screenshot</a:t>
            </a:r>
          </a:p>
        </p:txBody>
      </p:sp>
      <p:sp>
        <p:nvSpPr>
          <p:cNvPr id="5" name="Slide Number Placeholder 4"/>
          <p:cNvSpPr>
            <a:spLocks noGrp="1"/>
          </p:cNvSpPr>
          <p:nvPr>
            <p:ph type="sldNum" sz="quarter" idx="12"/>
          </p:nvPr>
        </p:nvSpPr>
        <p:spPr/>
        <p:txBody>
          <a:bodyPr/>
          <a:lstStyle/>
          <a:p>
            <a:fld id="{67F776DB-C4B4-46F1-926D-41EFCFC3A86A}" type="slidenum">
              <a:rPr lang="en-IN" smtClean="0"/>
              <a:pPr/>
              <a:t>15</a:t>
            </a:fld>
            <a:endParaRPr lang="en-IN"/>
          </a:p>
        </p:txBody>
      </p:sp>
      <p:pic>
        <p:nvPicPr>
          <p:cNvPr id="6" name="Content Placeholder 5" descr="Text&#10;&#10;Description automatically generated">
            <a:extLst>
              <a:ext uri="{FF2B5EF4-FFF2-40B4-BE49-F238E27FC236}">
                <a16:creationId xmlns:a16="http://schemas.microsoft.com/office/drawing/2014/main" id="{C97C3BC6-E291-7D44-866A-FF762F92FE4A}"/>
              </a:ext>
            </a:extLst>
          </p:cNvPr>
          <p:cNvPicPr>
            <a:picLocks noGrp="1"/>
          </p:cNvPicPr>
          <p:nvPr>
            <p:ph idx="1"/>
          </p:nvPr>
        </p:nvPicPr>
        <p:blipFill>
          <a:blip r:embed="rId2"/>
          <a:stretch>
            <a:fillRect/>
          </a:stretch>
        </p:blipFill>
        <p:spPr>
          <a:xfrm>
            <a:off x="478235" y="1557997"/>
            <a:ext cx="7820597" cy="4525963"/>
          </a:xfrm>
          <a:prstGeom prst="rect">
            <a:avLst/>
          </a:prstGeom>
        </p:spPr>
      </p:pic>
    </p:spTree>
    <p:extLst>
      <p:ext uri="{BB962C8B-B14F-4D97-AF65-F5344CB8AC3E}">
        <p14:creationId xmlns:p14="http://schemas.microsoft.com/office/powerpoint/2010/main" val="138519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496580"/>
            <a:ext cx="6137031" cy="850106"/>
          </a:xfrm>
        </p:spPr>
        <p:txBody>
          <a:bodyPr lIns="91440" tIns="45720" rIns="91440" bIns="45720" anchor="ctr"/>
          <a:lstStyle/>
          <a:p>
            <a:r>
              <a:rPr lang="en-GB" sz="2800" b="1" dirty="0">
                <a:solidFill>
                  <a:srgbClr val="C55D09"/>
                </a:solidFill>
                <a:latin typeface="Arial" panose="020B0604020202020204" pitchFamily="34" charset="0"/>
                <a:cs typeface="Arial" panose="020B0604020202020204" pitchFamily="34" charset="0"/>
              </a:rPr>
              <a:t>7.Merge the Branch with Main line</a:t>
            </a:r>
            <a:endParaRPr lang="en-US" sz="2800" dirty="0">
              <a:solidFill>
                <a:srgbClr val="C55D0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999343"/>
            <a:ext cx="8305800" cy="4525963"/>
          </a:xfrm>
        </p:spPr>
        <p:txBody>
          <a:bodyPr vert="horz" lIns="91440" tIns="45720" rIns="91440" bIns="45720" rtlCol="0" anchor="t">
            <a:normAutofit/>
          </a:bodyPr>
          <a:lstStyle/>
          <a:p>
            <a:pPr marL="0" indent="0">
              <a:buNone/>
            </a:pPr>
            <a:r>
              <a:rPr lang="en-US" sz="2800" b="1" dirty="0">
                <a:latin typeface="Arial" panose="020B0604020202020204" pitchFamily="34" charset="0"/>
                <a:cs typeface="Arial" panose="020B0604020202020204" pitchFamily="34" charset="0"/>
              </a:rPr>
              <a:t>Command:</a:t>
            </a:r>
          </a:p>
          <a:p>
            <a:pPr marL="0" indent="0">
              <a:buNone/>
            </a:pPr>
            <a:r>
              <a:rPr lang="en-GB" sz="2800" dirty="0">
                <a:latin typeface="Arial" panose="020B0604020202020204" pitchFamily="34" charset="0"/>
                <a:cs typeface="Arial" panose="020B0604020202020204" pitchFamily="34" charset="0"/>
              </a:rPr>
              <a:t>&gt;git branch</a:t>
            </a:r>
            <a:endParaRPr lang="en-US" sz="2800" dirty="0">
              <a:latin typeface="Arial" panose="020B0604020202020204" pitchFamily="34" charset="0"/>
              <a:cs typeface="Arial" panose="020B0604020202020204" pitchFamily="34" charset="0"/>
            </a:endParaRPr>
          </a:p>
          <a:p>
            <a:pPr marL="0" indent="0">
              <a:buNone/>
            </a:pPr>
            <a:r>
              <a:rPr lang="en-GB" sz="2800" dirty="0">
                <a:latin typeface="Arial" panose="020B0604020202020204" pitchFamily="34" charset="0"/>
                <a:cs typeface="Arial" panose="020B0604020202020204" pitchFamily="34" charset="0"/>
              </a:rPr>
              <a:t>&gt; git commit -a -m "updated newFile3.html"</a:t>
            </a:r>
            <a:endParaRPr lang="en-US" sz="2800" dirty="0">
              <a:latin typeface="Arial" panose="020B0604020202020204" pitchFamily="34" charset="0"/>
              <a:cs typeface="Arial" panose="020B0604020202020204" pitchFamily="34" charset="0"/>
            </a:endParaRPr>
          </a:p>
          <a:p>
            <a:pPr marL="0" indent="0">
              <a:buNone/>
            </a:pPr>
            <a:r>
              <a:rPr lang="en-GB" sz="2800" dirty="0">
                <a:latin typeface="Arial" panose="020B0604020202020204" pitchFamily="34" charset="0"/>
                <a:cs typeface="Arial" panose="020B0604020202020204" pitchFamily="34" charset="0"/>
              </a:rPr>
              <a:t>&gt;git status</a:t>
            </a:r>
            <a:endParaRPr lang="en-US" sz="2800" dirty="0">
              <a:latin typeface="Arial" panose="020B0604020202020204" pitchFamily="34" charset="0"/>
              <a:cs typeface="Arial" panose="020B0604020202020204" pitchFamily="34" charset="0"/>
            </a:endParaRPr>
          </a:p>
          <a:p>
            <a:pPr marL="0" indent="0">
              <a:buNone/>
            </a:pPr>
            <a:r>
              <a:rPr lang="en-GB" sz="2800" dirty="0">
                <a:latin typeface="Arial" panose="020B0604020202020204" pitchFamily="34" charset="0"/>
                <a:cs typeface="Arial" panose="020B0604020202020204" pitchFamily="34" charset="0"/>
              </a:rPr>
              <a:t>&gt;git checkout master</a:t>
            </a:r>
            <a:endParaRPr lang="en-US" sz="2800" dirty="0">
              <a:latin typeface="Arial" panose="020B0604020202020204" pitchFamily="34" charset="0"/>
              <a:cs typeface="Arial" panose="020B0604020202020204" pitchFamily="34" charset="0"/>
            </a:endParaRPr>
          </a:p>
          <a:p>
            <a:pPr marL="0" indent="0">
              <a:buNone/>
            </a:pPr>
            <a:r>
              <a:rPr lang="en-GB" sz="2800" dirty="0">
                <a:latin typeface="Arial" panose="020B0604020202020204" pitchFamily="34" charset="0"/>
                <a:cs typeface="Arial" panose="020B0604020202020204" pitchFamily="34" charset="0"/>
              </a:rPr>
              <a:t>&gt;git branch</a:t>
            </a:r>
            <a:endParaRPr lang="en-US" sz="2800" dirty="0">
              <a:latin typeface="Arial" panose="020B0604020202020204" pitchFamily="34" charset="0"/>
              <a:cs typeface="Arial" panose="020B0604020202020204" pitchFamily="34" charset="0"/>
            </a:endParaRPr>
          </a:p>
          <a:p>
            <a:pPr marL="0" indent="0">
              <a:buNone/>
            </a:pPr>
            <a:r>
              <a:rPr lang="en-GB" sz="2800" dirty="0">
                <a:latin typeface="Arial" panose="020B0604020202020204" pitchFamily="34" charset="0"/>
                <a:cs typeface="Arial" panose="020B0604020202020204" pitchFamily="34" charset="0"/>
              </a:rPr>
              <a:t>&gt;git merge </a:t>
            </a:r>
            <a:r>
              <a:rPr lang="en-GB" sz="2800" dirty="0" err="1">
                <a:latin typeface="Arial" panose="020B0604020202020204" pitchFamily="34" charset="0"/>
                <a:cs typeface="Arial" panose="020B0604020202020204" pitchFamily="34" charset="0"/>
              </a:rPr>
              <a:t>test_branch</a:t>
            </a:r>
            <a:endParaRPr lang="en-US" sz="2800" dirty="0">
              <a:latin typeface="Arial" panose="020B0604020202020204" pitchFamily="34" charset="0"/>
              <a:cs typeface="Arial" panose="020B0604020202020204" pitchFamily="34" charset="0"/>
            </a:endParaRPr>
          </a:p>
          <a:p>
            <a:pPr marL="0" indent="0">
              <a:buNone/>
            </a:pPr>
            <a:endParaRPr lang="en-US" sz="1600" dirty="0">
              <a:cs typeface="Calibri"/>
            </a:endParaRPr>
          </a:p>
          <a:p>
            <a:pPr>
              <a:buFont typeface="Arial"/>
              <a:buChar char="•"/>
            </a:pPr>
            <a:endParaRPr lang="en-US" sz="1600" dirty="0">
              <a:cs typeface="Calibri"/>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16</a:t>
            </a:fld>
            <a:endParaRPr lang="en-IN"/>
          </a:p>
        </p:txBody>
      </p:sp>
    </p:spTree>
    <p:extLst>
      <p:ext uri="{BB962C8B-B14F-4D97-AF65-F5344CB8AC3E}">
        <p14:creationId xmlns:p14="http://schemas.microsoft.com/office/powerpoint/2010/main" val="91374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80"/>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Screenshots</a:t>
            </a:r>
          </a:p>
        </p:txBody>
      </p:sp>
      <p:sp>
        <p:nvSpPr>
          <p:cNvPr id="5" name="Slide Number Placeholder 4"/>
          <p:cNvSpPr>
            <a:spLocks noGrp="1"/>
          </p:cNvSpPr>
          <p:nvPr>
            <p:ph type="sldNum" sz="quarter" idx="12"/>
          </p:nvPr>
        </p:nvSpPr>
        <p:spPr/>
        <p:txBody>
          <a:bodyPr/>
          <a:lstStyle/>
          <a:p>
            <a:fld id="{67F776DB-C4B4-46F1-926D-41EFCFC3A86A}" type="slidenum">
              <a:rPr lang="en-IN" smtClean="0"/>
              <a:pPr/>
              <a:t>17</a:t>
            </a:fld>
            <a:endParaRPr lang="en-IN"/>
          </a:p>
        </p:txBody>
      </p:sp>
      <p:pic>
        <p:nvPicPr>
          <p:cNvPr id="6" name="Content Placeholder 5" descr="Text&#10;&#10;Description automatically generated">
            <a:extLst>
              <a:ext uri="{FF2B5EF4-FFF2-40B4-BE49-F238E27FC236}">
                <a16:creationId xmlns:a16="http://schemas.microsoft.com/office/drawing/2014/main" id="{68A2C7F8-ED11-404B-9D34-466D0A97E3E0}"/>
              </a:ext>
            </a:extLst>
          </p:cNvPr>
          <p:cNvPicPr>
            <a:picLocks noGrp="1"/>
          </p:cNvPicPr>
          <p:nvPr>
            <p:ph idx="1"/>
          </p:nvPr>
        </p:nvPicPr>
        <p:blipFill>
          <a:blip r:embed="rId2"/>
          <a:stretch>
            <a:fillRect/>
          </a:stretch>
        </p:blipFill>
        <p:spPr>
          <a:xfrm>
            <a:off x="295422" y="1600200"/>
            <a:ext cx="7990449" cy="4446588"/>
          </a:xfrm>
          <a:prstGeom prst="rect">
            <a:avLst/>
          </a:prstGeom>
        </p:spPr>
      </p:pic>
    </p:spTree>
    <p:extLst>
      <p:ext uri="{BB962C8B-B14F-4D97-AF65-F5344CB8AC3E}">
        <p14:creationId xmlns:p14="http://schemas.microsoft.com/office/powerpoint/2010/main" val="234796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79"/>
            <a:ext cx="6052352" cy="850106"/>
          </a:xfrm>
        </p:spPr>
        <p:txBody>
          <a:bodyPr lIns="91440" tIns="45720" rIns="91440" bIns="45720" anchor="ctr"/>
          <a:lstStyle/>
          <a:p>
            <a:r>
              <a:rPr lang="en-GB" sz="2800" b="1" dirty="0">
                <a:solidFill>
                  <a:srgbClr val="C55D09"/>
                </a:solidFill>
                <a:latin typeface="Arial" panose="020B0604020202020204" pitchFamily="34" charset="0"/>
                <a:cs typeface="Arial" panose="020B0604020202020204" pitchFamily="34" charset="0"/>
              </a:rPr>
              <a:t>Push to remote with update </a:t>
            </a:r>
            <a:endParaRPr lang="en-US" sz="2800" b="1" dirty="0">
              <a:ln w="1905"/>
              <a:solidFill>
                <a:srgbClr val="C55D09"/>
              </a:soli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600200"/>
            <a:ext cx="8305800" cy="4525963"/>
          </a:xfrm>
        </p:spPr>
        <p:txBody>
          <a:bodyPr vert="horz" lIns="91440" tIns="45720" rIns="91440" bIns="45720" rtlCol="0" anchor="t">
            <a:normAutofit/>
          </a:bodyPr>
          <a:lstStyle/>
          <a:p>
            <a:pPr marL="0" indent="0">
              <a:buNone/>
            </a:pPr>
            <a:r>
              <a:rPr lang="en-GB" b="1" dirty="0"/>
              <a:t>Final Push to remote:</a:t>
            </a:r>
            <a:endParaRPr lang="en-US" dirty="0"/>
          </a:p>
          <a:p>
            <a:pPr marL="0" indent="0">
              <a:buNone/>
            </a:pPr>
            <a:r>
              <a:rPr lang="en-GB" sz="2400" dirty="0"/>
              <a:t>&gt;git remote add origin </a:t>
            </a:r>
            <a:r>
              <a:rPr lang="en-GB" sz="2400" dirty="0">
                <a:hlinkClick r:id="rId2"/>
              </a:rPr>
              <a:t>https://github.com/iamsatishsharma/BITS_DevOps_Assignment1.git</a:t>
            </a:r>
            <a:endParaRPr lang="en-GB" sz="2400" dirty="0"/>
          </a:p>
          <a:p>
            <a:pPr marL="0" indent="0">
              <a:buNone/>
            </a:pPr>
            <a:r>
              <a:rPr lang="en-US" sz="2400" dirty="0"/>
              <a:t>&gt;git add . </a:t>
            </a:r>
          </a:p>
          <a:p>
            <a:pPr marL="0" indent="0">
              <a:buNone/>
            </a:pPr>
            <a:r>
              <a:rPr lang="en-US" sz="2400" dirty="0"/>
              <a:t>&gt;git commit -m ”Final commit”</a:t>
            </a:r>
            <a:endParaRPr lang="en-GB" sz="2400" dirty="0"/>
          </a:p>
          <a:p>
            <a:pPr marL="0" indent="0">
              <a:buNone/>
            </a:pPr>
            <a:r>
              <a:rPr lang="en-GB" sz="2400" dirty="0"/>
              <a:t>&gt;git branch -M </a:t>
            </a:r>
            <a:r>
              <a:rPr lang="en-GB" sz="2400" dirty="0" err="1"/>
              <a:t>test_branch</a:t>
            </a:r>
            <a:r>
              <a:rPr lang="en-US" sz="2400" dirty="0"/>
              <a:t> </a:t>
            </a:r>
          </a:p>
          <a:p>
            <a:pPr marL="0" indent="0">
              <a:buNone/>
            </a:pPr>
            <a:r>
              <a:rPr lang="en-GB" sz="2400" dirty="0"/>
              <a:t>&gt;git push -u origin </a:t>
            </a:r>
            <a:r>
              <a:rPr lang="en-GB" sz="2400" dirty="0" err="1"/>
              <a:t>test_branch</a:t>
            </a:r>
            <a:endParaRPr lang="en-US" sz="2400" dirty="0"/>
          </a:p>
          <a:p>
            <a:pPr marL="0" indent="0">
              <a:buNone/>
            </a:pPr>
            <a:endParaRPr lang="en-US" sz="2400" dirty="0"/>
          </a:p>
          <a:p>
            <a:endParaRPr lang="en-US" sz="1200" dirty="0">
              <a:cs typeface="Calibri"/>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18</a:t>
            </a:fld>
            <a:endParaRPr lang="en-IN"/>
          </a:p>
        </p:txBody>
      </p:sp>
    </p:spTree>
    <p:extLst>
      <p:ext uri="{BB962C8B-B14F-4D97-AF65-F5344CB8AC3E}">
        <p14:creationId xmlns:p14="http://schemas.microsoft.com/office/powerpoint/2010/main" val="279610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A548-C0C4-464F-B100-D30A9F1C3825}"/>
              </a:ext>
            </a:extLst>
          </p:cNvPr>
          <p:cNvSpPr>
            <a:spLocks noGrp="1"/>
          </p:cNvSpPr>
          <p:nvPr>
            <p:ph type="title"/>
          </p:nvPr>
        </p:nvSpPr>
        <p:spPr/>
        <p:txBody>
          <a:bodyPr/>
          <a:lstStyle/>
          <a:p>
            <a:r>
              <a:rPr lang="en-US" sz="2800" dirty="0">
                <a:solidFill>
                  <a:srgbClr val="C55D09"/>
                </a:solidFill>
                <a:latin typeface="Arial" panose="020B0604020202020204" pitchFamily="34" charset="0"/>
                <a:cs typeface="Arial" panose="020B0604020202020204" pitchFamily="34" charset="0"/>
              </a:rPr>
              <a:t>Screenshot</a:t>
            </a:r>
          </a:p>
        </p:txBody>
      </p:sp>
      <p:sp>
        <p:nvSpPr>
          <p:cNvPr id="4" name="Footer Placeholder 3">
            <a:extLst>
              <a:ext uri="{FF2B5EF4-FFF2-40B4-BE49-F238E27FC236}">
                <a16:creationId xmlns:a16="http://schemas.microsoft.com/office/drawing/2014/main" id="{DF1D9D40-9F8F-D140-8755-8763B9889C75}"/>
              </a:ext>
            </a:extLst>
          </p:cNvPr>
          <p:cNvSpPr>
            <a:spLocks noGrp="1"/>
          </p:cNvSpPr>
          <p:nvPr>
            <p:ph type="ftr" sz="quarter" idx="11"/>
          </p:nvPr>
        </p:nvSpPr>
        <p:spPr/>
        <p:txBody>
          <a:bodyPr/>
          <a:lstStyle/>
          <a:p>
            <a:pPr algn="ctr"/>
            <a:r>
              <a:rPr lang="en-US"/>
              <a:t>SS ZG516 -Computer Organization and Software Systems</a:t>
            </a:r>
            <a:endParaRPr lang="en-IN"/>
          </a:p>
        </p:txBody>
      </p:sp>
      <p:sp>
        <p:nvSpPr>
          <p:cNvPr id="5" name="Slide Number Placeholder 4">
            <a:extLst>
              <a:ext uri="{FF2B5EF4-FFF2-40B4-BE49-F238E27FC236}">
                <a16:creationId xmlns:a16="http://schemas.microsoft.com/office/drawing/2014/main" id="{20B363F3-BD1B-D04F-8DA2-670D6AD6B7CA}"/>
              </a:ext>
            </a:extLst>
          </p:cNvPr>
          <p:cNvSpPr>
            <a:spLocks noGrp="1"/>
          </p:cNvSpPr>
          <p:nvPr>
            <p:ph type="sldNum" sz="quarter" idx="12"/>
          </p:nvPr>
        </p:nvSpPr>
        <p:spPr/>
        <p:txBody>
          <a:bodyPr/>
          <a:lstStyle/>
          <a:p>
            <a:fld id="{67F776DB-C4B4-46F1-926D-41EFCFC3A86A}" type="slidenum">
              <a:rPr lang="en-IN" smtClean="0"/>
              <a:pPr/>
              <a:t>19</a:t>
            </a:fld>
            <a:endParaRPr lang="en-IN"/>
          </a:p>
        </p:txBody>
      </p:sp>
      <p:pic>
        <p:nvPicPr>
          <p:cNvPr id="6" name="Content Placeholder 5" descr="Text&#10;&#10;Description automatically generated">
            <a:extLst>
              <a:ext uri="{FF2B5EF4-FFF2-40B4-BE49-F238E27FC236}">
                <a16:creationId xmlns:a16="http://schemas.microsoft.com/office/drawing/2014/main" id="{48DFF63C-B2B6-EB41-B164-2EEDECE44CBD}"/>
              </a:ext>
            </a:extLst>
          </p:cNvPr>
          <p:cNvPicPr>
            <a:picLocks noGrp="1"/>
          </p:cNvPicPr>
          <p:nvPr>
            <p:ph idx="1"/>
          </p:nvPr>
        </p:nvPicPr>
        <p:blipFill>
          <a:blip r:embed="rId2"/>
          <a:stretch>
            <a:fillRect/>
          </a:stretch>
        </p:blipFill>
        <p:spPr>
          <a:xfrm>
            <a:off x="154745" y="1448972"/>
            <a:ext cx="8159501" cy="4677191"/>
          </a:xfrm>
          <a:prstGeom prst="rect">
            <a:avLst/>
          </a:prstGeom>
        </p:spPr>
      </p:pic>
    </p:spTree>
    <p:extLst>
      <p:ext uri="{BB962C8B-B14F-4D97-AF65-F5344CB8AC3E}">
        <p14:creationId xmlns:p14="http://schemas.microsoft.com/office/powerpoint/2010/main" val="417659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2" y="434545"/>
            <a:ext cx="5038078" cy="843948"/>
          </a:xfrm>
        </p:spPr>
        <p:txBody>
          <a:bodyPr lIns="91440" tIns="45720" rIns="91440" bIns="45720" anchor="t">
            <a:normAutofit fontScale="90000"/>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Problem statement</a:t>
            </a:r>
            <a:br>
              <a:rPr lang="en-US" sz="2800" b="1" dirty="0">
                <a:latin typeface="Arial" panose="020B0604020202020204" pitchFamily="34" charset="0"/>
                <a:cs typeface="Arial" panose="020B0604020202020204" pitchFamily="34" charset="0"/>
              </a:rPr>
            </a:b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2"/>
          </p:nvPr>
        </p:nvSpPr>
        <p:spPr>
          <a:xfrm>
            <a:off x="457200" y="1600200"/>
            <a:ext cx="8229600" cy="4525963"/>
          </a:xfrm>
        </p:spPr>
        <p:txBody>
          <a:bodyPr vert="horz" lIns="91440" tIns="45720" rIns="91440" bIns="45720" rtlCol="0" anchor="t">
            <a:normAutofit/>
          </a:bodyPr>
          <a:lstStyle/>
          <a:p>
            <a:pPr marL="0" indent="0">
              <a:buNone/>
            </a:pPr>
            <a:r>
              <a:rPr lang="en-US" sz="1600" dirty="0">
                <a:latin typeface="Arial" panose="020B0604020202020204" pitchFamily="34" charset="0"/>
                <a:cs typeface="Arial" panose="020B0604020202020204" pitchFamily="34" charset="0"/>
              </a:rPr>
              <a:t>ABC Organization would like to opt for the distributed version control system to upgrade their environment, where Git has been selected as the solution. You been assigned as a consultant to educate the migration process to move their Source Code from Centralized to Distributed systems. As a phase one, you would like to go ahead with a workshop to demonstrate below operation to make the ABC team comfortable.</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err="1">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Create a Repository</a:t>
            </a:r>
          </a:p>
          <a:p>
            <a:pPr marL="0" indent="0">
              <a:buNone/>
            </a:pPr>
            <a:r>
              <a:rPr lang="en-US" sz="1600" dirty="0">
                <a:latin typeface="Arial" panose="020B0604020202020204" pitchFamily="34" charset="0"/>
                <a:cs typeface="Arial" panose="020B0604020202020204" pitchFamily="34" charset="0"/>
              </a:rPr>
              <a:t>ii) Add Tow Directory and some raw code files to the repository</a:t>
            </a:r>
          </a:p>
          <a:p>
            <a:pPr marL="0" indent="0">
              <a:buNone/>
            </a:pPr>
            <a:r>
              <a:rPr lang="en-US" sz="1600" dirty="0">
                <a:latin typeface="Arial" panose="020B0604020202020204" pitchFamily="34" charset="0"/>
                <a:cs typeface="Arial" panose="020B0604020202020204" pitchFamily="34" charset="0"/>
              </a:rPr>
              <a:t>iii) Move Code from One directory to Another Directory</a:t>
            </a:r>
          </a:p>
          <a:p>
            <a:pPr marL="0" indent="0">
              <a:buNone/>
            </a:pPr>
            <a:r>
              <a:rPr lang="en-US" sz="1600" dirty="0">
                <a:latin typeface="Arial" panose="020B0604020202020204" pitchFamily="34" charset="0"/>
                <a:cs typeface="Arial" panose="020B0604020202020204" pitchFamily="34" charset="0"/>
              </a:rPr>
              <a:t>iv) Update one source code file and display the difference</a:t>
            </a:r>
          </a:p>
          <a:p>
            <a:pPr marL="0" indent="0">
              <a:buNone/>
            </a:pPr>
            <a:r>
              <a:rPr lang="en-US" sz="1600" dirty="0">
                <a:latin typeface="Arial" panose="020B0604020202020204" pitchFamily="34" charset="0"/>
                <a:cs typeface="Arial" panose="020B0604020202020204" pitchFamily="34" charset="0"/>
              </a:rPr>
              <a:t>v) Create a Branch</a:t>
            </a:r>
          </a:p>
          <a:p>
            <a:pPr marL="0" indent="0">
              <a:buNone/>
            </a:pPr>
            <a:r>
              <a:rPr lang="en-US" sz="1600" dirty="0">
                <a:latin typeface="Arial" panose="020B0604020202020204" pitchFamily="34" charset="0"/>
                <a:cs typeface="Arial" panose="020B0604020202020204" pitchFamily="34" charset="0"/>
              </a:rPr>
              <a:t>vi) Add some raw code to the branch</a:t>
            </a:r>
          </a:p>
          <a:p>
            <a:pPr marL="0" indent="0">
              <a:buNone/>
            </a:pPr>
            <a:r>
              <a:rPr lang="en-US" sz="1600" dirty="0">
                <a:latin typeface="Arial" panose="020B0604020202020204" pitchFamily="34" charset="0"/>
                <a:cs typeface="Arial" panose="020B0604020202020204" pitchFamily="34" charset="0"/>
              </a:rPr>
              <a:t>vii) Merge the Branch with Main line</a:t>
            </a:r>
          </a:p>
          <a:p>
            <a:pPr marL="0" indent="0">
              <a:buNone/>
            </a:pPr>
            <a:r>
              <a:rPr lang="en-US" sz="1600" dirty="0">
                <a:latin typeface="Arial" panose="020B0604020202020204" pitchFamily="34" charset="0"/>
                <a:cs typeface="Arial" panose="020B0604020202020204" pitchFamily="34" charset="0"/>
              </a:rPr>
              <a:t>And at the end provide the Summary of advantages of moving from Centralized Source Code to Distributed Version Control.</a:t>
            </a:r>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a:t>2</a:t>
            </a:r>
          </a:p>
          <a:p>
            <a:endParaRPr lang="en-IN" sz="1600" b="1">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484E-77BF-7642-97A7-7D2ED3BF12E7}"/>
              </a:ext>
            </a:extLst>
          </p:cNvPr>
          <p:cNvSpPr>
            <a:spLocks noGrp="1"/>
          </p:cNvSpPr>
          <p:nvPr>
            <p:ph type="title"/>
          </p:nvPr>
        </p:nvSpPr>
        <p:spPr/>
        <p:txBody>
          <a:bodyPr/>
          <a:lstStyle/>
          <a:p>
            <a:r>
              <a:rPr lang="en-US" sz="2800" dirty="0">
                <a:solidFill>
                  <a:srgbClr val="C55D09"/>
                </a:solidFill>
                <a:latin typeface="Arial" panose="020B0604020202020204" pitchFamily="34" charset="0"/>
                <a:cs typeface="Arial" panose="020B0604020202020204" pitchFamily="34" charset="0"/>
              </a:rPr>
              <a:t>Screenshot</a:t>
            </a:r>
          </a:p>
        </p:txBody>
      </p:sp>
      <p:sp>
        <p:nvSpPr>
          <p:cNvPr id="4" name="Footer Placeholder 3">
            <a:extLst>
              <a:ext uri="{FF2B5EF4-FFF2-40B4-BE49-F238E27FC236}">
                <a16:creationId xmlns:a16="http://schemas.microsoft.com/office/drawing/2014/main" id="{20AE121F-1D4F-E54E-9427-37D2F33D485A}"/>
              </a:ext>
            </a:extLst>
          </p:cNvPr>
          <p:cNvSpPr>
            <a:spLocks noGrp="1"/>
          </p:cNvSpPr>
          <p:nvPr>
            <p:ph type="ftr" sz="quarter" idx="11"/>
          </p:nvPr>
        </p:nvSpPr>
        <p:spPr/>
        <p:txBody>
          <a:bodyPr/>
          <a:lstStyle/>
          <a:p>
            <a:pPr algn="ctr"/>
            <a:r>
              <a:rPr lang="en-US"/>
              <a:t>SS ZG516 -Computer Organization and Software Systems</a:t>
            </a:r>
            <a:endParaRPr lang="en-IN"/>
          </a:p>
        </p:txBody>
      </p:sp>
      <p:sp>
        <p:nvSpPr>
          <p:cNvPr id="5" name="Slide Number Placeholder 4">
            <a:extLst>
              <a:ext uri="{FF2B5EF4-FFF2-40B4-BE49-F238E27FC236}">
                <a16:creationId xmlns:a16="http://schemas.microsoft.com/office/drawing/2014/main" id="{F95A0EC9-DD1E-6A45-B5D9-D61B5A42502D}"/>
              </a:ext>
            </a:extLst>
          </p:cNvPr>
          <p:cNvSpPr>
            <a:spLocks noGrp="1"/>
          </p:cNvSpPr>
          <p:nvPr>
            <p:ph type="sldNum" sz="quarter" idx="12"/>
          </p:nvPr>
        </p:nvSpPr>
        <p:spPr/>
        <p:txBody>
          <a:bodyPr/>
          <a:lstStyle/>
          <a:p>
            <a:fld id="{67F776DB-C4B4-46F1-926D-41EFCFC3A86A}" type="slidenum">
              <a:rPr lang="en-IN" smtClean="0"/>
              <a:pPr/>
              <a:t>20</a:t>
            </a:fld>
            <a:endParaRPr lang="en-IN"/>
          </a:p>
        </p:txBody>
      </p:sp>
      <p:pic>
        <p:nvPicPr>
          <p:cNvPr id="6" name="Content Placeholder 5">
            <a:extLst>
              <a:ext uri="{FF2B5EF4-FFF2-40B4-BE49-F238E27FC236}">
                <a16:creationId xmlns:a16="http://schemas.microsoft.com/office/drawing/2014/main" id="{F497AB38-E715-5B46-8B3E-26B00CB43362}"/>
              </a:ext>
            </a:extLst>
          </p:cNvPr>
          <p:cNvPicPr>
            <a:picLocks noGrp="1"/>
          </p:cNvPicPr>
          <p:nvPr>
            <p:ph idx="1"/>
          </p:nvPr>
        </p:nvPicPr>
        <p:blipFill>
          <a:blip r:embed="rId2"/>
          <a:stretch>
            <a:fillRect/>
          </a:stretch>
        </p:blipFill>
        <p:spPr>
          <a:xfrm>
            <a:off x="395536" y="1434905"/>
            <a:ext cx="8291264" cy="4419199"/>
          </a:xfrm>
          <a:prstGeom prst="rect">
            <a:avLst/>
          </a:prstGeom>
        </p:spPr>
      </p:pic>
    </p:spTree>
    <p:extLst>
      <p:ext uri="{BB962C8B-B14F-4D97-AF65-F5344CB8AC3E}">
        <p14:creationId xmlns:p14="http://schemas.microsoft.com/office/powerpoint/2010/main" val="311207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429D-DAFE-0245-9F2A-A89DE44DEBD9}"/>
              </a:ext>
            </a:extLst>
          </p:cNvPr>
          <p:cNvSpPr>
            <a:spLocks noGrp="1"/>
          </p:cNvSpPr>
          <p:nvPr>
            <p:ph type="title"/>
          </p:nvPr>
        </p:nvSpPr>
        <p:spPr/>
        <p:txBody>
          <a:bodyPr/>
          <a:lstStyle/>
          <a:p>
            <a:r>
              <a:rPr lang="en-GB" sz="2800" b="1" dirty="0">
                <a:solidFill>
                  <a:srgbClr val="C55D09"/>
                </a:solidFill>
                <a:latin typeface="Arial" panose="020B0604020202020204" pitchFamily="34" charset="0"/>
                <a:cs typeface="Arial" panose="020B0604020202020204" pitchFamily="34" charset="0"/>
              </a:rPr>
              <a:t>Addition: Logs to show the activity’s</a:t>
            </a:r>
            <a:br>
              <a:rPr lang="en-US" sz="2800" dirty="0">
                <a:solidFill>
                  <a:srgbClr val="C55D09"/>
                </a:solidFill>
                <a:latin typeface="Arial" panose="020B0604020202020204" pitchFamily="34" charset="0"/>
                <a:cs typeface="Arial" panose="020B0604020202020204" pitchFamily="34" charset="0"/>
              </a:rPr>
            </a:br>
            <a:endParaRPr lang="en-US" sz="2800" dirty="0">
              <a:solidFill>
                <a:srgbClr val="C55D09"/>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C0D7E16-2152-D644-A2C2-EB899CC89BDA}"/>
              </a:ext>
            </a:extLst>
          </p:cNvPr>
          <p:cNvSpPr>
            <a:spLocks noGrp="1"/>
          </p:cNvSpPr>
          <p:nvPr>
            <p:ph type="ftr" sz="quarter" idx="11"/>
          </p:nvPr>
        </p:nvSpPr>
        <p:spPr/>
        <p:txBody>
          <a:bodyPr/>
          <a:lstStyle/>
          <a:p>
            <a:pPr algn="ctr"/>
            <a:r>
              <a:rPr lang="en-US"/>
              <a:t>SS ZG516 -Computer Organization and Software Systems</a:t>
            </a:r>
            <a:endParaRPr lang="en-IN"/>
          </a:p>
        </p:txBody>
      </p:sp>
      <p:sp>
        <p:nvSpPr>
          <p:cNvPr id="5" name="Slide Number Placeholder 4">
            <a:extLst>
              <a:ext uri="{FF2B5EF4-FFF2-40B4-BE49-F238E27FC236}">
                <a16:creationId xmlns:a16="http://schemas.microsoft.com/office/drawing/2014/main" id="{0A2E76C8-1E6A-4547-AA3F-591C1C3FF585}"/>
              </a:ext>
            </a:extLst>
          </p:cNvPr>
          <p:cNvSpPr>
            <a:spLocks noGrp="1"/>
          </p:cNvSpPr>
          <p:nvPr>
            <p:ph type="sldNum" sz="quarter" idx="12"/>
          </p:nvPr>
        </p:nvSpPr>
        <p:spPr/>
        <p:txBody>
          <a:bodyPr/>
          <a:lstStyle/>
          <a:p>
            <a:fld id="{67F776DB-C4B4-46F1-926D-41EFCFC3A86A}" type="slidenum">
              <a:rPr lang="en-IN" smtClean="0"/>
              <a:pPr/>
              <a:t>21</a:t>
            </a:fld>
            <a:endParaRPr lang="en-IN"/>
          </a:p>
        </p:txBody>
      </p:sp>
      <p:pic>
        <p:nvPicPr>
          <p:cNvPr id="6" name="Content Placeholder 5" descr="Text&#10;&#10;Description automatically generated">
            <a:extLst>
              <a:ext uri="{FF2B5EF4-FFF2-40B4-BE49-F238E27FC236}">
                <a16:creationId xmlns:a16="http://schemas.microsoft.com/office/drawing/2014/main" id="{7E13BF9C-3180-AD4D-BA02-14BC3E5CF3E6}"/>
              </a:ext>
            </a:extLst>
          </p:cNvPr>
          <p:cNvPicPr>
            <a:picLocks noGrp="1"/>
          </p:cNvPicPr>
          <p:nvPr>
            <p:ph idx="1"/>
          </p:nvPr>
        </p:nvPicPr>
        <p:blipFill>
          <a:blip r:embed="rId2"/>
          <a:stretch>
            <a:fillRect/>
          </a:stretch>
        </p:blipFill>
        <p:spPr>
          <a:xfrm>
            <a:off x="395536" y="1418046"/>
            <a:ext cx="3996443" cy="4635958"/>
          </a:xfrm>
          <a:prstGeom prst="rect">
            <a:avLst/>
          </a:prstGeom>
        </p:spPr>
      </p:pic>
      <p:pic>
        <p:nvPicPr>
          <p:cNvPr id="7" name="Picture 6">
            <a:extLst>
              <a:ext uri="{FF2B5EF4-FFF2-40B4-BE49-F238E27FC236}">
                <a16:creationId xmlns:a16="http://schemas.microsoft.com/office/drawing/2014/main" id="{C8D30A6F-5F9D-804D-8B5E-2E84520AE7B8}"/>
              </a:ext>
            </a:extLst>
          </p:cNvPr>
          <p:cNvPicPr/>
          <p:nvPr/>
        </p:nvPicPr>
        <p:blipFill>
          <a:blip r:embed="rId3"/>
          <a:stretch>
            <a:fillRect/>
          </a:stretch>
        </p:blipFill>
        <p:spPr>
          <a:xfrm>
            <a:off x="4391980" y="1418046"/>
            <a:ext cx="4525742" cy="4635958"/>
          </a:xfrm>
          <a:prstGeom prst="rect">
            <a:avLst/>
          </a:prstGeom>
        </p:spPr>
      </p:pic>
    </p:spTree>
    <p:extLst>
      <p:ext uri="{BB962C8B-B14F-4D97-AF65-F5344CB8AC3E}">
        <p14:creationId xmlns:p14="http://schemas.microsoft.com/office/powerpoint/2010/main" val="3122701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667500" cy="134668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Advantages of Moving from Centralized Source Code to Distributed Version control.</a:t>
            </a:r>
            <a:endParaRPr lang="en-US" sz="2800"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85800" y="1346686"/>
            <a:ext cx="8305800" cy="5039827"/>
          </a:xfrm>
        </p:spPr>
        <p:txBody>
          <a:bodyPr vert="horz" lIns="91440" tIns="45720" rIns="91440" bIns="45720" rtlCol="0" anchor="t">
            <a:noAutofit/>
          </a:bodyPr>
          <a:lstStyle/>
          <a:p>
            <a:r>
              <a:rPr lang="en-GB" sz="1800" dirty="0">
                <a:latin typeface="Arial" panose="020B0604020202020204" pitchFamily="34" charset="0"/>
                <a:cs typeface="Arial" panose="020B0604020202020204" pitchFamily="34" charset="0"/>
              </a:rPr>
              <a:t>Unlike a centralized version control system (VCS), a distributed version control system enables every user to have a local copy of the running history on their machine, so if there's an outage, every local copy becomes a backup copy and team members can continue to development offline.</a:t>
            </a:r>
          </a:p>
          <a:p>
            <a:endParaRPr lang="en-US"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A distributed version control doesn't have a single point of failure, because developers clone repositories on their distributed version control workstations, creating multiple backup copies.</a:t>
            </a:r>
          </a:p>
          <a:p>
            <a:endParaRPr lang="en-US"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DVCS has the biggest advantage in that it allows you to work offline and gives flexibility. You have the entire history of the code in your own hard drive, so all the changes you will be making in your own server or to Your own repository which doesn’t require an internet connection, but this is not in the case of CVCS.</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DVCS is faster than CVCS because you don’t need to communicate with the remote server for each and every command. </a:t>
            </a:r>
          </a:p>
          <a:p>
            <a:pPr marL="0" indent="0">
              <a:buNone/>
            </a:pPr>
            <a:endParaRPr lang="en-US" sz="1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22</a:t>
            </a:fld>
            <a:endParaRPr lang="en-IN"/>
          </a:p>
        </p:txBody>
      </p:sp>
    </p:spTree>
    <p:extLst>
      <p:ext uri="{BB962C8B-B14F-4D97-AF65-F5344CB8AC3E}">
        <p14:creationId xmlns:p14="http://schemas.microsoft.com/office/powerpoint/2010/main" val="2262808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DB3AE-ACF5-3246-9E41-4403D3CEB1BA}"/>
              </a:ext>
            </a:extLst>
          </p:cNvPr>
          <p:cNvSpPr>
            <a:spLocks noGrp="1"/>
          </p:cNvSpPr>
          <p:nvPr>
            <p:ph idx="1"/>
          </p:nvPr>
        </p:nvSpPr>
        <p:spPr>
          <a:xfrm>
            <a:off x="395536" y="1418046"/>
            <a:ext cx="8229600" cy="4819266"/>
          </a:xfrm>
        </p:spPr>
        <p:txBody>
          <a:bodyPr>
            <a:noAutofit/>
          </a:bodyPr>
          <a:lstStyle/>
          <a:p>
            <a:r>
              <a:rPr lang="en-GB" sz="1800" dirty="0">
                <a:latin typeface="Arial" panose="020B0604020202020204" pitchFamily="34" charset="0"/>
                <a:cs typeface="Arial" panose="020B0604020202020204" pitchFamily="34" charset="0"/>
              </a:rPr>
              <a:t>You do everything locally which gives you the benefit to work faster than CVCS.</a:t>
            </a:r>
          </a:p>
          <a:p>
            <a:endParaRPr lang="en-US"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Working on branches is easy in DVCS. Every developer has an entire history of the code in DVCS, so developers can share their changes before merging all the ‘sets of changes to the remote server. </a:t>
            </a:r>
          </a:p>
          <a:p>
            <a:endParaRPr lang="en-US"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In CVCS it’s difficult and time-consuming to work on branches because it requires to communicate with the server directly.</a:t>
            </a:r>
          </a:p>
          <a:p>
            <a:pPr marL="0" indent="0">
              <a:buNone/>
            </a:pPr>
            <a:endParaRPr lang="en-US"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Merge conflicts with other developer’s code are less in DVCS. Because every developer work on their own piece of code. Merge conflicts are more in CVCS in comparison to DVCS.</a:t>
            </a:r>
          </a:p>
          <a:p>
            <a:pPr marL="0" indent="0">
              <a:buNone/>
            </a:pPr>
            <a:endParaRPr lang="en-US"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DVCS has more advantages and it’s more popular than CVCS</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DE8F03E-66FB-B043-9D20-C6630CBC7EC5}"/>
              </a:ext>
            </a:extLst>
          </p:cNvPr>
          <p:cNvSpPr>
            <a:spLocks noGrp="1"/>
          </p:cNvSpPr>
          <p:nvPr>
            <p:ph type="ftr" sz="quarter" idx="11"/>
          </p:nvPr>
        </p:nvSpPr>
        <p:spPr/>
        <p:txBody>
          <a:bodyPr/>
          <a:lstStyle/>
          <a:p>
            <a:pPr algn="ctr"/>
            <a:r>
              <a:rPr lang="en-US" dirty="0"/>
              <a:t>SS ZG516 -Computer Organization and Software Systems</a:t>
            </a:r>
            <a:endParaRPr lang="en-IN" dirty="0"/>
          </a:p>
        </p:txBody>
      </p:sp>
      <p:sp>
        <p:nvSpPr>
          <p:cNvPr id="5" name="Slide Number Placeholder 4">
            <a:extLst>
              <a:ext uri="{FF2B5EF4-FFF2-40B4-BE49-F238E27FC236}">
                <a16:creationId xmlns:a16="http://schemas.microsoft.com/office/drawing/2014/main" id="{C7C59C50-0AC3-2549-B484-269E3D13633E}"/>
              </a:ext>
            </a:extLst>
          </p:cNvPr>
          <p:cNvSpPr>
            <a:spLocks noGrp="1"/>
          </p:cNvSpPr>
          <p:nvPr>
            <p:ph type="sldNum" sz="quarter" idx="12"/>
          </p:nvPr>
        </p:nvSpPr>
        <p:spPr/>
        <p:txBody>
          <a:bodyPr/>
          <a:lstStyle/>
          <a:p>
            <a:fld id="{67F776DB-C4B4-46F1-926D-41EFCFC3A86A}" type="slidenum">
              <a:rPr lang="en-IN" smtClean="0"/>
              <a:pPr/>
              <a:t>23</a:t>
            </a:fld>
            <a:endParaRPr lang="en-IN"/>
          </a:p>
        </p:txBody>
      </p:sp>
    </p:spTree>
    <p:extLst>
      <p:ext uri="{BB962C8B-B14F-4D97-AF65-F5344CB8AC3E}">
        <p14:creationId xmlns:p14="http://schemas.microsoft.com/office/powerpoint/2010/main" val="4257085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80"/>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 learnings by Satish Kumar Sharma (2022MT93327)</a:t>
            </a:r>
          </a:p>
        </p:txBody>
      </p:sp>
      <p:sp>
        <p:nvSpPr>
          <p:cNvPr id="3" name="Content Placeholder 2"/>
          <p:cNvSpPr>
            <a:spLocks noGrp="1"/>
          </p:cNvSpPr>
          <p:nvPr>
            <p:ph idx="1"/>
          </p:nvPr>
        </p:nvSpPr>
        <p:spPr>
          <a:xfrm>
            <a:off x="685800" y="1600200"/>
            <a:ext cx="7576645" cy="4447136"/>
          </a:xfrm>
        </p:spPr>
        <p:txBody>
          <a:bodyPr vert="horz" lIns="91440" tIns="45720" rIns="91440" bIns="45720" rtlCol="0" anchor="t">
            <a:normAutofit/>
          </a:bodyPr>
          <a:lstStyle/>
          <a:p>
            <a:pPr marL="0" indent="0">
              <a:buNone/>
            </a:pPr>
            <a:r>
              <a:rPr lang="en-US" sz="2000" dirty="0">
                <a:latin typeface="Arial" panose="020B0604020202020204" pitchFamily="34" charset="0"/>
                <a:cs typeface="Arial" panose="020B0604020202020204" pitchFamily="34" charset="0"/>
              </a:rPr>
              <a:t>My key learnings are summarized as below: </a:t>
            </a:r>
          </a:p>
          <a:p>
            <a:pPr marL="0" indent="0">
              <a:buNone/>
            </a:pPr>
            <a:endParaRPr lang="en-US" sz="2000" i="1" dirty="0">
              <a:latin typeface="Arial" panose="020B0604020202020204" pitchFamily="34" charset="0"/>
              <a:ea typeface="+mn-lt"/>
              <a:cs typeface="Arial" panose="020B0604020202020204" pitchFamily="34" charset="0"/>
            </a:endParaRPr>
          </a:p>
          <a:p>
            <a:pPr>
              <a:buFont typeface="Wingdings" pitchFamily="34" charset="0"/>
              <a:buChar char="q"/>
            </a:pPr>
            <a:r>
              <a:rPr lang="en-US" sz="2000" dirty="0">
                <a:latin typeface="Arial" panose="020B0604020202020204" pitchFamily="34" charset="0"/>
                <a:cs typeface="Arial" panose="020B0604020202020204" pitchFamily="34" charset="0"/>
              </a:rPr>
              <a:t>Learning how to use </a:t>
            </a:r>
            <a:r>
              <a:rPr lang="en-US" sz="2000" b="1" dirty="0">
                <a:latin typeface="Arial" panose="020B0604020202020204" pitchFamily="34" charset="0"/>
                <a:cs typeface="Arial" panose="020B0604020202020204" pitchFamily="34" charset="0"/>
              </a:rPr>
              <a:t>Git is even better</a:t>
            </a:r>
            <a:r>
              <a:rPr lang="en-US" sz="2000" dirty="0">
                <a:latin typeface="Arial" panose="020B0604020202020204" pitchFamily="34" charset="0"/>
                <a:cs typeface="Arial" panose="020B0604020202020204" pitchFamily="34" charset="0"/>
              </a:rPr>
              <a:t>, because it makes you understand GitHub in depth like </a:t>
            </a:r>
            <a:r>
              <a:rPr lang="en-US" sz="2000" i="1" dirty="0">
                <a:latin typeface="Arial" panose="020B0604020202020204" pitchFamily="34" charset="0"/>
                <a:ea typeface="+mn-lt"/>
                <a:cs typeface="Arial" panose="020B0604020202020204" pitchFamily="34" charset="0"/>
              </a:rPr>
              <a:t>create git repository, do changes, create branch, create directory, storing, manipulate file , tracking, manipulate and </a:t>
            </a:r>
            <a:r>
              <a:rPr lang="en-US" sz="2000" b="1" dirty="0">
                <a:latin typeface="Arial" panose="020B0604020202020204" pitchFamily="34" charset="0"/>
                <a:cs typeface="Arial" panose="020B0604020202020204" pitchFamily="34" charset="0"/>
              </a:rPr>
              <a:t>collaborating on software projects.</a:t>
            </a:r>
          </a:p>
          <a:p>
            <a:pPr>
              <a:buFont typeface="Wingdings" pitchFamily="34" charset="0"/>
              <a:buChar char="q"/>
            </a:pPr>
            <a:endParaRPr lang="en-US" sz="2000" i="1" dirty="0">
              <a:latin typeface="Arial" panose="020B0604020202020204" pitchFamily="34" charset="0"/>
              <a:ea typeface="+mn-lt"/>
              <a:cs typeface="Arial" panose="020B0604020202020204" pitchFamily="34" charset="0"/>
            </a:endParaRPr>
          </a:p>
          <a:p>
            <a:pPr marL="0" indent="0">
              <a:buNone/>
            </a:pPr>
            <a:endParaRPr lang="en-US" sz="2000" i="1" dirty="0">
              <a:latin typeface="Arial" panose="020B0604020202020204" pitchFamily="34" charset="0"/>
              <a:cs typeface="Arial" panose="020B0604020202020204" pitchFamily="34" charset="0"/>
            </a:endParaRPr>
          </a:p>
          <a:p>
            <a:pPr>
              <a:buFont typeface="Wingdings" pitchFamily="34" charset="0"/>
              <a:buChar char="q"/>
            </a:pPr>
            <a:endParaRPr lang="en-US" sz="2000" i="1" dirty="0">
              <a:latin typeface="Arial" panose="020B0604020202020204" pitchFamily="34" charset="0"/>
              <a:ea typeface="+mn-lt"/>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24</a:t>
            </a:fld>
            <a:endParaRPr lang="en-IN"/>
          </a:p>
        </p:txBody>
      </p:sp>
    </p:spTree>
    <p:extLst>
      <p:ext uri="{BB962C8B-B14F-4D97-AF65-F5344CB8AC3E}">
        <p14:creationId xmlns:p14="http://schemas.microsoft.com/office/powerpoint/2010/main" val="126936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25</a:t>
            </a:fld>
            <a:endParaRPr lang="en-IN"/>
          </a:p>
        </p:txBody>
      </p:sp>
      <p:sp>
        <p:nvSpPr>
          <p:cNvPr id="6" name="TextBox 5">
            <a:extLst>
              <a:ext uri="{FF2B5EF4-FFF2-40B4-BE49-F238E27FC236}">
                <a16:creationId xmlns:a16="http://schemas.microsoft.com/office/drawing/2014/main" id="{51A4C4DB-A2E3-6471-5BDA-58D3076438DC}"/>
              </a:ext>
            </a:extLst>
          </p:cNvPr>
          <p:cNvSpPr txBox="1"/>
          <p:nvPr/>
        </p:nvSpPr>
        <p:spPr>
          <a:xfrm>
            <a:off x="3131623" y="3101494"/>
            <a:ext cx="4336742" cy="646331"/>
          </a:xfrm>
          <a:prstGeom prst="rect">
            <a:avLst/>
          </a:prstGeom>
          <a:noFill/>
        </p:spPr>
        <p:txBody>
          <a:bodyPr wrap="square" lIns="91440" tIns="45720" rIns="91440" bIns="45720" rtlCol="0" anchor="t">
            <a:spAutoFit/>
          </a:bodyPr>
          <a:lstStyle/>
          <a:p>
            <a:r>
              <a:rPr lang="en-US" sz="3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3600"/>
          </a:p>
        </p:txBody>
      </p:sp>
    </p:spTree>
    <p:extLst>
      <p:ext uri="{BB962C8B-B14F-4D97-AF65-F5344CB8AC3E}">
        <p14:creationId xmlns:p14="http://schemas.microsoft.com/office/powerpoint/2010/main" val="98405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Basic installation/version check</a:t>
            </a:r>
          </a:p>
        </p:txBody>
      </p:sp>
      <p:sp>
        <p:nvSpPr>
          <p:cNvPr id="8" name="Slide Number Placeholder 4">
            <a:extLst>
              <a:ext uri="{FF2B5EF4-FFF2-40B4-BE49-F238E27FC236}">
                <a16:creationId xmlns:a16="http://schemas.microsoft.com/office/drawing/2014/main" id="{C447F1EC-6F2E-9DB5-EFBD-43602D079E60}"/>
              </a:ext>
            </a:extLst>
          </p:cNvPr>
          <p:cNvSpPr>
            <a:spLocks noGrp="1"/>
          </p:cNvSpPr>
          <p:nvPr>
            <p:ph type="sldNum" sz="quarter" idx="12"/>
          </p:nvPr>
        </p:nvSpPr>
        <p:spPr>
          <a:xfrm>
            <a:off x="8532440" y="6237312"/>
            <a:ext cx="459160" cy="293117"/>
          </a:xfrm>
        </p:spPr>
        <p:txBody>
          <a:bodyPr lIns="91440" tIns="45720" rIns="91440" bIns="45720" anchor="t"/>
          <a:lstStyle/>
          <a:p>
            <a:r>
              <a:rPr lang="en-IN"/>
              <a:t>3</a:t>
            </a:r>
          </a:p>
        </p:txBody>
      </p:sp>
      <p:sp>
        <p:nvSpPr>
          <p:cNvPr id="16" name="Rectangle 8">
            <a:extLst>
              <a:ext uri="{FF2B5EF4-FFF2-40B4-BE49-F238E27FC236}">
                <a16:creationId xmlns:a16="http://schemas.microsoft.com/office/drawing/2014/main" id="{F19249ED-AEBC-2E47-AA23-FD2B01DAF270}"/>
              </a:ext>
            </a:extLst>
          </p:cNvPr>
          <p:cNvSpPr>
            <a:spLocks noChangeArrowheads="1"/>
          </p:cNvSpPr>
          <p:nvPr/>
        </p:nvSpPr>
        <p:spPr bwMode="auto">
          <a:xfrm>
            <a:off x="305381" y="1540817"/>
            <a:ext cx="51219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Git install Command: git --version</a:t>
            </a:r>
            <a:endParaRPr kumimoji="0" lang="en-GB"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31" name="Picture 1">
            <a:extLst>
              <a:ext uri="{FF2B5EF4-FFF2-40B4-BE49-F238E27FC236}">
                <a16:creationId xmlns:a16="http://schemas.microsoft.com/office/drawing/2014/main" id="{F0AA3013-F795-1D42-A351-1490D332D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81" y="2252150"/>
            <a:ext cx="7936864" cy="360001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9">
            <a:extLst>
              <a:ext uri="{FF2B5EF4-FFF2-40B4-BE49-F238E27FC236}">
                <a16:creationId xmlns:a16="http://schemas.microsoft.com/office/drawing/2014/main" id="{3EF6280C-EE4A-6E42-8E28-136C7DFFC0E1}"/>
              </a:ext>
            </a:extLst>
          </p:cNvPr>
          <p:cNvSpPr>
            <a:spLocks noChangeArrowheads="1"/>
          </p:cNvSpPr>
          <p:nvPr/>
        </p:nvSpPr>
        <p:spPr bwMode="auto">
          <a:xfrm>
            <a:off x="305381" y="417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315834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a:t>
            </a: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Create Repository</a:t>
            </a:r>
          </a:p>
        </p:txBody>
      </p:sp>
      <p:sp>
        <p:nvSpPr>
          <p:cNvPr id="3" name="Content Placeholder 2"/>
          <p:cNvSpPr>
            <a:spLocks noGrp="1"/>
          </p:cNvSpPr>
          <p:nvPr>
            <p:ph idx="1"/>
          </p:nvPr>
        </p:nvSpPr>
        <p:spPr>
          <a:xfrm>
            <a:off x="685800" y="1600200"/>
            <a:ext cx="8305800" cy="4637112"/>
          </a:xfrm>
        </p:spPr>
        <p:txBody>
          <a:bodyPr>
            <a:noAutofit/>
          </a:bodyPr>
          <a:lstStyle/>
          <a:p>
            <a:pPr marL="0" indent="0">
              <a:buNone/>
            </a:pPr>
            <a:r>
              <a:rPr lang="en-GB" sz="1600" b="1" dirty="0">
                <a:latin typeface="Arial" panose="020B0604020202020204" pitchFamily="34" charset="0"/>
                <a:cs typeface="Arial" panose="020B0604020202020204" pitchFamily="34" charset="0"/>
              </a:rPr>
              <a:t>First creating a local directory and initiating the directory as git repository, Create a remote repository on git, set remote URL to local repo and then push the local to remote repository. Setup the repository with user and email.</a:t>
            </a:r>
          </a:p>
          <a:p>
            <a:pPr marL="0" indent="0">
              <a:buNone/>
            </a:pPr>
            <a:endParaRPr lang="en-GB" sz="1600" dirty="0">
              <a:latin typeface="Arial" panose="020B0604020202020204" pitchFamily="34" charset="0"/>
              <a:cs typeface="Arial" panose="020B0604020202020204" pitchFamily="34" charset="0"/>
            </a:endParaRPr>
          </a:p>
          <a:p>
            <a:pPr marL="0" indent="0">
              <a:buNone/>
            </a:pPr>
            <a:r>
              <a:rPr lang="en-GB" sz="1600" dirty="0">
                <a:latin typeface="Arial" panose="020B0604020202020204" pitchFamily="34" charset="0"/>
                <a:cs typeface="Arial" panose="020B0604020202020204" pitchFamily="34" charset="0"/>
              </a:rPr>
              <a:t>&gt;mkdir </a:t>
            </a:r>
            <a:r>
              <a:rPr lang="en-GB" sz="1600" dirty="0" err="1">
                <a:latin typeface="Arial" panose="020B0604020202020204" pitchFamily="34" charset="0"/>
                <a:cs typeface="Arial" panose="020B0604020202020204" pitchFamily="34" charset="0"/>
              </a:rPr>
              <a:t>SatishBITS</a:t>
            </a:r>
            <a:endParaRPr lang="en-US" sz="1600" dirty="0">
              <a:latin typeface="Arial" panose="020B0604020202020204" pitchFamily="34" charset="0"/>
              <a:cs typeface="Arial" panose="020B0604020202020204" pitchFamily="34" charset="0"/>
            </a:endParaRPr>
          </a:p>
          <a:p>
            <a:pPr marL="0" indent="0">
              <a:buNone/>
            </a:pPr>
            <a:r>
              <a:rPr lang="en-GB" sz="1600" dirty="0">
                <a:latin typeface="Arial" panose="020B0604020202020204" pitchFamily="34" charset="0"/>
                <a:cs typeface="Arial" panose="020B0604020202020204" pitchFamily="34" charset="0"/>
              </a:rPr>
              <a:t>&gt;git </a:t>
            </a:r>
            <a:r>
              <a:rPr lang="en-GB" sz="1600" dirty="0" err="1">
                <a:latin typeface="Arial" panose="020B0604020202020204" pitchFamily="34" charset="0"/>
                <a:cs typeface="Arial" panose="020B0604020202020204" pitchFamily="34" charset="0"/>
              </a:rPr>
              <a:t>init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SatishBITS</a:t>
            </a:r>
            <a:endParaRPr lang="en-US" sz="1600" dirty="0">
              <a:latin typeface="Arial" panose="020B0604020202020204" pitchFamily="34" charset="0"/>
              <a:cs typeface="Arial" panose="020B0604020202020204" pitchFamily="34" charset="0"/>
            </a:endParaRPr>
          </a:p>
          <a:p>
            <a:pPr marL="0" indent="0">
              <a:buNone/>
            </a:pPr>
            <a:r>
              <a:rPr lang="en-GB" sz="1600" dirty="0">
                <a:latin typeface="Arial" panose="020B0604020202020204" pitchFamily="34" charset="0"/>
                <a:cs typeface="Arial" panose="020B0604020202020204" pitchFamily="34" charset="0"/>
              </a:rPr>
              <a:t>&gt;git log</a:t>
            </a:r>
          </a:p>
          <a:p>
            <a:pPr marL="0" indent="0">
              <a:buNone/>
            </a:pPr>
            <a:r>
              <a:rPr lang="en-US" sz="1600" dirty="0">
                <a:latin typeface="Arial" panose="020B0604020202020204" pitchFamily="34" charset="0"/>
                <a:cs typeface="Arial" panose="020B0604020202020204" pitchFamily="34" charset="0"/>
              </a:rPr>
              <a:t>&gt;git add . </a:t>
            </a:r>
          </a:p>
          <a:p>
            <a:pPr marL="0" indent="0">
              <a:buNone/>
            </a:pPr>
            <a:r>
              <a:rPr lang="en-US" sz="1600" dirty="0">
                <a:latin typeface="Arial" panose="020B0604020202020204" pitchFamily="34" charset="0"/>
                <a:cs typeface="Arial" panose="020B0604020202020204" pitchFamily="34" charset="0"/>
              </a:rPr>
              <a:t>&gt;git commit -m "first commit”</a:t>
            </a:r>
          </a:p>
          <a:p>
            <a:pPr marL="0" indent="0">
              <a:buNone/>
            </a:pPr>
            <a:r>
              <a:rPr lang="en-US" sz="1600" dirty="0">
                <a:latin typeface="Arial" panose="020B0604020202020204" pitchFamily="34" charset="0"/>
                <a:cs typeface="Arial" panose="020B0604020202020204" pitchFamily="34" charset="0"/>
              </a:rPr>
              <a:t>&gt;git remote add origin </a:t>
            </a:r>
            <a:r>
              <a:rPr lang="en-GB" sz="1600" dirty="0">
                <a:latin typeface="Arial" panose="020B0604020202020204" pitchFamily="34" charset="0"/>
                <a:cs typeface="Arial" panose="020B0604020202020204" pitchFamily="34" charset="0"/>
                <a:hlinkClick r:id="rId2"/>
              </a:rPr>
              <a:t>https://github.com/iamsatishsharma/BITS_DevOps_Assignment1.git</a:t>
            </a:r>
            <a:endParaRPr lang="en-GB"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&gt;git push --set-upstream origin main</a:t>
            </a:r>
            <a:endParaRPr lang="en-GB" sz="1600" dirty="0">
              <a:latin typeface="Arial" panose="020B0604020202020204" pitchFamily="34" charset="0"/>
              <a:cs typeface="Arial" panose="020B0604020202020204" pitchFamily="34" charset="0"/>
            </a:endParaRPr>
          </a:p>
          <a:p>
            <a:pPr marL="0" indent="0">
              <a:buNone/>
            </a:pPr>
            <a:endParaRPr lang="en-GB"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Note: --set-upstream command is required when we push repo with branch to origin where it does not exists.</a:t>
            </a:r>
          </a:p>
        </p:txBody>
      </p:sp>
      <p:sp>
        <p:nvSpPr>
          <p:cNvPr id="6" name="Slide Number Placeholder 4">
            <a:extLst>
              <a:ext uri="{FF2B5EF4-FFF2-40B4-BE49-F238E27FC236}">
                <a16:creationId xmlns:a16="http://schemas.microsoft.com/office/drawing/2014/main" id="{AA29B46C-F768-C30F-3DF1-EBFA27CEA949}"/>
              </a:ext>
            </a:extLst>
          </p:cNvPr>
          <p:cNvSpPr>
            <a:spLocks noGrp="1"/>
          </p:cNvSpPr>
          <p:nvPr>
            <p:ph type="sldNum" sz="quarter" idx="12"/>
          </p:nvPr>
        </p:nvSpPr>
        <p:spPr>
          <a:xfrm>
            <a:off x="8532440" y="6237312"/>
            <a:ext cx="459160" cy="293117"/>
          </a:xfrm>
        </p:spPr>
        <p:txBody>
          <a:bodyPr lIns="91440" tIns="45720" rIns="91440" bIns="45720" anchor="t"/>
          <a:lstStyle/>
          <a:p>
            <a:r>
              <a:rPr lang="en-IN">
                <a:cs typeface="Calibri"/>
              </a:rPr>
              <a:t>4</a:t>
            </a:r>
          </a:p>
        </p:txBody>
      </p:sp>
    </p:spTree>
    <p:extLst>
      <p:ext uri="{BB962C8B-B14F-4D97-AF65-F5344CB8AC3E}">
        <p14:creationId xmlns:p14="http://schemas.microsoft.com/office/powerpoint/2010/main" val="312241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Screenshots</a:t>
            </a:r>
          </a:p>
        </p:txBody>
      </p:sp>
      <p:sp>
        <p:nvSpPr>
          <p:cNvPr id="3" name="Content Placeholder 2"/>
          <p:cNvSpPr>
            <a:spLocks noGrp="1"/>
          </p:cNvSpPr>
          <p:nvPr>
            <p:ph idx="1"/>
          </p:nvPr>
        </p:nvSpPr>
        <p:spPr>
          <a:xfrm>
            <a:off x="685800" y="1600200"/>
            <a:ext cx="8305800" cy="4525963"/>
          </a:xfrm>
        </p:spPr>
        <p:txBody>
          <a:bodyPr>
            <a:normAutofit/>
          </a:bodyPr>
          <a:lstStyle/>
          <a:p>
            <a:endParaRPr lang="en-US" sz="1200" dirty="0"/>
          </a:p>
          <a:p>
            <a:endParaRPr lang="en-US" sz="1200" dirty="0"/>
          </a:p>
        </p:txBody>
      </p:sp>
      <p:sp>
        <p:nvSpPr>
          <p:cNvPr id="5" name="Slide Number Placeholder 4"/>
          <p:cNvSpPr>
            <a:spLocks noGrp="1"/>
          </p:cNvSpPr>
          <p:nvPr>
            <p:ph type="sldNum" sz="quarter" idx="12"/>
          </p:nvPr>
        </p:nvSpPr>
        <p:spPr/>
        <p:txBody>
          <a:bodyPr lIns="91440" tIns="45720" rIns="91440" bIns="45720" anchor="t"/>
          <a:lstStyle/>
          <a:p>
            <a:r>
              <a:rPr lang="en-IN"/>
              <a:t>5</a:t>
            </a:r>
          </a:p>
        </p:txBody>
      </p:sp>
      <p:pic>
        <p:nvPicPr>
          <p:cNvPr id="6" name="Picture 5" descr="Text&#10;&#10;Description automatically generated">
            <a:extLst>
              <a:ext uri="{FF2B5EF4-FFF2-40B4-BE49-F238E27FC236}">
                <a16:creationId xmlns:a16="http://schemas.microsoft.com/office/drawing/2014/main" id="{B7F36679-CFC6-B443-8272-E567E2ACAC80}"/>
              </a:ext>
            </a:extLst>
          </p:cNvPr>
          <p:cNvPicPr/>
          <p:nvPr/>
        </p:nvPicPr>
        <p:blipFill>
          <a:blip r:embed="rId2"/>
          <a:stretch>
            <a:fillRect/>
          </a:stretch>
        </p:blipFill>
        <p:spPr>
          <a:xfrm>
            <a:off x="500063" y="1489051"/>
            <a:ext cx="7529513" cy="2511449"/>
          </a:xfrm>
          <a:prstGeom prst="rect">
            <a:avLst/>
          </a:prstGeom>
        </p:spPr>
      </p:pic>
      <p:pic>
        <p:nvPicPr>
          <p:cNvPr id="7" name="Picture 6">
            <a:extLst>
              <a:ext uri="{FF2B5EF4-FFF2-40B4-BE49-F238E27FC236}">
                <a16:creationId xmlns:a16="http://schemas.microsoft.com/office/drawing/2014/main" id="{FD158984-2529-BB4C-8F4D-A75EEE07C2B6}"/>
              </a:ext>
            </a:extLst>
          </p:cNvPr>
          <p:cNvPicPr/>
          <p:nvPr/>
        </p:nvPicPr>
        <p:blipFill>
          <a:blip r:embed="rId3">
            <a:extLst>
              <a:ext uri="{28A0092B-C50C-407E-A947-70E740481C1C}">
                <a14:useLocalDpi xmlns:a14="http://schemas.microsoft.com/office/drawing/2010/main" val="0"/>
              </a:ext>
            </a:extLst>
          </a:blip>
          <a:stretch>
            <a:fillRect/>
          </a:stretch>
        </p:blipFill>
        <p:spPr>
          <a:xfrm>
            <a:off x="500062" y="4111649"/>
            <a:ext cx="7529513" cy="2014514"/>
          </a:xfrm>
          <a:prstGeom prst="rect">
            <a:avLst/>
          </a:prstGeom>
        </p:spPr>
      </p:pic>
    </p:spTree>
    <p:extLst>
      <p:ext uri="{BB962C8B-B14F-4D97-AF65-F5344CB8AC3E}">
        <p14:creationId xmlns:p14="http://schemas.microsoft.com/office/powerpoint/2010/main" val="247236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SETUP Command</a:t>
            </a:r>
            <a:br>
              <a:rPr lang="en-US" sz="2800" dirty="0"/>
            </a:b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685800" y="1600201"/>
            <a:ext cx="6700838" cy="1714500"/>
          </a:xfrm>
        </p:spPr>
        <p:txBody>
          <a:bodyPr>
            <a:normAutofit fontScale="77500" lnSpcReduction="20000"/>
          </a:bodyPr>
          <a:lstStyle/>
          <a:p>
            <a:r>
              <a:rPr lang="en-GB" dirty="0"/>
              <a:t>git config --global </a:t>
            </a:r>
            <a:r>
              <a:rPr lang="en-GB" dirty="0" err="1"/>
              <a:t>user.name</a:t>
            </a:r>
            <a:r>
              <a:rPr lang="en-GB" dirty="0"/>
              <a:t> “</a:t>
            </a:r>
            <a:r>
              <a:rPr lang="en-GB" dirty="0" err="1"/>
              <a:t>iamsatishsharma</a:t>
            </a:r>
            <a:r>
              <a:rPr lang="en-GB" dirty="0"/>
              <a:t>”</a:t>
            </a:r>
            <a:endParaRPr lang="en-US" dirty="0"/>
          </a:p>
          <a:p>
            <a:r>
              <a:rPr lang="en-GB" dirty="0"/>
              <a:t>git config --global </a:t>
            </a:r>
            <a:r>
              <a:rPr lang="en-GB" dirty="0" err="1"/>
              <a:t>user.email</a:t>
            </a:r>
            <a:r>
              <a:rPr lang="en-GB" dirty="0"/>
              <a:t> “</a:t>
            </a:r>
            <a:r>
              <a:rPr lang="en-GB" dirty="0" err="1"/>
              <a:t>sharma.developers@gmail.com</a:t>
            </a:r>
            <a:r>
              <a:rPr lang="en-GB" dirty="0"/>
              <a:t>”</a:t>
            </a:r>
            <a:endParaRPr lang="en-US" dirty="0"/>
          </a:p>
          <a:p>
            <a:r>
              <a:rPr lang="en-GB" dirty="0"/>
              <a:t>git config --global </a:t>
            </a:r>
            <a:r>
              <a:rPr lang="en-GB" dirty="0" err="1"/>
              <a:t>color.ui</a:t>
            </a:r>
            <a:r>
              <a:rPr lang="en-GB" dirty="0"/>
              <a:t> auto</a:t>
            </a:r>
            <a:endParaRPr lang="en-US" dirty="0"/>
          </a:p>
          <a:p>
            <a:endParaRPr lang="en-US" sz="1200" dirty="0"/>
          </a:p>
        </p:txBody>
      </p:sp>
      <p:sp>
        <p:nvSpPr>
          <p:cNvPr id="5" name="Slide Number Placeholder 4"/>
          <p:cNvSpPr>
            <a:spLocks noGrp="1"/>
          </p:cNvSpPr>
          <p:nvPr>
            <p:ph type="sldNum" sz="quarter" idx="12"/>
          </p:nvPr>
        </p:nvSpPr>
        <p:spPr/>
        <p:txBody>
          <a:bodyPr lIns="91440" tIns="45720" rIns="91440" bIns="45720" anchor="t"/>
          <a:lstStyle/>
          <a:p>
            <a:r>
              <a:rPr lang="en-IN">
                <a:cs typeface="Calibri"/>
              </a:rPr>
              <a:t>6</a:t>
            </a:r>
          </a:p>
        </p:txBody>
      </p:sp>
      <p:pic>
        <p:nvPicPr>
          <p:cNvPr id="7" name="Picture 6" descr="Text&#10;&#10;Description automatically generated">
            <a:extLst>
              <a:ext uri="{FF2B5EF4-FFF2-40B4-BE49-F238E27FC236}">
                <a16:creationId xmlns:a16="http://schemas.microsoft.com/office/drawing/2014/main" id="{B3513B7E-3BC1-E147-B909-CD7745C31658}"/>
              </a:ext>
            </a:extLst>
          </p:cNvPr>
          <p:cNvPicPr/>
          <p:nvPr/>
        </p:nvPicPr>
        <p:blipFill>
          <a:blip r:embed="rId2"/>
          <a:stretch>
            <a:fillRect/>
          </a:stretch>
        </p:blipFill>
        <p:spPr>
          <a:xfrm>
            <a:off x="790416" y="3314701"/>
            <a:ext cx="7496334" cy="2786062"/>
          </a:xfrm>
          <a:prstGeom prst="rect">
            <a:avLst/>
          </a:prstGeom>
        </p:spPr>
      </p:pic>
    </p:spTree>
    <p:extLst>
      <p:ext uri="{BB962C8B-B14F-4D97-AF65-F5344CB8AC3E}">
        <p14:creationId xmlns:p14="http://schemas.microsoft.com/office/powerpoint/2010/main" val="393935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GB" b="1" dirty="0">
                <a:solidFill>
                  <a:srgbClr val="C55D09"/>
                </a:solidFill>
              </a:rPr>
              <a:t>ii) Add Two Directory and some raw code files to the repository</a:t>
            </a:r>
            <a:r>
              <a:rPr lang="en-US" sz="2800" dirty="0">
                <a:solidFill>
                  <a:srgbClr val="C55D09"/>
                </a:solidFill>
              </a:rPr>
              <a:t> </a:t>
            </a:r>
            <a:endParaRPr lang="en-US" sz="2800" b="1" dirty="0">
              <a:ln w="1905"/>
              <a:solidFill>
                <a:srgbClr val="C55D09"/>
              </a:soli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533995" y="1484114"/>
            <a:ext cx="8305800" cy="4753198"/>
          </a:xfrm>
        </p:spPr>
        <p:txBody>
          <a:bodyPr>
            <a:normAutofit lnSpcReduction="10000"/>
          </a:bodyPr>
          <a:lstStyle/>
          <a:p>
            <a:pPr marL="0" indent="0">
              <a:buNone/>
            </a:pPr>
            <a:r>
              <a:rPr lang="en-GB" b="1" dirty="0"/>
              <a:t>Command:</a:t>
            </a:r>
            <a:endParaRPr lang="en-US" b="1" dirty="0"/>
          </a:p>
          <a:p>
            <a:pPr marL="0" indent="0">
              <a:buNone/>
            </a:pPr>
            <a:r>
              <a:rPr lang="en-GB" sz="1800" dirty="0">
                <a:latin typeface="Arial" panose="020B0604020202020204" pitchFamily="34" charset="0"/>
                <a:cs typeface="Arial" panose="020B0604020202020204" pitchFamily="34" charset="0"/>
              </a:rPr>
              <a:t>&gt;mkdir directory1       (to create directory1)</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&gt;mkdir directory2</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&gt;echo newFile1.html</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&gt;git add newFile1.html</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&gt;git commit -m "added a new file1 </a:t>
            </a:r>
            <a:r>
              <a:rPr lang="en-GB" sz="1800" dirty="0" err="1">
                <a:latin typeface="Arial" panose="020B0604020202020204" pitchFamily="34" charset="0"/>
                <a:cs typeface="Arial" panose="020B0604020202020204" pitchFamily="34" charset="0"/>
              </a:rPr>
              <a:t>ib</a:t>
            </a:r>
            <a:r>
              <a:rPr lang="en-GB" sz="1800" dirty="0">
                <a:latin typeface="Arial" panose="020B0604020202020204" pitchFamily="34" charset="0"/>
                <a:cs typeface="Arial" panose="020B0604020202020204" pitchFamily="34" charset="0"/>
              </a:rPr>
              <a:t> directory 1"</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&gt;echo "&lt;!DOCTYPE html&gt;" &gt; newFile1.html</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&gt;echo newFile2.html </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&gt;git add newFile2.html</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&gt;git commit -m "added new file2"</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&gt;echo "&lt;!DOCTYPE html&gt;" &gt; newFile2.html</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&gt;git commit -m "added new file2"</a:t>
            </a:r>
            <a:endParaRPr lang="en-US"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&gt;echo "Put any content here" &gt;&gt; Newfile2.java</a:t>
            </a:r>
            <a:endParaRPr lang="en-US" sz="1800" dirty="0">
              <a:latin typeface="Arial" panose="020B0604020202020204" pitchFamily="34" charset="0"/>
              <a:cs typeface="Arial" panose="020B0604020202020204" pitchFamily="34" charset="0"/>
            </a:endParaRPr>
          </a:p>
          <a:p>
            <a:pPr marL="0" indent="0">
              <a:buNone/>
            </a:pPr>
            <a:endParaRPr lang="en-US" sz="2000" dirty="0"/>
          </a:p>
          <a:p>
            <a:endParaRPr lang="en-US" sz="1200" dirty="0"/>
          </a:p>
        </p:txBody>
      </p:sp>
      <p:sp>
        <p:nvSpPr>
          <p:cNvPr id="5" name="Slide Number Placeholder 4"/>
          <p:cNvSpPr>
            <a:spLocks noGrp="1"/>
          </p:cNvSpPr>
          <p:nvPr>
            <p:ph type="sldNum" sz="quarter" idx="12"/>
          </p:nvPr>
        </p:nvSpPr>
        <p:spPr/>
        <p:txBody>
          <a:bodyPr lIns="91440" tIns="45720" rIns="91440" bIns="45720" anchor="t"/>
          <a:lstStyle/>
          <a:p>
            <a:r>
              <a:rPr lang="en-IN">
                <a:cs typeface="Calibri"/>
              </a:rPr>
              <a:t>7</a:t>
            </a:r>
          </a:p>
        </p:txBody>
      </p:sp>
    </p:spTree>
    <p:extLst>
      <p:ext uri="{BB962C8B-B14F-4D97-AF65-F5344CB8AC3E}">
        <p14:creationId xmlns:p14="http://schemas.microsoft.com/office/powerpoint/2010/main" val="103942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Screenshot</a:t>
            </a:r>
          </a:p>
        </p:txBody>
      </p:sp>
      <p:sp>
        <p:nvSpPr>
          <p:cNvPr id="3" name="Content Placeholder 2"/>
          <p:cNvSpPr>
            <a:spLocks noGrp="1"/>
          </p:cNvSpPr>
          <p:nvPr>
            <p:ph idx="1"/>
          </p:nvPr>
        </p:nvSpPr>
        <p:spPr>
          <a:xfrm>
            <a:off x="417909" y="1591270"/>
            <a:ext cx="8305800" cy="4525963"/>
          </a:xfrm>
        </p:spPr>
        <p:txBody>
          <a:bodyPr>
            <a:normAutofit/>
          </a:bodyPr>
          <a:lstStyle/>
          <a:p>
            <a:endParaRPr lang="en-US" sz="1200"/>
          </a:p>
          <a:p>
            <a:endParaRPr lang="en-US" sz="1200"/>
          </a:p>
        </p:txBody>
      </p:sp>
      <p:sp>
        <p:nvSpPr>
          <p:cNvPr id="5" name="Slide Number Placeholder 4"/>
          <p:cNvSpPr>
            <a:spLocks noGrp="1"/>
          </p:cNvSpPr>
          <p:nvPr>
            <p:ph type="sldNum" sz="quarter" idx="12"/>
          </p:nvPr>
        </p:nvSpPr>
        <p:spPr/>
        <p:txBody>
          <a:bodyPr lIns="91440" tIns="45720" rIns="91440" bIns="45720" anchor="t"/>
          <a:lstStyle/>
          <a:p>
            <a:r>
              <a:rPr lang="en-IN"/>
              <a:t>8</a:t>
            </a:r>
          </a:p>
        </p:txBody>
      </p:sp>
      <p:pic>
        <p:nvPicPr>
          <p:cNvPr id="6" name="Picture 5">
            <a:extLst>
              <a:ext uri="{FF2B5EF4-FFF2-40B4-BE49-F238E27FC236}">
                <a16:creationId xmlns:a16="http://schemas.microsoft.com/office/drawing/2014/main" id="{A465C51C-3FC9-5645-8F53-B1D3F0FCC556}"/>
              </a:ext>
            </a:extLst>
          </p:cNvPr>
          <p:cNvPicPr/>
          <p:nvPr/>
        </p:nvPicPr>
        <p:blipFill>
          <a:blip r:embed="rId2"/>
          <a:stretch>
            <a:fillRect/>
          </a:stretch>
        </p:blipFill>
        <p:spPr>
          <a:xfrm>
            <a:off x="417908" y="1293837"/>
            <a:ext cx="8114532" cy="4943475"/>
          </a:xfrm>
          <a:prstGeom prst="rect">
            <a:avLst/>
          </a:prstGeom>
        </p:spPr>
      </p:pic>
    </p:spTree>
    <p:extLst>
      <p:ext uri="{BB962C8B-B14F-4D97-AF65-F5344CB8AC3E}">
        <p14:creationId xmlns:p14="http://schemas.microsoft.com/office/powerpoint/2010/main" val="326687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8D6FD49-1B26-EFE7-F2A2-DA1FD5F791B3}"/>
              </a:ext>
            </a:extLst>
          </p:cNvPr>
          <p:cNvSpPr>
            <a:spLocks noGrp="1"/>
          </p:cNvSpPr>
          <p:nvPr>
            <p:ph type="title"/>
          </p:nvPr>
        </p:nvSpPr>
        <p:spPr>
          <a:xfrm>
            <a:off x="395536" y="274638"/>
            <a:ext cx="6120680"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Screenshot</a:t>
            </a:r>
            <a:endParaRPr lang="en-US" dirty="0">
              <a:cs typeface="Calibri"/>
            </a:endParaRPr>
          </a:p>
        </p:txBody>
      </p:sp>
      <p:sp>
        <p:nvSpPr>
          <p:cNvPr id="5" name="Slide Number Placeholder 4">
            <a:extLst>
              <a:ext uri="{FF2B5EF4-FFF2-40B4-BE49-F238E27FC236}">
                <a16:creationId xmlns:a16="http://schemas.microsoft.com/office/drawing/2014/main" id="{FC014BA5-10EC-2659-866C-AA38C8A75DE0}"/>
              </a:ext>
            </a:extLst>
          </p:cNvPr>
          <p:cNvSpPr>
            <a:spLocks noGrp="1"/>
          </p:cNvSpPr>
          <p:nvPr>
            <p:ph type="sldNum" sz="quarter" idx="12"/>
          </p:nvPr>
        </p:nvSpPr>
        <p:spPr>
          <a:xfrm>
            <a:off x="8532440" y="6237312"/>
            <a:ext cx="611560" cy="293117"/>
          </a:xfrm>
        </p:spPr>
        <p:txBody>
          <a:bodyPr lIns="91440" tIns="45720" rIns="91440" bIns="45720" anchor="t">
            <a:normAutofit/>
          </a:bodyPr>
          <a:lstStyle/>
          <a:p>
            <a:pPr>
              <a:lnSpc>
                <a:spcPct val="90000"/>
              </a:lnSpc>
              <a:spcAft>
                <a:spcPts val="600"/>
              </a:spcAft>
            </a:pPr>
            <a:r>
              <a:rPr lang="en-IN" sz="1400">
                <a:cs typeface="Calibri"/>
              </a:rPr>
              <a:t>9</a:t>
            </a:r>
          </a:p>
        </p:txBody>
      </p:sp>
      <p:pic>
        <p:nvPicPr>
          <p:cNvPr id="6" name="Picture 5">
            <a:extLst>
              <a:ext uri="{FF2B5EF4-FFF2-40B4-BE49-F238E27FC236}">
                <a16:creationId xmlns:a16="http://schemas.microsoft.com/office/drawing/2014/main" id="{57B14D9F-BF8B-FB40-8AE8-5779791C2073}"/>
              </a:ext>
            </a:extLst>
          </p:cNvPr>
          <p:cNvPicPr/>
          <p:nvPr/>
        </p:nvPicPr>
        <p:blipFill>
          <a:blip r:embed="rId2"/>
          <a:stretch>
            <a:fillRect/>
          </a:stretch>
        </p:blipFill>
        <p:spPr>
          <a:xfrm>
            <a:off x="395535" y="1425257"/>
            <a:ext cx="7934077" cy="4812055"/>
          </a:xfrm>
          <a:prstGeom prst="rect">
            <a:avLst/>
          </a:prstGeom>
        </p:spPr>
      </p:pic>
    </p:spTree>
    <p:extLst>
      <p:ext uri="{BB962C8B-B14F-4D97-AF65-F5344CB8AC3E}">
        <p14:creationId xmlns:p14="http://schemas.microsoft.com/office/powerpoint/2010/main" val="2375434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114</TotalTime>
  <Words>1064</Words>
  <Application>Microsoft Macintosh PowerPoint</Application>
  <PresentationFormat>On-screen Show (4:3)</PresentationFormat>
  <Paragraphs>147</Paragraphs>
  <Slides>25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Wingdings</vt:lpstr>
      <vt:lpstr>Office Theme</vt:lpstr>
      <vt:lpstr>1_Office Theme</vt:lpstr>
      <vt:lpstr> Assignment - 1 Introduction to DEVOPS</vt:lpstr>
      <vt:lpstr>Problem statement </vt:lpstr>
      <vt:lpstr>Git Basic installation/version check</vt:lpstr>
      <vt:lpstr>i) Create Repository</vt:lpstr>
      <vt:lpstr>Screenshots</vt:lpstr>
      <vt:lpstr>SETUP Command </vt:lpstr>
      <vt:lpstr>ii) Add Two Directory and some raw code files to the repository </vt:lpstr>
      <vt:lpstr>Screenshot</vt:lpstr>
      <vt:lpstr>Screenshot</vt:lpstr>
      <vt:lpstr>3) Move Code from One directory to Another Directory</vt:lpstr>
      <vt:lpstr>Screenshot</vt:lpstr>
      <vt:lpstr>4.Update one source code file and display the difference</vt:lpstr>
      <vt:lpstr>PowerPoint Presentation</vt:lpstr>
      <vt:lpstr>6.Add some raw code to the branch</vt:lpstr>
      <vt:lpstr>Screenshot</vt:lpstr>
      <vt:lpstr>7.Merge the Branch with Main line</vt:lpstr>
      <vt:lpstr>Screenshots</vt:lpstr>
      <vt:lpstr>Push to remote with update </vt:lpstr>
      <vt:lpstr>Screenshot</vt:lpstr>
      <vt:lpstr>Screenshot</vt:lpstr>
      <vt:lpstr>Addition: Logs to show the activity’s </vt:lpstr>
      <vt:lpstr>Advantages of Moving from Centralized Source Code to Distributed Version control.</vt:lpstr>
      <vt:lpstr>PowerPoint Presentation</vt:lpstr>
      <vt:lpstr>Key learnings by Satish Kumar Sharma (2022MT93327)</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Microsoft Office User</cp:lastModifiedBy>
  <cp:revision>112</cp:revision>
  <cp:lastPrinted>2023-03-10T08:35:34Z</cp:lastPrinted>
  <dcterms:created xsi:type="dcterms:W3CDTF">2012-01-02T05:05:52Z</dcterms:created>
  <dcterms:modified xsi:type="dcterms:W3CDTF">2023-03-10T08:48:29Z</dcterms:modified>
</cp:coreProperties>
</file>