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459" r:id="rId3"/>
    <p:sldId id="460" r:id="rId4"/>
    <p:sldId id="462" r:id="rId5"/>
    <p:sldId id="463" r:id="rId6"/>
    <p:sldId id="464" r:id="rId7"/>
    <p:sldId id="465" r:id="rId8"/>
    <p:sldId id="469" r:id="rId9"/>
    <p:sldId id="471" r:id="rId10"/>
    <p:sldId id="473" r:id="rId11"/>
    <p:sldId id="475" r:id="rId12"/>
    <p:sldId id="476" r:id="rId13"/>
    <p:sldId id="477" r:id="rId14"/>
    <p:sldId id="488" r:id="rId15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B1F83-67DF-47B8-BE4A-BD999A3D6737}" type="datetimeFigureOut">
              <a:rPr lang="en-IN" smtClean="0"/>
              <a:t>29-08-2015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441A7-73ED-437C-8D9F-DA4EB23D5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98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err="1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8/29/2015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Path Testing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409328"/>
            <a:ext cx="8305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Basic Concept</a:t>
            </a:r>
          </a:p>
          <a:p>
            <a:pPr lvl="1"/>
            <a:r>
              <a:rPr lang="en-US" altLang="en-US" dirty="0" smtClean="0"/>
              <a:t>To design a test suite (a set of test cases) for which every possible path is executed at least once</a:t>
            </a:r>
            <a:endParaRPr lang="en-US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50466" y="2777579"/>
            <a:ext cx="376555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Courier New" pitchFamily="49" charset="0"/>
              </a:rPr>
              <a:t>1    input (x)</a:t>
            </a:r>
          </a:p>
          <a:p>
            <a:r>
              <a:rPr lang="en-US" altLang="en-US" dirty="0">
                <a:latin typeface="Courier New" pitchFamily="49" charset="0"/>
              </a:rPr>
              <a:t>2, 3 if (x&lt;10) y=0;</a:t>
            </a:r>
          </a:p>
          <a:p>
            <a:r>
              <a:rPr lang="en-US" altLang="en-US" dirty="0">
                <a:latin typeface="Courier New" pitchFamily="49" charset="0"/>
              </a:rPr>
              <a:t>4      else y=1;</a:t>
            </a:r>
          </a:p>
          <a:p>
            <a:pPr>
              <a:buFontTx/>
              <a:buAutoNum type="arabicPlain" startAt="5"/>
            </a:pPr>
            <a:r>
              <a:rPr lang="en-US" altLang="en-US" dirty="0">
                <a:latin typeface="Courier New" pitchFamily="49" charset="0"/>
              </a:rPr>
              <a:t>output (y)</a:t>
            </a:r>
          </a:p>
          <a:p>
            <a:pPr>
              <a:buFontTx/>
              <a:buAutoNum type="arabicPlain" startAt="5"/>
            </a:pPr>
            <a:endParaRPr lang="en-US" altLang="en-US" dirty="0">
              <a:latin typeface="Courier New" pitchFamily="49" charset="0"/>
            </a:endParaRPr>
          </a:p>
          <a:p>
            <a:pPr>
              <a:buFontTx/>
              <a:buChar char="•"/>
            </a:pPr>
            <a:r>
              <a:rPr lang="en-US" altLang="en-US" dirty="0"/>
              <a:t>Path#1: en, 1, 2, 3, 5, ex</a:t>
            </a:r>
          </a:p>
          <a:p>
            <a:pPr>
              <a:buFontTx/>
              <a:buChar char="•"/>
            </a:pPr>
            <a:r>
              <a:rPr lang="en-US" altLang="en-US" dirty="0"/>
              <a:t>Path#2: en, 1, 2, 4, 5, ex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Test #1: 5</a:t>
            </a:r>
          </a:p>
          <a:p>
            <a:pPr>
              <a:buFontTx/>
              <a:buChar char="•"/>
            </a:pPr>
            <a:r>
              <a:rPr lang="en-US" altLang="en-US" dirty="0"/>
              <a:t>Test #2: 15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All paths may not be executable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508576" y="2204864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en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508576" y="2890664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08576" y="3652664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2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6737176" y="26620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737176" y="33478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508576" y="4490864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3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6508576" y="5252864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5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6508576" y="6014864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ex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7499176" y="4490864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4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6737176" y="49480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6737176" y="57100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737176" y="410986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965776" y="3957464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6965776" y="4948064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3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Path Testing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25016" y="1698773"/>
            <a:ext cx="4191000" cy="439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# of branches = 1</a:t>
            </a:r>
          </a:p>
          <a:p>
            <a:r>
              <a:rPr lang="en-US" altLang="en-US" dirty="0" smtClean="0"/>
              <a:t>Paths</a:t>
            </a:r>
          </a:p>
          <a:p>
            <a:r>
              <a:rPr lang="en-US" altLang="en-US" dirty="0" smtClean="0"/>
              <a:t>P1: 1 2 3 6 7</a:t>
            </a:r>
          </a:p>
          <a:p>
            <a:r>
              <a:rPr lang="en-US" altLang="en-US" dirty="0" smtClean="0"/>
              <a:t>P2: 1 2 3 4 5 6 7</a:t>
            </a:r>
          </a:p>
          <a:p>
            <a:r>
              <a:rPr lang="en-US" altLang="en-US" dirty="0" smtClean="0"/>
              <a:t>P3: 1 2 3 4 5 </a:t>
            </a:r>
            <a:r>
              <a:rPr lang="en-US" altLang="en-US" u="sng" dirty="0" smtClean="0"/>
              <a:t>3 4 5</a:t>
            </a:r>
            <a:r>
              <a:rPr lang="en-US" altLang="en-US" dirty="0" smtClean="0"/>
              <a:t> 3 6 7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Such we can have infinite paths</a:t>
            </a:r>
          </a:p>
          <a:p>
            <a:r>
              <a:rPr lang="en-US" altLang="en-US" dirty="0" smtClean="0"/>
              <a:t>Such situations use loop testing</a:t>
            </a:r>
          </a:p>
          <a:p>
            <a:endParaRPr lang="en-US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753472" y="23427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53472" y="30285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53472" y="37905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53472" y="45525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753472" y="53907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5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7734672" y="41715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6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7734672" y="50097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7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7734672" y="59241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ex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5982072" y="279992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5982072" y="348572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5982072" y="424772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5982072" y="500972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7" name="Freeform 24"/>
          <p:cNvSpPr>
            <a:spLocks/>
          </p:cNvSpPr>
          <p:nvPr/>
        </p:nvSpPr>
        <p:spPr bwMode="auto">
          <a:xfrm>
            <a:off x="5220072" y="4095328"/>
            <a:ext cx="533400" cy="1524000"/>
          </a:xfrm>
          <a:custGeom>
            <a:avLst/>
            <a:gdLst>
              <a:gd name="T0" fmla="*/ 336 w 336"/>
              <a:gd name="T1" fmla="*/ 0 h 1056"/>
              <a:gd name="T2" fmla="*/ 0 w 336"/>
              <a:gd name="T3" fmla="*/ 480 h 1056"/>
              <a:gd name="T4" fmla="*/ 336 w 336"/>
              <a:gd name="T5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056">
                <a:moveTo>
                  <a:pt x="336" y="0"/>
                </a:moveTo>
                <a:cubicBezTo>
                  <a:pt x="168" y="152"/>
                  <a:pt x="0" y="304"/>
                  <a:pt x="0" y="480"/>
                </a:cubicBezTo>
                <a:cubicBezTo>
                  <a:pt x="0" y="656"/>
                  <a:pt x="168" y="856"/>
                  <a:pt x="336" y="10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6210672" y="4095328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7963272" y="462872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7963272" y="546692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1" name="AutoShape 28"/>
          <p:cNvSpPr>
            <a:spLocks noChangeArrowheads="1"/>
          </p:cNvSpPr>
          <p:nvPr/>
        </p:nvSpPr>
        <p:spPr bwMode="auto">
          <a:xfrm>
            <a:off x="5753472" y="16569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ex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5982072" y="211412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00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McCabe Path Testing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56094" y="1412777"/>
            <a:ext cx="5448154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Complexity, Effort, # of tests….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356094" y="2362200"/>
            <a:ext cx="2567834" cy="113880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2800" dirty="0"/>
              <a:t>Program 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334000" y="2362200"/>
            <a:ext cx="2694384" cy="113880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2800" dirty="0"/>
              <a:t>Program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31840" y="3501008"/>
            <a:ext cx="325781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#1 &gt; #2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Effort in testing</a:t>
            </a: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#1 &gt; #2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Number of Tests</a:t>
            </a: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#1 &gt; #2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781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Cyclomatic Number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412776"/>
            <a:ext cx="83058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McCabe’s cyclomatic number (end 70’s)</a:t>
            </a:r>
          </a:p>
          <a:p>
            <a:pPr>
              <a:buFontTx/>
              <a:buNone/>
            </a:pPr>
            <a:r>
              <a:rPr lang="en-US" altLang="en-US" dirty="0" smtClean="0"/>
              <a:t>		v = e – n + 2</a:t>
            </a:r>
          </a:p>
          <a:p>
            <a:pPr>
              <a:buFontTx/>
              <a:buNone/>
            </a:pPr>
            <a:r>
              <a:rPr lang="en-US" altLang="en-US" dirty="0" smtClean="0"/>
              <a:t>     e: # of edges in a control graph</a:t>
            </a:r>
          </a:p>
          <a:p>
            <a:pPr>
              <a:buFontTx/>
              <a:buNone/>
            </a:pPr>
            <a:r>
              <a:rPr lang="en-US" altLang="en-US" dirty="0" smtClean="0"/>
              <a:t>     n: # of nodes in a control graph</a:t>
            </a:r>
          </a:p>
          <a:p>
            <a:pPr>
              <a:buFontTx/>
              <a:buNone/>
            </a:pPr>
            <a:r>
              <a:rPr lang="en-US" altLang="en-US" dirty="0" smtClean="0"/>
              <a:t>Examples: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            e = 3</a:t>
            </a:r>
          </a:p>
          <a:p>
            <a:pPr>
              <a:buFontTx/>
              <a:buNone/>
            </a:pPr>
            <a:r>
              <a:rPr lang="en-US" altLang="en-US" dirty="0" smtClean="0"/>
              <a:t>            n = 4</a:t>
            </a:r>
          </a:p>
          <a:p>
            <a:pPr>
              <a:buFontTx/>
              <a:buNone/>
            </a:pPr>
            <a:r>
              <a:rPr lang="en-US" altLang="en-US" dirty="0" smtClean="0"/>
              <a:t>            v = e – n + 2</a:t>
            </a:r>
          </a:p>
          <a:p>
            <a:pPr>
              <a:buFontTx/>
              <a:buNone/>
            </a:pPr>
            <a:r>
              <a:rPr lang="en-US" altLang="en-US" dirty="0" smtClean="0"/>
              <a:t>               = 3 – 4 + 2</a:t>
            </a:r>
          </a:p>
          <a:p>
            <a:pPr>
              <a:buFontTx/>
              <a:buNone/>
            </a:pPr>
            <a:r>
              <a:rPr lang="en-US" altLang="en-US" dirty="0" smtClean="0"/>
              <a:t>               = 1</a:t>
            </a:r>
            <a:endParaRPr lang="en-US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33400" y="440283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33400" y="508863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33400" y="585063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762000" y="486003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62000" y="554583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533400" y="371703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ex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762000" y="417423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2" name="AutoShape 21"/>
          <p:cNvSpPr>
            <a:spLocks noChangeArrowheads="1"/>
          </p:cNvSpPr>
          <p:nvPr/>
        </p:nvSpPr>
        <p:spPr bwMode="auto">
          <a:xfrm>
            <a:off x="5500464" y="27432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13" name="AutoShape 22"/>
          <p:cNvSpPr>
            <a:spLocks noChangeArrowheads="1"/>
          </p:cNvSpPr>
          <p:nvPr/>
        </p:nvSpPr>
        <p:spPr bwMode="auto">
          <a:xfrm>
            <a:off x="5500464" y="35052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5729064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auto">
          <a:xfrm>
            <a:off x="5500464" y="4343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5500464" y="5105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5</a:t>
            </a:r>
          </a:p>
        </p:txBody>
      </p:sp>
      <p:sp>
        <p:nvSpPr>
          <p:cNvPr id="17" name="AutoShape 26"/>
          <p:cNvSpPr>
            <a:spLocks noChangeArrowheads="1"/>
          </p:cNvSpPr>
          <p:nvPr/>
        </p:nvSpPr>
        <p:spPr bwMode="auto">
          <a:xfrm>
            <a:off x="5500464" y="5867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ex</a:t>
            </a:r>
          </a:p>
        </p:txBody>
      </p:sp>
      <p:sp>
        <p:nvSpPr>
          <p:cNvPr id="18" name="AutoShape 27"/>
          <p:cNvSpPr>
            <a:spLocks noChangeArrowheads="1"/>
          </p:cNvSpPr>
          <p:nvPr/>
        </p:nvSpPr>
        <p:spPr bwMode="auto">
          <a:xfrm>
            <a:off x="6491064" y="4343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>
            <a:off x="5729064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>
            <a:off x="5729064" y="556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>
            <a:off x="5729064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5957664" y="3810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 flipH="1">
            <a:off x="5957664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7000180" y="3621088"/>
            <a:ext cx="18923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e = 6</a:t>
            </a:r>
          </a:p>
          <a:p>
            <a:r>
              <a:rPr lang="en-US" altLang="en-US" sz="2400" dirty="0"/>
              <a:t>n = 6</a:t>
            </a:r>
          </a:p>
          <a:p>
            <a:r>
              <a:rPr lang="en-US" altLang="en-US" sz="2400" dirty="0"/>
              <a:t>v = e – n + 2</a:t>
            </a:r>
          </a:p>
          <a:p>
            <a:r>
              <a:rPr lang="en-US" altLang="en-US" sz="2400" dirty="0"/>
              <a:t>   = 6 – 6 + 2</a:t>
            </a:r>
          </a:p>
          <a:p>
            <a:r>
              <a:rPr lang="en-US" altLang="en-US" sz="2400" dirty="0"/>
              <a:t>   = 2</a:t>
            </a:r>
          </a:p>
        </p:txBody>
      </p:sp>
    </p:spTree>
    <p:extLst>
      <p:ext uri="{BB962C8B-B14F-4D97-AF65-F5344CB8AC3E}">
        <p14:creationId xmlns:p14="http://schemas.microsoft.com/office/powerpoint/2010/main" val="30896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Input to test design is source code or a program structure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Salient </a:t>
            </a:r>
            <a:r>
              <a:rPr lang="en-US" altLang="en-US" dirty="0"/>
              <a:t>Features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More Rigorous than specification testing WRT code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Lower Level than specification.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Validation WRT specification may not happen as input is </a:t>
            </a:r>
            <a:r>
              <a:rPr lang="en-US" altLang="en-US" sz="2400" dirty="0" smtClean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Code Based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0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Techniques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Statement Testing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Branch Testing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Multiple Condition Testing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Loop Testing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Path Testing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Modified Path Testing (McCabe Path)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Dataflow Testing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Transaction Flow Testing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…</a:t>
            </a:r>
            <a:endParaRPr lang="en-US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Code Based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4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Statement Testing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340768"/>
            <a:ext cx="33528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Example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int F(int x)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1   y=0;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2,3 If (x&lt;1) {y=1};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else {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4,5  if(x&lt;2) {y=2};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  else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6,7    if (x&gt;7) {y=7};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8   return y;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}</a:t>
            </a:r>
            <a:endParaRPr lang="en-US" altLang="en-US" sz="1800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37522" y="1124744"/>
            <a:ext cx="8382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y=0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680522" y="3563144"/>
            <a:ext cx="8382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y=2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37522" y="1886744"/>
            <a:ext cx="914400" cy="838200"/>
          </a:xfrm>
          <a:prstGeom prst="flowChartDecision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x&lt;1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899722" y="3563144"/>
            <a:ext cx="8382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y=1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461322" y="4858544"/>
            <a:ext cx="8382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y=7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4775522" y="2953544"/>
            <a:ext cx="914400" cy="838200"/>
          </a:xfrm>
          <a:prstGeom prst="flowChartDecision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x&lt;2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4013522" y="4020344"/>
            <a:ext cx="914400" cy="838200"/>
          </a:xfrm>
          <a:prstGeom prst="flowChartDecision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X&gt;7</a:t>
            </a: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5994722" y="150574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5232722" y="226774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5232722" y="226774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4470722" y="333454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4470722" y="333454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3708722" y="4477544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3708722" y="447754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4927922" y="440134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5842322" y="440134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5842322" y="52395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3708722" y="5468144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5689922" y="3334544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6451922" y="2343944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8280722" y="2343944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7061522" y="33345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4775522" y="54681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7061522" y="3944144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8280722" y="3944144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4775522" y="569674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5994722" y="607774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flipH="1">
            <a:off x="5994722" y="569674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6680522" y="6230144"/>
            <a:ext cx="8382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return y</a:t>
            </a: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7137722" y="607774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2131963" y="4822403"/>
            <a:ext cx="143192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/>
              <a:t>Test #1: x=0</a:t>
            </a:r>
          </a:p>
          <a:p>
            <a:r>
              <a:rPr lang="en-US" altLang="en-US" sz="1600" b="1" dirty="0"/>
              <a:t>1, 2, 3, 8</a:t>
            </a:r>
          </a:p>
          <a:p>
            <a:r>
              <a:rPr lang="en-US" altLang="en-US" sz="1600" b="1" dirty="0"/>
              <a:t>Test #2:x=1</a:t>
            </a:r>
          </a:p>
          <a:p>
            <a:r>
              <a:rPr lang="en-US" altLang="en-US" sz="1600" b="1" dirty="0"/>
              <a:t>1, 2, 4, 5, 8</a:t>
            </a:r>
          </a:p>
          <a:p>
            <a:r>
              <a:rPr lang="en-US" altLang="en-US" sz="1600" b="1" dirty="0"/>
              <a:t>Test #3:x=10</a:t>
            </a:r>
          </a:p>
          <a:p>
            <a:r>
              <a:rPr lang="en-US" altLang="en-US" sz="1600" b="1" dirty="0"/>
              <a:t>1, 2, 4, 6, 7, 8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436047" y="1901032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5594672" y="2953544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4851722" y="4020344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073972" y="1139032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1</a:t>
            </a: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5302572" y="1824832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2</a:t>
            </a: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8509322" y="302974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3</a:t>
            </a: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7290122" y="310594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5</a:t>
            </a:r>
          </a:p>
        </p:txBody>
      </p: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4546922" y="272494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4</a:t>
            </a: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3708722" y="394414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6</a:t>
            </a:r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6293172" y="6244432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8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6024073" y="4387057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47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Basic Concept</a:t>
            </a:r>
          </a:p>
          <a:p>
            <a:pPr lvl="1"/>
            <a:r>
              <a:rPr lang="en-US" altLang="en-US" dirty="0"/>
              <a:t>Every branch in the program (code) should be executed at least once during testing.</a:t>
            </a:r>
          </a:p>
          <a:p>
            <a:pPr lvl="1"/>
            <a:r>
              <a:rPr lang="en-US" altLang="en-US" dirty="0"/>
              <a:t>What does this coverage constitute?</a:t>
            </a:r>
          </a:p>
          <a:p>
            <a:pPr lvl="2"/>
            <a:r>
              <a:rPr lang="en-US" altLang="en-US" dirty="0"/>
              <a:t>IF-THEN-ELSE</a:t>
            </a:r>
          </a:p>
          <a:p>
            <a:pPr lvl="2"/>
            <a:r>
              <a:rPr lang="en-US" altLang="en-US" dirty="0"/>
              <a:t>WHILE-DO</a:t>
            </a:r>
          </a:p>
          <a:p>
            <a:pPr lvl="2"/>
            <a:r>
              <a:rPr lang="en-US" altLang="en-US" dirty="0"/>
              <a:t>SWITCH</a:t>
            </a:r>
          </a:p>
          <a:p>
            <a:pPr lvl="1"/>
            <a:r>
              <a:rPr lang="en-US" altLang="en-US" dirty="0"/>
              <a:t>Review the earlier example and check what branches we cover with the 3 test cases</a:t>
            </a:r>
          </a:p>
          <a:p>
            <a:pPr lvl="2"/>
            <a:r>
              <a:rPr lang="en-US" altLang="en-US" dirty="0"/>
              <a:t>Check with Test #4:x=5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Branch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Branch Testing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556792"/>
            <a:ext cx="4343400" cy="4423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en-US" sz="2000" dirty="0" smtClean="0"/>
              <a:t>IF Statement</a:t>
            </a:r>
          </a:p>
          <a:p>
            <a:pPr marL="457200" lvl="1" indent="0">
              <a:buNone/>
            </a:pPr>
            <a:r>
              <a:rPr lang="en-US" altLang="en-US" sz="2000" dirty="0" smtClean="0"/>
              <a:t>IF (condition) THEN, ELSE</a:t>
            </a:r>
          </a:p>
          <a:p>
            <a:pPr marL="457200" lvl="1" indent="0">
              <a:buNone/>
            </a:pPr>
            <a:endParaRPr lang="en-US" altLang="en-US" sz="2000" dirty="0" smtClean="0"/>
          </a:p>
          <a:p>
            <a:pPr marL="457200" lvl="1" indent="0">
              <a:buNone/>
            </a:pPr>
            <a:endParaRPr lang="en-US" altLang="en-US" sz="2000" dirty="0" smtClean="0"/>
          </a:p>
          <a:p>
            <a:pPr marL="0" indent="0"/>
            <a:r>
              <a:rPr lang="en-US" altLang="en-US" sz="2000" dirty="0" smtClean="0"/>
              <a:t>SWITCH</a:t>
            </a:r>
          </a:p>
          <a:p>
            <a:pPr marL="457200" lvl="1" indent="0">
              <a:buNone/>
            </a:pPr>
            <a:r>
              <a:rPr lang="en-US" altLang="en-US" sz="2000" dirty="0" smtClean="0"/>
              <a:t>SWITCH-CASE</a:t>
            </a:r>
          </a:p>
          <a:p>
            <a:pPr marL="0" indent="0"/>
            <a:endParaRPr lang="en-US" altLang="en-US" sz="2000" dirty="0" smtClean="0"/>
          </a:p>
          <a:p>
            <a:pPr marL="0" indent="0"/>
            <a:r>
              <a:rPr lang="en-US" altLang="en-US" sz="2000" dirty="0" smtClean="0"/>
              <a:t>Salient Features</a:t>
            </a:r>
          </a:p>
          <a:p>
            <a:pPr marL="457200" lvl="1" indent="0">
              <a:buNone/>
            </a:pPr>
            <a:r>
              <a:rPr lang="en-US" altLang="en-US" sz="2000" dirty="0" smtClean="0"/>
              <a:t>More demanding</a:t>
            </a:r>
          </a:p>
          <a:p>
            <a:pPr marL="457200" lvl="1" indent="0">
              <a:buNone/>
            </a:pPr>
            <a:r>
              <a:rPr lang="en-US" altLang="en-US" sz="2000" dirty="0" smtClean="0"/>
              <a:t>When branch testing is satisfied the statement testing is also satisfied</a:t>
            </a:r>
            <a:endParaRPr lang="en-US" altLang="en-US" sz="20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254824" y="2154560"/>
            <a:ext cx="1447800" cy="914400"/>
          </a:xfrm>
          <a:prstGeom prst="flowChartDecision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condt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6988249" y="154496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5569024" y="261176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7702624" y="261176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569024" y="261176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8388424" y="261176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242248" y="4328120"/>
            <a:ext cx="1447800" cy="914400"/>
          </a:xfrm>
          <a:prstGeom prst="flowChartDecision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c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6975673" y="371852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970911" y="524252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175448" y="585212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5175448" y="585212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8604448" y="585212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766248" y="585212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851848" y="585212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013648" y="585212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This is testing of condition with complex predicates (OR, NOT and AND)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IF C1 THEN, ELSE  </a:t>
            </a:r>
            <a:r>
              <a:rPr lang="en-US" altLang="en-US" dirty="0">
                <a:sym typeface="Wingdings" pitchFamily="2" charset="2"/>
              </a:rPr>
              <a:t> Branch testing ~ multiple condition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ym typeface="Wingdings" pitchFamily="2" charset="2"/>
              </a:rPr>
              <a:t>IF (C1 AND C2 </a:t>
            </a:r>
            <a:r>
              <a:rPr lang="en-US" altLang="en-US" dirty="0" smtClean="0">
                <a:sym typeface="Wingdings" pitchFamily="2" charset="2"/>
              </a:rPr>
              <a:t>AND C3</a:t>
            </a:r>
            <a:r>
              <a:rPr lang="en-US" altLang="en-US" dirty="0">
                <a:sym typeface="Wingdings" pitchFamily="2" charset="2"/>
              </a:rPr>
              <a:t>) THEN, ELSE  Multiple condition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ym typeface="Wingdings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ym typeface="Wingdings" pitchFamily="2" charset="2"/>
              </a:rPr>
              <a:t>In case of first condition there is a single condition so the values can be true or false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ym typeface="Wingdings" pitchFamily="2" charset="2"/>
              </a:rPr>
              <a:t>In case of second condition, it is a complex predicate made </a:t>
            </a:r>
            <a:r>
              <a:rPr lang="en-US" altLang="en-US" dirty="0" smtClean="0">
                <a:sym typeface="Wingdings" pitchFamily="2" charset="2"/>
              </a:rPr>
              <a:t>up </a:t>
            </a:r>
            <a:r>
              <a:rPr lang="en-US" altLang="en-US" dirty="0">
                <a:sym typeface="Wingdings" pitchFamily="2" charset="2"/>
              </a:rPr>
              <a:t>C1 AND C2 AND C3.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ym typeface="Wingdings" pitchFamily="2" charset="2"/>
              </a:rPr>
              <a:t>To test this “Test all combinations of simple predicates</a:t>
            </a:r>
            <a:r>
              <a:rPr lang="en-US" altLang="en-US" dirty="0" smtClean="0">
                <a:sym typeface="Wingdings" pitchFamily="2" charset="2"/>
              </a:rPr>
              <a:t>”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Multiple Condition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83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 control Flow Graph consists of Nodes and Edges. Edges are between nodes and are directed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 Node: A statement (i.e. executable atomic entity in a program)</a:t>
            </a:r>
          </a:p>
          <a:p>
            <a:pPr lvl="1"/>
            <a:r>
              <a:rPr lang="en-US" altLang="en-US" dirty="0"/>
              <a:t>An assignment statement</a:t>
            </a:r>
          </a:p>
          <a:p>
            <a:pPr lvl="1"/>
            <a:r>
              <a:rPr lang="en-US" altLang="en-US" dirty="0"/>
              <a:t>An input/output statement</a:t>
            </a:r>
          </a:p>
          <a:p>
            <a:pPr lvl="1"/>
            <a:r>
              <a:rPr lang="en-US" altLang="en-US" dirty="0"/>
              <a:t>Predicate of a condition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An Edge: An edge represents a flow of control between two nodes/statements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 control flow graph can be used to represent nodes with software modules or functions to depict a full functionality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Control Flow 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3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Loop Testing</a:t>
            </a:r>
            <a:endParaRPr lang="en-IN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914400" y="18939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1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14400" y="25797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2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14400" y="33417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3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14400" y="41037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4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914400" y="49419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5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914400" y="57801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6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752600" y="53991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8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1752600" y="44847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7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2895600" y="37227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9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2895600" y="45609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2895600" y="54753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11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1143000" y="235111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143000" y="303691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1143000" y="379891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143000" y="45609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1143000" y="53991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1371600" y="4408512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>
            <a:off x="1295400" y="4865712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371600" y="5246712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H="1">
            <a:off x="1371600" y="5780112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81000" y="3646512"/>
            <a:ext cx="533400" cy="2362200"/>
          </a:xfrm>
          <a:custGeom>
            <a:avLst/>
            <a:gdLst>
              <a:gd name="T0" fmla="*/ 336 w 336"/>
              <a:gd name="T1" fmla="*/ 0 h 1056"/>
              <a:gd name="T2" fmla="*/ 0 w 336"/>
              <a:gd name="T3" fmla="*/ 480 h 1056"/>
              <a:gd name="T4" fmla="*/ 336 w 336"/>
              <a:gd name="T5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056">
                <a:moveTo>
                  <a:pt x="336" y="0"/>
                </a:moveTo>
                <a:cubicBezTo>
                  <a:pt x="168" y="152"/>
                  <a:pt x="0" y="304"/>
                  <a:pt x="0" y="480"/>
                </a:cubicBezTo>
                <a:cubicBezTo>
                  <a:pt x="0" y="656"/>
                  <a:pt x="168" y="856"/>
                  <a:pt x="336" y="10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1371600" y="3646512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124200" y="41799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3124200" y="501811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779912" y="1409378"/>
            <a:ext cx="4359275" cy="237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/>
              <a:t>Simple Loop</a:t>
            </a:r>
          </a:p>
          <a:p>
            <a:pPr>
              <a:buFontTx/>
              <a:buChar char="•"/>
            </a:pPr>
            <a:r>
              <a:rPr lang="en-US" altLang="en-US" dirty="0"/>
              <a:t>Test #1: Skip the loop</a:t>
            </a:r>
          </a:p>
          <a:p>
            <a:pPr>
              <a:buFontTx/>
              <a:buChar char="•"/>
            </a:pPr>
            <a:r>
              <a:rPr lang="en-US" altLang="en-US" dirty="0"/>
              <a:t>Test #2: Iterate the loop once</a:t>
            </a:r>
          </a:p>
          <a:p>
            <a:pPr>
              <a:buFontTx/>
              <a:buChar char="•"/>
            </a:pPr>
            <a:r>
              <a:rPr lang="en-US" altLang="en-US" dirty="0"/>
              <a:t>Test #3: Iterate the loop several times (normal Case)</a:t>
            </a:r>
          </a:p>
          <a:p>
            <a:pPr>
              <a:buFontTx/>
              <a:buChar char="•"/>
            </a:pPr>
            <a:r>
              <a:rPr lang="en-US" altLang="en-US" dirty="0"/>
              <a:t>Test #4: Iterate max number of times</a:t>
            </a:r>
          </a:p>
          <a:p>
            <a:pPr>
              <a:buFontTx/>
              <a:buChar char="•"/>
            </a:pPr>
            <a:r>
              <a:rPr lang="en-US" altLang="en-US" dirty="0"/>
              <a:t>Test #5: Iterate the loop (max-1) number of times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779912" y="3867150"/>
            <a:ext cx="397827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mathtable (x, y)</a:t>
            </a:r>
          </a:p>
          <a:p>
            <a:r>
              <a:rPr lang="en-US" altLang="en-US" dirty="0" err="1">
                <a:latin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i</a:t>
            </a:r>
            <a:r>
              <a:rPr lang="en-US" altLang="en-US" dirty="0" smtClean="0">
                <a:latin typeface="Courier New" pitchFamily="49" charset="0"/>
              </a:rPr>
              <a:t>, </a:t>
            </a:r>
            <a:r>
              <a:rPr lang="en-US" altLang="en-US" dirty="0">
                <a:latin typeface="Courier New" pitchFamily="49" charset="0"/>
              </a:rPr>
              <a:t>j;</a:t>
            </a:r>
          </a:p>
          <a:p>
            <a:r>
              <a:rPr lang="en-US" altLang="en-US" dirty="0">
                <a:latin typeface="Courier New" pitchFamily="49" charset="0"/>
              </a:rPr>
              <a:t>For (i=x;i&lt;=x;i++) {</a:t>
            </a:r>
          </a:p>
          <a:p>
            <a:r>
              <a:rPr lang="en-US" altLang="en-US" dirty="0">
                <a:latin typeface="Courier New" pitchFamily="49" charset="0"/>
              </a:rPr>
              <a:t>  print(j);</a:t>
            </a:r>
          </a:p>
          <a:p>
            <a:r>
              <a:rPr lang="en-US" altLang="en-US" dirty="0">
                <a:latin typeface="Courier New" pitchFamily="49" charset="0"/>
              </a:rPr>
              <a:t>  j=j+j;</a:t>
            </a:r>
          </a:p>
          <a:p>
            <a:r>
              <a:rPr lang="en-US" altLang="en-US" dirty="0">
                <a:latin typeface="Courier New" pitchFamily="49" charset="0"/>
              </a:rPr>
              <a:t>}</a:t>
            </a:r>
          </a:p>
          <a:p>
            <a:endParaRPr lang="en-US" altLang="en-US" dirty="0">
              <a:latin typeface="Courier New" pitchFamily="49" charset="0"/>
            </a:endParaRPr>
          </a:p>
          <a:p>
            <a:r>
              <a:rPr lang="en-US" altLang="en-US" dirty="0">
                <a:latin typeface="Verdana" pitchFamily="34" charset="0"/>
              </a:rPr>
              <a:t>Work out the above example as per the loop testing concept</a:t>
            </a:r>
          </a:p>
        </p:txBody>
      </p:sp>
    </p:spTree>
    <p:extLst>
      <p:ext uri="{BB962C8B-B14F-4D97-AF65-F5344CB8AC3E}">
        <p14:creationId xmlns:p14="http://schemas.microsoft.com/office/powerpoint/2010/main" val="31550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893</TotalTime>
  <Words>762</Words>
  <Application>Microsoft Office PowerPoint</Application>
  <PresentationFormat>On-screen Show (4:3)</PresentationFormat>
  <Paragraphs>204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Verdana</vt:lpstr>
      <vt:lpstr>Wingdings</vt:lpstr>
      <vt:lpstr>AAOC ZC222-L1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ADMIN</cp:lastModifiedBy>
  <cp:revision>177</cp:revision>
  <cp:lastPrinted>2015-01-11T07:33:27Z</cp:lastPrinted>
  <dcterms:created xsi:type="dcterms:W3CDTF">2014-01-11T00:18:07Z</dcterms:created>
  <dcterms:modified xsi:type="dcterms:W3CDTF">2015-08-29T09:17:01Z</dcterms:modified>
</cp:coreProperties>
</file>