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3"/>
  </p:notesMasterIdLst>
  <p:sldIdLst>
    <p:sldId id="528" r:id="rId3"/>
    <p:sldId id="539" r:id="rId4"/>
    <p:sldId id="556" r:id="rId5"/>
    <p:sldId id="572" r:id="rId6"/>
    <p:sldId id="557" r:id="rId7"/>
    <p:sldId id="558" r:id="rId8"/>
    <p:sldId id="560" r:id="rId9"/>
    <p:sldId id="559" r:id="rId10"/>
    <p:sldId id="576" r:id="rId11"/>
    <p:sldId id="562" r:id="rId12"/>
    <p:sldId id="563" r:id="rId13"/>
    <p:sldId id="573" r:id="rId14"/>
    <p:sldId id="260" r:id="rId15"/>
    <p:sldId id="554" r:id="rId16"/>
    <p:sldId id="568" r:id="rId17"/>
    <p:sldId id="571" r:id="rId18"/>
    <p:sldId id="569" r:id="rId19"/>
    <p:sldId id="551" r:id="rId20"/>
    <p:sldId id="570" r:id="rId21"/>
    <p:sldId id="5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a:srgbClr val="DA32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DBFF5D-DD9C-9F98-2D67-A60E7FE6DBAF}" v="4701" dt="2023-02-27T14:15:16.725"/>
    <p1510:client id="{F093E893-C546-45D8-A88B-5649E11554F5}" v="6" dt="2023-02-26T16:29:38.206"/>
    <p1510:client id="{EC69310E-3843-A74D-D0F5-591F012A0C75}" v="538" dt="2023-02-27T18:18:45.534"/>
    <p1510:client id="{CCD5B9D9-933C-4213-97A1-36A635E5F2D3}" v="102" dt="2023-02-27T09:06:02.956"/>
    <p1510:client id="{CA538576-E222-2FCE-409D-19336655E122}" v="1455" dt="2023-02-28T15:19:52.873"/>
    <p1510:client id="{C120801B-0A3E-4A30-850A-AFAFA35DAA05}" v="293" dt="2023-02-27T08:49:35.634"/>
    <p1510:client id="{FDFB1AEB-099A-A7AC-EB06-663A9ED47A7C}" v="1704" dt="2023-02-27T09:36:25.162"/>
    <p1510:client id="{A6893692-A81E-0809-639A-8C4CE08AB3DB}" v="71" dt="2023-02-28T16:22:34.155"/>
    <p1510:client id="{3C7295FF-7AFE-4080-8C63-68C0D1C21321}" v="69" dt="2023-02-27T05:02:56.129"/>
    <p1510:client id="{4CF29432-64D7-FEC9-77DF-36CF415E529E}" v="109" dt="2023-02-27T18:47:08.341"/>
    <p1510:client id="{65BEDD7B-2126-3E8E-0489-28975586EC70}" v="192" dt="2023-02-27T17:02:22.021"/>
    <p1510:client id="{9F3B89FA-83B7-4734-8396-39547E75F7F8}" v="129" dt="2023-02-27T13:26:23.750"/>
    <p1510:client id="{63318EC3-DDA7-6C37-2760-48E99F6BE8DA}" v="80" dt="2023-02-26T08:09:39.640"/>
    <p1510:client id="{9DCF81E1-74ED-442E-9756-40D5E6380442}" v="4" dt="2023-02-27T11:29:14.116"/>
    <p1510:client id="{73C9798B-2563-D414-EE28-CE9B52D25493}" v="44" dt="2023-02-28T10:35:34.378"/>
    <p1510:client id="{221D4185-4965-8AE8-ED12-B259911C729F}" v="6" dt="2023-02-28T10:43:51.648"/>
    <p1510:client id="{66E3B8DF-2B37-424D-AEA0-55C0EEF373F5}" v="1450" dt="2023-02-27T12:29:12.335"/>
    <p1510:client id="{77976CC6-010C-4075-BA32-2321F80B8C33}" v="133" dt="2023-02-27T18:01:59.665"/>
    <p1510:client id="{8EEBFE38-8F17-412D-CCAC-D7E603FD80E6}" v="2" dt="2023-02-27T11:23:54.007"/>
    <p1510:client id="{5846B639-0F64-7055-4027-DF1A2F486913}" v="5" dt="2023-02-28T10:25:38.538"/>
    <p1510:client id="{6CD10E49-A24E-4E22-B83A-23C243CF22D9}" v="33" dt="2023-02-28T10:51:09.679"/>
    <p1510:client id="{0F1ADDBF-3661-23B2-8CC4-F848C7667FA5}" v="472" dt="2023-02-27T14:50:19.129"/>
    <p1510:client id="{19D9D5B8-C030-4E64-A020-AED2738CA9F5}" v="1055" dt="2023-02-26T17:12:15.301"/>
    <p1510:client id="{0D40C3D8-84CA-2F80-67AB-CA4549525811}" v="6964" dt="2023-02-28T06:48:59.270"/>
    <p1510:client id="{7A3ED914-8E67-D099-B711-311E64DD5035}" v="1099" dt="2023-02-27T18:03:02.938"/>
    <p1510:client id="{0E89250A-45F2-52E8-AB94-3EB44A93CD0C}" v="68" dt="2023-02-28T15:58:58.951"/>
    <p1510:client id="{444B3CE7-66E1-BB65-3564-91D464E74986}" v="24" dt="2023-02-28T15:21:59.626"/>
    <p1510:client id="{17EF7AA2-C098-14EC-1F17-F6A1EDFD0F91}" v="1275" dt="2023-02-28T10:24:15.236"/>
    <p1510:client id="{2E9286D9-D8BE-8D3E-32FF-8E83BF6640E2}" v="112" dt="2023-02-28T15:59:10.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3"/>
  </p:normalViewPr>
  <p:slideViewPr>
    <p:cSldViewPr snapToGrid="0">
      <p:cViewPr varScale="1">
        <p:scale>
          <a:sx n="90" d="100"/>
          <a:sy n="90" d="100"/>
        </p:scale>
        <p:origin x="174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28/02/23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70260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2" name="Google Shape;242;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8295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B1F9F8-2F33-48A0-B6E1-CBD34DA86FA7}" type="datetime1">
              <a:rPr lang="en-IN" smtClean="0"/>
              <a:pPr/>
              <a:t>28/02/23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F9511ED-0BE1-4F2B-B63D-1D3DD25330C5}" type="datetime1">
              <a:rPr lang="en-IN" smtClean="0"/>
              <a:pPr/>
              <a:t>28/02/23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D982D4-3B7D-49CC-89D2-CE37596BBCA6}" type="datetime1">
              <a:rPr lang="en-IN" smtClean="0"/>
              <a:pPr/>
              <a:t>28/02/23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46302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a:t>Please enter the presentation title here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a:t>Presenter details comes here</a:t>
            </a:r>
          </a:p>
          <a:p>
            <a:pPr lvl="0"/>
            <a:r>
              <a:rPr lang="en-GB"/>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a:t>Please enter the presentation title here</a:t>
            </a:r>
            <a:endParaRPr lang="en-US"/>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a:solidFill>
                  <a:srgbClr val="FFFFFF"/>
                </a:solidFill>
                <a:latin typeface="Arial"/>
                <a:cs typeface="Arial"/>
              </a:rPr>
              <a:t>Pilani Campus</a:t>
            </a:r>
          </a:p>
        </p:txBody>
      </p:sp>
    </p:spTree>
    <p:extLst>
      <p:ext uri="{BB962C8B-B14F-4D97-AF65-F5344CB8AC3E}">
        <p14:creationId xmlns:p14="http://schemas.microsoft.com/office/powerpoint/2010/main" val="11362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Topic headings here </a:t>
            </a:r>
          </a:p>
          <a:p>
            <a:pPr lvl="0"/>
            <a:r>
              <a:rPr lang="en-US"/>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a:solidFill>
                  <a:srgbClr val="FFFFFF"/>
                </a:solidFill>
                <a:latin typeface="Arial"/>
                <a:cs typeface="Arial"/>
              </a:rPr>
              <a:t>Pilani Campus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endParaRPr kumimoji="0" lang="en-GB" sz="2400" u="none" strike="noStrike" kern="1200" cap="none" spc="0" normalizeH="0" noProof="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endParaRPr lang="en-US"/>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endParaRPr lang="en-US"/>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endParaRPr lang="en-US"/>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endParaRPr kumimoji="0" lang="en-GB" sz="2400" u="none" strike="noStrike" kern="1200" cap="none" spc="0" normalizeH="0" noProof="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lvl="1"/>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endParaRPr kumimoji="0" lang="en-GB" sz="2400" u="none" strike="noStrike" kern="1200" cap="none" spc="0" normalizeH="0" noProof="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lvl="1"/>
            <a:endParaRPr lang="en-US"/>
          </a:p>
          <a:p>
            <a:pPr lvl="1"/>
            <a:endParaRPr lang="en-US"/>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r>
              <a:rPr lang="en-US"/>
              <a:t>SS ZG516 -Computer Organization and Software Systems</a:t>
            </a:r>
            <a:endParaRPr lang="en-IN"/>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a:solidFill>
                  <a:srgbClr val="101141"/>
                </a:solidFill>
                <a:latin typeface="Arial"/>
                <a:cs typeface="Arial"/>
              </a:rPr>
              <a:t>BITS </a:t>
            </a:r>
            <a:r>
              <a:rPr lang="en-US" sz="900">
                <a:solidFill>
                  <a:srgbClr val="101141"/>
                </a:solidFill>
                <a:latin typeface="Arial"/>
                <a:cs typeface="Arial"/>
              </a:rPr>
              <a:t>Pilani, Pilani Campus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38AF320-491D-4762-9CEF-3E1E34D8F95D}" type="datetime1">
              <a:rPr lang="en-IN" smtClean="0"/>
              <a:pPr/>
              <a:t>28/02/23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2208E44-E056-4529-AB17-D5D4ED060997}" type="datetime1">
              <a:rPr lang="en-IN" smtClean="0"/>
              <a:pPr/>
              <a:t>28/02/23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19CFB88-53D3-4CA9-98AE-144A38B513BC}" type="datetime1">
              <a:rPr lang="en-IN" smtClean="0"/>
              <a:pPr/>
              <a:t>28/02/23</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D0D0566-7D22-4575-A4D4-6F2EADBD37EA}" type="datetime1">
              <a:rPr lang="en-IN" smtClean="0"/>
              <a:pPr/>
              <a:t>28/02/23</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8F8992E-3A7A-498B-BA4F-ED4E9E99F9C5}" type="datetime1">
              <a:rPr lang="en-IN" smtClean="0"/>
              <a:pPr/>
              <a:t>28/02/23</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4542FCF-AAF1-43F7-BF4B-ACFF6C5E1F9E}" type="datetime1">
              <a:rPr lang="en-IN" smtClean="0"/>
              <a:pPr/>
              <a:t>28/02/23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22291EF-5C9A-4DA0-9BCB-C3A40F654C61}" type="datetime1">
              <a:rPr lang="en-IN" smtClean="0"/>
              <a:pPr/>
              <a:t>28/02/23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pic>
        <p:nvPicPr>
          <p:cNvPr id="8" name="Picture 7" descr="Picture 7.png"/>
          <p:cNvPicPr>
            <a:picLocks noChangeAspect="1"/>
          </p:cNvPicPr>
          <p:nvPr userDrawn="1"/>
        </p:nvPicPr>
        <p:blipFill>
          <a:blip r:embed="rId14"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0F2899A1-5BFA-4D14-B690-5DD6CFCAE8DC}" type="datetime1">
              <a:rPr lang="en-IN" smtClean="0">
                <a:solidFill>
                  <a:prstClr val="black">
                    <a:tint val="75000"/>
                  </a:prstClr>
                </a:solidFill>
              </a:rPr>
              <a:pPr/>
              <a:t>28/02/23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solidFill>
                  <a:prstClr val="black">
                    <a:tint val="75000"/>
                  </a:prstClr>
                </a:solidFill>
              </a:rPr>
              <a:t>&lt;Course Code&gt;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07160" y="3366252"/>
            <a:ext cx="7438739" cy="1728854"/>
          </a:xfrm>
        </p:spPr>
        <p:txBody>
          <a:bodyPr anchorCtr="0">
            <a:noAutofit/>
          </a:bodyPr>
          <a:lstStyle/>
          <a:p>
            <a:pPr algn="ctr">
              <a:defRPr/>
            </a:pPr>
            <a:r>
              <a:rPr lang="en-US" sz="2800">
                <a:solidFill>
                  <a:schemeClr val="bg1"/>
                </a:solidFill>
                <a:latin typeface="Arial"/>
                <a:cs typeface="Arial"/>
              </a:rPr>
              <a:t> Assignment - 1</a:t>
            </a:r>
            <a:br>
              <a:rPr lang="en-US" sz="2800">
                <a:solidFill>
                  <a:schemeClr val="bg1"/>
                </a:solidFill>
                <a:latin typeface="Arial"/>
                <a:cs typeface="Arial"/>
              </a:rPr>
            </a:br>
            <a:r>
              <a:rPr lang="en-US" sz="2800">
                <a:solidFill>
                  <a:schemeClr val="bg1"/>
                </a:solidFill>
                <a:latin typeface="Arial"/>
                <a:cs typeface="Arial"/>
              </a:rPr>
              <a:t>Software Product Management</a:t>
            </a:r>
            <a:br>
              <a:rPr lang="en-US" sz="2800">
                <a:solidFill>
                  <a:schemeClr val="bg1"/>
                </a:solidFill>
                <a:latin typeface="Arial"/>
                <a:cs typeface="Arial"/>
              </a:rPr>
            </a:br>
            <a:r>
              <a:rPr lang="en-US" sz="2800">
                <a:solidFill>
                  <a:schemeClr val="bg1"/>
                </a:solidFill>
                <a:latin typeface="Arial"/>
                <a:cs typeface="Arial"/>
              </a:rPr>
              <a:t>Group - 49</a:t>
            </a:r>
          </a:p>
        </p:txBody>
      </p:sp>
      <p:sp>
        <p:nvSpPr>
          <p:cNvPr id="52227" name="Content Placeholder 5"/>
          <p:cNvSpPr>
            <a:spLocks noGrp="1"/>
          </p:cNvSpPr>
          <p:nvPr>
            <p:ph sz="quarter" idx="4294967295"/>
          </p:nvPr>
        </p:nvSpPr>
        <p:spPr>
          <a:xfrm>
            <a:off x="5809585" y="4910885"/>
            <a:ext cx="2840854" cy="1201709"/>
          </a:xfrm>
        </p:spPr>
        <p:txBody>
          <a:bodyPr anchor="b">
            <a:noAutofit/>
          </a:bodyPr>
          <a:lstStyle/>
          <a:p>
            <a:pPr marL="0" indent="0">
              <a:lnSpc>
                <a:spcPts val="1800"/>
              </a:lnSpc>
              <a:spcBef>
                <a:spcPct val="0"/>
              </a:spcBef>
              <a:buNone/>
            </a:pPr>
            <a:endParaRPr lang="en-US" sz="1400">
              <a:solidFill>
                <a:schemeClr val="bg1"/>
              </a:solidFill>
              <a:latin typeface="Arial"/>
              <a:cs typeface="Arial"/>
            </a:endParaRPr>
          </a:p>
          <a:p>
            <a:pPr marL="0" indent="0">
              <a:lnSpc>
                <a:spcPts val="1800"/>
              </a:lnSpc>
              <a:spcBef>
                <a:spcPct val="0"/>
              </a:spcBef>
              <a:buNone/>
            </a:pPr>
            <a:endParaRPr lang="en-US" sz="1100">
              <a:solidFill>
                <a:schemeClr val="bg1"/>
              </a:solidFill>
              <a:latin typeface="Arial"/>
              <a:cs typeface="Arial"/>
            </a:endParaRPr>
          </a:p>
          <a:p>
            <a:pPr marL="0" indent="0">
              <a:lnSpc>
                <a:spcPts val="1800"/>
              </a:lnSpc>
              <a:spcBef>
                <a:spcPct val="0"/>
              </a:spcBef>
              <a:buNone/>
            </a:pPr>
            <a:endParaRPr lang="en-US" sz="2400" b="1">
              <a:solidFill>
                <a:schemeClr val="bg1"/>
              </a:solidFill>
            </a:endParaRPr>
          </a:p>
          <a:p>
            <a:pPr marL="0" indent="0">
              <a:lnSpc>
                <a:spcPts val="1800"/>
              </a:lnSpc>
              <a:spcBef>
                <a:spcPct val="0"/>
              </a:spcBef>
              <a:buNone/>
            </a:pPr>
            <a:r>
              <a:rPr lang="en-US" sz="1100">
                <a:solidFill>
                  <a:schemeClr val="bg1"/>
                </a:solidFill>
                <a:latin typeface="Arial"/>
                <a:cs typeface="Arial"/>
              </a:rPr>
              <a:t>Santosh P </a:t>
            </a:r>
            <a:r>
              <a:rPr lang="en-US" sz="1100" err="1">
                <a:solidFill>
                  <a:schemeClr val="bg1"/>
                </a:solidFill>
                <a:latin typeface="Arial"/>
                <a:cs typeface="Arial"/>
              </a:rPr>
              <a:t>Katageri</a:t>
            </a:r>
            <a:r>
              <a:rPr lang="en-US" sz="1100">
                <a:solidFill>
                  <a:schemeClr val="bg1"/>
                </a:solidFill>
                <a:latin typeface="Arial"/>
                <a:cs typeface="Arial"/>
              </a:rPr>
              <a:t> (2022MT93129), </a:t>
            </a:r>
          </a:p>
          <a:p>
            <a:pPr marL="0" indent="0">
              <a:lnSpc>
                <a:spcPts val="1800"/>
              </a:lnSpc>
              <a:spcBef>
                <a:spcPct val="0"/>
              </a:spcBef>
              <a:buNone/>
            </a:pPr>
            <a:r>
              <a:rPr lang="en-US" sz="1100">
                <a:solidFill>
                  <a:schemeClr val="bg1"/>
                </a:solidFill>
                <a:latin typeface="Arial"/>
                <a:cs typeface="Arial"/>
              </a:rPr>
              <a:t>Sarthak Jha (2022MT93151), </a:t>
            </a:r>
            <a:br>
              <a:rPr lang="en-US" sz="1100">
                <a:solidFill>
                  <a:schemeClr val="bg1"/>
                </a:solidFill>
                <a:latin typeface="Arial"/>
                <a:cs typeface="Arial"/>
              </a:rPr>
            </a:br>
            <a:r>
              <a:rPr lang="en-US" sz="1100">
                <a:solidFill>
                  <a:schemeClr val="bg1"/>
                </a:solidFill>
                <a:latin typeface="Arial"/>
                <a:cs typeface="Arial"/>
              </a:rPr>
              <a:t>Satish Kumar Sharma (2022MT93327), </a:t>
            </a:r>
          </a:p>
          <a:p>
            <a:pPr marL="0" indent="0">
              <a:lnSpc>
                <a:spcPts val="1800"/>
              </a:lnSpc>
              <a:spcBef>
                <a:spcPct val="0"/>
              </a:spcBef>
              <a:buNone/>
            </a:pPr>
            <a:r>
              <a:rPr lang="en-US" sz="1100" err="1">
                <a:solidFill>
                  <a:schemeClr val="bg1"/>
                </a:solidFill>
                <a:latin typeface="Arial"/>
                <a:cs typeface="Arial"/>
              </a:rPr>
              <a:t>Sattwik</a:t>
            </a:r>
            <a:r>
              <a:rPr lang="en-US" sz="1100">
                <a:solidFill>
                  <a:schemeClr val="bg1"/>
                </a:solidFill>
                <a:latin typeface="Arial"/>
                <a:cs typeface="Arial"/>
              </a:rPr>
              <a:t> Kumar Panda (2022MT93364), </a:t>
            </a:r>
            <a:endParaRPr lang="en-US" sz="1100">
              <a:solidFill>
                <a:schemeClr val="bg1"/>
              </a:solidFill>
            </a:endParaRPr>
          </a:p>
          <a:p>
            <a:pPr marL="0" indent="0">
              <a:lnSpc>
                <a:spcPts val="1800"/>
              </a:lnSpc>
              <a:spcBef>
                <a:spcPct val="0"/>
              </a:spcBef>
              <a:buNone/>
            </a:pPr>
            <a:r>
              <a:rPr lang="en-US" sz="1100">
                <a:solidFill>
                  <a:schemeClr val="bg1"/>
                </a:solidFill>
                <a:latin typeface="Arial"/>
                <a:cs typeface="Arial"/>
              </a:rPr>
              <a:t>Saurabh Paul (2022MT93355) </a:t>
            </a:r>
          </a:p>
        </p:txBody>
      </p:sp>
      <p:sp>
        <p:nvSpPr>
          <p:cNvPr id="3" name="TextBox 2">
            <a:extLst>
              <a:ext uri="{FF2B5EF4-FFF2-40B4-BE49-F238E27FC236}">
                <a16:creationId xmlns:a16="http://schemas.microsoft.com/office/drawing/2014/main" id="{A75B87AE-9203-FED9-A044-53D03A70FA3C}"/>
              </a:ext>
            </a:extLst>
          </p:cNvPr>
          <p:cNvSpPr txBox="1"/>
          <p:nvPr/>
        </p:nvSpPr>
        <p:spPr>
          <a:xfrm>
            <a:off x="5810370" y="4580480"/>
            <a:ext cx="2001915" cy="369332"/>
          </a:xfrm>
          <a:prstGeom prst="rect">
            <a:avLst/>
          </a:prstGeom>
          <a:noFill/>
        </p:spPr>
        <p:txBody>
          <a:bodyPr wrap="square">
            <a:spAutoFit/>
          </a:bodyPr>
          <a:lstStyle/>
          <a:p>
            <a:r>
              <a:rPr lang="en-US" sz="1800" b="1">
                <a:solidFill>
                  <a:schemeClr val="bg1"/>
                </a:solidFill>
                <a:latin typeface="Arial"/>
                <a:cs typeface="Arial"/>
              </a:rPr>
              <a:t>Submitted by</a:t>
            </a:r>
            <a:endParaRPr lang="en-IN"/>
          </a:p>
        </p:txBody>
      </p:sp>
      <p:sp>
        <p:nvSpPr>
          <p:cNvPr id="4" name="Slide Number Placeholder 4">
            <a:extLst>
              <a:ext uri="{FF2B5EF4-FFF2-40B4-BE49-F238E27FC236}">
                <a16:creationId xmlns:a16="http://schemas.microsoft.com/office/drawing/2014/main" id="{C4E940F9-2E93-F497-7C57-DEABF0C68134}"/>
              </a:ext>
            </a:extLst>
          </p:cNvPr>
          <p:cNvSpPr txBox="1">
            <a:spLocks/>
          </p:cNvSpPr>
          <p:nvPr/>
        </p:nvSpPr>
        <p:spPr>
          <a:xfrm>
            <a:off x="8532440" y="6237312"/>
            <a:ext cx="459160" cy="29311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1272"/>
            <a:ext cx="5992433"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Idea Modification based on Feedback</a:t>
            </a:r>
          </a:p>
        </p:txBody>
      </p:sp>
      <p:sp>
        <p:nvSpPr>
          <p:cNvPr id="3" name="Content Placeholder 2"/>
          <p:cNvSpPr>
            <a:spLocks noGrp="1"/>
          </p:cNvSpPr>
          <p:nvPr>
            <p:ph idx="1"/>
          </p:nvPr>
        </p:nvSpPr>
        <p:spPr>
          <a:xfrm>
            <a:off x="685800" y="1600200"/>
            <a:ext cx="8305800" cy="4525963"/>
          </a:xfrm>
        </p:spPr>
        <p:txBody>
          <a:bodyPr>
            <a:normAutofit/>
          </a:bodyPr>
          <a:lstStyle/>
          <a:p>
            <a:endParaRPr lang="en-US" sz="1200"/>
          </a:p>
          <a:p>
            <a:endParaRPr lang="en-US" sz="1200"/>
          </a:p>
        </p:txBody>
      </p:sp>
      <p:sp>
        <p:nvSpPr>
          <p:cNvPr id="5" name="Slide Number Placeholder 4"/>
          <p:cNvSpPr>
            <a:spLocks noGrp="1"/>
          </p:cNvSpPr>
          <p:nvPr>
            <p:ph type="sldNum" sz="quarter" idx="12"/>
          </p:nvPr>
        </p:nvSpPr>
        <p:spPr/>
        <p:txBody>
          <a:bodyPr lIns="91440" tIns="45720" rIns="91440" bIns="45720" anchor="t"/>
          <a:lstStyle/>
          <a:p>
            <a:r>
              <a:rPr lang="en-IN"/>
              <a:t>10</a:t>
            </a:r>
          </a:p>
        </p:txBody>
      </p:sp>
      <p:sp>
        <p:nvSpPr>
          <p:cNvPr id="4" name="TextBox 3">
            <a:extLst>
              <a:ext uri="{FF2B5EF4-FFF2-40B4-BE49-F238E27FC236}">
                <a16:creationId xmlns:a16="http://schemas.microsoft.com/office/drawing/2014/main" id="{240FF808-2E50-C355-21E8-0EE5EC0DF3ED}"/>
              </a:ext>
            </a:extLst>
          </p:cNvPr>
          <p:cNvSpPr txBox="1"/>
          <p:nvPr/>
        </p:nvSpPr>
        <p:spPr>
          <a:xfrm>
            <a:off x="590693" y="1595866"/>
            <a:ext cx="70938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cs typeface="Calibri"/>
            </a:endParaRPr>
          </a:p>
        </p:txBody>
      </p:sp>
      <p:sp>
        <p:nvSpPr>
          <p:cNvPr id="6" name="TextBox 5">
            <a:extLst>
              <a:ext uri="{FF2B5EF4-FFF2-40B4-BE49-F238E27FC236}">
                <a16:creationId xmlns:a16="http://schemas.microsoft.com/office/drawing/2014/main" id="{A6CD6E03-33CB-1E7D-B3FF-23629F30D32D}"/>
              </a:ext>
            </a:extLst>
          </p:cNvPr>
          <p:cNvSpPr txBox="1"/>
          <p:nvPr/>
        </p:nvSpPr>
        <p:spPr>
          <a:xfrm>
            <a:off x="331265" y="1446030"/>
            <a:ext cx="8377661"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Proposed Ideas:</a:t>
            </a:r>
            <a:endParaRPr lang="en-US" b="1"/>
          </a:p>
          <a:p>
            <a:endParaRPr lang="en-US" b="1">
              <a:cs typeface="Calibri"/>
            </a:endParaRPr>
          </a:p>
          <a:p>
            <a:pPr marL="742950" lvl="1" indent="-285750">
              <a:buFont typeface="Wingdings"/>
              <a:buChar char="q"/>
            </a:pPr>
            <a:r>
              <a:rPr lang="en-US" sz="1400" b="1">
                <a:cs typeface="Calibri"/>
              </a:rPr>
              <a:t>Search: </a:t>
            </a:r>
          </a:p>
          <a:p>
            <a:pPr marL="1200150" lvl="2" indent="-285750">
              <a:buFont typeface="Wingdings"/>
              <a:buChar char="§"/>
            </a:pPr>
            <a:r>
              <a:rPr lang="en-US" sz="1400">
                <a:cs typeface="Calibri"/>
              </a:rPr>
              <a:t>Integration of LLMs with search functionality</a:t>
            </a:r>
          </a:p>
          <a:p>
            <a:pPr lvl="2"/>
            <a:endParaRPr lang="en-US" sz="1400">
              <a:cs typeface="Calibri"/>
            </a:endParaRPr>
          </a:p>
          <a:p>
            <a:pPr marL="742950" lvl="1" indent="-285750">
              <a:buFont typeface="Wingdings"/>
              <a:buChar char="q"/>
            </a:pPr>
            <a:r>
              <a:rPr lang="en-US" sz="1400" b="1">
                <a:cs typeface="Calibri"/>
              </a:rPr>
              <a:t>Extraction:</a:t>
            </a:r>
            <a:r>
              <a:rPr lang="en-US" sz="1400">
                <a:cs typeface="Calibri"/>
              </a:rPr>
              <a:t> </a:t>
            </a:r>
          </a:p>
          <a:p>
            <a:pPr marL="1200150" lvl="2" indent="-285750">
              <a:buFont typeface="Wingdings"/>
              <a:buChar char="§"/>
            </a:pPr>
            <a:r>
              <a:rPr lang="en-US" sz="1400">
                <a:cs typeface="Calibri"/>
              </a:rPr>
              <a:t>Improved scope of extraction models</a:t>
            </a:r>
          </a:p>
          <a:p>
            <a:pPr lvl="2"/>
            <a:endParaRPr lang="en-US" sz="1400">
              <a:cs typeface="Calibri"/>
            </a:endParaRPr>
          </a:p>
          <a:p>
            <a:pPr marL="742950" lvl="1" indent="-285750">
              <a:buFont typeface="Wingdings"/>
              <a:buChar char="q"/>
            </a:pPr>
            <a:r>
              <a:rPr lang="en-US" sz="1400" b="1">
                <a:cs typeface="Calibri"/>
              </a:rPr>
              <a:t>Export:</a:t>
            </a:r>
          </a:p>
          <a:p>
            <a:pPr marL="1200150" lvl="2" indent="-285750">
              <a:buFont typeface="Wingdings"/>
              <a:buChar char="§"/>
            </a:pPr>
            <a:r>
              <a:rPr lang="en-US" sz="1400">
                <a:cs typeface="Calibri"/>
              </a:rPr>
              <a:t>Integration with commercial visualization tools</a:t>
            </a:r>
          </a:p>
          <a:p>
            <a:pPr marL="1200150" lvl="2" indent="-285750">
              <a:buFont typeface="Wingdings"/>
              <a:buChar char="§"/>
            </a:pPr>
            <a:r>
              <a:rPr lang="en-US" sz="1400">
                <a:cs typeface="Calibri"/>
              </a:rPr>
              <a:t>Efficient export of search results API endpoint </a:t>
            </a:r>
          </a:p>
          <a:p>
            <a:pPr marL="1200150" lvl="2" indent="-285750">
              <a:buFont typeface="Wingdings"/>
              <a:buChar char="§"/>
            </a:pPr>
            <a:r>
              <a:rPr lang="en-US" sz="1400">
                <a:cs typeface="Calibri"/>
              </a:rPr>
              <a:t>Email share functionality</a:t>
            </a:r>
          </a:p>
          <a:p>
            <a:pPr lvl="2"/>
            <a:endParaRPr lang="en-US" sz="1400">
              <a:cs typeface="Calibri"/>
            </a:endParaRPr>
          </a:p>
          <a:p>
            <a:pPr marL="742950" lvl="1" indent="-285750">
              <a:buFont typeface="Wingdings"/>
              <a:buChar char="q"/>
            </a:pPr>
            <a:r>
              <a:rPr lang="en-US" sz="1400" b="1">
                <a:cs typeface="Calibri"/>
              </a:rPr>
              <a:t>Upload &amp; Indexing:</a:t>
            </a:r>
          </a:p>
          <a:p>
            <a:pPr marL="1200150" lvl="2" indent="-285750">
              <a:buFont typeface="Wingdings"/>
              <a:buChar char="§"/>
            </a:pPr>
            <a:r>
              <a:rPr lang="en-US" sz="1400">
                <a:cs typeface="Calibri"/>
              </a:rPr>
              <a:t>Implementation of OCR functionality for scanned documents</a:t>
            </a:r>
          </a:p>
          <a:p>
            <a:pPr lvl="2"/>
            <a:endParaRPr lang="en-US" sz="1400">
              <a:cs typeface="Calibri"/>
            </a:endParaRPr>
          </a:p>
          <a:p>
            <a:pPr marL="742950" lvl="1" indent="-285750">
              <a:buFont typeface="Wingdings"/>
              <a:buChar char="q"/>
            </a:pPr>
            <a:r>
              <a:rPr lang="en-US" sz="1400" b="1">
                <a:cs typeface="Calibri"/>
              </a:rPr>
              <a:t>Monitoring:</a:t>
            </a:r>
          </a:p>
          <a:p>
            <a:pPr marL="1200150" lvl="2" indent="-285750">
              <a:buFont typeface="Wingdings"/>
              <a:buChar char="§"/>
            </a:pPr>
            <a:r>
              <a:rPr lang="en-US" sz="1400">
                <a:cs typeface="Calibri"/>
              </a:rPr>
              <a:t>Monitoring Framework for implemented AI models</a:t>
            </a:r>
          </a:p>
          <a:p>
            <a:endParaRPr lang="en-US">
              <a:cs typeface="Calibri"/>
            </a:endParaRPr>
          </a:p>
        </p:txBody>
      </p:sp>
    </p:spTree>
    <p:extLst>
      <p:ext uri="{BB962C8B-B14F-4D97-AF65-F5344CB8AC3E}">
        <p14:creationId xmlns:p14="http://schemas.microsoft.com/office/powerpoint/2010/main" val="44473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5760"/>
            <a:ext cx="6341034"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Finalized Idea &amp; Value Proposition after Reassessment over Proposed Feedback</a:t>
            </a:r>
          </a:p>
        </p:txBody>
      </p:sp>
      <p:sp>
        <p:nvSpPr>
          <p:cNvPr id="3" name="Content Placeholder 2"/>
          <p:cNvSpPr>
            <a:spLocks noGrp="1"/>
          </p:cNvSpPr>
          <p:nvPr>
            <p:ph idx="1"/>
          </p:nvPr>
        </p:nvSpPr>
        <p:spPr>
          <a:xfrm>
            <a:off x="685800" y="1600200"/>
            <a:ext cx="8305800" cy="4525963"/>
          </a:xfrm>
        </p:spPr>
        <p:txBody>
          <a:bodyPr>
            <a:normAutofit/>
          </a:bodyPr>
          <a:lstStyle/>
          <a:p>
            <a:endParaRPr lang="en-US" sz="1200"/>
          </a:p>
          <a:p>
            <a:endParaRPr lang="en-US" sz="1200"/>
          </a:p>
        </p:txBody>
      </p:sp>
      <p:sp>
        <p:nvSpPr>
          <p:cNvPr id="5" name="Slide Number Placeholder 4"/>
          <p:cNvSpPr>
            <a:spLocks noGrp="1"/>
          </p:cNvSpPr>
          <p:nvPr>
            <p:ph type="sldNum" sz="quarter" idx="12"/>
          </p:nvPr>
        </p:nvSpPr>
        <p:spPr/>
        <p:txBody>
          <a:bodyPr lIns="91440" tIns="45720" rIns="91440" bIns="45720" anchor="t"/>
          <a:lstStyle/>
          <a:p>
            <a:r>
              <a:rPr lang="en-IN"/>
              <a:t>11</a:t>
            </a:r>
          </a:p>
        </p:txBody>
      </p:sp>
      <p:sp>
        <p:nvSpPr>
          <p:cNvPr id="7" name="TextBox 6">
            <a:extLst>
              <a:ext uri="{FF2B5EF4-FFF2-40B4-BE49-F238E27FC236}">
                <a16:creationId xmlns:a16="http://schemas.microsoft.com/office/drawing/2014/main" id="{7693EA87-3613-F78A-4B47-AFAD9BE64E03}"/>
              </a:ext>
            </a:extLst>
          </p:cNvPr>
          <p:cNvSpPr txBox="1"/>
          <p:nvPr/>
        </p:nvSpPr>
        <p:spPr>
          <a:xfrm>
            <a:off x="64173" y="1376758"/>
            <a:ext cx="907681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28650" lvl="1" indent="-171450">
              <a:buFont typeface="Wingdings"/>
              <a:buChar char="q"/>
            </a:pPr>
            <a:r>
              <a:rPr lang="en-US" sz="1200" b="1">
                <a:cs typeface="Calibri"/>
              </a:rPr>
              <a:t>Search: </a:t>
            </a:r>
            <a:endParaRPr lang="en-US" b="1">
              <a:cs typeface="Calibri"/>
            </a:endParaRPr>
          </a:p>
          <a:p>
            <a:pPr marL="1200150" lvl="2" indent="-285750">
              <a:buFont typeface="Wingdings"/>
              <a:buChar char="§"/>
            </a:pPr>
            <a:r>
              <a:rPr lang="en-US" sz="1200">
                <a:cs typeface="Calibri"/>
              </a:rPr>
              <a:t>LLMs are trained on general datasets and are not finetuned for the biomedical domain. However, we customized NLP models trained on curated Biomedical concepts. So, there is no need to integrate LLMs with the HIE platform. The prompt engineering feature which is native to the LLMs will be implemented in release 2.</a:t>
            </a:r>
          </a:p>
          <a:p>
            <a:pPr lvl="2"/>
            <a:r>
              <a:rPr lang="en-US" sz="1200">
                <a:cs typeface="Calibri"/>
              </a:rPr>
              <a:t>        </a:t>
            </a:r>
            <a:r>
              <a:rPr lang="en-US" sz="1200" b="1" i="1">
                <a:solidFill>
                  <a:schemeClr val="tx2">
                    <a:lumMod val="60000"/>
                    <a:lumOff val="40000"/>
                  </a:schemeClr>
                </a:solidFill>
                <a:cs typeface="Calibri"/>
              </a:rPr>
              <a:t>Value Proposition: This prompt engineering will give the user flexibility to design the search query by feeding with </a:t>
            </a:r>
          </a:p>
          <a:p>
            <a:pPr lvl="2"/>
            <a:r>
              <a:rPr lang="en-US" sz="1200" b="1" i="1">
                <a:solidFill>
                  <a:schemeClr val="tx2">
                    <a:lumMod val="60000"/>
                    <a:lumOff val="40000"/>
                  </a:schemeClr>
                </a:solidFill>
                <a:cs typeface="Calibri"/>
              </a:rPr>
              <a:t>         examples so that the search out is optimized and re-formatted based on the user's need.</a:t>
            </a:r>
          </a:p>
          <a:p>
            <a:pPr lvl="2"/>
            <a:endParaRPr lang="en-US" sz="1200">
              <a:cs typeface="Calibri"/>
            </a:endParaRPr>
          </a:p>
          <a:p>
            <a:pPr marL="742950" lvl="1" indent="-285750">
              <a:buFont typeface="Wingdings"/>
              <a:buChar char="q"/>
            </a:pPr>
            <a:r>
              <a:rPr lang="en-US" sz="1200" b="1">
                <a:cs typeface="Calibri"/>
              </a:rPr>
              <a:t>Extraction:</a:t>
            </a:r>
            <a:r>
              <a:rPr lang="en-US" sz="1200">
                <a:cs typeface="Calibri"/>
              </a:rPr>
              <a:t> </a:t>
            </a:r>
          </a:p>
          <a:p>
            <a:pPr marL="1200150" lvl="2" indent="-285750">
              <a:buFont typeface="Wingdings"/>
              <a:buChar char="§"/>
            </a:pPr>
            <a:r>
              <a:rPr lang="en-US" sz="1200">
                <a:cs typeface="Calibri"/>
              </a:rPr>
              <a:t>Additional NLP models will be trained and deployed over time to gradually enhance the scope of the extraction module</a:t>
            </a:r>
          </a:p>
          <a:p>
            <a:pPr lvl="2"/>
            <a:r>
              <a:rPr lang="en-US" sz="1200" b="1" i="1">
                <a:ea typeface="+mn-lt"/>
                <a:cs typeface="+mn-lt"/>
              </a:rPr>
              <a:t>        </a:t>
            </a:r>
            <a:r>
              <a:rPr lang="en-US" sz="1200" b="1" i="1">
                <a:solidFill>
                  <a:schemeClr val="tx2">
                    <a:lumMod val="60000"/>
                    <a:lumOff val="40000"/>
                  </a:schemeClr>
                </a:solidFill>
                <a:ea typeface="+mn-lt"/>
                <a:cs typeface="+mn-lt"/>
              </a:rPr>
              <a:t>Value Proposition: Enhanced information extraction capability (</a:t>
            </a:r>
            <a:r>
              <a:rPr lang="en-US" sz="1200" b="1" i="1" err="1">
                <a:solidFill>
                  <a:schemeClr val="tx2">
                    <a:lumMod val="60000"/>
                    <a:lumOff val="40000"/>
                  </a:schemeClr>
                </a:solidFill>
                <a:ea typeface="+mn-lt"/>
                <a:cs typeface="+mn-lt"/>
              </a:rPr>
              <a:t>e.g</a:t>
            </a:r>
            <a:r>
              <a:rPr lang="en-US" sz="1200" b="1" i="1">
                <a:solidFill>
                  <a:schemeClr val="tx2">
                    <a:lumMod val="60000"/>
                    <a:lumOff val="40000"/>
                  </a:schemeClr>
                </a:solidFill>
                <a:ea typeface="+mn-lt"/>
                <a:cs typeface="+mn-lt"/>
              </a:rPr>
              <a:t> - ICD code extraction, Document Segmentation etc.)</a:t>
            </a:r>
            <a:endParaRPr lang="en-US" sz="1200" b="1" i="1">
              <a:solidFill>
                <a:schemeClr val="tx2">
                  <a:lumMod val="60000"/>
                  <a:lumOff val="40000"/>
                </a:schemeClr>
              </a:solidFill>
              <a:cs typeface="Calibri"/>
            </a:endParaRPr>
          </a:p>
          <a:p>
            <a:pPr lvl="2"/>
            <a:endParaRPr lang="en-US" sz="1200">
              <a:cs typeface="Calibri"/>
            </a:endParaRPr>
          </a:p>
          <a:p>
            <a:pPr marL="742950" lvl="1" indent="-285750">
              <a:buFont typeface="Wingdings"/>
              <a:buChar char="q"/>
            </a:pPr>
            <a:r>
              <a:rPr lang="en-US" sz="1200" b="1">
                <a:cs typeface="Calibri"/>
              </a:rPr>
              <a:t>Export:</a:t>
            </a:r>
          </a:p>
          <a:p>
            <a:pPr marL="1200150" lvl="2" indent="-285750">
              <a:buFont typeface="Wingdings"/>
              <a:buChar char="§"/>
            </a:pPr>
            <a:r>
              <a:rPr lang="en-US" sz="1200">
                <a:cs typeface="Calibri"/>
              </a:rPr>
              <a:t>Efficient export of search results API endpoint. </a:t>
            </a:r>
          </a:p>
          <a:p>
            <a:pPr lvl="2"/>
            <a:r>
              <a:rPr lang="en-US" sz="1200">
                <a:cs typeface="Calibri"/>
              </a:rPr>
              <a:t>         </a:t>
            </a:r>
            <a:r>
              <a:rPr lang="en-US" sz="1200" b="1" i="1">
                <a:solidFill>
                  <a:schemeClr val="tx2">
                    <a:lumMod val="60000"/>
                    <a:lumOff val="40000"/>
                  </a:schemeClr>
                </a:solidFill>
                <a:cs typeface="Calibri"/>
              </a:rPr>
              <a:t>Value Proposition: It will give the client the ability to integrate the HIE platform with their existing pipelines.</a:t>
            </a:r>
          </a:p>
          <a:p>
            <a:pPr marL="1200150" lvl="2" indent="-285750">
              <a:buFont typeface="Wingdings"/>
              <a:buChar char="§"/>
            </a:pPr>
            <a:r>
              <a:rPr lang="en-US" sz="1200">
                <a:ea typeface="+mn-lt"/>
                <a:cs typeface="+mn-lt"/>
              </a:rPr>
              <a:t>Integration with commercial visualization tools is </a:t>
            </a:r>
            <a:r>
              <a:rPr lang="en-US" sz="1200" b="1" i="1">
                <a:solidFill>
                  <a:schemeClr val="tx2">
                    <a:lumMod val="60000"/>
                    <a:lumOff val="40000"/>
                  </a:schemeClr>
                </a:solidFill>
                <a:ea typeface="+mn-lt"/>
                <a:cs typeface="+mn-lt"/>
              </a:rPr>
              <a:t>out of scope</a:t>
            </a:r>
            <a:r>
              <a:rPr lang="en-US" sz="1200">
                <a:ea typeface="+mn-lt"/>
                <a:cs typeface="+mn-lt"/>
              </a:rPr>
              <a:t> now. The results can be queried through API and then can be integrated with downstream processes at client's end.</a:t>
            </a:r>
            <a:endParaRPr lang="en-US" sz="1200">
              <a:cs typeface="Calibri"/>
            </a:endParaRPr>
          </a:p>
          <a:p>
            <a:pPr marL="1200150" lvl="2" indent="-285750">
              <a:buFont typeface="Wingdings"/>
              <a:buChar char="§"/>
            </a:pPr>
            <a:r>
              <a:rPr lang="en-US" sz="1200">
                <a:cs typeface="Calibri"/>
              </a:rPr>
              <a:t>Email share functionality would not add much value. The results can be queried through API and then can be shared among client teams. Hence this is</a:t>
            </a:r>
            <a:r>
              <a:rPr lang="en-US" sz="1200">
                <a:solidFill>
                  <a:schemeClr val="tx2">
                    <a:lumMod val="60000"/>
                    <a:lumOff val="40000"/>
                  </a:schemeClr>
                </a:solidFill>
                <a:cs typeface="Calibri"/>
              </a:rPr>
              <a:t> </a:t>
            </a:r>
            <a:r>
              <a:rPr lang="en-US" sz="1200" b="1" i="1">
                <a:solidFill>
                  <a:schemeClr val="tx2">
                    <a:lumMod val="60000"/>
                    <a:lumOff val="40000"/>
                  </a:schemeClr>
                </a:solidFill>
                <a:cs typeface="Calibri"/>
              </a:rPr>
              <a:t>out of scope</a:t>
            </a:r>
            <a:r>
              <a:rPr lang="en-US" sz="1200">
                <a:cs typeface="Calibri"/>
              </a:rPr>
              <a:t> for now.</a:t>
            </a:r>
          </a:p>
          <a:p>
            <a:pPr lvl="2"/>
            <a:endParaRPr lang="en-US" sz="1200">
              <a:cs typeface="Calibri"/>
            </a:endParaRPr>
          </a:p>
          <a:p>
            <a:pPr marL="742950" lvl="1" indent="-285750">
              <a:buFont typeface="Wingdings"/>
              <a:buChar char="q"/>
            </a:pPr>
            <a:r>
              <a:rPr lang="en-US" sz="1200" b="1">
                <a:cs typeface="Calibri"/>
              </a:rPr>
              <a:t>Upload &amp; Indexing:</a:t>
            </a:r>
          </a:p>
          <a:p>
            <a:pPr marL="1200150" lvl="2" indent="-285750">
              <a:buFont typeface="Wingdings"/>
              <a:buChar char="§"/>
            </a:pPr>
            <a:r>
              <a:rPr lang="en-US" sz="1200">
                <a:cs typeface="Calibri"/>
              </a:rPr>
              <a:t>OCR functionality for scanned documents can be implemented in release 2</a:t>
            </a:r>
          </a:p>
          <a:p>
            <a:pPr lvl="2"/>
            <a:r>
              <a:rPr lang="en-US" sz="1200" b="1" i="1">
                <a:cs typeface="Calibri"/>
              </a:rPr>
              <a:t>       </a:t>
            </a:r>
            <a:r>
              <a:rPr lang="en-US" sz="1200" b="1" i="1">
                <a:solidFill>
                  <a:srgbClr val="000000"/>
                </a:solidFill>
                <a:cs typeface="Calibri"/>
              </a:rPr>
              <a:t> </a:t>
            </a:r>
            <a:r>
              <a:rPr lang="en-US" sz="1200" b="1" i="1">
                <a:solidFill>
                  <a:schemeClr val="tx2">
                    <a:lumMod val="60000"/>
                    <a:lumOff val="40000"/>
                  </a:schemeClr>
                </a:solidFill>
                <a:cs typeface="Calibri"/>
              </a:rPr>
              <a:t>Value Proposition: Extended document handling capability by adding an OCR module </a:t>
            </a:r>
            <a:endParaRPr lang="en-US" sz="1200">
              <a:solidFill>
                <a:schemeClr val="tx2">
                  <a:lumMod val="60000"/>
                  <a:lumOff val="40000"/>
                </a:schemeClr>
              </a:solidFill>
              <a:cs typeface="Calibri"/>
            </a:endParaRPr>
          </a:p>
          <a:p>
            <a:pPr lvl="2"/>
            <a:endParaRPr lang="en-US" sz="1200" b="1" i="1">
              <a:solidFill>
                <a:schemeClr val="tx2">
                  <a:lumMod val="60000"/>
                  <a:lumOff val="40000"/>
                </a:schemeClr>
              </a:solidFill>
              <a:cs typeface="Calibri"/>
            </a:endParaRPr>
          </a:p>
          <a:p>
            <a:pPr marL="742950" lvl="1" indent="-285750">
              <a:buFont typeface="Wingdings"/>
              <a:buChar char="q"/>
            </a:pPr>
            <a:r>
              <a:rPr lang="en-US" sz="1200" b="1">
                <a:cs typeface="Calibri"/>
              </a:rPr>
              <a:t>Monitoring:</a:t>
            </a:r>
          </a:p>
          <a:p>
            <a:pPr marL="1200150" lvl="2" indent="-285750">
              <a:buFont typeface="Wingdings"/>
              <a:buChar char="§"/>
            </a:pPr>
            <a:r>
              <a:rPr lang="en-US" sz="1200">
                <a:cs typeface="Calibri"/>
              </a:rPr>
              <a:t>Monitoring Framework will be deployed as part of NLP model deployment and will continuously monitor the performance of the search and extraction module.</a:t>
            </a:r>
          </a:p>
          <a:p>
            <a:pPr lvl="2"/>
            <a:r>
              <a:rPr lang="en-US" sz="1200" b="1" i="1">
                <a:ea typeface="+mn-lt"/>
                <a:cs typeface="+mn-lt"/>
              </a:rPr>
              <a:t>        </a:t>
            </a:r>
            <a:r>
              <a:rPr lang="en-US" sz="1200" b="1" i="1">
                <a:solidFill>
                  <a:schemeClr val="tx2">
                    <a:lumMod val="60000"/>
                    <a:lumOff val="40000"/>
                  </a:schemeClr>
                </a:solidFill>
                <a:ea typeface="+mn-lt"/>
                <a:cs typeface="+mn-lt"/>
              </a:rPr>
              <a:t>Value Proposition: Early warning on model drift. The models can be retrained</a:t>
            </a:r>
            <a:r>
              <a:rPr lang="en-US" sz="1200" b="1" i="1">
                <a:ea typeface="+mn-lt"/>
                <a:cs typeface="+mn-lt"/>
              </a:rPr>
              <a:t>.</a:t>
            </a:r>
            <a:endParaRPr lang="en-US" sz="1200" b="1" i="1">
              <a:cs typeface="Calibri"/>
            </a:endParaRPr>
          </a:p>
          <a:p>
            <a:endParaRPr lang="en-US">
              <a:cs typeface="Calibri"/>
            </a:endParaRPr>
          </a:p>
        </p:txBody>
      </p:sp>
    </p:spTree>
    <p:extLst>
      <p:ext uri="{BB962C8B-B14F-4D97-AF65-F5344CB8AC3E}">
        <p14:creationId xmlns:p14="http://schemas.microsoft.com/office/powerpoint/2010/main" val="230009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a:ln w="1905"/>
                <a:solidFill>
                  <a:srgbClr val="A54200"/>
                </a:solidFill>
                <a:effectLst>
                  <a:innerShdw blurRad="69850" dist="43180" dir="5400000">
                    <a:srgbClr val="000000">
                      <a:alpha val="65000"/>
                    </a:srgbClr>
                  </a:innerShdw>
                </a:effectLst>
                <a:ea typeface="+mj-lt"/>
                <a:cs typeface="+mj-lt"/>
              </a:rPr>
              <a:t>Final Product Scope</a:t>
            </a:r>
            <a:endParaRPr lang="en-US" sz="2800" b="1">
              <a:ln w="1905"/>
              <a:solidFill>
                <a:srgbClr val="A54200"/>
              </a:solidFill>
              <a:effectLst>
                <a:innerShdw blurRad="69850" dist="43180" dir="5400000">
                  <a:srgbClr val="000000">
                    <a:alpha val="65000"/>
                  </a:srgbClr>
                </a:innerShdw>
              </a:effectLst>
              <a:cs typeface="Calibri"/>
            </a:endParaRPr>
          </a:p>
        </p:txBody>
      </p:sp>
      <p:sp>
        <p:nvSpPr>
          <p:cNvPr id="3" name="Content Placeholder 2"/>
          <p:cNvSpPr>
            <a:spLocks noGrp="1"/>
          </p:cNvSpPr>
          <p:nvPr>
            <p:ph idx="1"/>
          </p:nvPr>
        </p:nvSpPr>
        <p:spPr>
          <a:xfrm>
            <a:off x="685800" y="1600200"/>
            <a:ext cx="8305800" cy="4525963"/>
          </a:xfrm>
        </p:spPr>
        <p:txBody>
          <a:bodyPr>
            <a:normAutofit/>
          </a:bodyPr>
          <a:lstStyle/>
          <a:p>
            <a:endParaRPr lang="en-US" sz="1200"/>
          </a:p>
          <a:p>
            <a:endParaRPr lang="en-US" sz="1200"/>
          </a:p>
        </p:txBody>
      </p:sp>
      <p:sp>
        <p:nvSpPr>
          <p:cNvPr id="4" name="TextBox 3">
            <a:extLst>
              <a:ext uri="{FF2B5EF4-FFF2-40B4-BE49-F238E27FC236}">
                <a16:creationId xmlns:a16="http://schemas.microsoft.com/office/drawing/2014/main" id="{C18378F7-D9BA-F863-ECE2-46839E37AFA9}"/>
              </a:ext>
            </a:extLst>
          </p:cNvPr>
          <p:cNvSpPr txBox="1"/>
          <p:nvPr/>
        </p:nvSpPr>
        <p:spPr>
          <a:xfrm>
            <a:off x="692662" y="1573346"/>
            <a:ext cx="7073561"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Scope:</a:t>
            </a:r>
            <a:endParaRPr lang="en-GB" b="1">
              <a:cs typeface="Calibri"/>
            </a:endParaRPr>
          </a:p>
          <a:p>
            <a:pPr marL="285750" indent="-285750">
              <a:buFont typeface="Wingdings"/>
              <a:buChar char="§"/>
            </a:pPr>
            <a:r>
              <a:rPr lang="en-GB" sz="1400">
                <a:ea typeface="+mn-lt"/>
                <a:cs typeface="+mn-lt"/>
              </a:rPr>
              <a:t>The initial scope is to implement the key features for healthcare-specific documents.</a:t>
            </a:r>
          </a:p>
          <a:p>
            <a:pPr marL="285750" indent="-285750">
              <a:buFont typeface="Wingdings"/>
              <a:buChar char="§"/>
            </a:pPr>
            <a:r>
              <a:rPr lang="en-GB" sz="1400">
                <a:ea typeface="+mn-lt"/>
                <a:cs typeface="+mn-lt"/>
              </a:rPr>
              <a:t>The initial scope will be implemented for PDFs including scanned documents. </a:t>
            </a:r>
          </a:p>
          <a:p>
            <a:pPr marL="285750" indent="-285750">
              <a:buFont typeface="Wingdings"/>
              <a:buChar char="§"/>
            </a:pPr>
            <a:r>
              <a:rPr lang="en-GB" sz="1400">
                <a:ea typeface="+mn-lt"/>
                <a:cs typeface="+mn-lt"/>
              </a:rPr>
              <a:t>Requirements listed under ‘Additional Features’ will be implemented in release 2.</a:t>
            </a:r>
            <a:endParaRPr lang="en-GB" sz="1400">
              <a:cs typeface="Calibri"/>
            </a:endParaRPr>
          </a:p>
          <a:p>
            <a:pPr marL="285750" indent="-285750">
              <a:buFont typeface="Wingdings"/>
              <a:buChar char="§"/>
            </a:pPr>
            <a:r>
              <a:rPr lang="en-GB" sz="1400">
                <a:cs typeface="Calibri"/>
              </a:rPr>
              <a:t>The core functionality of the search can be extended to other domains as well. However, it would require the ontology and NER-based extraction logic to be adjusted for the domain.</a:t>
            </a:r>
          </a:p>
          <a:p>
            <a:pPr marL="285750" indent="-285750">
              <a:buFont typeface="Wingdings"/>
              <a:buChar char="§"/>
            </a:pPr>
            <a:r>
              <a:rPr lang="en-GB" sz="1400">
                <a:cs typeface="Calibri"/>
              </a:rPr>
              <a:t>API endpoint will be made available</a:t>
            </a:r>
          </a:p>
          <a:p>
            <a:pPr marL="285750" indent="-285750">
              <a:buFont typeface="Wingdings"/>
              <a:buChar char="§"/>
            </a:pPr>
            <a:r>
              <a:rPr lang="en-GB" sz="1400">
                <a:cs typeface="Calibri"/>
              </a:rPr>
              <a:t>Prompt engineering feature will be integrated </a:t>
            </a:r>
          </a:p>
        </p:txBody>
      </p:sp>
      <p:sp>
        <p:nvSpPr>
          <p:cNvPr id="7" name="Slide Number Placeholder 4">
            <a:extLst>
              <a:ext uri="{FF2B5EF4-FFF2-40B4-BE49-F238E27FC236}">
                <a16:creationId xmlns:a16="http://schemas.microsoft.com/office/drawing/2014/main" id="{85FF9C6A-9A0F-CAD9-90AD-B13C5F194B7D}"/>
              </a:ext>
            </a:extLst>
          </p:cNvPr>
          <p:cNvSpPr>
            <a:spLocks noGrp="1"/>
          </p:cNvSpPr>
          <p:nvPr>
            <p:ph type="sldNum" sz="quarter" idx="12"/>
          </p:nvPr>
        </p:nvSpPr>
        <p:spPr>
          <a:xfrm>
            <a:off x="8532440" y="6237312"/>
            <a:ext cx="459160" cy="293117"/>
          </a:xfrm>
        </p:spPr>
        <p:txBody>
          <a:bodyPr lIns="91440" tIns="45720" rIns="91440" bIns="45720" anchor="t"/>
          <a:lstStyle/>
          <a:p>
            <a:r>
              <a:rPr lang="en-IN"/>
              <a:t>12</a:t>
            </a:r>
          </a:p>
        </p:txBody>
      </p:sp>
      <p:pic>
        <p:nvPicPr>
          <p:cNvPr id="8" name="Picture 6" descr="A picture containing text, businesscard&#10;&#10;Description automatically generated">
            <a:extLst>
              <a:ext uri="{FF2B5EF4-FFF2-40B4-BE49-F238E27FC236}">
                <a16:creationId xmlns:a16="http://schemas.microsoft.com/office/drawing/2014/main" id="{8CBB86A0-8E07-C5C9-CC0D-A27BCD10378C}"/>
              </a:ext>
            </a:extLst>
          </p:cNvPr>
          <p:cNvPicPr>
            <a:picLocks noChangeAspect="1"/>
          </p:cNvPicPr>
          <p:nvPr/>
        </p:nvPicPr>
        <p:blipFill>
          <a:blip r:embed="rId2"/>
          <a:stretch>
            <a:fillRect/>
          </a:stretch>
        </p:blipFill>
        <p:spPr>
          <a:xfrm>
            <a:off x="4016403" y="3544441"/>
            <a:ext cx="4800004" cy="2586648"/>
          </a:xfrm>
          <a:prstGeom prst="rect">
            <a:avLst/>
          </a:prstGeom>
        </p:spPr>
      </p:pic>
      <p:sp>
        <p:nvSpPr>
          <p:cNvPr id="9" name="TextBox 8">
            <a:extLst>
              <a:ext uri="{FF2B5EF4-FFF2-40B4-BE49-F238E27FC236}">
                <a16:creationId xmlns:a16="http://schemas.microsoft.com/office/drawing/2014/main" id="{E56B91F4-7BCE-D8C1-83E1-5B80D14A6B6D}"/>
              </a:ext>
            </a:extLst>
          </p:cNvPr>
          <p:cNvSpPr txBox="1"/>
          <p:nvPr/>
        </p:nvSpPr>
        <p:spPr>
          <a:xfrm>
            <a:off x="693964" y="4969328"/>
            <a:ext cx="35405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solidFill>
                  <a:schemeClr val="tx2">
                    <a:lumMod val="60000"/>
                    <a:lumOff val="40000"/>
                  </a:schemeClr>
                </a:solidFill>
                <a:cs typeface="Calibri"/>
              </a:rPr>
              <a:t>Note: Based on the target customer feedback and underserved needs determined by number of tests with customers, we have improved the scope of the final HIE draft.</a:t>
            </a:r>
            <a:endParaRPr lang="en-US" sz="1400" b="1">
              <a:solidFill>
                <a:schemeClr val="tx2">
                  <a:lumMod val="60000"/>
                  <a:lumOff val="40000"/>
                </a:schemeClr>
              </a:solidFill>
              <a:cs typeface="Calibri"/>
            </a:endParaRPr>
          </a:p>
        </p:txBody>
      </p:sp>
    </p:spTree>
    <p:extLst>
      <p:ext uri="{BB962C8B-B14F-4D97-AF65-F5344CB8AC3E}">
        <p14:creationId xmlns:p14="http://schemas.microsoft.com/office/powerpoint/2010/main" val="288561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body" idx="2"/>
          </p:nvPr>
        </p:nvSpPr>
        <p:spPr>
          <a:xfrm>
            <a:off x="467160" y="345089"/>
            <a:ext cx="6324600" cy="1143000"/>
          </a:xfrm>
          <a:prstGeom prst="rect">
            <a:avLst/>
          </a:prstGeom>
          <a:noFill/>
          <a:ln>
            <a:noFill/>
          </a:ln>
        </p:spPr>
        <p:txBody>
          <a:bodyPr spcFirstLastPara="1" wrap="square" lIns="91425" tIns="45700" rIns="91425" bIns="45700" anchor="ctr" anchorCtr="0">
            <a:noAutofit/>
          </a:bodyPr>
          <a:lstStyle/>
          <a:p>
            <a:r>
              <a:rPr lang="en-US" sz="280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Story Map: AI-Enabled Healthcare Information Extraction (HIE)</a:t>
            </a:r>
          </a:p>
        </p:txBody>
      </p:sp>
      <p:sp>
        <p:nvSpPr>
          <p:cNvPr id="246" name="Google Shape;246;p28"/>
          <p:cNvSpPr/>
          <p:nvPr/>
        </p:nvSpPr>
        <p:spPr>
          <a:xfrm>
            <a:off x="1498917" y="1492291"/>
            <a:ext cx="1032643" cy="608760"/>
          </a:xfrm>
          <a:prstGeom prst="rect">
            <a:avLst/>
          </a:prstGeom>
          <a:solidFill>
            <a:srgbClr val="FFC000"/>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100"/>
            </a:pPr>
            <a:r>
              <a:rPr lang="en-US" sz="1100">
                <a:solidFill>
                  <a:schemeClr val="dk1"/>
                </a:solidFill>
                <a:latin typeface="Arial"/>
                <a:ea typeface="Arial"/>
                <a:cs typeface="Arial"/>
                <a:sym typeface="Arial"/>
              </a:rPr>
              <a:t>Upload &amp; </a:t>
            </a:r>
          </a:p>
          <a:p>
            <a:pPr>
              <a:buSzPts val="1100"/>
              <a:buFont typeface="Arial"/>
            </a:pPr>
            <a:r>
              <a:rPr lang="en-US" sz="1100">
                <a:solidFill>
                  <a:schemeClr val="dk1"/>
                </a:solidFill>
                <a:latin typeface="Arial"/>
                <a:ea typeface="Arial"/>
                <a:cs typeface="Arial"/>
              </a:rPr>
              <a:t>Indexing</a:t>
            </a:r>
          </a:p>
        </p:txBody>
      </p:sp>
      <p:sp>
        <p:nvSpPr>
          <p:cNvPr id="247" name="Google Shape;247;p28"/>
          <p:cNvSpPr/>
          <p:nvPr/>
        </p:nvSpPr>
        <p:spPr>
          <a:xfrm>
            <a:off x="4662773" y="1492291"/>
            <a:ext cx="925487" cy="608760"/>
          </a:xfrm>
          <a:prstGeom prst="rect">
            <a:avLst/>
          </a:prstGeom>
          <a:solidFill>
            <a:srgbClr val="FFC000"/>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100"/>
            </a:pPr>
            <a:r>
              <a:rPr lang="en-US" sz="1100" b="0" i="0" u="none" strike="noStrike" cap="none">
                <a:solidFill>
                  <a:schemeClr val="dk1"/>
                </a:solidFill>
                <a:latin typeface="Arial"/>
                <a:ea typeface="Arial"/>
                <a:cs typeface="Arial"/>
                <a:sym typeface="Arial"/>
              </a:rPr>
              <a:t>Search </a:t>
            </a:r>
            <a:r>
              <a:rPr lang="en-US" sz="1100">
                <a:solidFill>
                  <a:schemeClr val="dk1"/>
                </a:solidFill>
                <a:latin typeface="Arial"/>
                <a:ea typeface="Arial"/>
                <a:cs typeface="Arial"/>
                <a:sym typeface="Arial"/>
              </a:rPr>
              <a:t>&amp; </a:t>
            </a:r>
            <a:br>
              <a:rPr lang="en-US" sz="1100">
                <a:solidFill>
                  <a:schemeClr val="dk1"/>
                </a:solidFill>
                <a:latin typeface="Arial"/>
                <a:ea typeface="Arial"/>
                <a:cs typeface="Arial"/>
                <a:sym typeface="Arial"/>
              </a:rPr>
            </a:br>
            <a:r>
              <a:rPr lang="en-US" sz="1100">
                <a:solidFill>
                  <a:schemeClr val="dk1"/>
                </a:solidFill>
                <a:latin typeface="Arial"/>
                <a:ea typeface="Arial"/>
                <a:cs typeface="Arial"/>
              </a:rPr>
              <a:t>Extraction</a:t>
            </a:r>
            <a:endParaRPr sz="1100" b="0" i="0" u="none" strike="noStrike" cap="none">
              <a:solidFill>
                <a:schemeClr val="dk1"/>
              </a:solidFill>
              <a:latin typeface="Arial"/>
              <a:ea typeface="Arial"/>
              <a:cs typeface="Arial"/>
              <a:sym typeface="Arial"/>
            </a:endParaRPr>
          </a:p>
        </p:txBody>
      </p:sp>
      <p:sp>
        <p:nvSpPr>
          <p:cNvPr id="248" name="Google Shape;248;p28"/>
          <p:cNvSpPr/>
          <p:nvPr/>
        </p:nvSpPr>
        <p:spPr>
          <a:xfrm>
            <a:off x="7284143" y="1501219"/>
            <a:ext cx="925487" cy="608760"/>
          </a:xfrm>
          <a:prstGeom prst="rect">
            <a:avLst/>
          </a:prstGeom>
          <a:solidFill>
            <a:srgbClr val="FFC000"/>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solidFill>
                  <a:schemeClr val="dk1"/>
                </a:solidFill>
                <a:latin typeface="Arial"/>
                <a:cs typeface="Arial"/>
              </a:rPr>
              <a:t>Visualize &amp; Export</a:t>
            </a:r>
          </a:p>
        </p:txBody>
      </p:sp>
      <p:sp>
        <p:nvSpPr>
          <p:cNvPr id="249" name="Google Shape;249;p28"/>
          <p:cNvSpPr/>
          <p:nvPr/>
        </p:nvSpPr>
        <p:spPr>
          <a:xfrm>
            <a:off x="954206" y="2211952"/>
            <a:ext cx="1032643" cy="608760"/>
          </a:xfrm>
          <a:prstGeom prst="rect">
            <a:avLst/>
          </a:prstGeom>
          <a:solidFill>
            <a:srgbClr val="C5D8F1"/>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100"/>
              <a:buFont typeface="Arial"/>
            </a:pPr>
            <a:r>
              <a:rPr lang="en-US" sz="1100" b="0" i="0" u="none" strike="noStrike" cap="none">
                <a:solidFill>
                  <a:schemeClr val="dk1"/>
                </a:solidFill>
                <a:latin typeface="Arial"/>
                <a:ea typeface="Arial"/>
                <a:cs typeface="Arial"/>
                <a:sym typeface="Arial"/>
              </a:rPr>
              <a:t>Register</a:t>
            </a:r>
            <a:r>
              <a:rPr lang="en-US" sz="1100">
                <a:solidFill>
                  <a:schemeClr val="dk1"/>
                </a:solidFill>
                <a:latin typeface="Arial"/>
                <a:ea typeface="Arial"/>
                <a:cs typeface="Arial"/>
                <a:sym typeface="Arial"/>
              </a:rPr>
              <a:t> </a:t>
            </a:r>
            <a:br>
              <a:rPr lang="en-US" sz="1100">
                <a:solidFill>
                  <a:schemeClr val="dk1"/>
                </a:solidFill>
                <a:latin typeface="Arial"/>
                <a:ea typeface="Arial"/>
                <a:cs typeface="Arial"/>
              </a:rPr>
            </a:br>
            <a:r>
              <a:rPr lang="en-US" sz="1100">
                <a:solidFill>
                  <a:schemeClr val="dk1"/>
                </a:solidFill>
                <a:latin typeface="Arial"/>
                <a:ea typeface="Arial"/>
                <a:cs typeface="Arial"/>
              </a:rPr>
              <a:t>or </a:t>
            </a:r>
            <a:br>
              <a:rPr lang="en-US" sz="1100">
                <a:solidFill>
                  <a:schemeClr val="dk1"/>
                </a:solidFill>
                <a:latin typeface="Arial"/>
                <a:ea typeface="Arial"/>
                <a:cs typeface="Arial"/>
              </a:rPr>
            </a:br>
            <a:r>
              <a:rPr lang="en-US" sz="1100">
                <a:solidFill>
                  <a:schemeClr val="dk1"/>
                </a:solidFill>
                <a:latin typeface="Arial"/>
                <a:ea typeface="Arial"/>
                <a:cs typeface="Arial"/>
              </a:rPr>
              <a:t>Login</a:t>
            </a:r>
            <a:endParaRPr lang="en-US" sz="1100" b="0" i="0" u="none" strike="noStrike" cap="none">
              <a:solidFill>
                <a:schemeClr val="dk1"/>
              </a:solidFill>
              <a:latin typeface="Arial"/>
              <a:ea typeface="Arial"/>
              <a:cs typeface="Arial"/>
            </a:endParaRPr>
          </a:p>
        </p:txBody>
      </p:sp>
      <p:sp>
        <p:nvSpPr>
          <p:cNvPr id="250" name="Google Shape;250;p28"/>
          <p:cNvSpPr/>
          <p:nvPr/>
        </p:nvSpPr>
        <p:spPr>
          <a:xfrm>
            <a:off x="2069178" y="2211952"/>
            <a:ext cx="925487" cy="608760"/>
          </a:xfrm>
          <a:prstGeom prst="rect">
            <a:avLst/>
          </a:prstGeom>
          <a:solidFill>
            <a:srgbClr val="C5D8F1"/>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solidFill>
                  <a:schemeClr val="dk1"/>
                </a:solidFill>
                <a:latin typeface="Arial"/>
                <a:ea typeface="+mn-lt"/>
                <a:cs typeface="Arial"/>
              </a:rPr>
              <a:t>Upload </a:t>
            </a:r>
            <a:br>
              <a:rPr lang="en-US" sz="1100">
                <a:solidFill>
                  <a:schemeClr val="dk1"/>
                </a:solidFill>
                <a:latin typeface="Arial"/>
                <a:ea typeface="+mn-lt"/>
                <a:cs typeface="Arial"/>
              </a:rPr>
            </a:br>
            <a:r>
              <a:rPr lang="en-US" sz="1100">
                <a:solidFill>
                  <a:schemeClr val="dk1"/>
                </a:solidFill>
                <a:latin typeface="Arial"/>
                <a:ea typeface="+mn-lt"/>
                <a:cs typeface="Arial"/>
              </a:rPr>
              <a:t>Documents</a:t>
            </a:r>
            <a:endParaRPr lang="en-US" sz="1100">
              <a:solidFill>
                <a:schemeClr val="dk1"/>
              </a:solidFill>
              <a:ea typeface="+mn-lt"/>
              <a:cs typeface="+mn-lt"/>
            </a:endParaRPr>
          </a:p>
          <a:p>
            <a:pPr marL="0" marR="0" lvl="0" indent="0" algn="l">
              <a:lnSpc>
                <a:spcPct val="100000"/>
              </a:lnSpc>
              <a:spcBef>
                <a:spcPts val="0"/>
              </a:spcBef>
              <a:spcAft>
                <a:spcPts val="0"/>
              </a:spcAft>
              <a:buSzPts val="1100"/>
              <a:buFont typeface="Arial"/>
              <a:buNone/>
            </a:pPr>
            <a:endParaRPr lang="en-US" sz="1100" b="0" i="0" u="none" strike="noStrike" cap="none">
              <a:solidFill>
                <a:schemeClr val="dk1"/>
              </a:solidFill>
              <a:latin typeface="Arial"/>
              <a:ea typeface="Arial"/>
              <a:cs typeface="Arial"/>
            </a:endParaRPr>
          </a:p>
        </p:txBody>
      </p:sp>
      <p:sp>
        <p:nvSpPr>
          <p:cNvPr id="251" name="Google Shape;251;p28"/>
          <p:cNvSpPr/>
          <p:nvPr/>
        </p:nvSpPr>
        <p:spPr>
          <a:xfrm>
            <a:off x="3169685" y="2211952"/>
            <a:ext cx="925487" cy="608760"/>
          </a:xfrm>
          <a:prstGeom prst="rect">
            <a:avLst/>
          </a:prstGeom>
          <a:solidFill>
            <a:srgbClr val="C5D8F1"/>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solidFill>
                  <a:schemeClr val="dk1"/>
                </a:solidFill>
                <a:latin typeface="Arial"/>
                <a:ea typeface="+mn-lt"/>
                <a:cs typeface="Arial"/>
              </a:rPr>
              <a:t>Keyword </a:t>
            </a:r>
            <a:br>
              <a:rPr lang="en-US" sz="1100">
                <a:solidFill>
                  <a:schemeClr val="dk1"/>
                </a:solidFill>
                <a:latin typeface="Arial"/>
                <a:ea typeface="+mn-lt"/>
                <a:cs typeface="Arial"/>
              </a:rPr>
            </a:br>
            <a:r>
              <a:rPr lang="en-US" sz="1100">
                <a:solidFill>
                  <a:schemeClr val="dk1"/>
                </a:solidFill>
                <a:latin typeface="Arial"/>
                <a:ea typeface="+mn-lt"/>
                <a:cs typeface="Arial"/>
              </a:rPr>
              <a:t>Search</a:t>
            </a:r>
          </a:p>
          <a:p>
            <a:pPr marL="0" marR="0" lvl="0" indent="0" algn="l">
              <a:lnSpc>
                <a:spcPct val="100000"/>
              </a:lnSpc>
              <a:spcBef>
                <a:spcPts val="0"/>
              </a:spcBef>
              <a:spcAft>
                <a:spcPts val="0"/>
              </a:spcAft>
              <a:buSzPts val="1100"/>
              <a:buFont typeface="Arial"/>
              <a:buNone/>
            </a:pPr>
            <a:endParaRPr lang="en-US" sz="1100" b="0" i="0" u="none" strike="noStrike" cap="none">
              <a:solidFill>
                <a:schemeClr val="dk1"/>
              </a:solidFill>
              <a:latin typeface="Arial"/>
              <a:ea typeface="Arial"/>
              <a:cs typeface="Arial"/>
            </a:endParaRPr>
          </a:p>
        </p:txBody>
      </p:sp>
      <p:sp>
        <p:nvSpPr>
          <p:cNvPr id="252" name="Google Shape;252;p28"/>
          <p:cNvSpPr/>
          <p:nvPr/>
        </p:nvSpPr>
        <p:spPr>
          <a:xfrm>
            <a:off x="4169871" y="2211952"/>
            <a:ext cx="925487" cy="608760"/>
          </a:xfrm>
          <a:prstGeom prst="rect">
            <a:avLst/>
          </a:prstGeom>
          <a:solidFill>
            <a:srgbClr val="C5D8F1"/>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solidFill>
                  <a:schemeClr val="dk1"/>
                </a:solidFill>
                <a:latin typeface="Arial"/>
                <a:cs typeface="Arial"/>
              </a:rPr>
              <a:t>Ontology</a:t>
            </a:r>
            <a:br>
              <a:rPr lang="en-US" sz="1100">
                <a:solidFill>
                  <a:schemeClr val="dk1"/>
                </a:solidFill>
                <a:latin typeface="Arial"/>
                <a:cs typeface="Arial"/>
              </a:rPr>
            </a:br>
            <a:r>
              <a:rPr lang="en-US" sz="1100">
                <a:solidFill>
                  <a:schemeClr val="dk1"/>
                </a:solidFill>
                <a:latin typeface="Arial"/>
                <a:cs typeface="Arial"/>
              </a:rPr>
              <a:t>Search</a:t>
            </a:r>
          </a:p>
        </p:txBody>
      </p:sp>
      <p:sp>
        <p:nvSpPr>
          <p:cNvPr id="253" name="Google Shape;253;p28"/>
          <p:cNvSpPr/>
          <p:nvPr/>
        </p:nvSpPr>
        <p:spPr>
          <a:xfrm>
            <a:off x="5175725" y="2211952"/>
            <a:ext cx="925487" cy="608760"/>
          </a:xfrm>
          <a:prstGeom prst="rect">
            <a:avLst/>
          </a:prstGeom>
          <a:solidFill>
            <a:srgbClr val="C5D8F1"/>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solidFill>
                  <a:schemeClr val="dk1"/>
                </a:solidFill>
                <a:latin typeface="Arial"/>
                <a:ea typeface="+mn-lt"/>
                <a:cs typeface="Arial"/>
                <a:sym typeface="Arial"/>
              </a:rPr>
              <a:t>Context </a:t>
            </a:r>
            <a:br>
              <a:rPr lang="en-US" sz="1100">
                <a:solidFill>
                  <a:schemeClr val="dk1"/>
                </a:solidFill>
                <a:latin typeface="Arial"/>
                <a:ea typeface="+mn-lt"/>
                <a:cs typeface="Arial"/>
                <a:sym typeface="Arial"/>
              </a:rPr>
            </a:br>
            <a:r>
              <a:rPr lang="en-US" sz="1100">
                <a:solidFill>
                  <a:schemeClr val="dk1"/>
                </a:solidFill>
                <a:latin typeface="Arial"/>
                <a:ea typeface="+mn-lt"/>
                <a:cs typeface="Arial"/>
                <a:sym typeface="Arial"/>
              </a:rPr>
              <a:t>Search</a:t>
            </a:r>
            <a:endParaRPr sz="1100" b="0" i="0" u="none" strike="noStrike" cap="none">
              <a:solidFill>
                <a:schemeClr val="dk1"/>
              </a:solidFill>
              <a:latin typeface="Arial"/>
              <a:ea typeface="Arial"/>
              <a:cs typeface="Arial"/>
            </a:endParaRPr>
          </a:p>
        </p:txBody>
      </p:sp>
      <p:sp>
        <p:nvSpPr>
          <p:cNvPr id="254" name="Google Shape;254;p28"/>
          <p:cNvSpPr/>
          <p:nvPr/>
        </p:nvSpPr>
        <p:spPr>
          <a:xfrm>
            <a:off x="6176861" y="2211952"/>
            <a:ext cx="925487" cy="608760"/>
          </a:xfrm>
          <a:prstGeom prst="rect">
            <a:avLst/>
          </a:prstGeom>
          <a:solidFill>
            <a:srgbClr val="C5D8F1"/>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solidFill>
                  <a:schemeClr val="dk1"/>
                </a:solidFill>
                <a:latin typeface="Arial"/>
                <a:cs typeface="Arial"/>
              </a:rPr>
              <a:t>NER based Information </a:t>
            </a:r>
            <a:br>
              <a:rPr lang="en-US" sz="1100">
                <a:solidFill>
                  <a:schemeClr val="dk1"/>
                </a:solidFill>
                <a:latin typeface="Arial"/>
                <a:cs typeface="Arial"/>
              </a:rPr>
            </a:br>
            <a:r>
              <a:rPr lang="en-US" sz="1100">
                <a:solidFill>
                  <a:schemeClr val="dk1"/>
                </a:solidFill>
                <a:latin typeface="Arial"/>
                <a:cs typeface="Arial"/>
              </a:rPr>
              <a:t>Extraction</a:t>
            </a:r>
            <a:endParaRPr lang="en-US">
              <a:solidFill>
                <a:schemeClr val="dk1"/>
              </a:solidFill>
            </a:endParaRPr>
          </a:p>
        </p:txBody>
      </p:sp>
      <p:sp>
        <p:nvSpPr>
          <p:cNvPr id="255" name="Google Shape;255;p28"/>
          <p:cNvSpPr/>
          <p:nvPr/>
        </p:nvSpPr>
        <p:spPr>
          <a:xfrm>
            <a:off x="7283464" y="2211952"/>
            <a:ext cx="925487" cy="608760"/>
          </a:xfrm>
          <a:prstGeom prst="rect">
            <a:avLst/>
          </a:prstGeom>
          <a:solidFill>
            <a:srgbClr val="C5D8F1"/>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solidFill>
                  <a:schemeClr val="dk1"/>
                </a:solidFill>
                <a:latin typeface="Arial"/>
                <a:cs typeface="Arial"/>
                <a:sym typeface="Arial"/>
              </a:rPr>
              <a:t>Export</a:t>
            </a:r>
            <a:br>
              <a:rPr lang="en-US" sz="1100">
                <a:solidFill>
                  <a:schemeClr val="dk1"/>
                </a:solidFill>
                <a:latin typeface="Arial"/>
                <a:cs typeface="Arial"/>
              </a:rPr>
            </a:br>
            <a:r>
              <a:rPr lang="en-US" sz="1100">
                <a:solidFill>
                  <a:schemeClr val="dk1"/>
                </a:solidFill>
                <a:latin typeface="Arial"/>
                <a:cs typeface="Arial"/>
              </a:rPr>
              <a:t>Results</a:t>
            </a:r>
          </a:p>
        </p:txBody>
      </p:sp>
      <p:sp>
        <p:nvSpPr>
          <p:cNvPr id="256" name="Google Shape;256;p28"/>
          <p:cNvSpPr/>
          <p:nvPr/>
        </p:nvSpPr>
        <p:spPr>
          <a:xfrm>
            <a:off x="954206" y="3071365"/>
            <a:ext cx="1032643" cy="1250424"/>
          </a:xfrm>
          <a:prstGeom prst="rect">
            <a:avLst/>
          </a:prstGeom>
          <a:solidFill>
            <a:srgbClr val="DAEEF3"/>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ea typeface="+mn-lt"/>
                <a:cs typeface="+mn-lt"/>
                <a:sym typeface="Arial"/>
              </a:rPr>
              <a:t>Visualize the PDF content on the browser</a:t>
            </a:r>
            <a:endParaRPr lang="en-US"/>
          </a:p>
        </p:txBody>
      </p:sp>
      <p:sp>
        <p:nvSpPr>
          <p:cNvPr id="258" name="Google Shape;258;p28"/>
          <p:cNvSpPr/>
          <p:nvPr/>
        </p:nvSpPr>
        <p:spPr>
          <a:xfrm>
            <a:off x="2069178" y="3074206"/>
            <a:ext cx="925487" cy="1245666"/>
          </a:xfrm>
          <a:prstGeom prst="rect">
            <a:avLst/>
          </a:prstGeom>
          <a:solidFill>
            <a:srgbClr val="DAEEF3"/>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ea typeface="+mn-lt"/>
                <a:cs typeface="+mn-lt"/>
                <a:sym typeface="Arial"/>
              </a:rPr>
              <a:t>Search and highlight key phrases on selected PDF document</a:t>
            </a:r>
            <a:endParaRPr lang="en-US"/>
          </a:p>
        </p:txBody>
      </p:sp>
      <p:sp>
        <p:nvSpPr>
          <p:cNvPr id="260" name="Google Shape;260;p28"/>
          <p:cNvSpPr/>
          <p:nvPr/>
        </p:nvSpPr>
        <p:spPr>
          <a:xfrm>
            <a:off x="2070945" y="4608348"/>
            <a:ext cx="923898" cy="1835029"/>
          </a:xfrm>
          <a:prstGeom prst="rect">
            <a:avLst/>
          </a:prstGeom>
          <a:solidFill>
            <a:srgbClr val="DAEEF3"/>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ea typeface="+mn-lt"/>
                <a:cs typeface="+mn-lt"/>
                <a:sym typeface="Arial"/>
              </a:rPr>
              <a:t>Implement prompt engineering to provide the user more flexibility to customize the parameters</a:t>
            </a:r>
            <a:endParaRPr lang="en-US"/>
          </a:p>
        </p:txBody>
      </p:sp>
      <p:sp>
        <p:nvSpPr>
          <p:cNvPr id="261" name="Google Shape;261;p28"/>
          <p:cNvSpPr/>
          <p:nvPr/>
        </p:nvSpPr>
        <p:spPr>
          <a:xfrm>
            <a:off x="3584702" y="3050665"/>
            <a:ext cx="925487" cy="1267912"/>
          </a:xfrm>
          <a:prstGeom prst="rect">
            <a:avLst/>
          </a:prstGeom>
          <a:solidFill>
            <a:srgbClr val="DAEEF3"/>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ea typeface="+mn-lt"/>
                <a:cs typeface="+mn-lt"/>
                <a:sym typeface="Arial"/>
              </a:rPr>
              <a:t>Semantic search capability on the full set of documents</a:t>
            </a:r>
            <a:endParaRPr lang="en-US"/>
          </a:p>
        </p:txBody>
      </p:sp>
      <p:sp>
        <p:nvSpPr>
          <p:cNvPr id="262" name="Google Shape;262;p28"/>
          <p:cNvSpPr/>
          <p:nvPr/>
        </p:nvSpPr>
        <p:spPr>
          <a:xfrm>
            <a:off x="4588472" y="3043653"/>
            <a:ext cx="925487" cy="1267912"/>
          </a:xfrm>
          <a:prstGeom prst="rect">
            <a:avLst/>
          </a:prstGeom>
          <a:solidFill>
            <a:srgbClr val="DAEEF3"/>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ea typeface="+mn-lt"/>
                <a:cs typeface="+mn-lt"/>
                <a:sym typeface="Arial"/>
              </a:rPr>
              <a:t>Ontology-based mapping and extraction of domain-specific entities</a:t>
            </a:r>
            <a:endParaRPr lang="en-US"/>
          </a:p>
        </p:txBody>
      </p:sp>
      <p:sp>
        <p:nvSpPr>
          <p:cNvPr id="264" name="Google Shape;264;p28"/>
          <p:cNvSpPr/>
          <p:nvPr/>
        </p:nvSpPr>
        <p:spPr>
          <a:xfrm>
            <a:off x="5592071" y="3052583"/>
            <a:ext cx="925487" cy="1253888"/>
          </a:xfrm>
          <a:prstGeom prst="rect">
            <a:avLst/>
          </a:prstGeom>
          <a:solidFill>
            <a:srgbClr val="DAEEF3"/>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ea typeface="+mn-lt"/>
                <a:cs typeface="+mn-lt"/>
                <a:sym typeface="Arial"/>
              </a:rPr>
              <a:t>NER models to tag, highlight and extract domain-specific entities</a:t>
            </a:r>
            <a:endParaRPr lang="en-US"/>
          </a:p>
        </p:txBody>
      </p:sp>
      <p:sp>
        <p:nvSpPr>
          <p:cNvPr id="265" name="Google Shape;265;p28"/>
          <p:cNvSpPr/>
          <p:nvPr/>
        </p:nvSpPr>
        <p:spPr>
          <a:xfrm>
            <a:off x="7283464" y="3070440"/>
            <a:ext cx="925487" cy="609037"/>
          </a:xfrm>
          <a:prstGeom prst="rect">
            <a:avLst/>
          </a:prstGeom>
          <a:solidFill>
            <a:srgbClr val="DAEEF3"/>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ea typeface="+mn-lt"/>
                <a:cs typeface="+mn-lt"/>
                <a:sym typeface="Arial"/>
              </a:rPr>
              <a:t>Output pane to visualize the results</a:t>
            </a:r>
            <a:endParaRPr lang="en-US" sz="1100">
              <a:ea typeface="Calibri"/>
              <a:cs typeface="Calibri"/>
            </a:endParaRPr>
          </a:p>
        </p:txBody>
      </p:sp>
      <p:sp>
        <p:nvSpPr>
          <p:cNvPr id="267" name="Google Shape;267;p28"/>
          <p:cNvSpPr/>
          <p:nvPr/>
        </p:nvSpPr>
        <p:spPr>
          <a:xfrm>
            <a:off x="957350" y="4608348"/>
            <a:ext cx="1021029" cy="904424"/>
          </a:xfrm>
          <a:prstGeom prst="rect">
            <a:avLst/>
          </a:prstGeom>
          <a:solidFill>
            <a:srgbClr val="DAEEF3"/>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000">
                <a:ea typeface="+mn-lt"/>
                <a:cs typeface="+mn-lt"/>
                <a:sym typeface="Arial"/>
              </a:rPr>
              <a:t>Provide an option to select the NER model from the list.</a:t>
            </a:r>
            <a:endParaRPr lang="en-US"/>
          </a:p>
        </p:txBody>
      </p:sp>
      <p:sp>
        <p:nvSpPr>
          <p:cNvPr id="269" name="Google Shape;269;p28"/>
          <p:cNvSpPr/>
          <p:nvPr/>
        </p:nvSpPr>
        <p:spPr>
          <a:xfrm>
            <a:off x="954088" y="5574670"/>
            <a:ext cx="1028534" cy="868707"/>
          </a:xfrm>
          <a:prstGeom prst="rect">
            <a:avLst/>
          </a:prstGeom>
          <a:solidFill>
            <a:srgbClr val="DAEEF3"/>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000">
                <a:ea typeface="+mn-lt"/>
                <a:cs typeface="+mn-lt"/>
                <a:sym typeface="Arial"/>
              </a:rPr>
              <a:t>Implement OCR feature to read non-machine-readable PDFs</a:t>
            </a:r>
            <a:endParaRPr lang="en-US" err="1"/>
          </a:p>
        </p:txBody>
      </p:sp>
      <p:sp>
        <p:nvSpPr>
          <p:cNvPr id="270" name="Google Shape;270;p28"/>
          <p:cNvSpPr/>
          <p:nvPr/>
        </p:nvSpPr>
        <p:spPr>
          <a:xfrm>
            <a:off x="7287518" y="3761944"/>
            <a:ext cx="921433" cy="602734"/>
          </a:xfrm>
          <a:prstGeom prst="rect">
            <a:avLst/>
          </a:prstGeom>
          <a:solidFill>
            <a:srgbClr val="DAEEF3"/>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ea typeface="+mn-lt"/>
                <a:cs typeface="+mn-lt"/>
                <a:sym typeface="Arial"/>
              </a:rPr>
              <a:t>Export results in XL and JSON</a:t>
            </a:r>
            <a:endParaRPr lang="en-US" sz="1100">
              <a:ea typeface="Calibri"/>
              <a:cs typeface="Calibri"/>
            </a:endParaRPr>
          </a:p>
        </p:txBody>
      </p:sp>
      <p:sp>
        <p:nvSpPr>
          <p:cNvPr id="272" name="Google Shape;272;p28"/>
          <p:cNvSpPr txBox="1"/>
          <p:nvPr/>
        </p:nvSpPr>
        <p:spPr>
          <a:xfrm>
            <a:off x="8423985" y="1689097"/>
            <a:ext cx="76174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a:ea typeface="Arial"/>
                <a:cs typeface="Arial"/>
                <a:sym typeface="Arial"/>
              </a:rPr>
              <a:t>User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a:ea typeface="Arial"/>
                <a:cs typeface="Arial"/>
                <a:sym typeface="Arial"/>
              </a:rPr>
              <a:t>activities</a:t>
            </a:r>
            <a:endParaRPr sz="1050" b="1" i="0" u="none" strike="noStrike" cap="none">
              <a:solidFill>
                <a:srgbClr val="000000"/>
              </a:solidFill>
              <a:latin typeface="Arial"/>
              <a:ea typeface="Arial"/>
              <a:cs typeface="Arial"/>
              <a:sym typeface="Arial"/>
            </a:endParaRPr>
          </a:p>
        </p:txBody>
      </p:sp>
      <p:sp>
        <p:nvSpPr>
          <p:cNvPr id="273" name="Google Shape;273;p28"/>
          <p:cNvSpPr txBox="1"/>
          <p:nvPr/>
        </p:nvSpPr>
        <p:spPr>
          <a:xfrm>
            <a:off x="8435853" y="2269425"/>
            <a:ext cx="530915"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a:ea typeface="Arial"/>
                <a:cs typeface="Arial"/>
                <a:sym typeface="Arial"/>
              </a:rPr>
              <a:t>User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a:ea typeface="Arial"/>
                <a:cs typeface="Arial"/>
                <a:sym typeface="Arial"/>
              </a:rPr>
              <a:t>tasks</a:t>
            </a:r>
            <a:endParaRPr sz="1050" b="1" i="0" u="none" strike="noStrike" cap="none">
              <a:solidFill>
                <a:srgbClr val="000000"/>
              </a:solidFill>
              <a:latin typeface="Arial"/>
              <a:ea typeface="Arial"/>
              <a:cs typeface="Arial"/>
              <a:sym typeface="Arial"/>
            </a:endParaRPr>
          </a:p>
        </p:txBody>
      </p:sp>
      <p:sp>
        <p:nvSpPr>
          <p:cNvPr id="274" name="Google Shape;274;p28"/>
          <p:cNvSpPr txBox="1"/>
          <p:nvPr/>
        </p:nvSpPr>
        <p:spPr>
          <a:xfrm>
            <a:off x="8454135" y="4195316"/>
            <a:ext cx="627095"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a:ea typeface="Arial"/>
                <a:cs typeface="Arial"/>
                <a:sym typeface="Arial"/>
              </a:rPr>
              <a:t>User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a:ea typeface="Arial"/>
                <a:cs typeface="Arial"/>
                <a:sym typeface="Arial"/>
              </a:rPr>
              <a:t>stories</a:t>
            </a:r>
            <a:endParaRPr sz="1050" b="1" i="0" u="none" strike="noStrike" cap="none">
              <a:solidFill>
                <a:srgbClr val="000000"/>
              </a:solidFill>
              <a:latin typeface="Arial"/>
              <a:ea typeface="Arial"/>
              <a:cs typeface="Arial"/>
              <a:sym typeface="Arial"/>
            </a:endParaRPr>
          </a:p>
        </p:txBody>
      </p:sp>
      <p:sp>
        <p:nvSpPr>
          <p:cNvPr id="275" name="Google Shape;275;p28"/>
          <p:cNvSpPr/>
          <p:nvPr/>
        </p:nvSpPr>
        <p:spPr>
          <a:xfrm>
            <a:off x="8309801" y="1584581"/>
            <a:ext cx="144334" cy="492998"/>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76" name="Google Shape;276;p28"/>
          <p:cNvSpPr/>
          <p:nvPr/>
        </p:nvSpPr>
        <p:spPr>
          <a:xfrm>
            <a:off x="8309801" y="2209557"/>
            <a:ext cx="144334" cy="492998"/>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77" name="Google Shape;277;p28"/>
          <p:cNvSpPr/>
          <p:nvPr/>
        </p:nvSpPr>
        <p:spPr>
          <a:xfrm>
            <a:off x="8309801" y="3098490"/>
            <a:ext cx="144334" cy="2609151"/>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78" name="Google Shape;278;p28"/>
          <p:cNvSpPr/>
          <p:nvPr/>
        </p:nvSpPr>
        <p:spPr>
          <a:xfrm>
            <a:off x="684022" y="3061512"/>
            <a:ext cx="160361" cy="1316746"/>
          </a:xfrm>
          <a:prstGeom prst="lef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79" name="Google Shape;279;p28"/>
          <p:cNvSpPr txBox="1"/>
          <p:nvPr/>
        </p:nvSpPr>
        <p:spPr>
          <a:xfrm>
            <a:off x="56324" y="3478005"/>
            <a:ext cx="732893"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a:ea typeface="Arial"/>
                <a:cs typeface="Arial"/>
                <a:sym typeface="Arial"/>
              </a:rPr>
              <a:t>Release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a:ea typeface="Arial"/>
                <a:cs typeface="Arial"/>
                <a:sym typeface="Arial"/>
              </a:rPr>
              <a:t>1</a:t>
            </a:r>
            <a:endParaRPr sz="1050" b="1" i="0" u="none" strike="noStrike" cap="none">
              <a:solidFill>
                <a:srgbClr val="000000"/>
              </a:solidFill>
              <a:latin typeface="Arial"/>
              <a:ea typeface="Arial"/>
              <a:cs typeface="Arial"/>
              <a:sym typeface="Arial"/>
            </a:endParaRPr>
          </a:p>
        </p:txBody>
      </p:sp>
      <p:sp>
        <p:nvSpPr>
          <p:cNvPr id="280" name="Google Shape;280;p28"/>
          <p:cNvSpPr txBox="1"/>
          <p:nvPr/>
        </p:nvSpPr>
        <p:spPr>
          <a:xfrm>
            <a:off x="56583" y="5225587"/>
            <a:ext cx="732893"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a:ea typeface="Arial"/>
                <a:cs typeface="Arial"/>
                <a:sym typeface="Arial"/>
              </a:rPr>
              <a:t>Release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a:ea typeface="Arial"/>
                <a:cs typeface="Arial"/>
                <a:sym typeface="Arial"/>
              </a:rPr>
              <a:t>2</a:t>
            </a:r>
            <a:endParaRPr sz="1050" b="1" i="0" u="none" strike="noStrike" cap="none">
              <a:solidFill>
                <a:srgbClr val="000000"/>
              </a:solidFill>
              <a:latin typeface="Arial"/>
              <a:ea typeface="Arial"/>
              <a:cs typeface="Arial"/>
              <a:sym typeface="Arial"/>
            </a:endParaRPr>
          </a:p>
        </p:txBody>
      </p:sp>
      <p:sp>
        <p:nvSpPr>
          <p:cNvPr id="281" name="Google Shape;281;p28"/>
          <p:cNvSpPr/>
          <p:nvPr/>
        </p:nvSpPr>
        <p:spPr>
          <a:xfrm>
            <a:off x="692953" y="4537014"/>
            <a:ext cx="159623" cy="1948342"/>
          </a:xfrm>
          <a:prstGeom prst="lef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 name="Slide Number Placeholder 4">
            <a:extLst>
              <a:ext uri="{FF2B5EF4-FFF2-40B4-BE49-F238E27FC236}">
                <a16:creationId xmlns:a16="http://schemas.microsoft.com/office/drawing/2014/main" id="{B8C28DE9-FD86-02F1-F6CA-944C67F42B93}"/>
              </a:ext>
            </a:extLst>
          </p:cNvPr>
          <p:cNvSpPr txBox="1">
            <a:spLocks/>
          </p:cNvSpPr>
          <p:nvPr/>
        </p:nvSpPr>
        <p:spPr>
          <a:xfrm>
            <a:off x="8532440" y="6237312"/>
            <a:ext cx="611560" cy="293117"/>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a:t>13</a:t>
            </a:r>
          </a:p>
        </p:txBody>
      </p:sp>
      <p:sp>
        <p:nvSpPr>
          <p:cNvPr id="3" name="Google Shape;270;p28">
            <a:extLst>
              <a:ext uri="{FF2B5EF4-FFF2-40B4-BE49-F238E27FC236}">
                <a16:creationId xmlns:a16="http://schemas.microsoft.com/office/drawing/2014/main" id="{CB625244-A77B-69CA-DF69-229EB18A1BBD}"/>
              </a:ext>
            </a:extLst>
          </p:cNvPr>
          <p:cNvSpPr/>
          <p:nvPr/>
        </p:nvSpPr>
        <p:spPr>
          <a:xfrm>
            <a:off x="7287517" y="4663842"/>
            <a:ext cx="921433" cy="602734"/>
          </a:xfrm>
          <a:prstGeom prst="rect">
            <a:avLst/>
          </a:prstGeom>
          <a:solidFill>
            <a:srgbClr val="DAEEF3"/>
          </a:solidFill>
          <a:ln w="25400" cap="flat" cmpd="sng">
            <a:solidFill>
              <a:srgbClr val="395E89"/>
            </a:solidFill>
            <a:prstDash val="solid"/>
            <a:round/>
            <a:headEnd type="none" w="sm" len="sm"/>
            <a:tailEnd type="none" w="sm" len="sm"/>
          </a:ln>
        </p:spPr>
        <p:txBody>
          <a:bodyPr spcFirstLastPara="1" wrap="square" lIns="91425" tIns="45700" rIns="91425" bIns="45700" anchor="t" anchorCtr="0">
            <a:noAutofit/>
          </a:bodyPr>
          <a:lstStyle/>
          <a:p>
            <a:r>
              <a:rPr lang="en-US" sz="1100">
                <a:ea typeface="+mn-lt"/>
                <a:cs typeface="+mn-lt"/>
                <a:sym typeface="Arial"/>
              </a:rPr>
              <a:t>Export and Publish data in API</a:t>
            </a:r>
            <a:endParaRPr lang="en-US" sz="1100">
              <a:ea typeface="Calibri"/>
              <a:cs typeface="Calibri"/>
            </a:endParaRPr>
          </a:p>
        </p:txBody>
      </p:sp>
    </p:spTree>
    <p:extLst>
      <p:ext uri="{BB962C8B-B14F-4D97-AF65-F5344CB8AC3E}">
        <p14:creationId xmlns:p14="http://schemas.microsoft.com/office/powerpoint/2010/main" val="309203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72F9-FBF2-ED40-900E-90465D210ACB}"/>
              </a:ext>
            </a:extLst>
          </p:cNvPr>
          <p:cNvSpPr>
            <a:spLocks noGrp="1"/>
          </p:cNvSpPr>
          <p:nvPr>
            <p:ph type="title"/>
          </p:nvPr>
        </p:nvSpPr>
        <p:spPr>
          <a:xfrm>
            <a:off x="697376" y="280307"/>
            <a:ext cx="6120680"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Business Plan (HIE - Lean Canvas)</a:t>
            </a:r>
          </a:p>
        </p:txBody>
      </p:sp>
      <p:sp>
        <p:nvSpPr>
          <p:cNvPr id="5" name="Slide Number Placeholder 4">
            <a:extLst>
              <a:ext uri="{FF2B5EF4-FFF2-40B4-BE49-F238E27FC236}">
                <a16:creationId xmlns:a16="http://schemas.microsoft.com/office/drawing/2014/main" id="{1E890D26-A56A-6041-ADF7-BBE4B17805CC}"/>
              </a:ext>
            </a:extLst>
          </p:cNvPr>
          <p:cNvSpPr>
            <a:spLocks noGrp="1"/>
          </p:cNvSpPr>
          <p:nvPr>
            <p:ph type="sldNum" sz="quarter" idx="12"/>
          </p:nvPr>
        </p:nvSpPr>
        <p:spPr/>
        <p:txBody>
          <a:bodyPr/>
          <a:lstStyle/>
          <a:p>
            <a:fld id="{67F776DB-C4B4-46F1-926D-41EFCFC3A86A}" type="slidenum">
              <a:rPr lang="en-IN" smtClean="0"/>
              <a:pPr/>
              <a:t>14</a:t>
            </a:fld>
            <a:endParaRPr lang="en-IN"/>
          </a:p>
        </p:txBody>
      </p:sp>
      <p:graphicFrame>
        <p:nvGraphicFramePr>
          <p:cNvPr id="10" name="Google Shape;318;p34">
            <a:extLst>
              <a:ext uri="{FF2B5EF4-FFF2-40B4-BE49-F238E27FC236}">
                <a16:creationId xmlns:a16="http://schemas.microsoft.com/office/drawing/2014/main" id="{5CAE6B91-8A62-4C49-9012-4CCC22767649}"/>
              </a:ext>
            </a:extLst>
          </p:cNvPr>
          <p:cNvGraphicFramePr/>
          <p:nvPr>
            <p:extLst>
              <p:ext uri="{D42A27DB-BD31-4B8C-83A1-F6EECF244321}">
                <p14:modId xmlns:p14="http://schemas.microsoft.com/office/powerpoint/2010/main" val="2806261840"/>
              </p:ext>
            </p:extLst>
          </p:nvPr>
        </p:nvGraphicFramePr>
        <p:xfrm>
          <a:off x="301462" y="1484784"/>
          <a:ext cx="8510234" cy="4609226"/>
        </p:xfrm>
        <a:graphic>
          <a:graphicData uri="http://schemas.openxmlformats.org/drawingml/2006/table">
            <a:tbl>
              <a:tblPr firstRow="1" bandRow="1">
                <a:noFill/>
              </a:tblPr>
              <a:tblGrid>
                <a:gridCol w="1747638">
                  <a:extLst>
                    <a:ext uri="{9D8B030D-6E8A-4147-A177-3AD203B41FA5}">
                      <a16:colId xmlns:a16="http://schemas.microsoft.com/office/drawing/2014/main" val="20000"/>
                    </a:ext>
                  </a:extLst>
                </a:gridCol>
                <a:gridCol w="1443701">
                  <a:extLst>
                    <a:ext uri="{9D8B030D-6E8A-4147-A177-3AD203B41FA5}">
                      <a16:colId xmlns:a16="http://schemas.microsoft.com/office/drawing/2014/main" val="20001"/>
                    </a:ext>
                  </a:extLst>
                </a:gridCol>
                <a:gridCol w="654026">
                  <a:extLst>
                    <a:ext uri="{9D8B030D-6E8A-4147-A177-3AD203B41FA5}">
                      <a16:colId xmlns:a16="http://schemas.microsoft.com/office/drawing/2014/main" val="2035492416"/>
                    </a:ext>
                  </a:extLst>
                </a:gridCol>
                <a:gridCol w="561722">
                  <a:extLst>
                    <a:ext uri="{9D8B030D-6E8A-4147-A177-3AD203B41FA5}">
                      <a16:colId xmlns:a16="http://schemas.microsoft.com/office/drawing/2014/main" val="3682488247"/>
                    </a:ext>
                  </a:extLst>
                </a:gridCol>
                <a:gridCol w="2338062">
                  <a:extLst>
                    <a:ext uri="{9D8B030D-6E8A-4147-A177-3AD203B41FA5}">
                      <a16:colId xmlns:a16="http://schemas.microsoft.com/office/drawing/2014/main" val="20002"/>
                    </a:ext>
                  </a:extLst>
                </a:gridCol>
                <a:gridCol w="1765085">
                  <a:extLst>
                    <a:ext uri="{9D8B030D-6E8A-4147-A177-3AD203B41FA5}">
                      <a16:colId xmlns:a16="http://schemas.microsoft.com/office/drawing/2014/main" val="332472256"/>
                    </a:ext>
                  </a:extLst>
                </a:gridCol>
              </a:tblGrid>
              <a:tr h="1888838">
                <a:tc rowSpan="2">
                  <a:txBody>
                    <a:bodyPr/>
                    <a:lstStyle/>
                    <a:p>
                      <a:pPr marL="0" marR="0" lvl="0" indent="0" algn="l" rtl="0">
                        <a:lnSpc>
                          <a:spcPct val="100000"/>
                        </a:lnSpc>
                        <a:spcBef>
                          <a:spcPts val="0"/>
                        </a:spcBef>
                        <a:spcAft>
                          <a:spcPts val="0"/>
                        </a:spcAft>
                        <a:buClr>
                          <a:srgbClr val="000000"/>
                        </a:buClr>
                        <a:buSzPts val="1600"/>
                        <a:buFont typeface="Arial"/>
                        <a:buNone/>
                      </a:pPr>
                      <a:r>
                        <a:rPr lang="en-US" sz="1400" b="1" u="none" strike="noStrike" cap="none"/>
                        <a:t>Problem</a:t>
                      </a:r>
                    </a:p>
                    <a:p>
                      <a:pPr marL="171450" marR="0" lvl="0" indent="-171450" algn="l">
                        <a:lnSpc>
                          <a:spcPct val="100000"/>
                        </a:lnSpc>
                        <a:spcBef>
                          <a:spcPts val="0"/>
                        </a:spcBef>
                        <a:spcAft>
                          <a:spcPts val="0"/>
                        </a:spcAft>
                        <a:buSzPts val="1600"/>
                        <a:buFont typeface="Arial"/>
                        <a:buChar char="•"/>
                      </a:pPr>
                      <a:r>
                        <a:rPr lang="en-US" sz="1200" b="0" u="none" strike="noStrike" cap="none"/>
                        <a:t>Real World Data Extraction</a:t>
                      </a:r>
                    </a:p>
                    <a:p>
                      <a:pPr marL="171450" marR="0" lvl="0" indent="-171450" algn="l">
                        <a:lnSpc>
                          <a:spcPct val="100000"/>
                        </a:lnSpc>
                        <a:spcBef>
                          <a:spcPts val="0"/>
                        </a:spcBef>
                        <a:spcAft>
                          <a:spcPts val="0"/>
                        </a:spcAft>
                        <a:buSzPts val="1600"/>
                        <a:buFont typeface="Arial"/>
                        <a:buChar char="•"/>
                      </a:pPr>
                      <a:r>
                        <a:rPr lang="en-US" sz="1200" b="0" u="none" strike="noStrike" cap="none"/>
                        <a:t>Unstructured Data Processing</a:t>
                      </a:r>
                    </a:p>
                    <a:p>
                      <a:pPr marL="171450" marR="0" lvl="0" indent="-171450" algn="l">
                        <a:lnSpc>
                          <a:spcPct val="100000"/>
                        </a:lnSpc>
                        <a:spcBef>
                          <a:spcPts val="0"/>
                        </a:spcBef>
                        <a:spcAft>
                          <a:spcPts val="0"/>
                        </a:spcAft>
                        <a:buSzPts val="1600"/>
                        <a:buFont typeface="Arial"/>
                        <a:buChar char="•"/>
                      </a:pPr>
                      <a:r>
                        <a:rPr lang="en-US" sz="1200" b="0" u="none" strike="noStrike" cap="none"/>
                        <a:t>Limitations of Keyword based search</a:t>
                      </a:r>
                    </a:p>
                    <a:p>
                      <a:pPr marL="171450" marR="0" lvl="0" indent="-171450" algn="l">
                        <a:lnSpc>
                          <a:spcPct val="100000"/>
                        </a:lnSpc>
                        <a:spcBef>
                          <a:spcPts val="0"/>
                        </a:spcBef>
                        <a:spcAft>
                          <a:spcPts val="0"/>
                        </a:spcAft>
                        <a:buSzPts val="1600"/>
                        <a:buFont typeface="Arial"/>
                        <a:buChar char="•"/>
                      </a:pPr>
                      <a:r>
                        <a:rPr lang="en-US" sz="1200" b="0" u="none" strike="noStrike" cap="none"/>
                        <a:t>Lack of end-to-end document processing platform</a:t>
                      </a:r>
                    </a:p>
                    <a:p>
                      <a:pPr marL="0" marR="0" lvl="0" indent="0" algn="l" rtl="0">
                        <a:lnSpc>
                          <a:spcPct val="100000"/>
                        </a:lnSpc>
                        <a:spcBef>
                          <a:spcPts val="0"/>
                        </a:spcBef>
                        <a:spcAft>
                          <a:spcPts val="0"/>
                        </a:spcAft>
                        <a:buClr>
                          <a:srgbClr val="000000"/>
                        </a:buClr>
                        <a:buSzPts val="1600"/>
                        <a:buFont typeface="Arial"/>
                        <a:buNone/>
                      </a:pPr>
                      <a:endParaRPr lang="en-US" sz="1400" b="1" u="none" strike="noStrike" cap="none"/>
                    </a:p>
                    <a:p>
                      <a:pPr marL="0" marR="0" lvl="0" indent="0" algn="l">
                        <a:lnSpc>
                          <a:spcPct val="100000"/>
                        </a:lnSpc>
                        <a:spcBef>
                          <a:spcPts val="0"/>
                        </a:spcBef>
                        <a:spcAft>
                          <a:spcPts val="0"/>
                        </a:spcAft>
                        <a:buNone/>
                      </a:pPr>
                      <a:endParaRPr lang="en-US" sz="1400" b="0" i="0" u="none" strike="noStrike" cap="none" noProof="0">
                        <a:latin typeface="Calibri"/>
                      </a:endParaRPr>
                    </a:p>
                  </a:txBody>
                  <a:tcPr marL="91450" marR="91450" marT="45725" marB="45725">
                    <a:solidFill>
                      <a:schemeClr val="bg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400" b="1" u="none" strike="noStrike" cap="none"/>
                        <a:t>Solution</a:t>
                      </a:r>
                    </a:p>
                    <a:p>
                      <a:pPr marL="285750" marR="0" lvl="0" indent="-285750" algn="l">
                        <a:lnSpc>
                          <a:spcPct val="100000"/>
                        </a:lnSpc>
                        <a:spcBef>
                          <a:spcPts val="0"/>
                        </a:spcBef>
                        <a:spcAft>
                          <a:spcPts val="0"/>
                        </a:spcAft>
                        <a:buFont typeface="Arial"/>
                        <a:buChar char="•"/>
                      </a:pPr>
                      <a:r>
                        <a:rPr lang="en-US" sz="1200" b="0" u="none" strike="noStrike" cap="none"/>
                        <a:t>End-to-end platform</a:t>
                      </a:r>
                    </a:p>
                    <a:p>
                      <a:pPr marL="285750" marR="0" lvl="0" indent="-285750" algn="l">
                        <a:lnSpc>
                          <a:spcPct val="100000"/>
                        </a:lnSpc>
                        <a:spcBef>
                          <a:spcPts val="0"/>
                        </a:spcBef>
                        <a:spcAft>
                          <a:spcPts val="0"/>
                        </a:spcAft>
                        <a:buFont typeface="Arial"/>
                        <a:buChar char="•"/>
                      </a:pPr>
                      <a:r>
                        <a:rPr lang="en-US" sz="1200" b="0" u="none" strike="noStrike" cap="none"/>
                        <a:t>Semantic Search capability</a:t>
                      </a:r>
                    </a:p>
                    <a:p>
                      <a:pPr marL="285750" marR="0" lvl="0" indent="-285750" algn="l">
                        <a:lnSpc>
                          <a:spcPct val="100000"/>
                        </a:lnSpc>
                        <a:spcBef>
                          <a:spcPts val="0"/>
                        </a:spcBef>
                        <a:spcAft>
                          <a:spcPts val="0"/>
                        </a:spcAft>
                        <a:buFont typeface="Arial"/>
                        <a:buChar char="•"/>
                      </a:pPr>
                      <a:r>
                        <a:rPr lang="en-US" sz="1200" b="0" u="none" strike="noStrike" cap="none"/>
                        <a:t>NER-based information extraction</a:t>
                      </a:r>
                    </a:p>
                    <a:p>
                      <a:pPr marL="0" marR="0" lvl="0" indent="0" algn="l" rtl="0">
                        <a:lnSpc>
                          <a:spcPct val="100000"/>
                        </a:lnSpc>
                        <a:spcBef>
                          <a:spcPts val="0"/>
                        </a:spcBef>
                        <a:spcAft>
                          <a:spcPts val="0"/>
                        </a:spcAft>
                        <a:buClr>
                          <a:srgbClr val="000000"/>
                        </a:buClr>
                        <a:buSzPts val="1600"/>
                        <a:buFont typeface="Arial"/>
                        <a:buNone/>
                      </a:pPr>
                      <a:endParaRPr lang="en-US" sz="1400" b="1" u="none" strike="noStrike" cap="none"/>
                    </a:p>
                  </a:txBody>
                  <a:tcPr marL="91450" marR="91450" marT="45725" marB="45725">
                    <a:solidFill>
                      <a:schemeClr val="bg1"/>
                    </a:solidFill>
                  </a:tcPr>
                </a:tc>
                <a:tc rowSpan="2" gridSpan="2">
                  <a:txBody>
                    <a:bodyPr/>
                    <a:lstStyle/>
                    <a:p>
                      <a:pPr marL="0" marR="0" lvl="0" indent="0" algn="l" rtl="0">
                        <a:lnSpc>
                          <a:spcPct val="100000"/>
                        </a:lnSpc>
                        <a:spcBef>
                          <a:spcPts val="0"/>
                        </a:spcBef>
                        <a:spcAft>
                          <a:spcPts val="0"/>
                        </a:spcAft>
                        <a:buClr>
                          <a:srgbClr val="000000"/>
                        </a:buClr>
                        <a:buSzPts val="1600"/>
                        <a:buFont typeface="Arial"/>
                        <a:buNone/>
                      </a:pPr>
                      <a:r>
                        <a:rPr lang="en-US" sz="1400" b="1" u="none" strike="noStrike" cap="none"/>
                        <a:t>Unique value proposition</a:t>
                      </a:r>
                    </a:p>
                    <a:p>
                      <a:pPr marL="285750" marR="0" lvl="0" indent="-285750" algn="l">
                        <a:lnSpc>
                          <a:spcPct val="100000"/>
                        </a:lnSpc>
                        <a:spcBef>
                          <a:spcPts val="0"/>
                        </a:spcBef>
                        <a:spcAft>
                          <a:spcPts val="0"/>
                        </a:spcAft>
                        <a:buSzPts val="1600"/>
                        <a:buFont typeface="Arial"/>
                        <a:buChar char="•"/>
                      </a:pPr>
                      <a:r>
                        <a:rPr lang="en-US" sz="1200" b="0" u="none" strike="noStrike" cap="none"/>
                        <a:t>Large volume document search</a:t>
                      </a:r>
                    </a:p>
                    <a:p>
                      <a:pPr marL="285750" marR="0" lvl="0" indent="-285750" algn="l">
                        <a:lnSpc>
                          <a:spcPct val="100000"/>
                        </a:lnSpc>
                        <a:spcBef>
                          <a:spcPts val="0"/>
                        </a:spcBef>
                        <a:spcAft>
                          <a:spcPts val="0"/>
                        </a:spcAft>
                        <a:buSzPts val="1600"/>
                        <a:buFont typeface="Arial"/>
                        <a:buChar char="•"/>
                      </a:pPr>
                      <a:r>
                        <a:rPr lang="en-US" sz="1200" b="0" u="none" strike="noStrike" cap="none"/>
                        <a:t>Sematic search</a:t>
                      </a:r>
                    </a:p>
                    <a:p>
                      <a:pPr marL="285750" marR="0" lvl="0" indent="-285750" algn="l">
                        <a:lnSpc>
                          <a:spcPct val="100000"/>
                        </a:lnSpc>
                        <a:spcBef>
                          <a:spcPts val="0"/>
                        </a:spcBef>
                        <a:spcAft>
                          <a:spcPts val="0"/>
                        </a:spcAft>
                        <a:buSzPts val="1600"/>
                        <a:buFont typeface="Arial"/>
                        <a:buChar char="•"/>
                      </a:pPr>
                      <a:r>
                        <a:rPr lang="en-US" sz="1200" b="0" u="none" strike="noStrike" cap="none"/>
                        <a:t>NER models</a:t>
                      </a:r>
                    </a:p>
                    <a:p>
                      <a:pPr marL="285750" marR="0" lvl="0" indent="-285750" algn="l">
                        <a:lnSpc>
                          <a:spcPct val="100000"/>
                        </a:lnSpc>
                        <a:spcBef>
                          <a:spcPts val="0"/>
                        </a:spcBef>
                        <a:spcAft>
                          <a:spcPts val="0"/>
                        </a:spcAft>
                        <a:buSzPts val="1600"/>
                        <a:buFont typeface="Arial"/>
                        <a:buChar char="•"/>
                      </a:pPr>
                      <a:r>
                        <a:rPr lang="en-US" sz="1200" b="0" u="none" strike="noStrike" cap="none"/>
                        <a:t>Export features through APIs</a:t>
                      </a:r>
                    </a:p>
                  </a:txBody>
                  <a:tcPr marL="91450" marR="91450" marT="45725" marB="45725">
                    <a:solidFill>
                      <a:schemeClr val="bg1"/>
                    </a:solidFill>
                  </a:tcPr>
                </a:tc>
                <a:tc rowSpan="2" hMerge="1">
                  <a:txBody>
                    <a:bodyPr/>
                    <a:lstStyle/>
                    <a:p>
                      <a:pPr marL="0" marR="0" lvl="0" indent="0" algn="ctr" rtl="0">
                        <a:lnSpc>
                          <a:spcPct val="100000"/>
                        </a:lnSpc>
                        <a:spcBef>
                          <a:spcPts val="0"/>
                        </a:spcBef>
                        <a:spcAft>
                          <a:spcPts val="0"/>
                        </a:spcAft>
                        <a:buClr>
                          <a:srgbClr val="000000"/>
                        </a:buClr>
                        <a:buSzPts val="1600"/>
                        <a:buFont typeface="Arial"/>
                        <a:buNone/>
                      </a:pPr>
                      <a:endParaRPr sz="1400" b="1" u="none" strike="noStrike" cap="none"/>
                    </a:p>
                  </a:txBody>
                  <a:tcPr marL="91450" marR="91450" marT="45725" marB="45725">
                    <a:solidFill>
                      <a:schemeClr val="bg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400" b="1" u="none" strike="noStrike" cap="none"/>
                        <a:t>Unfair Advantages</a:t>
                      </a:r>
                    </a:p>
                    <a:p>
                      <a:pPr marL="285750" marR="0" lvl="0" indent="-285750" algn="l">
                        <a:lnSpc>
                          <a:spcPct val="100000"/>
                        </a:lnSpc>
                        <a:spcBef>
                          <a:spcPts val="0"/>
                        </a:spcBef>
                        <a:spcAft>
                          <a:spcPts val="0"/>
                        </a:spcAft>
                        <a:buSzPts val="1600"/>
                        <a:buFont typeface="Wingdings"/>
                        <a:buChar char="§"/>
                      </a:pPr>
                      <a:r>
                        <a:rPr lang="en-US" sz="1200" b="0" u="none" strike="noStrike" cap="none"/>
                        <a:t>End to End Document search and Information extraction platform in Life-science / Healthcare Real world data extraction space</a:t>
                      </a:r>
                    </a:p>
                    <a:p>
                      <a:pPr marL="285750" marR="0" lvl="0" indent="-285750" algn="l">
                        <a:lnSpc>
                          <a:spcPct val="100000"/>
                        </a:lnSpc>
                        <a:spcBef>
                          <a:spcPts val="0"/>
                        </a:spcBef>
                        <a:spcAft>
                          <a:spcPts val="0"/>
                        </a:spcAft>
                        <a:buSzPts val="1600"/>
                        <a:buFont typeface="Wingdings"/>
                        <a:buChar char="§"/>
                      </a:pPr>
                      <a:r>
                        <a:rPr lang="en-US" sz="1200" b="0" u="none" strike="noStrike" cap="none"/>
                        <a:t>AI enabled search and information extraction</a:t>
                      </a:r>
                    </a:p>
                  </a:txBody>
                  <a:tcPr marL="91450" marR="91450" marT="45725" marB="45725">
                    <a:solidFill>
                      <a:schemeClr val="bg1"/>
                    </a:solidFill>
                  </a:tcPr>
                </a:tc>
                <a:tc rowSpan="2">
                  <a:txBody>
                    <a:bodyPr/>
                    <a:lstStyle/>
                    <a:p>
                      <a:pPr marL="0" marR="0" lvl="0" indent="0" algn="l" rtl="0">
                        <a:lnSpc>
                          <a:spcPct val="100000"/>
                        </a:lnSpc>
                        <a:spcBef>
                          <a:spcPts val="0"/>
                        </a:spcBef>
                        <a:spcAft>
                          <a:spcPts val="0"/>
                        </a:spcAft>
                        <a:buClr>
                          <a:srgbClr val="000000"/>
                        </a:buClr>
                        <a:buSzPts val="1600"/>
                        <a:buFont typeface="Arial"/>
                        <a:buNone/>
                      </a:pPr>
                      <a:r>
                        <a:rPr lang="en-US" sz="1400" b="1" u="none" strike="noStrike" cap="none"/>
                        <a:t>Customer Segments</a:t>
                      </a:r>
                    </a:p>
                    <a:p>
                      <a:pPr marL="285750" marR="0" lvl="0" indent="-285750" algn="l">
                        <a:lnSpc>
                          <a:spcPct val="100000"/>
                        </a:lnSpc>
                        <a:spcBef>
                          <a:spcPts val="0"/>
                        </a:spcBef>
                        <a:spcAft>
                          <a:spcPts val="0"/>
                        </a:spcAft>
                        <a:buSzPts val="1600"/>
                        <a:buFont typeface="Arial"/>
                        <a:buChar char="•"/>
                      </a:pPr>
                      <a:endParaRPr lang="en-US" sz="1400" b="0" u="none" strike="noStrike" cap="none"/>
                    </a:p>
                    <a:p>
                      <a:pPr marL="285750" marR="0" lvl="0" indent="-285750" algn="l">
                        <a:lnSpc>
                          <a:spcPct val="100000"/>
                        </a:lnSpc>
                        <a:spcBef>
                          <a:spcPts val="0"/>
                        </a:spcBef>
                        <a:spcAft>
                          <a:spcPts val="0"/>
                        </a:spcAft>
                        <a:buSzPts val="1600"/>
                        <a:buFont typeface="Arial"/>
                        <a:buChar char="•"/>
                      </a:pPr>
                      <a:r>
                        <a:rPr lang="en-US" sz="1200" b="0" u="none" strike="noStrike" cap="none"/>
                        <a:t>B2B SaaS product for Biopharmaceuticals and Health Tech organizations working on real world data extraction</a:t>
                      </a:r>
                    </a:p>
                  </a:txBody>
                  <a:tcPr marL="91450" marR="91450" marT="45725" marB="45725">
                    <a:solidFill>
                      <a:schemeClr val="bg1"/>
                    </a:solidFill>
                  </a:tcPr>
                </a:tc>
                <a:extLst>
                  <a:ext uri="{0D108BD9-81ED-4DB2-BD59-A6C34878D82A}">
                    <a16:rowId xmlns:a16="http://schemas.microsoft.com/office/drawing/2014/main" val="10000"/>
                  </a:ext>
                </a:extLst>
              </a:tr>
              <a:tr h="1334901">
                <a:tc vMerge="1">
                  <a:txBody>
                    <a:bodyPr/>
                    <a:lstStyle/>
                    <a:p>
                      <a:pPr marL="0" marR="0" lvl="0" indent="0" algn="ctr" rtl="0">
                        <a:lnSpc>
                          <a:spcPct val="100000"/>
                        </a:lnSpc>
                        <a:spcBef>
                          <a:spcPts val="0"/>
                        </a:spcBef>
                        <a:spcAft>
                          <a:spcPts val="0"/>
                        </a:spcAft>
                        <a:buClr>
                          <a:srgbClr val="000000"/>
                        </a:buClr>
                        <a:buSzPts val="1600"/>
                        <a:buFont typeface="Arial"/>
                        <a:buNone/>
                      </a:pPr>
                      <a:endParaRPr sz="2000" b="1" u="none" strike="noStrike" cap="none"/>
                    </a:p>
                  </a:txBody>
                  <a:tcPr marL="91450" marR="91450" marT="45725" marB="45725">
                    <a:solidFill>
                      <a:srgbClr val="C5D8F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400" b="1" u="none" strike="noStrike" cap="none"/>
                        <a:t>Key Metrics</a:t>
                      </a:r>
                    </a:p>
                    <a:p>
                      <a:pPr marL="285750" marR="0" lvl="0" indent="-285750" algn="l">
                        <a:lnSpc>
                          <a:spcPct val="100000"/>
                        </a:lnSpc>
                        <a:spcBef>
                          <a:spcPts val="0"/>
                        </a:spcBef>
                        <a:spcAft>
                          <a:spcPts val="0"/>
                        </a:spcAft>
                        <a:buSzPts val="1600"/>
                        <a:buFont typeface="Wingdings"/>
                        <a:buChar char="§"/>
                      </a:pPr>
                      <a:r>
                        <a:rPr lang="en-US" sz="1200" b="0" u="none" strike="noStrike" cap="none"/>
                        <a:t># of docs indexed</a:t>
                      </a:r>
                    </a:p>
                    <a:p>
                      <a:pPr marL="285750" marR="0" lvl="0" indent="-285750" algn="l">
                        <a:lnSpc>
                          <a:spcPct val="100000"/>
                        </a:lnSpc>
                        <a:spcBef>
                          <a:spcPts val="0"/>
                        </a:spcBef>
                        <a:spcAft>
                          <a:spcPts val="0"/>
                        </a:spcAft>
                        <a:buSzPts val="1600"/>
                        <a:buFont typeface="Wingdings"/>
                        <a:buChar char="§"/>
                      </a:pPr>
                      <a:r>
                        <a:rPr lang="en-US" sz="1200" b="0" u="none" strike="noStrike" cap="none"/>
                        <a:t>TAT for search &amp; extraction </a:t>
                      </a:r>
                    </a:p>
                    <a:p>
                      <a:pPr marL="285750" marR="0" lvl="0" indent="-285750" algn="l">
                        <a:lnSpc>
                          <a:spcPct val="100000"/>
                        </a:lnSpc>
                        <a:spcBef>
                          <a:spcPts val="0"/>
                        </a:spcBef>
                        <a:spcAft>
                          <a:spcPts val="0"/>
                        </a:spcAft>
                        <a:buSzPts val="1600"/>
                        <a:buFont typeface="Wingdings"/>
                        <a:buChar char="§"/>
                      </a:pPr>
                      <a:r>
                        <a:rPr lang="en-US" sz="1200" b="0" u="none" strike="noStrike" cap="none"/>
                        <a:t>Accuracy of NLP models</a:t>
                      </a:r>
                    </a:p>
                  </a:txBody>
                  <a:tcPr marL="91450" marR="91450" marT="45725" marB="45725">
                    <a:solidFill>
                      <a:schemeClr val="bg1"/>
                    </a:solidFill>
                  </a:tcPr>
                </a:tc>
                <a:tc gridSpan="2" vMerge="1">
                  <a:txBody>
                    <a:bodyPr/>
                    <a:lstStyle/>
                    <a:p>
                      <a:pPr marL="0" marR="0" lvl="0" indent="0" algn="ctr" rtl="0">
                        <a:lnSpc>
                          <a:spcPct val="100000"/>
                        </a:lnSpc>
                        <a:spcBef>
                          <a:spcPts val="0"/>
                        </a:spcBef>
                        <a:spcAft>
                          <a:spcPts val="0"/>
                        </a:spcAft>
                        <a:buClr>
                          <a:srgbClr val="000000"/>
                        </a:buClr>
                        <a:buSzPts val="1600"/>
                        <a:buFont typeface="Arial"/>
                        <a:buNone/>
                      </a:pPr>
                      <a:endParaRPr sz="2000" b="1" u="none" strike="noStrike" cap="none"/>
                    </a:p>
                  </a:txBody>
                  <a:tcPr marL="91450" marR="91450" marT="45725" marB="45725">
                    <a:solidFill>
                      <a:srgbClr val="C5D8F1"/>
                    </a:solidFill>
                  </a:tcPr>
                </a:tc>
                <a:tc hMerge="1"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400" b="1" u="none" strike="noStrike" cap="none"/>
                        <a:t>Channels</a:t>
                      </a:r>
                    </a:p>
                    <a:p>
                      <a:pPr marL="285750" marR="0" lvl="0" indent="-285750" algn="l">
                        <a:lnSpc>
                          <a:spcPct val="100000"/>
                        </a:lnSpc>
                        <a:spcBef>
                          <a:spcPts val="0"/>
                        </a:spcBef>
                        <a:spcAft>
                          <a:spcPts val="0"/>
                        </a:spcAft>
                        <a:buSzPts val="1600"/>
                        <a:buFont typeface="Arial"/>
                        <a:buChar char="•"/>
                      </a:pPr>
                      <a:r>
                        <a:rPr lang="en-US" sz="1200" b="0" u="none" strike="noStrike" cap="none"/>
                        <a:t>Website</a:t>
                      </a:r>
                    </a:p>
                    <a:p>
                      <a:pPr marL="285750" marR="0" lvl="0" indent="-285750" algn="l">
                        <a:lnSpc>
                          <a:spcPct val="100000"/>
                        </a:lnSpc>
                        <a:spcBef>
                          <a:spcPts val="0"/>
                        </a:spcBef>
                        <a:spcAft>
                          <a:spcPts val="0"/>
                        </a:spcAft>
                        <a:buSzPts val="1600"/>
                        <a:buFont typeface="Arial"/>
                        <a:buChar char="•"/>
                      </a:pPr>
                      <a:r>
                        <a:rPr lang="en-US" sz="1200" b="0" u="none" strike="noStrike" cap="none"/>
                        <a:t>Business Development</a:t>
                      </a:r>
                    </a:p>
                    <a:p>
                      <a:pPr marL="285750" marR="0" lvl="0" indent="-285750" algn="l">
                        <a:lnSpc>
                          <a:spcPct val="100000"/>
                        </a:lnSpc>
                        <a:spcBef>
                          <a:spcPts val="0"/>
                        </a:spcBef>
                        <a:spcAft>
                          <a:spcPts val="0"/>
                        </a:spcAft>
                        <a:buSzPts val="1600"/>
                        <a:buFont typeface="Arial"/>
                        <a:buChar char="•"/>
                      </a:pPr>
                      <a:r>
                        <a:rPr lang="en-US" sz="1200" b="0" u="none" strike="noStrike" cap="none"/>
                        <a:t>Partership with Consulting Companies</a:t>
                      </a:r>
                    </a:p>
                  </a:txBody>
                  <a:tcPr marL="91450" marR="91450" marT="45725" marB="45725">
                    <a:solidFill>
                      <a:schemeClr val="bg1"/>
                    </a:solidFill>
                  </a:tcPr>
                </a:tc>
                <a:tc vMerge="1">
                  <a:txBody>
                    <a:bodyPr/>
                    <a:lstStyle/>
                    <a:p>
                      <a:endParaRPr/>
                    </a:p>
                  </a:txBody>
                  <a:tcPr marL="91450" marR="91450" marT="45725" marB="45725">
                    <a:solidFill>
                      <a:schemeClr val="bg1"/>
                    </a:solidFill>
                  </a:tcPr>
                </a:tc>
                <a:extLst>
                  <a:ext uri="{0D108BD9-81ED-4DB2-BD59-A6C34878D82A}">
                    <a16:rowId xmlns:a16="http://schemas.microsoft.com/office/drawing/2014/main" val="1179372610"/>
                  </a:ext>
                </a:extLst>
              </a:tr>
              <a:tr h="1225926">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1" u="none" strike="noStrike" cap="none"/>
                        <a:t>Cost Structure</a:t>
                      </a:r>
                      <a:endParaRPr lang="en-US" sz="1400" b="1" u="none" strike="noStrike" cap="none">
                        <a:highlight>
                          <a:srgbClr val="FFFF00"/>
                        </a:highlight>
                      </a:endParaRPr>
                    </a:p>
                    <a:p>
                      <a:pPr marL="285750" marR="0" lvl="0" indent="-285750" algn="l">
                        <a:lnSpc>
                          <a:spcPct val="100000"/>
                        </a:lnSpc>
                        <a:spcBef>
                          <a:spcPts val="0"/>
                        </a:spcBef>
                        <a:spcAft>
                          <a:spcPts val="0"/>
                        </a:spcAft>
                        <a:buSzPts val="1600"/>
                        <a:buFont typeface="Arial"/>
                        <a:buChar char="•"/>
                      </a:pPr>
                      <a:r>
                        <a:rPr lang="en-US" sz="1200" b="0" u="none" strike="noStrike" cap="none"/>
                        <a:t>IT Infrastructure cost</a:t>
                      </a:r>
                      <a:endParaRPr lang="en-US" sz="1200" b="0" u="none" strike="noStrike" cap="none">
                        <a:highlight>
                          <a:srgbClr val="FFFF00"/>
                        </a:highlight>
                      </a:endParaRPr>
                    </a:p>
                    <a:p>
                      <a:pPr marL="285750" marR="0" lvl="0" indent="-285750" algn="l">
                        <a:lnSpc>
                          <a:spcPct val="100000"/>
                        </a:lnSpc>
                        <a:spcBef>
                          <a:spcPts val="0"/>
                        </a:spcBef>
                        <a:spcAft>
                          <a:spcPts val="0"/>
                        </a:spcAft>
                        <a:buSzPts val="1600"/>
                        <a:buFont typeface="Arial"/>
                        <a:buChar char="•"/>
                      </a:pPr>
                      <a:r>
                        <a:rPr lang="en-US" sz="1200" b="0" u="none" strike="noStrike" cap="none"/>
                        <a:t>Research &amp; Development – Framework, NLP model, etc.</a:t>
                      </a:r>
                    </a:p>
                    <a:p>
                      <a:pPr marL="285750" marR="0" lvl="0" indent="-285750" algn="l">
                        <a:lnSpc>
                          <a:spcPct val="100000"/>
                        </a:lnSpc>
                        <a:spcBef>
                          <a:spcPts val="0"/>
                        </a:spcBef>
                        <a:spcAft>
                          <a:spcPts val="0"/>
                        </a:spcAft>
                        <a:buSzPts val="1600"/>
                        <a:buFont typeface="Arial"/>
                        <a:buChar char="•"/>
                      </a:pPr>
                      <a:r>
                        <a:rPr lang="en-US" sz="1200" b="0" u="none" strike="noStrike" cap="none"/>
                        <a:t>Business Development</a:t>
                      </a:r>
                    </a:p>
                  </a:txBody>
                  <a:tcPr marL="91450" marR="91450" marT="45725" marB="45725"/>
                </a:tc>
                <a:tc hMerge="1">
                  <a:txBody>
                    <a:bodyPr/>
                    <a:lstStyle/>
                    <a:p>
                      <a:pPr marL="0" marR="0" lvl="0" indent="0" algn="l" rtl="0">
                        <a:lnSpc>
                          <a:spcPct val="100000"/>
                        </a:lnSpc>
                        <a:spcBef>
                          <a:spcPts val="0"/>
                        </a:spcBef>
                        <a:spcAft>
                          <a:spcPts val="0"/>
                        </a:spcAft>
                        <a:buClr>
                          <a:srgbClr val="000000"/>
                        </a:buClr>
                        <a:buSzPts val="1600"/>
                        <a:buFont typeface="Arial"/>
                        <a:buNone/>
                      </a:pPr>
                      <a:endParaRPr sz="1400" u="none" strike="noStrike" cap="none"/>
                    </a:p>
                  </a:txBody>
                  <a:tcPr marL="91450" marR="91450" marT="45725" marB="45725"/>
                </a:tc>
                <a:tc hMerge="1">
                  <a:txBody>
                    <a:bodyPr/>
                    <a:lstStyle/>
                    <a:p>
                      <a:pPr marL="0" marR="0" lvl="0" indent="0" algn="l" rtl="0">
                        <a:lnSpc>
                          <a:spcPct val="100000"/>
                        </a:lnSpc>
                        <a:spcBef>
                          <a:spcPts val="0"/>
                        </a:spcBef>
                        <a:spcAft>
                          <a:spcPts val="0"/>
                        </a:spcAft>
                        <a:buClr>
                          <a:srgbClr val="000000"/>
                        </a:buClr>
                        <a:buSzPts val="1600"/>
                        <a:buFont typeface="Arial"/>
                        <a:buNone/>
                      </a:pPr>
                      <a:endParaRPr sz="1400" u="none" strike="noStrike" cap="none"/>
                    </a:p>
                  </a:txBody>
                  <a:tcPr marL="91450" marR="91450" marT="45725" marB="45725"/>
                </a:tc>
                <a:tc gridSpan="3">
                  <a:txBody>
                    <a:bodyPr/>
                    <a:lstStyle/>
                    <a:p>
                      <a:pPr marL="0" marR="0" lvl="0" indent="0" algn="l" rtl="0">
                        <a:lnSpc>
                          <a:spcPct val="100000"/>
                        </a:lnSpc>
                        <a:spcBef>
                          <a:spcPts val="0"/>
                        </a:spcBef>
                        <a:spcAft>
                          <a:spcPts val="0"/>
                        </a:spcAft>
                        <a:buClr>
                          <a:srgbClr val="000000"/>
                        </a:buClr>
                        <a:buSzPts val="1600"/>
                        <a:buFont typeface="Arial"/>
                        <a:buNone/>
                      </a:pPr>
                      <a:r>
                        <a:rPr lang="en-US" sz="1400" b="1" u="none" strike="noStrike" cap="none"/>
                        <a:t>Revenue streams</a:t>
                      </a:r>
                    </a:p>
                    <a:p>
                      <a:pPr marL="285750" marR="0" lvl="0" indent="-285750" algn="l">
                        <a:lnSpc>
                          <a:spcPct val="100000"/>
                        </a:lnSpc>
                        <a:spcBef>
                          <a:spcPts val="0"/>
                        </a:spcBef>
                        <a:spcAft>
                          <a:spcPts val="0"/>
                        </a:spcAft>
                        <a:buSzPts val="1600"/>
                        <a:buFont typeface="Arial"/>
                        <a:buChar char="•"/>
                      </a:pPr>
                      <a:r>
                        <a:rPr lang="en-US" sz="1200" b="0" u="none" strike="noStrike" cap="none"/>
                        <a:t>User subscriptions to HIE</a:t>
                      </a:r>
                    </a:p>
                    <a:p>
                      <a:pPr marL="285750" marR="0" lvl="0" indent="-285750" algn="l">
                        <a:lnSpc>
                          <a:spcPct val="100000"/>
                        </a:lnSpc>
                        <a:spcBef>
                          <a:spcPts val="0"/>
                        </a:spcBef>
                        <a:spcAft>
                          <a:spcPts val="0"/>
                        </a:spcAft>
                        <a:buSzPts val="1600"/>
                        <a:buFont typeface="Arial"/>
                        <a:buChar char="•"/>
                      </a:pPr>
                      <a:r>
                        <a:rPr lang="en-US" sz="1200" b="0" u="none" strike="noStrike" cap="none"/>
                        <a:t>Enterprise Product Integration and customization licensing</a:t>
                      </a:r>
                      <a:endParaRPr lang="en-US"/>
                    </a:p>
                    <a:p>
                      <a:pPr marL="285750" marR="0" lvl="0" indent="-285750" algn="l">
                        <a:lnSpc>
                          <a:spcPct val="100000"/>
                        </a:lnSpc>
                        <a:spcBef>
                          <a:spcPts val="0"/>
                        </a:spcBef>
                        <a:spcAft>
                          <a:spcPts val="0"/>
                        </a:spcAft>
                        <a:buSzPts val="1600"/>
                        <a:buFont typeface="Arial"/>
                        <a:buChar char="•"/>
                      </a:pPr>
                      <a:r>
                        <a:rPr lang="en-US" sz="1200" b="0" u="none" strike="noStrike" cap="none"/>
                        <a:t>Consulting fees for niche data extraction projects for clients</a:t>
                      </a:r>
                    </a:p>
                  </a:txBody>
                  <a:tcPr marL="91450" marR="91450" marT="45725" marB="45725"/>
                </a:tc>
                <a:tc hMerge="1">
                  <a:txBody>
                    <a:bodyPr/>
                    <a:lstStyle/>
                    <a:p>
                      <a:pPr marL="285750" marR="0" lvl="0" indent="-285750" algn="l" rtl="0">
                        <a:lnSpc>
                          <a:spcPct val="100000"/>
                        </a:lnSpc>
                        <a:spcBef>
                          <a:spcPts val="0"/>
                        </a:spcBef>
                        <a:spcAft>
                          <a:spcPts val="0"/>
                        </a:spcAft>
                        <a:buClr>
                          <a:srgbClr val="000000"/>
                        </a:buClr>
                        <a:buSzPts val="1600"/>
                        <a:buFont typeface="Arial"/>
                        <a:buChar char="•"/>
                      </a:pPr>
                      <a:endParaRPr lang="en-US" sz="1400" u="none" strike="noStrike" cap="none"/>
                    </a:p>
                  </a:txBody>
                  <a:tcPr marL="91450" marR="91450" marT="45725" marB="45725"/>
                </a:tc>
                <a:tc hMerge="1">
                  <a:txBody>
                    <a:bodyPr/>
                    <a:lstStyle/>
                    <a:p>
                      <a:pPr marL="285750" marR="0" lvl="0" indent="-285750" algn="l" rtl="0">
                        <a:lnSpc>
                          <a:spcPct val="100000"/>
                        </a:lnSpc>
                        <a:spcBef>
                          <a:spcPts val="0"/>
                        </a:spcBef>
                        <a:spcAft>
                          <a:spcPts val="0"/>
                        </a:spcAft>
                        <a:buClr>
                          <a:srgbClr val="000000"/>
                        </a:buClr>
                        <a:buSzPts val="1600"/>
                        <a:buFont typeface="Arial"/>
                        <a:buChar char="•"/>
                      </a:pPr>
                      <a:endParaRPr lang="en-US" sz="1400" u="none" strike="noStrike" cap="none"/>
                    </a:p>
                  </a:txBody>
                  <a:tcPr marL="91450" marR="91450" marT="45725" marB="45725"/>
                </a:tc>
                <a:extLst>
                  <a:ext uri="{0D108BD9-81ED-4DB2-BD59-A6C34878D82A}">
                    <a16:rowId xmlns:a16="http://schemas.microsoft.com/office/drawing/2014/main" val="10001"/>
                  </a:ext>
                </a:extLst>
              </a:tr>
            </a:tbl>
          </a:graphicData>
        </a:graphic>
      </p:graphicFrame>
      <p:sp>
        <p:nvSpPr>
          <p:cNvPr id="11" name="TextBox 10">
            <a:extLst>
              <a:ext uri="{FF2B5EF4-FFF2-40B4-BE49-F238E27FC236}">
                <a16:creationId xmlns:a16="http://schemas.microsoft.com/office/drawing/2014/main" id="{F15CE10B-74BD-2D45-A2EF-6B77371ABA5A}"/>
              </a:ext>
            </a:extLst>
          </p:cNvPr>
          <p:cNvSpPr txBox="1"/>
          <p:nvPr/>
        </p:nvSpPr>
        <p:spPr>
          <a:xfrm>
            <a:off x="357907" y="6063945"/>
            <a:ext cx="3672408" cy="461665"/>
          </a:xfrm>
          <a:prstGeom prst="rect">
            <a:avLst/>
          </a:prstGeom>
          <a:noFill/>
        </p:spPr>
        <p:txBody>
          <a:bodyPr wrap="square" rtlCol="0">
            <a:spAutoFit/>
          </a:bodyPr>
          <a:lstStyle/>
          <a:p>
            <a:pPr algn="ctr"/>
            <a:r>
              <a:rPr lang="en-US" sz="2400"/>
              <a:t>Product</a:t>
            </a:r>
          </a:p>
        </p:txBody>
      </p:sp>
      <p:sp>
        <p:nvSpPr>
          <p:cNvPr id="12" name="TextBox 11">
            <a:extLst>
              <a:ext uri="{FF2B5EF4-FFF2-40B4-BE49-F238E27FC236}">
                <a16:creationId xmlns:a16="http://schemas.microsoft.com/office/drawing/2014/main" id="{6E66C9F2-1228-454F-A1C4-657D174C1A81}"/>
              </a:ext>
            </a:extLst>
          </p:cNvPr>
          <p:cNvSpPr txBox="1"/>
          <p:nvPr/>
        </p:nvSpPr>
        <p:spPr>
          <a:xfrm>
            <a:off x="4492622" y="6063945"/>
            <a:ext cx="3672408" cy="461665"/>
          </a:xfrm>
          <a:prstGeom prst="rect">
            <a:avLst/>
          </a:prstGeom>
          <a:noFill/>
        </p:spPr>
        <p:txBody>
          <a:bodyPr wrap="square" rtlCol="0">
            <a:spAutoFit/>
          </a:bodyPr>
          <a:lstStyle/>
          <a:p>
            <a:pPr algn="ctr"/>
            <a:r>
              <a:rPr lang="en-US" sz="2400"/>
              <a:t>Market</a:t>
            </a:r>
          </a:p>
        </p:txBody>
      </p:sp>
      <p:cxnSp>
        <p:nvCxnSpPr>
          <p:cNvPr id="14" name="Straight Connector 13">
            <a:extLst>
              <a:ext uri="{FF2B5EF4-FFF2-40B4-BE49-F238E27FC236}">
                <a16:creationId xmlns:a16="http://schemas.microsoft.com/office/drawing/2014/main" id="{7ABF55EA-F7F5-7B45-85C2-6A0244E7FA5C}"/>
              </a:ext>
            </a:extLst>
          </p:cNvPr>
          <p:cNvCxnSpPr>
            <a:cxnSpLocks/>
          </p:cNvCxnSpPr>
          <p:nvPr/>
        </p:nvCxnSpPr>
        <p:spPr>
          <a:xfrm flipH="1">
            <a:off x="4118232" y="1209065"/>
            <a:ext cx="9408" cy="531654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354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6579"/>
            <a:ext cx="6810130"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Arial"/>
              </a:rPr>
              <a:t>Key learnings by Santosh P </a:t>
            </a:r>
            <a:r>
              <a:rPr lang="en-US" sz="2800" b="1"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Arial"/>
              </a:rPr>
              <a:t>Katageri</a:t>
            </a:r>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Arial"/>
              </a:rPr>
              <a:t> (2022MT93129)</a:t>
            </a:r>
          </a:p>
        </p:txBody>
      </p:sp>
      <p:sp>
        <p:nvSpPr>
          <p:cNvPr id="3" name="Content Placeholder 2"/>
          <p:cNvSpPr>
            <a:spLocks noGrp="1"/>
          </p:cNvSpPr>
          <p:nvPr>
            <p:ph idx="1"/>
          </p:nvPr>
        </p:nvSpPr>
        <p:spPr>
          <a:xfrm>
            <a:off x="685800" y="1600200"/>
            <a:ext cx="8305800" cy="4525963"/>
          </a:xfrm>
        </p:spPr>
        <p:txBody>
          <a:bodyPr vert="horz" lIns="91440" tIns="45720" rIns="91440" bIns="45720" rtlCol="0" anchor="t">
            <a:normAutofit/>
          </a:bodyPr>
          <a:lstStyle/>
          <a:p>
            <a:pPr marL="0" indent="0">
              <a:buNone/>
            </a:pPr>
            <a:r>
              <a:rPr lang="en-US" sz="1400" dirty="0">
                <a:ea typeface="+mn-lt"/>
                <a:cs typeface="+mn-lt"/>
              </a:rPr>
              <a:t>This assignment helped me to gather and understand in-depth knowledge about product development. I can summarize my key learnings from this coursework as shown below. </a:t>
            </a:r>
          </a:p>
          <a:p>
            <a:pPr marL="0" indent="0">
              <a:buNone/>
            </a:pPr>
            <a:endParaRPr lang="en-US" sz="1400" i="1" dirty="0">
              <a:ea typeface="+mn-lt"/>
              <a:cs typeface="+mn-lt"/>
            </a:endParaRPr>
          </a:p>
          <a:p>
            <a:pPr>
              <a:buFont typeface="Wingdings" pitchFamily="34" charset="0"/>
              <a:buChar char="q"/>
            </a:pPr>
            <a:r>
              <a:rPr lang="en-US" sz="1400" i="1" dirty="0">
                <a:ea typeface="+mn-lt"/>
                <a:cs typeface="+mn-lt"/>
              </a:rPr>
              <a:t>Understood assessing the market fitment of the product and targeting the right market.</a:t>
            </a:r>
          </a:p>
          <a:p>
            <a:pPr>
              <a:buFont typeface="Wingdings" pitchFamily="34" charset="0"/>
              <a:buChar char="q"/>
            </a:pPr>
            <a:endParaRPr lang="en-US" sz="1400" i="1" dirty="0">
              <a:ea typeface="+mn-lt"/>
              <a:cs typeface="+mn-lt"/>
            </a:endParaRPr>
          </a:p>
          <a:p>
            <a:pPr>
              <a:buFont typeface="Wingdings" pitchFamily="34" charset="0"/>
              <a:buChar char="q"/>
            </a:pPr>
            <a:r>
              <a:rPr lang="en-US" sz="1400" i="1" dirty="0">
                <a:ea typeface="+mn-lt"/>
                <a:cs typeface="+mn-lt"/>
              </a:rPr>
              <a:t>This help me in understanding the end-to-end product development process from start to usable product.</a:t>
            </a:r>
          </a:p>
          <a:p>
            <a:pPr>
              <a:buFont typeface="Wingdings" pitchFamily="34" charset="0"/>
              <a:buChar char="q"/>
            </a:pPr>
            <a:endParaRPr lang="en-US" sz="1400" i="1" dirty="0">
              <a:ea typeface="+mn-lt"/>
              <a:cs typeface="+mn-lt"/>
            </a:endParaRPr>
          </a:p>
          <a:p>
            <a:pPr>
              <a:buFont typeface="Wingdings" pitchFamily="34" charset="0"/>
              <a:buChar char="q"/>
            </a:pPr>
            <a:r>
              <a:rPr lang="en-US" sz="1400" i="1" dirty="0">
                <a:ea typeface="+mn-lt"/>
                <a:cs typeface="+mn-lt"/>
              </a:rPr>
              <a:t>Got a chance to apply the theoretical concepts like value proposition, business plan, story map, and lean canvas for any product idea from scratch.</a:t>
            </a:r>
          </a:p>
          <a:p>
            <a:pPr>
              <a:buFont typeface="Wingdings" pitchFamily="34" charset="0"/>
              <a:buChar char="q"/>
            </a:pPr>
            <a:endParaRPr lang="en-US" sz="1400" i="1" dirty="0">
              <a:ea typeface="+mn-lt"/>
              <a:cs typeface="+mn-lt"/>
            </a:endParaRPr>
          </a:p>
          <a:p>
            <a:pPr>
              <a:buFont typeface="Wingdings" pitchFamily="34" charset="0"/>
              <a:buChar char="q"/>
            </a:pPr>
            <a:r>
              <a:rPr lang="en-US" sz="1400" i="1" dirty="0">
                <a:ea typeface="+mn-lt"/>
                <a:cs typeface="+mn-lt"/>
              </a:rPr>
              <a:t>Understood the process of idea assessments and re-assessment based on customer feedback and discussions.</a:t>
            </a:r>
            <a:endParaRPr lang="en-US" sz="1400" i="1" dirty="0">
              <a:cs typeface="Calibri"/>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15</a:t>
            </a:fld>
            <a:endParaRPr lang="en-IN"/>
          </a:p>
        </p:txBody>
      </p:sp>
    </p:spTree>
    <p:extLst>
      <p:ext uri="{BB962C8B-B14F-4D97-AF65-F5344CB8AC3E}">
        <p14:creationId xmlns:p14="http://schemas.microsoft.com/office/powerpoint/2010/main" val="138519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6580"/>
            <a:ext cx="5830416"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Key learnings by Sarthak Jha (2022MT93151)</a:t>
            </a:r>
          </a:p>
        </p:txBody>
      </p:sp>
      <p:sp>
        <p:nvSpPr>
          <p:cNvPr id="3" name="Content Placeholder 2"/>
          <p:cNvSpPr>
            <a:spLocks noGrp="1"/>
          </p:cNvSpPr>
          <p:nvPr>
            <p:ph idx="1"/>
          </p:nvPr>
        </p:nvSpPr>
        <p:spPr>
          <a:xfrm>
            <a:off x="685800" y="1999343"/>
            <a:ext cx="8305800" cy="4525963"/>
          </a:xfrm>
        </p:spPr>
        <p:txBody>
          <a:bodyPr vert="horz" lIns="91440" tIns="45720" rIns="91440" bIns="45720" rtlCol="0" anchor="t">
            <a:normAutofit/>
          </a:bodyPr>
          <a:lstStyle/>
          <a:p>
            <a:pPr>
              <a:buFont typeface="Wingdings"/>
              <a:buChar char="q"/>
            </a:pPr>
            <a:r>
              <a:rPr lang="en-US" sz="1400" i="1" dirty="0">
                <a:ea typeface="+mn-lt"/>
                <a:cs typeface="+mn-lt"/>
              </a:rPr>
              <a:t>Learned to develop domain specific vocabulary, and terms to ensure the product was accurate and relevant.</a:t>
            </a:r>
            <a:endParaRPr lang="en-US" i="1" dirty="0">
              <a:cs typeface="Calibri"/>
            </a:endParaRPr>
          </a:p>
          <a:p>
            <a:pPr>
              <a:buFont typeface="Wingdings"/>
              <a:buChar char="q"/>
            </a:pPr>
            <a:endParaRPr lang="en-US" sz="1400" i="1" dirty="0">
              <a:ea typeface="+mn-lt"/>
              <a:cs typeface="+mn-lt"/>
            </a:endParaRPr>
          </a:p>
          <a:p>
            <a:pPr>
              <a:buFont typeface="Wingdings"/>
              <a:buChar char="q"/>
            </a:pPr>
            <a:r>
              <a:rPr lang="en-US" sz="1400" i="1" dirty="0">
                <a:ea typeface="+mn-lt"/>
                <a:cs typeface="+mn-lt"/>
              </a:rPr>
              <a:t>Learned ways to ensure that only high-quality annotated training data was fed into product to improve the product's performance.</a:t>
            </a:r>
          </a:p>
          <a:p>
            <a:pPr>
              <a:buFont typeface="Wingdings"/>
              <a:buChar char="q"/>
            </a:pPr>
            <a:endParaRPr lang="en-US" sz="1400" i="1" dirty="0">
              <a:ea typeface="+mn-lt"/>
              <a:cs typeface="+mn-lt"/>
            </a:endParaRPr>
          </a:p>
          <a:p>
            <a:pPr>
              <a:buFont typeface="Wingdings"/>
              <a:buChar char="q"/>
            </a:pPr>
            <a:r>
              <a:rPr lang="en-US" sz="1400" i="1" dirty="0">
                <a:ea typeface="+mn-lt"/>
                <a:cs typeface="+mn-lt"/>
              </a:rPr>
              <a:t>Learned how to do selection of right algorithms for specific tasks to optimize the product's functionality.</a:t>
            </a:r>
          </a:p>
          <a:p>
            <a:pPr>
              <a:buFont typeface="Wingdings"/>
              <a:buChar char="q"/>
            </a:pPr>
            <a:endParaRPr lang="en-US" sz="1400" i="1" dirty="0">
              <a:ea typeface="+mn-lt"/>
              <a:cs typeface="+mn-lt"/>
            </a:endParaRPr>
          </a:p>
          <a:p>
            <a:pPr>
              <a:buFont typeface="Wingdings"/>
              <a:buChar char="q"/>
            </a:pPr>
            <a:r>
              <a:rPr lang="en-US" sz="1400" i="1" dirty="0">
                <a:ea typeface="+mn-lt"/>
                <a:cs typeface="+mn-lt"/>
              </a:rPr>
              <a:t>Learned to adopt an iterative development process to incorporate user feedback and improve the product's performance over time.</a:t>
            </a:r>
          </a:p>
          <a:p>
            <a:pPr>
              <a:buFont typeface="Wingdings"/>
              <a:buChar char="q"/>
            </a:pPr>
            <a:endParaRPr lang="en-US" sz="1400" i="1" dirty="0">
              <a:ea typeface="+mn-lt"/>
              <a:cs typeface="+mn-lt"/>
            </a:endParaRPr>
          </a:p>
          <a:p>
            <a:pPr>
              <a:buFont typeface="Wingdings"/>
              <a:buChar char="q"/>
            </a:pPr>
            <a:r>
              <a:rPr lang="en-US" sz="1400" i="1" dirty="0">
                <a:ea typeface="+mn-lt"/>
                <a:cs typeface="+mn-lt"/>
              </a:rPr>
              <a:t>Collaborated with customers and partners to gain insights into specific use cases and requirements and guided the development process.</a:t>
            </a:r>
          </a:p>
          <a:p>
            <a:pPr>
              <a:buFont typeface="Arial"/>
              <a:buChar char="•"/>
            </a:pPr>
            <a:endParaRPr lang="en-US" sz="1600">
              <a:cs typeface="Calibri"/>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16</a:t>
            </a:fld>
            <a:endParaRPr lang="en-IN"/>
          </a:p>
        </p:txBody>
      </p:sp>
    </p:spTree>
    <p:extLst>
      <p:ext uri="{BB962C8B-B14F-4D97-AF65-F5344CB8AC3E}">
        <p14:creationId xmlns:p14="http://schemas.microsoft.com/office/powerpoint/2010/main" val="91374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6580"/>
            <a:ext cx="5830416"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Key learnings by Satish Kumar Sharma (2022MT93327)</a:t>
            </a:r>
          </a:p>
        </p:txBody>
      </p:sp>
      <p:sp>
        <p:nvSpPr>
          <p:cNvPr id="3" name="Content Placeholder 2"/>
          <p:cNvSpPr>
            <a:spLocks noGrp="1"/>
          </p:cNvSpPr>
          <p:nvPr>
            <p:ph idx="1"/>
          </p:nvPr>
        </p:nvSpPr>
        <p:spPr>
          <a:xfrm>
            <a:off x="685800" y="1600200"/>
            <a:ext cx="7576645" cy="4447136"/>
          </a:xfrm>
        </p:spPr>
        <p:txBody>
          <a:bodyPr vert="horz" lIns="91440" tIns="45720" rIns="91440" bIns="45720" rtlCol="0" anchor="t">
            <a:normAutofit lnSpcReduction="10000"/>
          </a:bodyPr>
          <a:lstStyle/>
          <a:p>
            <a:pPr marL="0" indent="0">
              <a:buNone/>
            </a:pPr>
            <a:r>
              <a:rPr lang="en-US" sz="1400" dirty="0"/>
              <a:t>My key learnings are summarized as below: </a:t>
            </a:r>
            <a:endParaRPr lang="en-US" sz="1400" dirty="0">
              <a:cs typeface="Calibri"/>
            </a:endParaRPr>
          </a:p>
          <a:p>
            <a:pPr>
              <a:buFont typeface="Wingdings" pitchFamily="34" charset="0"/>
              <a:buChar char="q"/>
            </a:pPr>
            <a:endParaRPr lang="en-US" sz="1400" i="1" dirty="0">
              <a:ea typeface="+mn-lt"/>
              <a:cs typeface="+mn-lt"/>
            </a:endParaRPr>
          </a:p>
          <a:p>
            <a:pPr>
              <a:buFont typeface="Wingdings" pitchFamily="34" charset="0"/>
              <a:buChar char="q"/>
            </a:pPr>
            <a:r>
              <a:rPr lang="en-US" sz="1400" i="1" dirty="0">
                <a:ea typeface="+mn-lt"/>
                <a:cs typeface="+mn-lt"/>
              </a:rPr>
              <a:t>I Learned to create complex products that address consumer friction while also understanding the ecosystem that supports them.  </a:t>
            </a:r>
            <a:endParaRPr lang="en-US" sz="1400" i="1" dirty="0">
              <a:cs typeface="Calibri"/>
            </a:endParaRPr>
          </a:p>
          <a:p>
            <a:pPr>
              <a:buFont typeface="Wingdings" pitchFamily="34" charset="0"/>
              <a:buChar char="q"/>
            </a:pPr>
            <a:endParaRPr lang="en-US" sz="1400" i="1" dirty="0">
              <a:ea typeface="+mn-lt"/>
              <a:cs typeface="+mn-lt"/>
            </a:endParaRPr>
          </a:p>
          <a:p>
            <a:pPr>
              <a:buFont typeface="Wingdings" pitchFamily="34" charset="0"/>
              <a:buChar char="q"/>
            </a:pPr>
            <a:r>
              <a:rPr lang="en-US" sz="1400" i="1" dirty="0">
                <a:ea typeface="+mn-lt"/>
                <a:cs typeface="+mn-lt"/>
              </a:rPr>
              <a:t>Developed the ability to locate a clear value proposition for the entire product ecosystem, and critical opinion leader to support it. </a:t>
            </a:r>
            <a:endParaRPr lang="en-US" sz="1400" i="1" dirty="0">
              <a:cs typeface="Calibri"/>
            </a:endParaRPr>
          </a:p>
          <a:p>
            <a:pPr>
              <a:buFont typeface="Wingdings" pitchFamily="34" charset="0"/>
              <a:buChar char="q"/>
            </a:pPr>
            <a:endParaRPr lang="en-US" sz="1400" i="1" dirty="0">
              <a:ea typeface="+mn-lt"/>
              <a:cs typeface="+mn-lt"/>
            </a:endParaRPr>
          </a:p>
          <a:p>
            <a:pPr>
              <a:buFont typeface="Wingdings" pitchFamily="34" charset="0"/>
              <a:buChar char="q"/>
            </a:pPr>
            <a:r>
              <a:rPr lang="en-US" sz="1400" i="1" dirty="0">
                <a:ea typeface="+mn-lt"/>
                <a:cs typeface="+mn-lt"/>
              </a:rPr>
              <a:t>I learned how to evaluate the technology and tools used to create our cutting-edge product. (Ex. model built on AI) </a:t>
            </a:r>
            <a:endParaRPr lang="en-US" sz="1400" i="1" dirty="0">
              <a:cs typeface="Calibri"/>
            </a:endParaRPr>
          </a:p>
          <a:p>
            <a:pPr>
              <a:buFont typeface="Wingdings" pitchFamily="34" charset="0"/>
              <a:buChar char="q"/>
            </a:pPr>
            <a:endParaRPr lang="en-US" sz="1400" i="1" dirty="0">
              <a:ea typeface="+mn-lt"/>
              <a:cs typeface="+mn-lt"/>
            </a:endParaRPr>
          </a:p>
          <a:p>
            <a:pPr>
              <a:buFont typeface="Wingdings" pitchFamily="34" charset="0"/>
              <a:buChar char="q"/>
            </a:pPr>
            <a:r>
              <a:rPr lang="en-US" sz="1400" i="1" dirty="0">
                <a:ea typeface="+mn-lt"/>
                <a:cs typeface="+mn-lt"/>
              </a:rPr>
              <a:t>I learned how to trade-off with stakeholders and pitch investors.  </a:t>
            </a:r>
            <a:endParaRPr lang="en-US" sz="1400" i="1" dirty="0">
              <a:cs typeface="Calibri"/>
            </a:endParaRPr>
          </a:p>
          <a:p>
            <a:pPr>
              <a:buFont typeface="Wingdings" pitchFamily="34" charset="0"/>
              <a:buChar char="q"/>
            </a:pPr>
            <a:endParaRPr lang="en-US" sz="1400" i="1" dirty="0">
              <a:ea typeface="+mn-lt"/>
              <a:cs typeface="+mn-lt"/>
            </a:endParaRPr>
          </a:p>
          <a:p>
            <a:pPr>
              <a:buFont typeface="Wingdings" pitchFamily="34" charset="0"/>
              <a:buChar char="q"/>
            </a:pPr>
            <a:r>
              <a:rPr lang="en-US" sz="1400" i="1" dirty="0">
                <a:ea typeface="+mn-lt"/>
                <a:cs typeface="+mn-lt"/>
              </a:rPr>
              <a:t>Learned how to finalize product scope, write stories, story mapping and the one-page business model. </a:t>
            </a:r>
            <a:endParaRPr lang="en-US" sz="1400" i="1" dirty="0">
              <a:cs typeface="Calibri"/>
            </a:endParaRPr>
          </a:p>
          <a:p>
            <a:pPr>
              <a:buFont typeface="Wingdings" pitchFamily="34" charset="0"/>
              <a:buChar char="q"/>
            </a:pPr>
            <a:endParaRPr lang="en-US" sz="1400" i="1" dirty="0">
              <a:ea typeface="+mn-lt"/>
              <a:cs typeface="+mn-lt"/>
            </a:endParaRPr>
          </a:p>
          <a:p>
            <a:pPr>
              <a:buFont typeface="Wingdings" pitchFamily="34" charset="0"/>
              <a:buChar char="q"/>
            </a:pPr>
            <a:r>
              <a:rPr lang="en-US" sz="1400" i="1" dirty="0">
                <a:ea typeface="+mn-lt"/>
                <a:cs typeface="+mn-lt"/>
              </a:rPr>
              <a:t>How to design the routines and systems around the product as a SaaS product.  </a:t>
            </a:r>
            <a:endParaRPr lang="en-US" sz="1400" i="1" dirty="0">
              <a:cs typeface="Calibri"/>
            </a:endParaRPr>
          </a:p>
          <a:p>
            <a:pPr>
              <a:buFont typeface="Wingdings" pitchFamily="34" charset="0"/>
              <a:buChar char="q"/>
            </a:pPr>
            <a:endParaRPr lang="en-US" sz="1400" i="1" dirty="0">
              <a:ea typeface="+mn-lt"/>
              <a:cs typeface="+mn-lt"/>
            </a:endParaRPr>
          </a:p>
          <a:p>
            <a:pPr>
              <a:buFont typeface="Wingdings" pitchFamily="34" charset="0"/>
              <a:buChar char="q"/>
            </a:pPr>
            <a:r>
              <a:rPr lang="en-US" sz="1400" i="1" dirty="0">
                <a:ea typeface="+mn-lt"/>
                <a:cs typeface="+mn-lt"/>
              </a:rPr>
              <a:t>How to overcome the challenges of building and managing highly scalable distributed systems </a:t>
            </a:r>
            <a:endParaRPr lang="en-US" sz="1400" i="1" dirty="0">
              <a:cs typeface="Calibri"/>
            </a:endParaRPr>
          </a:p>
          <a:p>
            <a:endParaRPr lang="en-US" sz="1200" dirty="0">
              <a:cs typeface="Calibri"/>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17</a:t>
            </a:fld>
            <a:endParaRPr lang="en-IN"/>
          </a:p>
        </p:txBody>
      </p:sp>
    </p:spTree>
    <p:extLst>
      <p:ext uri="{BB962C8B-B14F-4D97-AF65-F5344CB8AC3E}">
        <p14:creationId xmlns:p14="http://schemas.microsoft.com/office/powerpoint/2010/main" val="2347960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6579"/>
            <a:ext cx="6052352"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Key learnings by </a:t>
            </a:r>
            <a:r>
              <a:rPr lang="en-US" sz="2800" b="1"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Sattwik</a:t>
            </a:r>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Kumar Panda (2022MT93364)</a:t>
            </a:r>
          </a:p>
        </p:txBody>
      </p:sp>
      <p:sp>
        <p:nvSpPr>
          <p:cNvPr id="3" name="Content Placeholder 2"/>
          <p:cNvSpPr>
            <a:spLocks noGrp="1"/>
          </p:cNvSpPr>
          <p:nvPr>
            <p:ph idx="1"/>
          </p:nvPr>
        </p:nvSpPr>
        <p:spPr>
          <a:xfrm>
            <a:off x="685800" y="1600200"/>
            <a:ext cx="8305800" cy="4525963"/>
          </a:xfrm>
        </p:spPr>
        <p:txBody>
          <a:bodyPr vert="horz" lIns="91440" tIns="45720" rIns="91440" bIns="45720" rtlCol="0" anchor="t">
            <a:normAutofit lnSpcReduction="10000"/>
          </a:bodyPr>
          <a:lstStyle/>
          <a:p>
            <a:pPr marL="0" indent="0">
              <a:buNone/>
            </a:pPr>
            <a:r>
              <a:rPr lang="en-US" sz="1400" dirty="0"/>
              <a:t>The assignment has been instrumental for me in learning the product development journey from ideation through market release. My key learnings are summarized as below: </a:t>
            </a:r>
            <a:endParaRPr lang="en-US" sz="1400" dirty="0">
              <a:cs typeface="Calibri"/>
            </a:endParaRPr>
          </a:p>
          <a:p>
            <a:pPr marL="0" indent="0">
              <a:buNone/>
            </a:pPr>
            <a:endParaRPr lang="en-US" sz="1400" dirty="0">
              <a:cs typeface="Calibri"/>
            </a:endParaRPr>
          </a:p>
          <a:p>
            <a:pPr>
              <a:buFont typeface="Wingdings" pitchFamily="34" charset="0"/>
              <a:buChar char="q"/>
            </a:pPr>
            <a:r>
              <a:rPr lang="en-US" sz="1400" i="1" dirty="0">
                <a:cs typeface="Calibri"/>
              </a:rPr>
              <a:t>Conceptualize the product idea and break it down into achievable goals; identify core features as well as good-to-have features. </a:t>
            </a:r>
          </a:p>
          <a:p>
            <a:pPr>
              <a:buFont typeface="Wingdings" pitchFamily="34" charset="0"/>
              <a:buChar char="q"/>
            </a:pPr>
            <a:endParaRPr lang="en-US" sz="1400" i="1" dirty="0">
              <a:cs typeface="Calibri"/>
            </a:endParaRPr>
          </a:p>
          <a:p>
            <a:pPr>
              <a:buFont typeface="Wingdings" pitchFamily="34" charset="0"/>
              <a:buChar char="q"/>
            </a:pPr>
            <a:r>
              <a:rPr lang="en-US" sz="1400" i="1" dirty="0">
                <a:cs typeface="Calibri"/>
              </a:rPr>
              <a:t>Developed an understanding of how technology stacks can be integrated to build a scalable SaaS application. Learned how AI can solve key pain points in the healthcare industry. </a:t>
            </a:r>
          </a:p>
          <a:p>
            <a:pPr>
              <a:buFont typeface="Wingdings" pitchFamily="34" charset="0"/>
              <a:buChar char="q"/>
            </a:pPr>
            <a:endParaRPr lang="en-US" sz="1400" i="1" dirty="0">
              <a:cs typeface="Calibri"/>
            </a:endParaRPr>
          </a:p>
          <a:p>
            <a:pPr>
              <a:buFont typeface="Wingdings" pitchFamily="34" charset="0"/>
              <a:buChar char="q"/>
            </a:pPr>
            <a:r>
              <a:rPr lang="en-US" sz="1400" i="1" dirty="0">
                <a:cs typeface="Calibri"/>
              </a:rPr>
              <a:t>Learned how market assessment can be essential for product development strategy.  The knowledge of the target audience, geography, and potential customer base can help to better position the product. </a:t>
            </a:r>
          </a:p>
          <a:p>
            <a:pPr>
              <a:buFont typeface="Wingdings" pitchFamily="34" charset="0"/>
              <a:buChar char="q"/>
            </a:pPr>
            <a:endParaRPr lang="en-US" sz="1400" i="1" dirty="0">
              <a:cs typeface="Calibri"/>
            </a:endParaRPr>
          </a:p>
          <a:p>
            <a:pPr>
              <a:buFont typeface="Wingdings" pitchFamily="34" charset="0"/>
              <a:buChar char="q"/>
            </a:pPr>
            <a:r>
              <a:rPr lang="en-US" sz="1400" i="1" dirty="0">
                <a:cs typeface="Calibri"/>
              </a:rPr>
              <a:t>Collaborated with customers to gain an understanding of customer needs.  Developed ability to align the product pipeline with value proposition towards client's needs.</a:t>
            </a:r>
          </a:p>
          <a:p>
            <a:pPr>
              <a:buFont typeface="Wingdings" pitchFamily="34" charset="0"/>
              <a:buChar char="q"/>
            </a:pPr>
            <a:endParaRPr lang="en-US" sz="1400" i="1" dirty="0">
              <a:cs typeface="Calibri"/>
            </a:endParaRPr>
          </a:p>
          <a:p>
            <a:pPr>
              <a:buFont typeface="Wingdings" pitchFamily="34" charset="0"/>
              <a:buChar char="q"/>
            </a:pPr>
            <a:r>
              <a:rPr lang="en-US" sz="1400" i="1" dirty="0">
                <a:cs typeface="Calibri"/>
              </a:rPr>
              <a:t>Learned to develop a story map for key modules as per the release plan.</a:t>
            </a:r>
          </a:p>
          <a:p>
            <a:pPr>
              <a:buFont typeface="Wingdings" pitchFamily="34" charset="0"/>
              <a:buChar char="q"/>
            </a:pPr>
            <a:endParaRPr lang="en-US" sz="1400" i="1" dirty="0">
              <a:ea typeface="+mn-lt"/>
              <a:cs typeface="+mn-lt"/>
            </a:endParaRPr>
          </a:p>
          <a:p>
            <a:pPr>
              <a:buFont typeface="Wingdings" pitchFamily="34" charset="0"/>
              <a:buChar char="q"/>
            </a:pPr>
            <a:r>
              <a:rPr lang="en-US" sz="1400" i="1" dirty="0">
                <a:ea typeface="+mn-lt"/>
                <a:cs typeface="+mn-lt"/>
              </a:rPr>
              <a:t>Examined the various components of the business plan and collaborated on the lean canvas. Learned to identify key features, value propositions, and customer segments. Developed understanding of different revenue models.</a:t>
            </a:r>
            <a:endParaRPr lang="en-US" sz="1400" i="1" dirty="0">
              <a:cs typeface="Calibri"/>
            </a:endParaRPr>
          </a:p>
          <a:p>
            <a:endParaRPr lang="en-US" sz="1600" dirty="0">
              <a:cs typeface="Calibri"/>
            </a:endParaRPr>
          </a:p>
          <a:p>
            <a:endParaRPr lang="en-US" sz="1600" dirty="0">
              <a:cs typeface="Calibri"/>
            </a:endParaRPr>
          </a:p>
          <a:p>
            <a:pPr marL="0" indent="0">
              <a:buNone/>
            </a:pPr>
            <a:endParaRPr lang="en-US" sz="1600" dirty="0">
              <a:cs typeface="Calibri"/>
            </a:endParaRPr>
          </a:p>
          <a:p>
            <a:pPr>
              <a:buFont typeface="Arial"/>
            </a:pPr>
            <a:endParaRPr lang="en-US" sz="1600" dirty="0">
              <a:cs typeface="Calibri"/>
            </a:endParaRPr>
          </a:p>
          <a:p>
            <a:endParaRPr lang="en-US" sz="1200" dirty="0">
              <a:cs typeface="Calibri"/>
            </a:endParaRPr>
          </a:p>
          <a:p>
            <a:endParaRPr lang="en-US" sz="1200" dirty="0">
              <a:cs typeface="Calibri"/>
            </a:endParaRPr>
          </a:p>
          <a:p>
            <a:endParaRPr lang="en-US" sz="1200" dirty="0">
              <a:cs typeface="Calibri"/>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18</a:t>
            </a:fld>
            <a:endParaRPr lang="en-IN"/>
          </a:p>
        </p:txBody>
      </p:sp>
    </p:spTree>
    <p:extLst>
      <p:ext uri="{BB962C8B-B14F-4D97-AF65-F5344CB8AC3E}">
        <p14:creationId xmlns:p14="http://schemas.microsoft.com/office/powerpoint/2010/main" val="2796102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6580"/>
            <a:ext cx="5830416" cy="85010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Key learnings by Saurabh Paul (2022MT93355)</a:t>
            </a:r>
          </a:p>
        </p:txBody>
      </p:sp>
      <p:sp>
        <p:nvSpPr>
          <p:cNvPr id="3" name="Content Placeholder 2"/>
          <p:cNvSpPr>
            <a:spLocks noGrp="1"/>
          </p:cNvSpPr>
          <p:nvPr>
            <p:ph idx="1"/>
          </p:nvPr>
        </p:nvSpPr>
        <p:spPr>
          <a:xfrm>
            <a:off x="685800" y="1600200"/>
            <a:ext cx="8305800" cy="4525963"/>
          </a:xfrm>
        </p:spPr>
        <p:txBody>
          <a:bodyPr vert="horz" lIns="91440" tIns="45720" rIns="91440" bIns="45720" rtlCol="0" anchor="t">
            <a:normAutofit fontScale="92500" lnSpcReduction="10000"/>
          </a:bodyPr>
          <a:lstStyle/>
          <a:p>
            <a:pPr marL="0" indent="0">
              <a:buNone/>
            </a:pPr>
            <a:r>
              <a:rPr lang="en-US" sz="1400" dirty="0">
                <a:ea typeface="+mn-lt"/>
                <a:cs typeface="+mn-lt"/>
              </a:rPr>
              <a:t>This was a very rich learning experience to understand the software product management journey based on these assignment pointers. Hence this is a good opportunity for us to retrospect our key learnings and probably have a thread dedicated to the same. </a:t>
            </a:r>
            <a:br>
              <a:rPr lang="en-US" sz="1400" dirty="0"/>
            </a:br>
            <a:endParaRPr lang="en-US" sz="1400" dirty="0">
              <a:ea typeface="+mn-lt"/>
              <a:cs typeface="+mn-lt"/>
            </a:endParaRPr>
          </a:p>
          <a:p>
            <a:pPr marL="0" indent="0">
              <a:buNone/>
            </a:pPr>
            <a:r>
              <a:rPr lang="en-US" sz="1400" dirty="0">
                <a:ea typeface="+mn-lt"/>
                <a:cs typeface="+mn-lt"/>
              </a:rPr>
              <a:t>While working on this solution and product opportunity I have gained knowledge in the below-mentioned areas:</a:t>
            </a:r>
            <a:endParaRPr lang="en-US" sz="1400">
              <a:cs typeface="Calibri"/>
            </a:endParaRPr>
          </a:p>
          <a:p>
            <a:pPr marL="0" indent="0">
              <a:buNone/>
            </a:pPr>
            <a:endParaRPr lang="en-US" sz="1400" dirty="0">
              <a:ea typeface="+mn-lt"/>
              <a:cs typeface="+mn-lt"/>
            </a:endParaRPr>
          </a:p>
          <a:p>
            <a:pPr>
              <a:buFont typeface="Wingdings"/>
              <a:buChar char="q"/>
            </a:pPr>
            <a:r>
              <a:rPr lang="en-US" sz="1400" i="1" dirty="0">
                <a:ea typeface="+mn-lt"/>
                <a:cs typeface="+mn-lt"/>
              </a:rPr>
              <a:t>Got the opportunity to learn and understand customer requirements, necessities, and pain points to convert them to product opportunities and manage product development at all stages of its lifecycle.</a:t>
            </a:r>
            <a:endParaRPr lang="en-US" sz="1400" i="1">
              <a:cs typeface="Calibri"/>
            </a:endParaRPr>
          </a:p>
          <a:p>
            <a:pPr>
              <a:buFont typeface="Wingdings"/>
              <a:buChar char="q"/>
            </a:pPr>
            <a:endParaRPr lang="en-US" sz="1400" i="1" dirty="0">
              <a:ea typeface="+mn-lt"/>
              <a:cs typeface="+mn-lt"/>
            </a:endParaRPr>
          </a:p>
          <a:p>
            <a:pPr>
              <a:buFont typeface="Wingdings"/>
              <a:buChar char="q"/>
            </a:pPr>
            <a:r>
              <a:rPr lang="en-US" sz="1400" i="1" dirty="0">
                <a:ea typeface="+mn-lt"/>
                <a:cs typeface="+mn-lt"/>
              </a:rPr>
              <a:t>Learned to develop adequate business models, road maps, and Go-To-Market strategies for the product.</a:t>
            </a:r>
            <a:endParaRPr lang="en-US" sz="1400" i="1" dirty="0">
              <a:cs typeface="Calibri"/>
            </a:endParaRPr>
          </a:p>
          <a:p>
            <a:pPr>
              <a:buFont typeface="Wingdings"/>
              <a:buChar char="q"/>
            </a:pPr>
            <a:endParaRPr lang="en-US" sz="1400" i="1" dirty="0">
              <a:ea typeface="+mn-lt"/>
              <a:cs typeface="+mn-lt"/>
            </a:endParaRPr>
          </a:p>
          <a:p>
            <a:pPr>
              <a:buFont typeface="Wingdings"/>
              <a:buChar char="q"/>
            </a:pPr>
            <a:r>
              <a:rPr lang="en-US" sz="1400" i="1" dirty="0">
                <a:ea typeface="+mn-lt"/>
                <a:cs typeface="+mn-lt"/>
              </a:rPr>
              <a:t>I have also learned about areas involved in life sciences and healthcare tech information extraction and challenges in various software integrations in this field. Since this field is very new to me hence it was a very rich learning experience for me, domain-wise as well.</a:t>
            </a:r>
            <a:endParaRPr lang="en-US" sz="1400" i="1">
              <a:cs typeface="Calibri"/>
            </a:endParaRPr>
          </a:p>
          <a:p>
            <a:pPr>
              <a:buFont typeface="Wingdings"/>
              <a:buChar char="q"/>
            </a:pPr>
            <a:endParaRPr lang="en-US" sz="1400" i="1" dirty="0">
              <a:ea typeface="+mn-lt"/>
              <a:cs typeface="+mn-lt"/>
            </a:endParaRPr>
          </a:p>
          <a:p>
            <a:pPr>
              <a:buFont typeface="Wingdings"/>
              <a:buChar char="q"/>
            </a:pPr>
            <a:r>
              <a:rPr lang="en-US" sz="1400" i="1" dirty="0">
                <a:ea typeface="+mn-lt"/>
                <a:cs typeface="+mn-lt"/>
              </a:rPr>
              <a:t>Got an understanding of the value proposition of a product idea and market fitment pyramid. Also understood Story Maps, and Lean-Canvas along with an understanding of business models, and conversion of the product idea to a story map.</a:t>
            </a:r>
            <a:endParaRPr lang="en-US" sz="1400" i="1">
              <a:cs typeface="Calibri"/>
            </a:endParaRPr>
          </a:p>
          <a:p>
            <a:pPr>
              <a:buFont typeface="Wingdings"/>
              <a:buChar char="q"/>
            </a:pPr>
            <a:endParaRPr lang="en-US" sz="1400" i="1" dirty="0">
              <a:ea typeface="+mn-lt"/>
              <a:cs typeface="+mn-lt"/>
            </a:endParaRPr>
          </a:p>
          <a:p>
            <a:pPr>
              <a:buFont typeface="Wingdings"/>
              <a:buChar char="q"/>
            </a:pPr>
            <a:r>
              <a:rPr lang="en-US" sz="1400" i="1" dirty="0">
                <a:ea typeface="+mn-lt"/>
                <a:cs typeface="+mn-lt"/>
              </a:rPr>
              <a:t>Also learned about the 5 key critical areas of product management: PRODUCT, PRICE, PROMOTION, PLACE, AND PEOPLE.</a:t>
            </a:r>
            <a:endParaRPr lang="en-US" sz="1400" i="1" dirty="0">
              <a:cs typeface="Calibri"/>
            </a:endParaRPr>
          </a:p>
          <a:p>
            <a:pPr>
              <a:buFont typeface="Arial"/>
              <a:buChar char="•"/>
            </a:pPr>
            <a:endParaRPr lang="en-US" sz="1600" dirty="0">
              <a:cs typeface="Calibri"/>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19</a:t>
            </a:fld>
            <a:endParaRPr lang="en-IN"/>
          </a:p>
        </p:txBody>
      </p:sp>
    </p:spTree>
    <p:extLst>
      <p:ext uri="{BB962C8B-B14F-4D97-AF65-F5344CB8AC3E}">
        <p14:creationId xmlns:p14="http://schemas.microsoft.com/office/powerpoint/2010/main" val="226280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142" y="434545"/>
            <a:ext cx="5038078" cy="843948"/>
          </a:xfrm>
        </p:spPr>
        <p:txBody>
          <a:bodyPr lIns="91440" tIns="45720" rIns="91440" bIns="45720" anchor="t">
            <a:normAutofit/>
          </a:bodyPr>
          <a:lstStyle/>
          <a:p>
            <a:pPr algn="l"/>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Domain and Product Idea</a:t>
            </a:r>
          </a:p>
        </p:txBody>
      </p:sp>
      <p:pic>
        <p:nvPicPr>
          <p:cNvPr id="1026" name="Picture 2" descr="A Beginner's Introduction to NER (Named Entity Recognition)">
            <a:extLst>
              <a:ext uri="{FF2B5EF4-FFF2-40B4-BE49-F238E27FC236}">
                <a16:creationId xmlns:a16="http://schemas.microsoft.com/office/drawing/2014/main" id="{0CBD9752-1CED-CFA8-81D8-6917DB80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773" r="18057" b="-2"/>
          <a:stretch/>
        </p:blipFill>
        <p:spPr bwMode="auto">
          <a:xfrm>
            <a:off x="457200" y="1600200"/>
            <a:ext cx="4038600" cy="4525963"/>
          </a:xfrm>
          <a:prstGeom prst="rect">
            <a:avLst/>
          </a:prstGeom>
          <a:solidFill>
            <a:srgbClr val="FFFFFF"/>
          </a:solidFill>
        </p:spPr>
      </p:pic>
      <p:sp>
        <p:nvSpPr>
          <p:cNvPr id="3" name="Content Placeholder 2"/>
          <p:cNvSpPr>
            <a:spLocks noGrp="1"/>
          </p:cNvSpPr>
          <p:nvPr>
            <p:ph sz="half" idx="2"/>
          </p:nvPr>
        </p:nvSpPr>
        <p:spPr>
          <a:xfrm>
            <a:off x="4648200" y="1600200"/>
            <a:ext cx="4038600" cy="4525963"/>
          </a:xfrm>
        </p:spPr>
        <p:txBody>
          <a:bodyPr vert="horz" lIns="91440" tIns="45720" rIns="91440" bIns="45720" rtlCol="0" anchor="t">
            <a:normAutofit lnSpcReduction="10000"/>
          </a:bodyPr>
          <a:lstStyle/>
          <a:p>
            <a:pPr>
              <a:lnSpc>
                <a:spcPct val="90000"/>
              </a:lnSpc>
            </a:pPr>
            <a:r>
              <a:rPr lang="en-US" sz="1100" b="1"/>
              <a:t>AI Enabled Document Information Extraction System (Healthcare Information Extractor - HIE)</a:t>
            </a:r>
            <a:endParaRPr lang="en-US" sz="1100">
              <a:cs typeface="Calibri"/>
            </a:endParaRPr>
          </a:p>
          <a:p>
            <a:pPr lvl="1">
              <a:lnSpc>
                <a:spcPct val="90000"/>
              </a:lnSpc>
              <a:buFont typeface="Wingdings" panose="05000000000000000000" pitchFamily="2" charset="2"/>
              <a:buChar char="§"/>
            </a:pPr>
            <a:r>
              <a:rPr lang="en-US" sz="1100"/>
              <a:t>This </a:t>
            </a:r>
            <a:r>
              <a:rPr lang="en-US" sz="1100" b="1"/>
              <a:t>AI-enabled system </a:t>
            </a:r>
            <a:r>
              <a:rPr lang="en-US" sz="1100"/>
              <a:t>processes large-volume medical documents and </a:t>
            </a:r>
            <a:r>
              <a:rPr lang="en-US" sz="1100" b="1"/>
              <a:t>extracts key information</a:t>
            </a:r>
            <a:r>
              <a:rPr lang="en-US" sz="1100"/>
              <a:t> from the texts. It converts these unstructured data into structured data.</a:t>
            </a:r>
          </a:p>
          <a:p>
            <a:pPr marL="457200" lvl="1" indent="0">
              <a:lnSpc>
                <a:spcPct val="90000"/>
              </a:lnSpc>
              <a:buNone/>
            </a:pPr>
            <a:endParaRPr lang="en-US" sz="1100"/>
          </a:p>
          <a:p>
            <a:pPr lvl="1">
              <a:lnSpc>
                <a:spcPct val="90000"/>
              </a:lnSpc>
              <a:buFont typeface="Wingdings" panose="05000000000000000000" pitchFamily="2" charset="2"/>
              <a:buChar char="§"/>
            </a:pPr>
            <a:r>
              <a:rPr lang="en-US" sz="1100" b="1"/>
              <a:t>Medical documents </a:t>
            </a:r>
            <a:r>
              <a:rPr lang="en-US" sz="1100"/>
              <a:t>(Electronic Health Records, regulatory &amp; clinical documents) contain key information as unstructured text. These include information such as </a:t>
            </a:r>
            <a:r>
              <a:rPr lang="en-US" sz="1100" b="1"/>
              <a:t>disease</a:t>
            </a:r>
            <a:r>
              <a:rPr lang="en-US" sz="1100"/>
              <a:t>, </a:t>
            </a:r>
            <a:r>
              <a:rPr lang="en-US" sz="1100" b="1"/>
              <a:t>drugs</a:t>
            </a:r>
            <a:r>
              <a:rPr lang="en-US" sz="1100"/>
              <a:t>, </a:t>
            </a:r>
            <a:r>
              <a:rPr lang="en-US" sz="1100" b="1"/>
              <a:t>composition</a:t>
            </a:r>
            <a:r>
              <a:rPr lang="en-US" sz="1100"/>
              <a:t>, </a:t>
            </a:r>
            <a:r>
              <a:rPr lang="en-US" sz="1100" b="1"/>
              <a:t>treatment regimes</a:t>
            </a:r>
            <a:r>
              <a:rPr lang="en-US" sz="1100"/>
              <a:t>, </a:t>
            </a:r>
            <a:r>
              <a:rPr lang="en-US" sz="1100" b="1"/>
              <a:t>labels</a:t>
            </a:r>
            <a:r>
              <a:rPr lang="en-US" sz="1100"/>
              <a:t>, and </a:t>
            </a:r>
            <a:r>
              <a:rPr lang="en-US" sz="1100" b="1"/>
              <a:t>regulatory approval status</a:t>
            </a:r>
            <a:r>
              <a:rPr lang="en-US" sz="1100"/>
              <a:t>.  </a:t>
            </a:r>
          </a:p>
          <a:p>
            <a:pPr marL="457200" lvl="1" indent="0">
              <a:lnSpc>
                <a:spcPct val="90000"/>
              </a:lnSpc>
              <a:buNone/>
            </a:pPr>
            <a:endParaRPr lang="en-US" sz="1100"/>
          </a:p>
          <a:p>
            <a:pPr lvl="1">
              <a:lnSpc>
                <a:spcPct val="90000"/>
              </a:lnSpc>
              <a:buFont typeface="Wingdings" panose="05000000000000000000" pitchFamily="2" charset="2"/>
              <a:buChar char="§"/>
            </a:pPr>
            <a:r>
              <a:rPr lang="en-US" sz="1100"/>
              <a:t>Often, it’s difficult to extract these using rule-based systems. So, </a:t>
            </a:r>
            <a:r>
              <a:rPr lang="en-US" sz="1100" b="1"/>
              <a:t>Natural Language Processing (NLP) </a:t>
            </a:r>
            <a:r>
              <a:rPr lang="en-US" sz="1100"/>
              <a:t>techniques and AI algorithms such as named entity extraction (NER), Classification Models, and topic modeling are used to </a:t>
            </a:r>
            <a:r>
              <a:rPr lang="en-US" sz="1100" b="1"/>
              <a:t>automatically detect and extract </a:t>
            </a:r>
            <a:r>
              <a:rPr lang="en-US" sz="1100"/>
              <a:t>these key entities.</a:t>
            </a:r>
          </a:p>
          <a:p>
            <a:pPr marL="457200" lvl="1" indent="0">
              <a:lnSpc>
                <a:spcPct val="90000"/>
              </a:lnSpc>
              <a:buNone/>
            </a:pPr>
            <a:endParaRPr lang="en-US" sz="1100"/>
          </a:p>
          <a:p>
            <a:pPr lvl="1">
              <a:lnSpc>
                <a:spcPct val="90000"/>
              </a:lnSpc>
              <a:buFont typeface="Wingdings" panose="05000000000000000000" pitchFamily="2" charset="2"/>
              <a:buChar char="§"/>
            </a:pPr>
            <a:r>
              <a:rPr lang="en-US" sz="1100"/>
              <a:t>This system can process both machine-readable PDFs and non-machine-readable PDFs. It applies </a:t>
            </a:r>
            <a:r>
              <a:rPr lang="en-US" sz="1100" b="1"/>
              <a:t>Optical Character Recognition (OCR) </a:t>
            </a:r>
            <a:r>
              <a:rPr lang="en-US" sz="1100"/>
              <a:t>techniques to convert scanned documents to machine-readable format.</a:t>
            </a:r>
          </a:p>
          <a:p>
            <a:pPr marL="457200" lvl="1" indent="0">
              <a:lnSpc>
                <a:spcPct val="90000"/>
              </a:lnSpc>
              <a:buNone/>
            </a:pPr>
            <a:endParaRPr lang="en-US" sz="1100"/>
          </a:p>
          <a:p>
            <a:pPr lvl="1">
              <a:lnSpc>
                <a:spcPct val="90000"/>
              </a:lnSpc>
              <a:buFont typeface="Wingdings" panose="05000000000000000000" pitchFamily="2" charset="2"/>
              <a:buChar char="§"/>
            </a:pPr>
            <a:r>
              <a:rPr lang="en-US" sz="1100"/>
              <a:t>The system loads the extracted data onto the database which is further used by the Business team.</a:t>
            </a:r>
          </a:p>
        </p:txBody>
      </p:sp>
      <p:sp>
        <p:nvSpPr>
          <p:cNvPr id="6" name="TextBox 5">
            <a:extLst>
              <a:ext uri="{FF2B5EF4-FFF2-40B4-BE49-F238E27FC236}">
                <a16:creationId xmlns:a16="http://schemas.microsoft.com/office/drawing/2014/main" id="{28DACF3C-B4DD-709A-43DC-74B0B57A9031}"/>
              </a:ext>
            </a:extLst>
          </p:cNvPr>
          <p:cNvSpPr txBox="1"/>
          <p:nvPr/>
        </p:nvSpPr>
        <p:spPr>
          <a:xfrm>
            <a:off x="679799" y="5057024"/>
            <a:ext cx="3650838" cy="923330"/>
          </a:xfrm>
          <a:prstGeom prst="rect">
            <a:avLst/>
          </a:prstGeom>
          <a:noFill/>
        </p:spPr>
        <p:txBody>
          <a:bodyPr wrap="square" lIns="91440" tIns="45720" rIns="91440" bIns="45720" rtlCol="0" anchor="t">
            <a:spAutoFit/>
          </a:bodyPr>
          <a:lstStyle/>
          <a:p>
            <a:r>
              <a:rPr lang="en-IN" b="1" i="1">
                <a:solidFill>
                  <a:srgbClr val="00B0F0"/>
                </a:solidFill>
              </a:rPr>
              <a:t>                    AI enabled</a:t>
            </a:r>
            <a:endParaRPr lang="en-US"/>
          </a:p>
          <a:p>
            <a:r>
              <a:rPr lang="en-IN" b="1" i="1">
                <a:solidFill>
                  <a:srgbClr val="00B0F0"/>
                </a:solidFill>
              </a:rPr>
              <a:t>Healthcare Information Extractor</a:t>
            </a:r>
            <a:endParaRPr lang="en-IN"/>
          </a:p>
          <a:p>
            <a:r>
              <a:rPr lang="en-IN" b="1" i="1">
                <a:solidFill>
                  <a:srgbClr val="00B0F0"/>
                </a:solidFill>
                <a:cs typeface="Calibri"/>
              </a:rPr>
              <a:t>                          (HIE)</a:t>
            </a:r>
          </a:p>
        </p:txBody>
      </p:sp>
      <p:sp>
        <p:nvSpPr>
          <p:cNvPr id="8" name="Slide Number Placeholder 4">
            <a:extLst>
              <a:ext uri="{FF2B5EF4-FFF2-40B4-BE49-F238E27FC236}">
                <a16:creationId xmlns:a16="http://schemas.microsoft.com/office/drawing/2014/main" id="{FEF3AF91-69FF-0C70-E7DF-AFDAB0FC1E87}"/>
              </a:ext>
            </a:extLst>
          </p:cNvPr>
          <p:cNvSpPr>
            <a:spLocks noGrp="1"/>
          </p:cNvSpPr>
          <p:nvPr>
            <p:ph type="sldNum" sz="quarter" idx="12"/>
          </p:nvPr>
        </p:nvSpPr>
        <p:spPr>
          <a:xfrm>
            <a:off x="8532440" y="6237312"/>
            <a:ext cx="459160" cy="293117"/>
          </a:xfrm>
        </p:spPr>
        <p:txBody>
          <a:bodyPr lIns="91440" tIns="45720" rIns="91440" bIns="45720" anchor="t"/>
          <a:lstStyle/>
          <a:p>
            <a:r>
              <a:rPr lang="en-IN" sz="1600" b="1"/>
              <a:t>2</a:t>
            </a:r>
          </a:p>
          <a:p>
            <a:endParaRPr lang="en-IN" sz="1600" b="1">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20</a:t>
            </a:fld>
            <a:endParaRPr lang="en-IN"/>
          </a:p>
        </p:txBody>
      </p:sp>
      <p:sp>
        <p:nvSpPr>
          <p:cNvPr id="6" name="TextBox 5">
            <a:extLst>
              <a:ext uri="{FF2B5EF4-FFF2-40B4-BE49-F238E27FC236}">
                <a16:creationId xmlns:a16="http://schemas.microsoft.com/office/drawing/2014/main" id="{51A4C4DB-A2E3-6471-5BDA-58D3076438DC}"/>
              </a:ext>
            </a:extLst>
          </p:cNvPr>
          <p:cNvSpPr txBox="1"/>
          <p:nvPr/>
        </p:nvSpPr>
        <p:spPr>
          <a:xfrm>
            <a:off x="3131623" y="3101494"/>
            <a:ext cx="4336742" cy="646331"/>
          </a:xfrm>
          <a:prstGeom prst="rect">
            <a:avLst/>
          </a:prstGeom>
          <a:noFill/>
        </p:spPr>
        <p:txBody>
          <a:bodyPr wrap="square" lIns="91440" tIns="45720" rIns="91440" bIns="45720" rtlCol="0" anchor="t">
            <a:spAutoFit/>
          </a:bodyPr>
          <a:lstStyle/>
          <a:p>
            <a:r>
              <a:rPr lang="en-US" sz="3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3600"/>
          </a:p>
        </p:txBody>
      </p:sp>
    </p:spTree>
    <p:extLst>
      <p:ext uri="{BB962C8B-B14F-4D97-AF65-F5344CB8AC3E}">
        <p14:creationId xmlns:p14="http://schemas.microsoft.com/office/powerpoint/2010/main" val="98405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Product</a:t>
            </a:r>
            <a:r>
              <a:rPr lang="en-US" sz="2000">
                <a:cs typeface="Calibri"/>
              </a:rPr>
              <a:t> </a:t>
            </a:r>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Details</a:t>
            </a:r>
          </a:p>
        </p:txBody>
      </p:sp>
      <p:sp>
        <p:nvSpPr>
          <p:cNvPr id="3" name="Content Placeholder 2"/>
          <p:cNvSpPr>
            <a:spLocks noGrp="1"/>
          </p:cNvSpPr>
          <p:nvPr>
            <p:ph idx="1"/>
          </p:nvPr>
        </p:nvSpPr>
        <p:spPr>
          <a:xfrm>
            <a:off x="685800" y="1600200"/>
            <a:ext cx="8305800" cy="4525963"/>
          </a:xfrm>
        </p:spPr>
        <p:txBody>
          <a:bodyPr>
            <a:normAutofit/>
          </a:bodyPr>
          <a:lstStyle/>
          <a:p>
            <a:endParaRPr lang="en-US" sz="1200"/>
          </a:p>
          <a:p>
            <a:endParaRPr lang="en-US" sz="1200"/>
          </a:p>
        </p:txBody>
      </p:sp>
      <p:sp>
        <p:nvSpPr>
          <p:cNvPr id="4" name="TextBox 3">
            <a:extLst>
              <a:ext uri="{FF2B5EF4-FFF2-40B4-BE49-F238E27FC236}">
                <a16:creationId xmlns:a16="http://schemas.microsoft.com/office/drawing/2014/main" id="{C18378F7-D9BA-F863-ECE2-46839E37AFA9}"/>
              </a:ext>
            </a:extLst>
          </p:cNvPr>
          <p:cNvSpPr txBox="1"/>
          <p:nvPr/>
        </p:nvSpPr>
        <p:spPr>
          <a:xfrm>
            <a:off x="720315" y="1503825"/>
            <a:ext cx="7073561" cy="4924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ea typeface="+mn-lt"/>
                <a:cs typeface="+mn-lt"/>
              </a:rPr>
              <a:t>Product Description:</a:t>
            </a:r>
            <a:endParaRPr lang="en-US" sz="1600" b="1">
              <a:ea typeface="+mn-lt"/>
              <a:cs typeface="+mn-lt"/>
            </a:endParaRPr>
          </a:p>
          <a:p>
            <a:pPr marL="742950" lvl="1" indent="-285750">
              <a:buFont typeface="Wingdings"/>
              <a:buChar char="§"/>
            </a:pPr>
            <a:r>
              <a:rPr lang="en-GB" sz="1400">
                <a:ea typeface="+mn-lt"/>
                <a:cs typeface="+mn-lt"/>
              </a:rPr>
              <a:t>HIE is a web application SaaS implementation to extract information from text documents (e.g., PDF, MS Word, etc.) based on semantic search, ontology mappings, and named entity recognition. </a:t>
            </a:r>
            <a:endParaRPr lang="en-US" sz="1400">
              <a:cs typeface="Calibri"/>
            </a:endParaRPr>
          </a:p>
          <a:p>
            <a:r>
              <a:rPr lang="en-GB" sz="1600" b="1">
                <a:ea typeface="+mn-lt"/>
                <a:cs typeface="+mn-lt"/>
              </a:rPr>
              <a:t>Key Features:</a:t>
            </a:r>
            <a:endParaRPr lang="en-GB" sz="1600" b="1">
              <a:cs typeface="Calibri"/>
            </a:endParaRPr>
          </a:p>
          <a:p>
            <a:pPr marL="742950" lvl="1" indent="-285750">
              <a:buFont typeface="Wingdings"/>
              <a:buChar char="§"/>
            </a:pPr>
            <a:r>
              <a:rPr lang="en-GB" sz="1400">
                <a:ea typeface="+mn-lt"/>
                <a:cs typeface="+mn-lt"/>
              </a:rPr>
              <a:t>Upload documents (single or in bulk) and view all documents on the browser.</a:t>
            </a:r>
            <a:endParaRPr lang="en-GB" sz="1400">
              <a:cs typeface="Calibri"/>
            </a:endParaRPr>
          </a:p>
          <a:p>
            <a:pPr marL="742950" lvl="1" indent="-285750">
              <a:buFont typeface="Wingdings"/>
              <a:buChar char="§"/>
            </a:pPr>
            <a:r>
              <a:rPr lang="en-GB" sz="1400">
                <a:ea typeface="+mn-lt"/>
                <a:cs typeface="+mn-lt"/>
              </a:rPr>
              <a:t>Visualize the PDF content on the browser itself. </a:t>
            </a:r>
            <a:endParaRPr lang="en-GB" sz="1400">
              <a:cs typeface="Calibri"/>
            </a:endParaRPr>
          </a:p>
          <a:p>
            <a:pPr marL="742950" lvl="1" indent="-285750">
              <a:buFont typeface="Wingdings"/>
              <a:buChar char="§"/>
            </a:pPr>
            <a:r>
              <a:rPr lang="en-GB" sz="1400">
                <a:ea typeface="+mn-lt"/>
                <a:cs typeface="+mn-lt"/>
              </a:rPr>
              <a:t>Search and highlight key phrases on selected PDF document.</a:t>
            </a:r>
            <a:endParaRPr lang="en-GB" sz="1400">
              <a:cs typeface="Calibri"/>
            </a:endParaRPr>
          </a:p>
          <a:p>
            <a:pPr marL="742950" lvl="1" indent="-285750">
              <a:buFont typeface="Wingdings"/>
              <a:buChar char="§"/>
            </a:pPr>
            <a:r>
              <a:rPr lang="en-GB" sz="1400">
                <a:ea typeface="+mn-lt"/>
                <a:cs typeface="+mn-lt"/>
              </a:rPr>
              <a:t>Semantic search capability on the full set of documents.</a:t>
            </a:r>
            <a:endParaRPr lang="en-GB" sz="1400">
              <a:cs typeface="Calibri"/>
            </a:endParaRPr>
          </a:p>
          <a:p>
            <a:pPr marL="742950" lvl="1" indent="-285750">
              <a:buFont typeface="Wingdings"/>
              <a:buChar char="§"/>
            </a:pPr>
            <a:r>
              <a:rPr lang="en-GB" sz="1400">
                <a:ea typeface="+mn-lt"/>
                <a:cs typeface="+mn-lt"/>
              </a:rPr>
              <a:t>Ontology-based mapping and extraction of domain-specific entities.</a:t>
            </a:r>
            <a:endParaRPr lang="en-GB" sz="1400">
              <a:cs typeface="Calibri"/>
            </a:endParaRPr>
          </a:p>
          <a:p>
            <a:pPr marL="742950" lvl="1" indent="-285750">
              <a:buFont typeface="Wingdings"/>
              <a:buChar char="§"/>
            </a:pPr>
            <a:r>
              <a:rPr lang="en-GB" sz="1400">
                <a:ea typeface="+mn-lt"/>
                <a:cs typeface="+mn-lt"/>
              </a:rPr>
              <a:t>NER models to tag, highlight and extract domain-specific entities.</a:t>
            </a:r>
            <a:endParaRPr lang="en-GB" sz="1400">
              <a:cs typeface="Calibri"/>
            </a:endParaRPr>
          </a:p>
          <a:p>
            <a:pPr marL="742950" lvl="1" indent="-285750">
              <a:buFont typeface="Wingdings"/>
              <a:buChar char="§"/>
            </a:pPr>
            <a:r>
              <a:rPr lang="en-GB" sz="1400">
                <a:ea typeface="+mn-lt"/>
                <a:cs typeface="+mn-lt"/>
              </a:rPr>
              <a:t>Output pane to visualize the results on the browser itself.</a:t>
            </a:r>
            <a:endParaRPr lang="en-GB" sz="1400">
              <a:cs typeface="Calibri"/>
            </a:endParaRPr>
          </a:p>
          <a:p>
            <a:pPr marL="742950" lvl="1" indent="-285750">
              <a:buFont typeface="Wingdings"/>
              <a:buChar char="§"/>
            </a:pPr>
            <a:r>
              <a:rPr lang="en-GB" sz="1400">
                <a:ea typeface="+mn-lt"/>
                <a:cs typeface="+mn-lt"/>
              </a:rPr>
              <a:t>Export option to provide results in multiple formats such as XLS, JSON capability. </a:t>
            </a:r>
          </a:p>
          <a:p>
            <a:r>
              <a:rPr lang="en-GB" sz="1600" b="1">
                <a:ea typeface="+mn-lt"/>
                <a:cs typeface="+mn-lt"/>
              </a:rPr>
              <a:t>Additional Features:</a:t>
            </a:r>
            <a:endParaRPr lang="en-US" sz="1600" b="1">
              <a:ea typeface="+mn-lt"/>
              <a:cs typeface="+mn-lt"/>
            </a:endParaRPr>
          </a:p>
          <a:p>
            <a:pPr marL="742950" lvl="1" indent="-285750">
              <a:buFont typeface="Wingdings,Sans-Serif"/>
              <a:buChar char="§"/>
            </a:pPr>
            <a:r>
              <a:rPr lang="en-GB" sz="1400">
                <a:ea typeface="+mn-lt"/>
                <a:cs typeface="+mn-lt"/>
              </a:rPr>
              <a:t>Provide an option to select the NER model from the list.</a:t>
            </a:r>
          </a:p>
          <a:p>
            <a:pPr marL="742950" lvl="1" indent="-285750">
              <a:buFont typeface="Wingdings,Sans-Serif"/>
              <a:buChar char="§"/>
            </a:pPr>
            <a:r>
              <a:rPr lang="en-GB" sz="1400" b="1">
                <a:solidFill>
                  <a:schemeClr val="tx2">
                    <a:lumMod val="60000"/>
                    <a:lumOff val="40000"/>
                  </a:schemeClr>
                </a:solidFill>
                <a:ea typeface="+mn-lt"/>
                <a:cs typeface="+mn-lt"/>
              </a:rPr>
              <a:t>Implement prompt engineering to provide the user more flexibility to customize the parameters (Require more investigation)</a:t>
            </a:r>
          </a:p>
          <a:p>
            <a:pPr marL="742950" lvl="1" indent="-285750">
              <a:buFont typeface="Wingdings,Sans-Serif"/>
              <a:buChar char="§"/>
            </a:pPr>
            <a:r>
              <a:rPr lang="en-GB" sz="1400" b="1">
                <a:solidFill>
                  <a:schemeClr val="tx2">
                    <a:lumMod val="60000"/>
                    <a:lumOff val="40000"/>
                  </a:schemeClr>
                </a:solidFill>
                <a:ea typeface="+mn-lt"/>
                <a:cs typeface="+mn-lt"/>
              </a:rPr>
              <a:t>Implement the OCR feature to read non-machine-readable PDFs to machine-readable documents</a:t>
            </a:r>
            <a:endParaRPr lang="en-US" sz="1400" b="1">
              <a:solidFill>
                <a:schemeClr val="tx2">
                  <a:lumMod val="60000"/>
                  <a:lumOff val="40000"/>
                </a:schemeClr>
              </a:solidFill>
              <a:ea typeface="+mn-lt"/>
              <a:cs typeface="+mn-lt"/>
            </a:endParaRPr>
          </a:p>
          <a:p>
            <a:pPr marL="742950" lvl="1" indent="-285750">
              <a:buFont typeface="Wingdings,Sans-Serif"/>
              <a:buChar char="§"/>
            </a:pPr>
            <a:r>
              <a:rPr lang="en-GB" sz="1400" b="1">
                <a:solidFill>
                  <a:schemeClr val="tx2">
                    <a:lumMod val="60000"/>
                    <a:lumOff val="40000"/>
                  </a:schemeClr>
                </a:solidFill>
                <a:ea typeface="+mn-lt"/>
                <a:cs typeface="+mn-lt"/>
              </a:rPr>
              <a:t>Implement API endpoint for real-time extracted search result sets</a:t>
            </a:r>
          </a:p>
          <a:p>
            <a:pPr marL="742950" lvl="1" indent="-285750">
              <a:buFont typeface="Wingdings,Sans-Serif"/>
              <a:buChar char="§"/>
            </a:pPr>
            <a:endParaRPr lang="en-GB" sz="1400">
              <a:solidFill>
                <a:srgbClr val="FF0000"/>
              </a:solidFill>
              <a:ea typeface="+mn-lt"/>
              <a:cs typeface="+mn-lt"/>
            </a:endParaRPr>
          </a:p>
          <a:p>
            <a:pPr lvl="2"/>
            <a:r>
              <a:rPr lang="en-GB" sz="1400" i="1">
                <a:ea typeface="+mn-lt"/>
                <a:cs typeface="+mn-lt"/>
              </a:rPr>
              <a:t>Note: Pointers in </a:t>
            </a:r>
            <a:r>
              <a:rPr lang="en-GB" sz="1400" b="1" i="1">
                <a:solidFill>
                  <a:schemeClr val="tx2">
                    <a:lumMod val="60000"/>
                    <a:lumOff val="40000"/>
                  </a:schemeClr>
                </a:solidFill>
                <a:ea typeface="+mn-lt"/>
                <a:cs typeface="+mn-lt"/>
              </a:rPr>
              <a:t>BLUE </a:t>
            </a:r>
            <a:r>
              <a:rPr lang="en-GB" sz="1400" i="1">
                <a:ea typeface="+mn-lt"/>
                <a:cs typeface="+mn-lt"/>
              </a:rPr>
              <a:t>are after re-assessment of customer feedback</a:t>
            </a:r>
          </a:p>
        </p:txBody>
      </p:sp>
      <p:sp>
        <p:nvSpPr>
          <p:cNvPr id="8" name="Slide Number Placeholder 4">
            <a:extLst>
              <a:ext uri="{FF2B5EF4-FFF2-40B4-BE49-F238E27FC236}">
                <a16:creationId xmlns:a16="http://schemas.microsoft.com/office/drawing/2014/main" id="{C447F1EC-6F2E-9DB5-EFBD-43602D079E60}"/>
              </a:ext>
            </a:extLst>
          </p:cNvPr>
          <p:cNvSpPr>
            <a:spLocks noGrp="1"/>
          </p:cNvSpPr>
          <p:nvPr>
            <p:ph type="sldNum" sz="quarter" idx="12"/>
          </p:nvPr>
        </p:nvSpPr>
        <p:spPr>
          <a:xfrm>
            <a:off x="8532440" y="6237312"/>
            <a:ext cx="459160" cy="293117"/>
          </a:xfrm>
        </p:spPr>
        <p:txBody>
          <a:bodyPr lIns="91440" tIns="45720" rIns="91440" bIns="45720" anchor="t"/>
          <a:lstStyle/>
          <a:p>
            <a:r>
              <a:rPr lang="en-IN"/>
              <a:t>3</a:t>
            </a:r>
          </a:p>
        </p:txBody>
      </p:sp>
    </p:spTree>
    <p:extLst>
      <p:ext uri="{BB962C8B-B14F-4D97-AF65-F5344CB8AC3E}">
        <p14:creationId xmlns:p14="http://schemas.microsoft.com/office/powerpoint/2010/main" val="30315834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Product</a:t>
            </a:r>
            <a:r>
              <a:rPr lang="en-US" sz="2000">
                <a:cs typeface="Calibri"/>
              </a:rPr>
              <a:t> </a:t>
            </a:r>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Details</a:t>
            </a:r>
            <a:r>
              <a:rPr lang="en-US" sz="2000">
                <a:cs typeface="Calibri"/>
              </a:rPr>
              <a:t> </a:t>
            </a:r>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(Contd..)</a:t>
            </a:r>
          </a:p>
        </p:txBody>
      </p:sp>
      <p:sp>
        <p:nvSpPr>
          <p:cNvPr id="3" name="Content Placeholder 2"/>
          <p:cNvSpPr>
            <a:spLocks noGrp="1"/>
          </p:cNvSpPr>
          <p:nvPr>
            <p:ph idx="1"/>
          </p:nvPr>
        </p:nvSpPr>
        <p:spPr>
          <a:xfrm>
            <a:off x="685800" y="1600200"/>
            <a:ext cx="8305800" cy="4525963"/>
          </a:xfrm>
        </p:spPr>
        <p:txBody>
          <a:bodyPr>
            <a:normAutofit/>
          </a:bodyPr>
          <a:lstStyle/>
          <a:p>
            <a:endParaRPr lang="en-US" sz="1200"/>
          </a:p>
          <a:p>
            <a:endParaRPr lang="en-US" sz="1200"/>
          </a:p>
        </p:txBody>
      </p:sp>
      <p:sp>
        <p:nvSpPr>
          <p:cNvPr id="6" name="Slide Number Placeholder 4">
            <a:extLst>
              <a:ext uri="{FF2B5EF4-FFF2-40B4-BE49-F238E27FC236}">
                <a16:creationId xmlns:a16="http://schemas.microsoft.com/office/drawing/2014/main" id="{AA29B46C-F768-C30F-3DF1-EBFA27CEA949}"/>
              </a:ext>
            </a:extLst>
          </p:cNvPr>
          <p:cNvSpPr>
            <a:spLocks noGrp="1"/>
          </p:cNvSpPr>
          <p:nvPr>
            <p:ph type="sldNum" sz="quarter" idx="12"/>
          </p:nvPr>
        </p:nvSpPr>
        <p:spPr>
          <a:xfrm>
            <a:off x="8532440" y="6237312"/>
            <a:ext cx="459160" cy="293117"/>
          </a:xfrm>
        </p:spPr>
        <p:txBody>
          <a:bodyPr lIns="91440" tIns="45720" rIns="91440" bIns="45720" anchor="t"/>
          <a:lstStyle/>
          <a:p>
            <a:r>
              <a:rPr lang="en-IN">
                <a:cs typeface="Calibri"/>
              </a:rPr>
              <a:t>4</a:t>
            </a:r>
          </a:p>
        </p:txBody>
      </p:sp>
      <p:pic>
        <p:nvPicPr>
          <p:cNvPr id="5" name="Picture 6" descr="Diagram&#10;&#10;Description automatically generated">
            <a:extLst>
              <a:ext uri="{FF2B5EF4-FFF2-40B4-BE49-F238E27FC236}">
                <a16:creationId xmlns:a16="http://schemas.microsoft.com/office/drawing/2014/main" id="{F2820184-D856-F26C-1D0E-262B497471C0}"/>
              </a:ext>
            </a:extLst>
          </p:cNvPr>
          <p:cNvPicPr>
            <a:picLocks noChangeAspect="1"/>
          </p:cNvPicPr>
          <p:nvPr/>
        </p:nvPicPr>
        <p:blipFill>
          <a:blip r:embed="rId2"/>
          <a:stretch>
            <a:fillRect/>
          </a:stretch>
        </p:blipFill>
        <p:spPr>
          <a:xfrm>
            <a:off x="2" y="1378640"/>
            <a:ext cx="9108372" cy="4857770"/>
          </a:xfrm>
          <a:prstGeom prst="rect">
            <a:avLst/>
          </a:prstGeom>
        </p:spPr>
      </p:pic>
    </p:spTree>
    <p:extLst>
      <p:ext uri="{BB962C8B-B14F-4D97-AF65-F5344CB8AC3E}">
        <p14:creationId xmlns:p14="http://schemas.microsoft.com/office/powerpoint/2010/main" val="312241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Target Market and Audience</a:t>
            </a:r>
          </a:p>
        </p:txBody>
      </p:sp>
      <p:sp>
        <p:nvSpPr>
          <p:cNvPr id="3" name="Content Placeholder 2"/>
          <p:cNvSpPr>
            <a:spLocks noGrp="1"/>
          </p:cNvSpPr>
          <p:nvPr>
            <p:ph idx="1"/>
          </p:nvPr>
        </p:nvSpPr>
        <p:spPr>
          <a:xfrm>
            <a:off x="685800" y="1600200"/>
            <a:ext cx="8305800" cy="4525963"/>
          </a:xfrm>
        </p:spPr>
        <p:txBody>
          <a:bodyPr>
            <a:normAutofit/>
          </a:bodyPr>
          <a:lstStyle/>
          <a:p>
            <a:endParaRPr lang="en-US" sz="1200"/>
          </a:p>
          <a:p>
            <a:endParaRPr lang="en-US" sz="1200"/>
          </a:p>
        </p:txBody>
      </p:sp>
      <p:sp>
        <p:nvSpPr>
          <p:cNvPr id="5" name="Slide Number Placeholder 4"/>
          <p:cNvSpPr>
            <a:spLocks noGrp="1"/>
          </p:cNvSpPr>
          <p:nvPr>
            <p:ph type="sldNum" sz="quarter" idx="12"/>
          </p:nvPr>
        </p:nvSpPr>
        <p:spPr/>
        <p:txBody>
          <a:bodyPr lIns="91440" tIns="45720" rIns="91440" bIns="45720" anchor="t"/>
          <a:lstStyle/>
          <a:p>
            <a:r>
              <a:rPr lang="en-IN"/>
              <a:t>5</a:t>
            </a:r>
          </a:p>
        </p:txBody>
      </p:sp>
      <p:sp>
        <p:nvSpPr>
          <p:cNvPr id="4" name="TextBox 3">
            <a:extLst>
              <a:ext uri="{FF2B5EF4-FFF2-40B4-BE49-F238E27FC236}">
                <a16:creationId xmlns:a16="http://schemas.microsoft.com/office/drawing/2014/main" id="{580CE6F1-6146-FB6B-69EC-3C96CEC15D5A}"/>
              </a:ext>
            </a:extLst>
          </p:cNvPr>
          <p:cNvSpPr txBox="1"/>
          <p:nvPr/>
        </p:nvSpPr>
        <p:spPr>
          <a:xfrm>
            <a:off x="733295" y="1363347"/>
            <a:ext cx="7656104"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cs typeface="Calibri"/>
              </a:rPr>
              <a:t>HIE is a B2B SaaS product for Healthcare Domain to be helpful in extracting from real-world sources.</a:t>
            </a:r>
            <a:endParaRPr lang="en-US" sz="1400">
              <a:cs typeface="Calibri"/>
            </a:endParaRPr>
          </a:p>
          <a:p>
            <a:endParaRPr lang="en-GB" sz="1400">
              <a:cs typeface="Calibri"/>
            </a:endParaRPr>
          </a:p>
          <a:p>
            <a:pPr marL="285750" indent="-285750">
              <a:buFont typeface="Wingdings"/>
              <a:buChar char="§"/>
            </a:pPr>
            <a:r>
              <a:rPr lang="en-GB" b="1">
                <a:cs typeface="Calibri"/>
              </a:rPr>
              <a:t>Target Market:</a:t>
            </a:r>
          </a:p>
          <a:p>
            <a:pPr marL="742950" lvl="1" indent="-285750">
              <a:buFont typeface="Wingdings"/>
              <a:buChar char="§"/>
            </a:pPr>
            <a:r>
              <a:rPr lang="en-GB" sz="1400">
                <a:cs typeface="Calibri"/>
              </a:rPr>
              <a:t>Europe</a:t>
            </a:r>
          </a:p>
          <a:p>
            <a:pPr marL="742950" lvl="1" indent="-285750">
              <a:buFont typeface="Wingdings"/>
              <a:buChar char="§"/>
            </a:pPr>
            <a:r>
              <a:rPr lang="en-GB" sz="1400">
                <a:cs typeface="Calibri"/>
              </a:rPr>
              <a:t>United States </a:t>
            </a:r>
          </a:p>
          <a:p>
            <a:pPr marL="742950" lvl="1" indent="-285750">
              <a:buFont typeface="Wingdings"/>
              <a:buChar char="§"/>
            </a:pPr>
            <a:r>
              <a:rPr lang="en-GB" sz="1400">
                <a:cs typeface="Calibri"/>
              </a:rPr>
              <a:t>Canada</a:t>
            </a:r>
          </a:p>
          <a:p>
            <a:pPr marL="742950" lvl="1" indent="-285750">
              <a:buFont typeface="Wingdings"/>
              <a:buChar char="§"/>
            </a:pPr>
            <a:r>
              <a:rPr lang="en-GB" sz="1400">
                <a:cs typeface="Calibri"/>
              </a:rPr>
              <a:t>United Kingdom</a:t>
            </a:r>
          </a:p>
          <a:p>
            <a:pPr marL="742950" lvl="1" indent="-285750">
              <a:buFont typeface="Wingdings"/>
              <a:buChar char="§"/>
            </a:pPr>
            <a:r>
              <a:rPr lang="en-GB" sz="1400">
                <a:cs typeface="Calibri"/>
              </a:rPr>
              <a:t>APEC (Japan &amp; Australia)</a:t>
            </a:r>
          </a:p>
          <a:p>
            <a:pPr marL="742950" lvl="1" indent="-285750">
              <a:buFont typeface="Wingdings"/>
              <a:buChar char="§"/>
            </a:pPr>
            <a:endParaRPr lang="en-GB" sz="1400">
              <a:cs typeface="Calibri"/>
            </a:endParaRPr>
          </a:p>
          <a:p>
            <a:pPr marL="285750" indent="-285750">
              <a:buFont typeface="Wingdings"/>
              <a:buChar char="§"/>
            </a:pPr>
            <a:r>
              <a:rPr lang="en-GB" sz="1600" b="1">
                <a:cs typeface="Calibri"/>
              </a:rPr>
              <a:t> Target Companies:</a:t>
            </a:r>
          </a:p>
          <a:p>
            <a:pPr marL="742950" lvl="1" indent="-285750">
              <a:buFont typeface="Wingdings"/>
              <a:buChar char="§"/>
            </a:pPr>
            <a:r>
              <a:rPr lang="en-GB" sz="1400">
                <a:cs typeface="Calibri"/>
              </a:rPr>
              <a:t>Pharmaceuticals</a:t>
            </a:r>
          </a:p>
          <a:p>
            <a:pPr marL="742950" lvl="1" indent="-285750">
              <a:buFont typeface="Wingdings"/>
              <a:buChar char="§"/>
            </a:pPr>
            <a:r>
              <a:rPr lang="en-GB" sz="1400">
                <a:cs typeface="Calibri"/>
              </a:rPr>
              <a:t>Health Technology Organizations</a:t>
            </a:r>
          </a:p>
          <a:p>
            <a:pPr marL="742950" lvl="1" indent="-285750">
              <a:buFont typeface="Wingdings"/>
              <a:buChar char="§"/>
            </a:pPr>
            <a:r>
              <a:rPr lang="en-GB" sz="1400">
                <a:cs typeface="Calibri"/>
              </a:rPr>
              <a:t>Biotech companies</a:t>
            </a:r>
          </a:p>
          <a:p>
            <a:pPr marL="742950" lvl="1" indent="-285750">
              <a:buFont typeface="Wingdings"/>
              <a:buChar char="§"/>
            </a:pPr>
            <a:r>
              <a:rPr lang="en-GB" sz="1400">
                <a:cs typeface="Calibri"/>
              </a:rPr>
              <a:t>Clinical Research Organizations</a:t>
            </a:r>
          </a:p>
          <a:p>
            <a:pPr lvl="1"/>
            <a:endParaRPr lang="en-GB" sz="1400">
              <a:cs typeface="Calibri"/>
            </a:endParaRPr>
          </a:p>
          <a:p>
            <a:pPr marL="285750" indent="-285750">
              <a:buFont typeface="Wingdings"/>
              <a:buChar char="§"/>
            </a:pPr>
            <a:r>
              <a:rPr lang="en-GB" sz="1600" b="1">
                <a:cs typeface="Calibri"/>
              </a:rPr>
              <a:t>Target Audience (SMEs) within Biomedical:</a:t>
            </a:r>
          </a:p>
          <a:p>
            <a:pPr marL="742950" lvl="1" indent="-285750">
              <a:buFont typeface="Wingdings"/>
              <a:buChar char="§"/>
            </a:pPr>
            <a:r>
              <a:rPr lang="en-GB" sz="1400">
                <a:cs typeface="Calibri"/>
              </a:rPr>
              <a:t>Medical Writing</a:t>
            </a:r>
          </a:p>
          <a:p>
            <a:pPr marL="742950" lvl="1" indent="-285750">
              <a:buFont typeface="Wingdings"/>
              <a:buChar char="§"/>
            </a:pPr>
            <a:r>
              <a:rPr lang="en-GB" sz="1400">
                <a:cs typeface="Calibri"/>
              </a:rPr>
              <a:t>Regulatory Affairs</a:t>
            </a:r>
          </a:p>
          <a:p>
            <a:pPr marL="742950" lvl="1" indent="-285750">
              <a:buFont typeface="Wingdings"/>
              <a:buChar char="§"/>
            </a:pPr>
            <a:r>
              <a:rPr lang="en-GB" sz="1400">
                <a:ea typeface="+mn-lt"/>
                <a:cs typeface="+mn-lt"/>
              </a:rPr>
              <a:t>Market Access Teams</a:t>
            </a:r>
            <a:endParaRPr lang="en-GB" sz="1400">
              <a:cs typeface="Calibri"/>
            </a:endParaRPr>
          </a:p>
          <a:p>
            <a:pPr marL="742950" lvl="1" indent="-285750">
              <a:buFont typeface="Wingdings"/>
              <a:buChar char="§"/>
            </a:pPr>
            <a:r>
              <a:rPr lang="en-GB" sz="1400">
                <a:cs typeface="Calibri"/>
              </a:rPr>
              <a:t>Health Technology Assessment</a:t>
            </a:r>
          </a:p>
          <a:p>
            <a:pPr marL="742950" lvl="1" indent="-285750">
              <a:buFont typeface="Wingdings"/>
              <a:buChar char="§"/>
            </a:pPr>
            <a:r>
              <a:rPr lang="en-GB" sz="1400">
                <a:cs typeface="Calibri"/>
              </a:rPr>
              <a:t>Clinical Assessment</a:t>
            </a:r>
          </a:p>
          <a:p>
            <a:pPr marL="742950" lvl="1" indent="-285750">
              <a:buFont typeface="Wingdings"/>
              <a:buChar char="§"/>
            </a:pPr>
            <a:r>
              <a:rPr lang="en-GB" sz="1400">
                <a:cs typeface="Calibri"/>
              </a:rPr>
              <a:t>Drug Pricing and Reimbursement</a:t>
            </a:r>
          </a:p>
          <a:p>
            <a:pPr marL="742950" lvl="1" indent="-285750">
              <a:buFont typeface="Wingdings"/>
              <a:buChar char="§"/>
            </a:pPr>
            <a:endParaRPr lang="en-GB" b="1">
              <a:cs typeface="Calibri"/>
            </a:endParaRPr>
          </a:p>
          <a:p>
            <a:pPr lvl="1"/>
            <a:endParaRPr lang="en-GB" b="1">
              <a:cs typeface="Calibri"/>
            </a:endParaRPr>
          </a:p>
          <a:p>
            <a:pPr marL="742950" lvl="1" indent="-285750">
              <a:buFont typeface="Wingdings"/>
              <a:buChar char="§"/>
            </a:pPr>
            <a:endParaRPr lang="en-GB" b="1">
              <a:cs typeface="Calibri"/>
            </a:endParaRPr>
          </a:p>
          <a:p>
            <a:pPr marL="285750" indent="-285750">
              <a:buFont typeface="Wingdings"/>
              <a:buChar char="§"/>
            </a:pPr>
            <a:endParaRPr lang="en-GB" b="1">
              <a:cs typeface="Calibri"/>
            </a:endParaRPr>
          </a:p>
        </p:txBody>
      </p:sp>
    </p:spTree>
    <p:extLst>
      <p:ext uri="{BB962C8B-B14F-4D97-AF65-F5344CB8AC3E}">
        <p14:creationId xmlns:p14="http://schemas.microsoft.com/office/powerpoint/2010/main" val="247236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Pain Points to Solve</a:t>
            </a:r>
          </a:p>
        </p:txBody>
      </p:sp>
      <p:sp>
        <p:nvSpPr>
          <p:cNvPr id="3" name="Content Placeholder 2"/>
          <p:cNvSpPr>
            <a:spLocks noGrp="1"/>
          </p:cNvSpPr>
          <p:nvPr>
            <p:ph idx="1"/>
          </p:nvPr>
        </p:nvSpPr>
        <p:spPr>
          <a:xfrm>
            <a:off x="685800" y="1600200"/>
            <a:ext cx="8305800" cy="4525963"/>
          </a:xfrm>
        </p:spPr>
        <p:txBody>
          <a:bodyPr>
            <a:normAutofit/>
          </a:bodyPr>
          <a:lstStyle/>
          <a:p>
            <a:endParaRPr lang="en-US" sz="1200"/>
          </a:p>
          <a:p>
            <a:endParaRPr lang="en-US" sz="1200"/>
          </a:p>
        </p:txBody>
      </p:sp>
      <p:sp>
        <p:nvSpPr>
          <p:cNvPr id="5" name="Slide Number Placeholder 4"/>
          <p:cNvSpPr>
            <a:spLocks noGrp="1"/>
          </p:cNvSpPr>
          <p:nvPr>
            <p:ph type="sldNum" sz="quarter" idx="12"/>
          </p:nvPr>
        </p:nvSpPr>
        <p:spPr/>
        <p:txBody>
          <a:bodyPr lIns="91440" tIns="45720" rIns="91440" bIns="45720" anchor="t"/>
          <a:lstStyle/>
          <a:p>
            <a:r>
              <a:rPr lang="en-IN">
                <a:cs typeface="Calibri"/>
              </a:rPr>
              <a:t>6</a:t>
            </a:r>
          </a:p>
        </p:txBody>
      </p:sp>
      <p:sp>
        <p:nvSpPr>
          <p:cNvPr id="6" name="TextBox 5">
            <a:extLst>
              <a:ext uri="{FF2B5EF4-FFF2-40B4-BE49-F238E27FC236}">
                <a16:creationId xmlns:a16="http://schemas.microsoft.com/office/drawing/2014/main" id="{E28895F1-1D05-3654-D721-891545ADF4EE}"/>
              </a:ext>
            </a:extLst>
          </p:cNvPr>
          <p:cNvSpPr txBox="1"/>
          <p:nvPr/>
        </p:nvSpPr>
        <p:spPr>
          <a:xfrm>
            <a:off x="841168" y="1491837"/>
            <a:ext cx="6477000"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Real-World Data Extraction:</a:t>
            </a:r>
            <a:endParaRPr lang="en-US" b="1" err="1">
              <a:cs typeface="Calibri"/>
            </a:endParaRPr>
          </a:p>
          <a:p>
            <a:pPr marL="742950" lvl="1" indent="-285750">
              <a:buFont typeface="Wingdings"/>
              <a:buChar char="§"/>
            </a:pPr>
            <a:r>
              <a:rPr lang="en-US" sz="1400">
                <a:cs typeface="Calibri"/>
              </a:rPr>
              <a:t>RWD is significant data for the Healthcare and Life-science industries and extracting this data with accuracy and efficiency is challenging.</a:t>
            </a:r>
            <a:endParaRPr lang="en-US" sz="1400">
              <a:ea typeface="Calibri"/>
              <a:cs typeface="Calibri"/>
            </a:endParaRPr>
          </a:p>
          <a:p>
            <a:pPr lvl="1"/>
            <a:endParaRPr lang="en-US" sz="1400">
              <a:cs typeface="Calibri"/>
            </a:endParaRPr>
          </a:p>
          <a:p>
            <a:r>
              <a:rPr lang="en-US" b="1">
                <a:cs typeface="Calibri"/>
              </a:rPr>
              <a:t>Unstructured Data Processing:</a:t>
            </a:r>
            <a:endParaRPr lang="en-US" b="1">
              <a:ea typeface="Calibri"/>
              <a:cs typeface="Calibri"/>
            </a:endParaRPr>
          </a:p>
          <a:p>
            <a:pPr marL="742950" lvl="1" indent="-285750">
              <a:buFont typeface="Wingdings"/>
              <a:buChar char="§"/>
            </a:pPr>
            <a:r>
              <a:rPr lang="en-US" sz="1400">
                <a:cs typeface="Calibri"/>
              </a:rPr>
              <a:t>Healthcare and Lifesciences domain require extracting information from unstructured data sources and efficient extraction approaches are sought after by SMEs.</a:t>
            </a:r>
            <a:endParaRPr lang="en-US" sz="1400">
              <a:ea typeface="Calibri"/>
              <a:cs typeface="Calibri"/>
            </a:endParaRPr>
          </a:p>
          <a:p>
            <a:pPr lvl="1"/>
            <a:endParaRPr lang="en-US" sz="1400">
              <a:cs typeface="Calibri"/>
            </a:endParaRPr>
          </a:p>
          <a:p>
            <a:r>
              <a:rPr lang="en-US" b="1">
                <a:cs typeface="Calibri"/>
              </a:rPr>
              <a:t>Limitations of Document Search:</a:t>
            </a:r>
            <a:endParaRPr lang="en-US" b="1">
              <a:ea typeface="Calibri"/>
              <a:cs typeface="Calibri"/>
            </a:endParaRPr>
          </a:p>
          <a:p>
            <a:pPr marL="742950" lvl="1" indent="-285750">
              <a:buFont typeface="Wingdings"/>
              <a:buChar char="§"/>
            </a:pPr>
            <a:r>
              <a:rPr lang="en-US" sz="1400">
                <a:cs typeface="Calibri"/>
              </a:rPr>
              <a:t>The keyword-based search approaches have limitations in extracting information that are not exact matches yet semantically similar. Hence the current approaches miss out on relevant information.</a:t>
            </a:r>
            <a:endParaRPr lang="en-US" sz="1400">
              <a:ea typeface="Calibri"/>
              <a:cs typeface="Calibri"/>
            </a:endParaRPr>
          </a:p>
          <a:p>
            <a:pPr lvl="1"/>
            <a:endParaRPr lang="en-US" sz="1400">
              <a:cs typeface="Calibri"/>
            </a:endParaRPr>
          </a:p>
          <a:p>
            <a:r>
              <a:rPr lang="en-US" b="1">
                <a:cs typeface="Calibri"/>
              </a:rPr>
              <a:t>Lack of End-to-End Platform:</a:t>
            </a:r>
            <a:endParaRPr lang="en-US" b="1">
              <a:ea typeface="Calibri"/>
              <a:cs typeface="Calibri"/>
            </a:endParaRPr>
          </a:p>
          <a:p>
            <a:pPr marL="742950" lvl="1" indent="-285750">
              <a:buFont typeface="Wingdings"/>
              <a:buChar char="§"/>
            </a:pPr>
            <a:r>
              <a:rPr lang="en-US" sz="1400">
                <a:cs typeface="Calibri"/>
              </a:rPr>
              <a:t>A common platform is warranted to upload &amp; store documents, perform searches, extract key information, visualize the results, and export the result to the required format. </a:t>
            </a:r>
            <a:endParaRPr lang="en-US" sz="1400">
              <a:ea typeface="Calibri"/>
              <a:cs typeface="Calibri"/>
            </a:endParaRPr>
          </a:p>
        </p:txBody>
      </p:sp>
    </p:spTree>
    <p:extLst>
      <p:ext uri="{BB962C8B-B14F-4D97-AF65-F5344CB8AC3E}">
        <p14:creationId xmlns:p14="http://schemas.microsoft.com/office/powerpoint/2010/main" val="3939356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Value Proposition</a:t>
            </a:r>
          </a:p>
        </p:txBody>
      </p:sp>
      <p:sp>
        <p:nvSpPr>
          <p:cNvPr id="3" name="Content Placeholder 2"/>
          <p:cNvSpPr>
            <a:spLocks noGrp="1"/>
          </p:cNvSpPr>
          <p:nvPr>
            <p:ph idx="1"/>
          </p:nvPr>
        </p:nvSpPr>
        <p:spPr>
          <a:xfrm>
            <a:off x="533995" y="1484114"/>
            <a:ext cx="8305800" cy="4525963"/>
          </a:xfrm>
        </p:spPr>
        <p:txBody>
          <a:bodyPr>
            <a:normAutofit/>
          </a:bodyPr>
          <a:lstStyle/>
          <a:p>
            <a:endParaRPr lang="en-US" sz="1200"/>
          </a:p>
          <a:p>
            <a:endParaRPr lang="en-US" sz="1200"/>
          </a:p>
        </p:txBody>
      </p:sp>
      <p:sp>
        <p:nvSpPr>
          <p:cNvPr id="5" name="Slide Number Placeholder 4"/>
          <p:cNvSpPr>
            <a:spLocks noGrp="1"/>
          </p:cNvSpPr>
          <p:nvPr>
            <p:ph type="sldNum" sz="quarter" idx="12"/>
          </p:nvPr>
        </p:nvSpPr>
        <p:spPr/>
        <p:txBody>
          <a:bodyPr lIns="91440" tIns="45720" rIns="91440" bIns="45720" anchor="t"/>
          <a:lstStyle/>
          <a:p>
            <a:r>
              <a:rPr lang="en-IN">
                <a:cs typeface="Calibri"/>
              </a:rPr>
              <a:t>7</a:t>
            </a:r>
          </a:p>
        </p:txBody>
      </p:sp>
      <p:sp>
        <p:nvSpPr>
          <p:cNvPr id="4" name="TextBox 3">
            <a:extLst>
              <a:ext uri="{FF2B5EF4-FFF2-40B4-BE49-F238E27FC236}">
                <a16:creationId xmlns:a16="http://schemas.microsoft.com/office/drawing/2014/main" id="{A248606E-50DB-BE6E-89E7-A491172F19D7}"/>
              </a:ext>
            </a:extLst>
          </p:cNvPr>
          <p:cNvSpPr txBox="1"/>
          <p:nvPr/>
        </p:nvSpPr>
        <p:spPr>
          <a:xfrm>
            <a:off x="899783" y="1648647"/>
            <a:ext cx="7339857"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b="1">
                <a:cs typeface="Calibri"/>
              </a:rPr>
              <a:t>HIE - </a:t>
            </a:r>
            <a:r>
              <a:rPr lang="en-GB">
                <a:ea typeface="+mn-lt"/>
                <a:cs typeface="+mn-lt"/>
              </a:rPr>
              <a:t>it provides powerful natural language processing (NLP) and text analytics software solutions that enable organizations to extract meaningful insights and knowledge from unstructured data, particularly in the healthcare and life sciences industries. </a:t>
            </a:r>
            <a:endParaRPr lang="en-US">
              <a:ea typeface="+mn-lt"/>
              <a:cs typeface="+mn-lt"/>
            </a:endParaRPr>
          </a:p>
          <a:p>
            <a:endParaRPr lang="en-GB" sz="1600">
              <a:ea typeface="+mn-lt"/>
              <a:cs typeface="+mn-lt"/>
            </a:endParaRPr>
          </a:p>
          <a:p>
            <a:pPr lvl="1"/>
            <a:r>
              <a:rPr lang="en-GB" sz="1600" i="1">
                <a:ea typeface="+mn-lt"/>
                <a:cs typeface="+mn-lt"/>
              </a:rPr>
              <a:t>Note: This resolves the first three underserved needs of the industries from the previous slide.</a:t>
            </a:r>
            <a:endParaRPr lang="en-US" sz="1600" i="1">
              <a:ea typeface="Calibri"/>
              <a:cs typeface="Calibri"/>
            </a:endParaRPr>
          </a:p>
          <a:p>
            <a:pPr lvl="1"/>
            <a:endParaRPr lang="en-GB" sz="1600" i="1">
              <a:ea typeface="+mn-lt"/>
              <a:cs typeface="+mn-lt"/>
            </a:endParaRPr>
          </a:p>
          <a:p>
            <a:pPr marL="342900" indent="-342900">
              <a:buFont typeface="Arial"/>
              <a:buChar char="•"/>
            </a:pPr>
            <a:r>
              <a:rPr lang="en-GB" b="1">
                <a:ea typeface="+mn-lt"/>
                <a:cs typeface="+mn-lt"/>
              </a:rPr>
              <a:t>HIE's </a:t>
            </a:r>
            <a:r>
              <a:rPr lang="en-GB">
                <a:ea typeface="+mn-lt"/>
                <a:cs typeface="+mn-lt"/>
              </a:rPr>
              <a:t>software is designed to help users quickly and accurately analyse large volumes of text data, identify key concepts and relationships, and gain a deeper understanding of their data.</a:t>
            </a:r>
            <a:r>
              <a:rPr lang="en-GB" sz="1600">
                <a:ea typeface="+mn-lt"/>
                <a:cs typeface="+mn-lt"/>
              </a:rPr>
              <a:t> </a:t>
            </a:r>
          </a:p>
          <a:p>
            <a:endParaRPr lang="en-GB" sz="1600">
              <a:ea typeface="Calibri"/>
              <a:cs typeface="Calibri"/>
            </a:endParaRPr>
          </a:p>
          <a:p>
            <a:pPr lvl="1"/>
            <a:r>
              <a:rPr lang="en-GB" sz="1600" i="1">
                <a:ea typeface="Calibri"/>
                <a:cs typeface="Calibri"/>
              </a:rPr>
              <a:t>Note: This resolves the last underserved need of the industries pointed in the previous slide.</a:t>
            </a:r>
          </a:p>
        </p:txBody>
      </p:sp>
    </p:spTree>
    <p:extLst>
      <p:ext uri="{BB962C8B-B14F-4D97-AF65-F5344CB8AC3E}">
        <p14:creationId xmlns:p14="http://schemas.microsoft.com/office/powerpoint/2010/main" val="103942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Market Opportunity Assessment</a:t>
            </a:r>
          </a:p>
        </p:txBody>
      </p:sp>
      <p:sp>
        <p:nvSpPr>
          <p:cNvPr id="3" name="Content Placeholder 2"/>
          <p:cNvSpPr>
            <a:spLocks noGrp="1"/>
          </p:cNvSpPr>
          <p:nvPr>
            <p:ph idx="1"/>
          </p:nvPr>
        </p:nvSpPr>
        <p:spPr>
          <a:xfrm>
            <a:off x="417909" y="1591270"/>
            <a:ext cx="8305800" cy="4525963"/>
          </a:xfrm>
        </p:spPr>
        <p:txBody>
          <a:bodyPr>
            <a:normAutofit/>
          </a:bodyPr>
          <a:lstStyle/>
          <a:p>
            <a:endParaRPr lang="en-US" sz="1200"/>
          </a:p>
          <a:p>
            <a:endParaRPr lang="en-US" sz="1200"/>
          </a:p>
        </p:txBody>
      </p:sp>
      <p:sp>
        <p:nvSpPr>
          <p:cNvPr id="5" name="Slide Number Placeholder 4"/>
          <p:cNvSpPr>
            <a:spLocks noGrp="1"/>
          </p:cNvSpPr>
          <p:nvPr>
            <p:ph type="sldNum" sz="quarter" idx="12"/>
          </p:nvPr>
        </p:nvSpPr>
        <p:spPr/>
        <p:txBody>
          <a:bodyPr lIns="91440" tIns="45720" rIns="91440" bIns="45720" anchor="t"/>
          <a:lstStyle/>
          <a:p>
            <a:r>
              <a:rPr lang="en-IN"/>
              <a:t>8</a:t>
            </a:r>
          </a:p>
        </p:txBody>
      </p:sp>
      <p:sp>
        <p:nvSpPr>
          <p:cNvPr id="4" name="TextBox 3">
            <a:extLst>
              <a:ext uri="{FF2B5EF4-FFF2-40B4-BE49-F238E27FC236}">
                <a16:creationId xmlns:a16="http://schemas.microsoft.com/office/drawing/2014/main" id="{1F01C1B5-03E0-3279-4A7D-867BC941B565}"/>
              </a:ext>
            </a:extLst>
          </p:cNvPr>
          <p:cNvSpPr txBox="1"/>
          <p:nvPr/>
        </p:nvSpPr>
        <p:spPr>
          <a:xfrm>
            <a:off x="603178" y="1564264"/>
            <a:ext cx="7480562" cy="5375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1000"/>
              </a:spcBef>
              <a:buFont typeface="Wingdings,Sans-Serif"/>
              <a:buChar char="Ø"/>
            </a:pPr>
            <a:r>
              <a:rPr lang="en-US" sz="1400">
                <a:ea typeface="+mn-lt"/>
                <a:cs typeface="+mn-lt"/>
              </a:rPr>
              <a:t>The global </a:t>
            </a:r>
            <a:r>
              <a:rPr lang="en-US" sz="1400" b="1" u="sng">
                <a:ea typeface="+mn-lt"/>
                <a:cs typeface="+mn-lt"/>
              </a:rPr>
              <a:t>real world evidence solutions</a:t>
            </a:r>
            <a:r>
              <a:rPr lang="en-US" sz="1400">
                <a:ea typeface="+mn-lt"/>
                <a:cs typeface="+mn-lt"/>
              </a:rPr>
              <a:t> market size was valued at </a:t>
            </a:r>
            <a:r>
              <a:rPr lang="en-US" sz="1400" b="1" u="sng">
                <a:ea typeface="+mn-lt"/>
                <a:cs typeface="+mn-lt"/>
              </a:rPr>
              <a:t>USD 42.4 billion in 2022</a:t>
            </a:r>
            <a:r>
              <a:rPr lang="en-US" sz="1400">
                <a:ea typeface="+mn-lt"/>
                <a:cs typeface="+mn-lt"/>
              </a:rPr>
              <a:t> and is expected to expand at a compound </a:t>
            </a:r>
            <a:r>
              <a:rPr lang="en-US" sz="1400" b="1" u="sng">
                <a:ea typeface="+mn-lt"/>
                <a:cs typeface="+mn-lt"/>
              </a:rPr>
              <a:t>annual growth rate (CAGR) of 8.2% from 2023 to 2030</a:t>
            </a:r>
            <a:r>
              <a:rPr lang="en-US" sz="1400">
                <a:ea typeface="+mn-lt"/>
                <a:cs typeface="+mn-lt"/>
              </a:rPr>
              <a:t>. Support from regulatory bodies for using Real World Evidence Solutions (RWE) and an increase in R&amp;D spending are anticipated to boost market growth.</a:t>
            </a:r>
          </a:p>
          <a:p>
            <a:pPr lvl="8">
              <a:spcBef>
                <a:spcPts val="1000"/>
              </a:spcBef>
            </a:pPr>
            <a:r>
              <a:rPr lang="en-US" sz="1400">
                <a:ea typeface="+mn-lt"/>
                <a:cs typeface="+mn-lt"/>
              </a:rPr>
              <a:t> </a:t>
            </a:r>
            <a:r>
              <a:rPr lang="en-US" sz="1400" i="1">
                <a:ea typeface="+mn-lt"/>
                <a:cs typeface="+mn-lt"/>
              </a:rPr>
              <a:t>~ Report by Grand View Research</a:t>
            </a:r>
          </a:p>
          <a:p>
            <a:pPr marL="285750" indent="-285750">
              <a:spcBef>
                <a:spcPts val="1000"/>
              </a:spcBef>
              <a:buFont typeface="Wingdings,Sans-Serif"/>
              <a:buChar char="Ø"/>
            </a:pPr>
            <a:r>
              <a:rPr lang="en-US" sz="1400">
                <a:ea typeface="+mn-lt"/>
                <a:cs typeface="+mn-lt"/>
              </a:rPr>
              <a:t>The global NLP in healthcare and life sciences market size is </a:t>
            </a:r>
            <a:r>
              <a:rPr lang="en-US" sz="1400" b="1" u="sng">
                <a:ea typeface="+mn-lt"/>
                <a:cs typeface="+mn-lt"/>
              </a:rPr>
              <a:t>projected to reach USD 7.2 billion by 2027</a:t>
            </a:r>
            <a:r>
              <a:rPr lang="en-US" sz="1400">
                <a:ea typeface="+mn-lt"/>
                <a:cs typeface="+mn-lt"/>
              </a:rPr>
              <a:t> from USD 2.2 billion in 2022, at a CAGR of 27.1% during the forecast period.</a:t>
            </a:r>
            <a:endParaRPr lang="en-US" sz="1400" i="1">
              <a:ea typeface="+mn-lt"/>
              <a:cs typeface="+mn-lt"/>
            </a:endParaRPr>
          </a:p>
          <a:p>
            <a:pPr lvl="8">
              <a:spcBef>
                <a:spcPts val="1000"/>
              </a:spcBef>
            </a:pPr>
            <a:r>
              <a:rPr lang="en-US" sz="1400" i="1">
                <a:ea typeface="+mn-lt"/>
                <a:cs typeface="+mn-lt"/>
              </a:rPr>
              <a:t>~ Reports by Markets and Markets Analysis</a:t>
            </a:r>
            <a:endParaRPr lang="en-US">
              <a:ea typeface="Calibri"/>
              <a:cs typeface="Calibri"/>
            </a:endParaRPr>
          </a:p>
          <a:p>
            <a:pPr lvl="8">
              <a:spcBef>
                <a:spcPts val="1000"/>
              </a:spcBef>
            </a:pPr>
            <a:endParaRPr lang="en-US" sz="1400" i="1">
              <a:ea typeface="+mn-lt"/>
              <a:cs typeface="+mn-lt"/>
            </a:endParaRPr>
          </a:p>
          <a:p>
            <a:pPr marL="285750" indent="-285750">
              <a:spcBef>
                <a:spcPts val="1000"/>
              </a:spcBef>
              <a:buFont typeface="Wingdings"/>
              <a:buChar char="Ø"/>
            </a:pPr>
            <a:r>
              <a:rPr lang="en-US" sz="1400">
                <a:ea typeface="+mn-lt"/>
                <a:cs typeface="+mn-lt"/>
              </a:rPr>
              <a:t>The global NLP market will grow from USD 7.5 billion in 2020 to USD 43.1 billion by 2026, at a CAGR of 32.4% during the forecast period. </a:t>
            </a:r>
            <a:endParaRPr lang="en-US">
              <a:ea typeface="Calibri"/>
              <a:cs typeface="Calibri"/>
            </a:endParaRPr>
          </a:p>
          <a:p>
            <a:pPr lvl="8">
              <a:spcBef>
                <a:spcPts val="1000"/>
              </a:spcBef>
            </a:pPr>
            <a:r>
              <a:rPr lang="en-US" sz="1400" i="1">
                <a:ea typeface="+mn-lt"/>
                <a:cs typeface="+mn-lt"/>
              </a:rPr>
              <a:t>~ Report by Zion Market Research</a:t>
            </a:r>
            <a:endParaRPr lang="en-US">
              <a:ea typeface="Calibri"/>
              <a:cs typeface="Calibri"/>
            </a:endParaRPr>
          </a:p>
          <a:p>
            <a:pPr marL="285750" indent="-285750">
              <a:spcBef>
                <a:spcPts val="1000"/>
              </a:spcBef>
              <a:buFont typeface="Wingdings,Sans-Serif"/>
              <a:buChar char="Ø"/>
            </a:pPr>
            <a:r>
              <a:rPr lang="en-US" sz="1400">
                <a:ea typeface="+mn-lt"/>
                <a:cs typeface="+mn-lt"/>
              </a:rPr>
              <a:t>HIE’s solutions are well-positioned to capitalize this market opportunity, as we will be providing NLP and text analytics tools specifically tailored for the healthcare and life sciences industries.</a:t>
            </a:r>
          </a:p>
          <a:p>
            <a:pPr>
              <a:spcBef>
                <a:spcPts val="1000"/>
              </a:spcBef>
            </a:pPr>
            <a:endParaRPr lang="en-US" sz="1400">
              <a:ea typeface="+mn-lt"/>
              <a:cs typeface="+mn-lt"/>
            </a:endParaRPr>
          </a:p>
          <a:p>
            <a:pPr marL="285750" indent="-285750">
              <a:spcBef>
                <a:spcPts val="1000"/>
              </a:spcBef>
              <a:buFont typeface="Wingdings,Sans-Serif"/>
              <a:buChar char="Ø"/>
            </a:pPr>
            <a:r>
              <a:rPr lang="en-US" sz="1400">
                <a:ea typeface="+mn-lt"/>
                <a:cs typeface="+mn-lt"/>
              </a:rPr>
              <a:t>Currently, there are not many competitors in this domain.</a:t>
            </a:r>
          </a:p>
          <a:p>
            <a:pPr>
              <a:spcBef>
                <a:spcPts val="1000"/>
              </a:spcBef>
            </a:pPr>
            <a:r>
              <a:rPr lang="en-US">
                <a:ea typeface="+mn-lt"/>
                <a:cs typeface="+mn-lt"/>
              </a:rPr>
              <a:t>                                                                                      </a:t>
            </a:r>
            <a:endParaRPr lang="en-US">
              <a:cs typeface="Calibri"/>
            </a:endParaRPr>
          </a:p>
          <a:p>
            <a:endParaRPr lang="en-GB">
              <a:cs typeface="Calibri"/>
            </a:endParaRPr>
          </a:p>
        </p:txBody>
      </p:sp>
    </p:spTree>
    <p:extLst>
      <p:ext uri="{BB962C8B-B14F-4D97-AF65-F5344CB8AC3E}">
        <p14:creationId xmlns:p14="http://schemas.microsoft.com/office/powerpoint/2010/main" val="326687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8D6FD49-1B26-EFE7-F2A2-DA1FD5F791B3}"/>
              </a:ext>
            </a:extLst>
          </p:cNvPr>
          <p:cNvSpPr>
            <a:spLocks noGrp="1"/>
          </p:cNvSpPr>
          <p:nvPr>
            <p:ph type="title"/>
          </p:nvPr>
        </p:nvSpPr>
        <p:spPr>
          <a:xfrm>
            <a:off x="395536" y="274638"/>
            <a:ext cx="6120680" cy="850106"/>
          </a:xfrm>
        </p:spPr>
        <p:txBody>
          <a:bodyPr lIns="91440" tIns="45720" rIns="91440" bIns="45720" anchor="ctr"/>
          <a:lstStyle/>
          <a:p>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Customer Idea Feedback</a:t>
            </a:r>
          </a:p>
          <a:p>
            <a:endParaRPr lang="en-US">
              <a:cs typeface="Calibri"/>
            </a:endParaRPr>
          </a:p>
        </p:txBody>
      </p:sp>
      <p:sp>
        <p:nvSpPr>
          <p:cNvPr id="5" name="Slide Number Placeholder 4">
            <a:extLst>
              <a:ext uri="{FF2B5EF4-FFF2-40B4-BE49-F238E27FC236}">
                <a16:creationId xmlns:a16="http://schemas.microsoft.com/office/drawing/2014/main" id="{FC014BA5-10EC-2659-866C-AA38C8A75DE0}"/>
              </a:ext>
            </a:extLst>
          </p:cNvPr>
          <p:cNvSpPr>
            <a:spLocks noGrp="1"/>
          </p:cNvSpPr>
          <p:nvPr>
            <p:ph type="sldNum" sz="quarter" idx="12"/>
          </p:nvPr>
        </p:nvSpPr>
        <p:spPr>
          <a:xfrm>
            <a:off x="8532440" y="6237312"/>
            <a:ext cx="611560" cy="293117"/>
          </a:xfrm>
        </p:spPr>
        <p:txBody>
          <a:bodyPr lIns="91440" tIns="45720" rIns="91440" bIns="45720" anchor="t">
            <a:normAutofit/>
          </a:bodyPr>
          <a:lstStyle/>
          <a:p>
            <a:pPr>
              <a:lnSpc>
                <a:spcPct val="90000"/>
              </a:lnSpc>
              <a:spcAft>
                <a:spcPts val="600"/>
              </a:spcAft>
            </a:pPr>
            <a:r>
              <a:rPr lang="en-IN" sz="1400">
                <a:cs typeface="Calibri"/>
              </a:rPr>
              <a:t>9</a:t>
            </a:r>
          </a:p>
        </p:txBody>
      </p:sp>
      <p:graphicFrame>
        <p:nvGraphicFramePr>
          <p:cNvPr id="7" name="Table 6">
            <a:extLst>
              <a:ext uri="{FF2B5EF4-FFF2-40B4-BE49-F238E27FC236}">
                <a16:creationId xmlns:a16="http://schemas.microsoft.com/office/drawing/2014/main" id="{64C08B72-F5B9-1A73-E897-54E129DBCE81}"/>
              </a:ext>
            </a:extLst>
          </p:cNvPr>
          <p:cNvGraphicFramePr>
            <a:graphicFrameLocks noGrp="1"/>
          </p:cNvGraphicFramePr>
          <p:nvPr>
            <p:extLst>
              <p:ext uri="{D42A27DB-BD31-4B8C-83A1-F6EECF244321}">
                <p14:modId xmlns:p14="http://schemas.microsoft.com/office/powerpoint/2010/main" val="4163736042"/>
              </p:ext>
            </p:extLst>
          </p:nvPr>
        </p:nvGraphicFramePr>
        <p:xfrm>
          <a:off x="129396" y="1408981"/>
          <a:ext cx="8834219" cy="4765377"/>
        </p:xfrm>
        <a:graphic>
          <a:graphicData uri="http://schemas.openxmlformats.org/drawingml/2006/table">
            <a:tbl>
              <a:tblPr firstRow="1" bandRow="1">
                <a:tableStyleId>{5C22544A-7EE6-4342-B048-85BDC9FD1C3A}</a:tableStyleId>
              </a:tblPr>
              <a:tblGrid>
                <a:gridCol w="368336">
                  <a:extLst>
                    <a:ext uri="{9D8B030D-6E8A-4147-A177-3AD203B41FA5}">
                      <a16:colId xmlns:a16="http://schemas.microsoft.com/office/drawing/2014/main" val="4272721823"/>
                    </a:ext>
                  </a:extLst>
                </a:gridCol>
                <a:gridCol w="828798">
                  <a:extLst>
                    <a:ext uri="{9D8B030D-6E8A-4147-A177-3AD203B41FA5}">
                      <a16:colId xmlns:a16="http://schemas.microsoft.com/office/drawing/2014/main" val="2868278598"/>
                    </a:ext>
                  </a:extLst>
                </a:gridCol>
                <a:gridCol w="2581762">
                  <a:extLst>
                    <a:ext uri="{9D8B030D-6E8A-4147-A177-3AD203B41FA5}">
                      <a16:colId xmlns:a16="http://schemas.microsoft.com/office/drawing/2014/main" val="2955729698"/>
                    </a:ext>
                  </a:extLst>
                </a:gridCol>
                <a:gridCol w="1261752">
                  <a:extLst>
                    <a:ext uri="{9D8B030D-6E8A-4147-A177-3AD203B41FA5}">
                      <a16:colId xmlns:a16="http://schemas.microsoft.com/office/drawing/2014/main" val="2783502664"/>
                    </a:ext>
                  </a:extLst>
                </a:gridCol>
                <a:gridCol w="1702778">
                  <a:extLst>
                    <a:ext uri="{9D8B030D-6E8A-4147-A177-3AD203B41FA5}">
                      <a16:colId xmlns:a16="http://schemas.microsoft.com/office/drawing/2014/main" val="4234380946"/>
                    </a:ext>
                  </a:extLst>
                </a:gridCol>
                <a:gridCol w="2090793">
                  <a:extLst>
                    <a:ext uri="{9D8B030D-6E8A-4147-A177-3AD203B41FA5}">
                      <a16:colId xmlns:a16="http://schemas.microsoft.com/office/drawing/2014/main" val="178229180"/>
                    </a:ext>
                  </a:extLst>
                </a:gridCol>
              </a:tblGrid>
              <a:tr h="307021">
                <a:tc>
                  <a:txBody>
                    <a:bodyPr/>
                    <a:lstStyle/>
                    <a:p>
                      <a:pPr algn="ctr"/>
                      <a:r>
                        <a:rPr lang="en-US" sz="900">
                          <a:effectLst/>
                        </a:rPr>
                        <a:t>S. No.</a:t>
                      </a:r>
                    </a:p>
                  </a:txBody>
                  <a:tcPr marL="0" marR="0" marT="0" marB="0" anchor="ctr"/>
                </a:tc>
                <a:tc>
                  <a:txBody>
                    <a:bodyPr/>
                    <a:lstStyle/>
                    <a:p>
                      <a:pPr algn="ctr"/>
                      <a:r>
                        <a:rPr lang="en-US" sz="900">
                          <a:effectLst/>
                        </a:rPr>
                        <a:t>Customer Name</a:t>
                      </a:r>
                    </a:p>
                  </a:txBody>
                  <a:tcPr marL="0" marR="0" marT="0" marB="0" anchor="ctr"/>
                </a:tc>
                <a:tc>
                  <a:txBody>
                    <a:bodyPr/>
                    <a:lstStyle/>
                    <a:p>
                      <a:pPr algn="ctr"/>
                      <a:r>
                        <a:rPr lang="en-US" sz="900">
                          <a:effectLst/>
                        </a:rPr>
                        <a:t>Customer Feedback</a:t>
                      </a:r>
                    </a:p>
                  </a:txBody>
                  <a:tcPr marL="0" marR="0" marT="0" marB="0" anchor="ctr"/>
                </a:tc>
                <a:tc>
                  <a:txBody>
                    <a:bodyPr/>
                    <a:lstStyle/>
                    <a:p>
                      <a:pPr lvl="0" algn="ctr">
                        <a:buNone/>
                      </a:pPr>
                      <a:r>
                        <a:rPr lang="en-US" sz="900" b="1" i="0" u="none" strike="noStrike" noProof="0">
                          <a:effectLst/>
                          <a:latin typeface="Calibri"/>
                        </a:rPr>
                        <a:t>Related Product Module</a:t>
                      </a:r>
                      <a:endParaRPr lang="en-US" sz="900">
                        <a:effectLst/>
                      </a:endParaRPr>
                    </a:p>
                  </a:txBody>
                  <a:tcPr marL="0" marR="0" marT="0" marB="0" anchor="ctr"/>
                </a:tc>
                <a:tc>
                  <a:txBody>
                    <a:bodyPr/>
                    <a:lstStyle/>
                    <a:p>
                      <a:pPr lvl="0" algn="ctr">
                        <a:lnSpc>
                          <a:spcPct val="100000"/>
                        </a:lnSpc>
                        <a:spcBef>
                          <a:spcPts val="0"/>
                        </a:spcBef>
                        <a:spcAft>
                          <a:spcPts val="0"/>
                        </a:spcAft>
                        <a:buNone/>
                      </a:pPr>
                      <a:r>
                        <a:rPr lang="en-US" sz="900" b="1" i="0" u="none" strike="noStrike" noProof="0">
                          <a:effectLst/>
                          <a:latin typeface="Calibri"/>
                        </a:rPr>
                        <a:t>Potential Significance </a:t>
                      </a:r>
                      <a:endParaRPr lang="en-US"/>
                    </a:p>
                    <a:p>
                      <a:pPr lvl="0" algn="ctr">
                        <a:lnSpc>
                          <a:spcPct val="100000"/>
                        </a:lnSpc>
                        <a:spcBef>
                          <a:spcPts val="0"/>
                        </a:spcBef>
                        <a:spcAft>
                          <a:spcPts val="0"/>
                        </a:spcAft>
                        <a:buNone/>
                      </a:pPr>
                      <a:r>
                        <a:rPr lang="en-US" sz="900" b="1" i="0" u="none" strike="noStrike" noProof="0">
                          <a:effectLst/>
                          <a:latin typeface="Calibri"/>
                        </a:rPr>
                        <a:t>(Initial Assessment)</a:t>
                      </a:r>
                    </a:p>
                  </a:txBody>
                  <a:tcPr marL="0" marR="0" marT="0" marB="0" anchor="ctr"/>
                </a:tc>
                <a:tc>
                  <a:txBody>
                    <a:bodyPr/>
                    <a:lstStyle/>
                    <a:p>
                      <a:pPr algn="ctr"/>
                      <a:r>
                        <a:rPr lang="en-US" sz="900">
                          <a:effectLst/>
                        </a:rPr>
                        <a:t>Action Item</a:t>
                      </a:r>
                    </a:p>
                  </a:txBody>
                  <a:tcPr marL="0" marR="0" marT="0" marB="0" anchor="ctr"/>
                </a:tc>
                <a:extLst>
                  <a:ext uri="{0D108BD9-81ED-4DB2-BD59-A6C34878D82A}">
                    <a16:rowId xmlns:a16="http://schemas.microsoft.com/office/drawing/2014/main" val="3188624589"/>
                  </a:ext>
                </a:extLst>
              </a:tr>
              <a:tr h="1018019">
                <a:tc>
                  <a:txBody>
                    <a:bodyPr/>
                    <a:lstStyle/>
                    <a:p>
                      <a:pPr algn="ctr"/>
                      <a:r>
                        <a:rPr lang="en-US" sz="900">
                          <a:effectLst/>
                        </a:rPr>
                        <a:t>1</a:t>
                      </a:r>
                    </a:p>
                  </a:txBody>
                  <a:tcPr marL="0" marR="0" marT="0" marB="0" anchor="ctr"/>
                </a:tc>
                <a:tc>
                  <a:txBody>
                    <a:bodyPr/>
                    <a:lstStyle/>
                    <a:p>
                      <a:pPr algn="ctr"/>
                      <a:r>
                        <a:rPr lang="en-US" sz="900">
                          <a:effectLst/>
                        </a:rPr>
                        <a:t>A</a:t>
                      </a:r>
                    </a:p>
                  </a:txBody>
                  <a:tcPr marL="0" marR="0" marT="0" marB="0" anchor="ctr"/>
                </a:tc>
                <a:tc>
                  <a:txBody>
                    <a:bodyPr/>
                    <a:lstStyle/>
                    <a:p>
                      <a:pPr marL="171450" indent="-171450" algn="l">
                        <a:buFont typeface="Arial"/>
                        <a:buChar char="•"/>
                      </a:pPr>
                      <a:r>
                        <a:rPr lang="en-US" sz="900">
                          <a:effectLst/>
                        </a:rPr>
                        <a:t>Client expected to have the performance of the search and extraction equivalent to Commercial large Language Models</a:t>
                      </a:r>
                      <a:endParaRPr lang="en-US"/>
                    </a:p>
                    <a:p>
                      <a:pPr marL="171450" lvl="0" indent="-171450" algn="l">
                        <a:buFont typeface="Arial"/>
                        <a:buChar char="•"/>
                      </a:pPr>
                      <a:endParaRPr lang="en-US" sz="900">
                        <a:effectLst/>
                      </a:endParaRPr>
                    </a:p>
                    <a:p>
                      <a:pPr marL="171450" lvl="0" indent="-171450" algn="l">
                        <a:buFont typeface="Arial"/>
                        <a:buChar char="•"/>
                      </a:pPr>
                      <a:r>
                        <a:rPr lang="en-US" sz="900">
                          <a:effectLst/>
                        </a:rPr>
                        <a:t>Customer has varying scope of search for drug related information</a:t>
                      </a:r>
                      <a:endParaRPr lang="en-US"/>
                    </a:p>
                  </a:txBody>
                  <a:tcPr marL="0" marR="0" marT="0" marB="0" anchor="ctr"/>
                </a:tc>
                <a:tc>
                  <a:txBody>
                    <a:bodyPr/>
                    <a:lstStyle/>
                    <a:p>
                      <a:pPr algn="l"/>
                      <a:endParaRPr lang="en-US" sz="900">
                        <a:effectLst/>
                      </a:endParaRPr>
                    </a:p>
                    <a:p>
                      <a:pPr lvl="0" algn="ctr">
                        <a:buNone/>
                      </a:pPr>
                      <a:r>
                        <a:rPr lang="en-US" sz="900" b="0" i="0" u="none" strike="noStrike" noProof="0">
                          <a:effectLst/>
                          <a:latin typeface="Calibri"/>
                        </a:rPr>
                        <a:t>Search &amp; Extraction</a:t>
                      </a:r>
                      <a:endParaRPr lang="en-US"/>
                    </a:p>
                    <a:p>
                      <a:pPr lvl="0" algn="l">
                        <a:buNone/>
                      </a:pPr>
                      <a:endParaRPr lang="en-US" sz="900">
                        <a:effectLst/>
                      </a:endParaRPr>
                    </a:p>
                  </a:txBody>
                  <a:tcPr marL="0" marR="0" marT="0" marB="0" anchor="ctr"/>
                </a:tc>
                <a:tc>
                  <a:txBody>
                    <a:bodyPr/>
                    <a:lstStyle/>
                    <a:p>
                      <a:pPr algn="ctr"/>
                      <a:r>
                        <a:rPr lang="en-US" sz="900">
                          <a:effectLst/>
                        </a:rPr>
                        <a:t>High</a:t>
                      </a:r>
                    </a:p>
                  </a:txBody>
                  <a:tcPr marL="0" marR="0" marT="0" marB="0" anchor="ctr"/>
                </a:tc>
                <a:tc>
                  <a:txBody>
                    <a:bodyPr/>
                    <a:lstStyle/>
                    <a:p>
                      <a:pPr marL="171450" indent="-171450" algn="l">
                        <a:buFont typeface="Arial"/>
                        <a:buChar char="•"/>
                      </a:pPr>
                      <a:r>
                        <a:rPr lang="en-US" sz="900">
                          <a:effectLst/>
                        </a:rPr>
                        <a:t>Benchmarking of in-house capabilities vs Large language models</a:t>
                      </a:r>
                    </a:p>
                    <a:p>
                      <a:pPr marL="0" lvl="0" indent="0" algn="l">
                        <a:buNone/>
                      </a:pPr>
                      <a:endParaRPr lang="en-US" sz="900">
                        <a:effectLst/>
                      </a:endParaRPr>
                    </a:p>
                    <a:p>
                      <a:pPr marL="171450" lvl="0" indent="-171450" algn="l">
                        <a:buFont typeface="Arial"/>
                        <a:buChar char="•"/>
                      </a:pPr>
                      <a:r>
                        <a:rPr lang="en-US" sz="900">
                          <a:effectLst/>
                        </a:rPr>
                        <a:t>Identify features of LLMs that can be integrated with the HIE platform.</a:t>
                      </a:r>
                    </a:p>
                    <a:p>
                      <a:pPr marL="171450" lvl="0" indent="-171450" algn="l">
                        <a:buFont typeface="Arial"/>
                        <a:buChar char="•"/>
                      </a:pPr>
                      <a:endParaRPr lang="en-US" sz="900">
                        <a:effectLst/>
                      </a:endParaRPr>
                    </a:p>
                    <a:p>
                      <a:pPr marL="171450" lvl="0" indent="-171450" algn="l">
                        <a:buFont typeface="Arial"/>
                        <a:buChar char="•"/>
                      </a:pPr>
                      <a:r>
                        <a:rPr lang="en-US" sz="900" b="0" i="0" u="none" strike="noStrike" noProof="0">
                          <a:effectLst/>
                          <a:latin typeface="Calibri"/>
                        </a:rPr>
                        <a:t>Multiple Extraction pipelines will be required for  different sub domains</a:t>
                      </a:r>
                      <a:endParaRPr lang="en-US"/>
                    </a:p>
                  </a:txBody>
                  <a:tcPr marL="0" marR="0" marT="0" marB="0" anchor="ctr"/>
                </a:tc>
                <a:extLst>
                  <a:ext uri="{0D108BD9-81ED-4DB2-BD59-A6C34878D82A}">
                    <a16:rowId xmlns:a16="http://schemas.microsoft.com/office/drawing/2014/main" val="2031285377"/>
                  </a:ext>
                </a:extLst>
              </a:tr>
              <a:tr h="1292723">
                <a:tc>
                  <a:txBody>
                    <a:bodyPr/>
                    <a:lstStyle/>
                    <a:p>
                      <a:pPr algn="ctr"/>
                      <a:r>
                        <a:rPr lang="en-US" sz="900">
                          <a:effectLst/>
                        </a:rPr>
                        <a:t>2</a:t>
                      </a:r>
                    </a:p>
                  </a:txBody>
                  <a:tcPr marL="0" marR="0" marT="0" marB="0" anchor="ctr"/>
                </a:tc>
                <a:tc>
                  <a:txBody>
                    <a:bodyPr/>
                    <a:lstStyle/>
                    <a:p>
                      <a:pPr algn="ctr"/>
                      <a:r>
                        <a:rPr lang="en-US" sz="900">
                          <a:effectLst/>
                        </a:rPr>
                        <a:t>B</a:t>
                      </a:r>
                    </a:p>
                  </a:txBody>
                  <a:tcPr marL="0" marR="0" marT="0" marB="0" anchor="ctr"/>
                </a:tc>
                <a:tc>
                  <a:txBody>
                    <a:bodyPr/>
                    <a:lstStyle/>
                    <a:p>
                      <a:pPr marL="171450" indent="-171450" algn="l">
                        <a:buFont typeface="Arial"/>
                        <a:buChar char="•"/>
                      </a:pPr>
                      <a:r>
                        <a:rPr lang="en-US" sz="900">
                          <a:effectLst/>
                        </a:rPr>
                        <a:t> The client suggested having the capability to integrate  the search and extraction results with external visualization tools. </a:t>
                      </a:r>
                    </a:p>
                    <a:p>
                      <a:pPr marL="171450" lvl="0" indent="-171450" algn="l">
                        <a:buFont typeface="Arial"/>
                        <a:buChar char="•"/>
                      </a:pPr>
                      <a:endParaRPr lang="en-US" sz="900">
                        <a:effectLst/>
                      </a:endParaRPr>
                    </a:p>
                    <a:p>
                      <a:pPr marL="171450" lvl="0" indent="-171450" algn="l">
                        <a:buFont typeface="Arial"/>
                        <a:buChar char="•"/>
                      </a:pPr>
                      <a:r>
                        <a:rPr lang="en-US" sz="900">
                          <a:effectLst/>
                        </a:rPr>
                        <a:t>The client suggested having functionality to  download the search and extraction results in PDF format that can be shared  among  client team via email.</a:t>
                      </a:r>
                    </a:p>
                  </a:txBody>
                  <a:tcPr marL="0" marR="0" marT="0" marB="0" anchor="ctr"/>
                </a:tc>
                <a:tc>
                  <a:txBody>
                    <a:bodyPr/>
                    <a:lstStyle/>
                    <a:p>
                      <a:pPr algn="ctr"/>
                      <a:r>
                        <a:rPr lang="en-US" sz="900">
                          <a:effectLst/>
                        </a:rPr>
                        <a:t>Visualize &amp; Export</a:t>
                      </a:r>
                    </a:p>
                  </a:txBody>
                  <a:tcPr marL="0" marR="0" marT="0" marB="0" anchor="ctr"/>
                </a:tc>
                <a:tc>
                  <a:txBody>
                    <a:bodyPr/>
                    <a:lstStyle/>
                    <a:p>
                      <a:pPr algn="ctr"/>
                      <a:r>
                        <a:rPr lang="en-US" sz="900">
                          <a:effectLst/>
                        </a:rPr>
                        <a:t>Low</a:t>
                      </a:r>
                    </a:p>
                  </a:txBody>
                  <a:tcPr marL="0" marR="0" marT="0" marB="0" anchor="ctr"/>
                </a:tc>
                <a:tc>
                  <a:txBody>
                    <a:bodyPr/>
                    <a:lstStyle/>
                    <a:p>
                      <a:pPr marL="171450" indent="-171450" algn="l">
                        <a:buFont typeface="Arial"/>
                        <a:buChar char="•"/>
                      </a:pPr>
                      <a:r>
                        <a:rPr lang="en-US" sz="900">
                          <a:effectLst/>
                        </a:rPr>
                        <a:t>Need to explore the possibility of integrating search results with client specific visualization tools.</a:t>
                      </a:r>
                    </a:p>
                    <a:p>
                      <a:pPr marL="171450" lvl="0" indent="-171450" algn="l">
                        <a:buFont typeface="Arial"/>
                        <a:buChar char="•"/>
                      </a:pPr>
                      <a:endParaRPr lang="en-US" sz="900">
                        <a:effectLst/>
                      </a:endParaRPr>
                    </a:p>
                    <a:p>
                      <a:pPr marL="171450" lvl="0" indent="-171450" algn="l">
                        <a:buFont typeface="Arial"/>
                        <a:buChar char="•"/>
                      </a:pPr>
                      <a:r>
                        <a:rPr lang="en-US" sz="900">
                          <a:effectLst/>
                        </a:rPr>
                        <a:t>Assessment of email export functionality</a:t>
                      </a:r>
                    </a:p>
                  </a:txBody>
                  <a:tcPr marL="0" marR="0" marT="0" marB="0" anchor="ctr"/>
                </a:tc>
                <a:extLst>
                  <a:ext uri="{0D108BD9-81ED-4DB2-BD59-A6C34878D82A}">
                    <a16:rowId xmlns:a16="http://schemas.microsoft.com/office/drawing/2014/main" val="3526684483"/>
                  </a:ext>
                </a:extLst>
              </a:tr>
              <a:tr h="597883">
                <a:tc>
                  <a:txBody>
                    <a:bodyPr/>
                    <a:lstStyle/>
                    <a:p>
                      <a:pPr algn="ctr"/>
                      <a:r>
                        <a:rPr lang="en-US" sz="900">
                          <a:effectLst/>
                        </a:rPr>
                        <a:t>3</a:t>
                      </a:r>
                    </a:p>
                  </a:txBody>
                  <a:tcPr marL="0" marR="0" marT="0" marB="0" anchor="ctr"/>
                </a:tc>
                <a:tc>
                  <a:txBody>
                    <a:bodyPr/>
                    <a:lstStyle/>
                    <a:p>
                      <a:pPr algn="ctr"/>
                      <a:r>
                        <a:rPr lang="en-US" sz="900">
                          <a:effectLst/>
                        </a:rPr>
                        <a:t>C</a:t>
                      </a:r>
                    </a:p>
                  </a:txBody>
                  <a:tcPr marL="0" marR="0" marT="0" marB="0" anchor="ctr"/>
                </a:tc>
                <a:tc>
                  <a:txBody>
                    <a:bodyPr/>
                    <a:lstStyle/>
                    <a:p>
                      <a:pPr marL="171450" indent="-171450" algn="l">
                        <a:buFont typeface="Arial"/>
                        <a:buChar char="•"/>
                      </a:pPr>
                      <a:r>
                        <a:rPr lang="en-US" sz="900">
                          <a:effectLst/>
                        </a:rPr>
                        <a:t>The client suggested for the handling of scanned documents </a:t>
                      </a:r>
                    </a:p>
                  </a:txBody>
                  <a:tcPr marL="0" marR="0" marT="0" marB="0" anchor="ctr"/>
                </a:tc>
                <a:tc>
                  <a:txBody>
                    <a:bodyPr/>
                    <a:lstStyle/>
                    <a:p>
                      <a:pPr algn="ctr"/>
                      <a:r>
                        <a:rPr lang="en-US" sz="900">
                          <a:effectLst/>
                        </a:rPr>
                        <a:t>Upload &amp; Indexing</a:t>
                      </a:r>
                    </a:p>
                  </a:txBody>
                  <a:tcPr marL="0" marR="0" marT="0" marB="0" anchor="ctr"/>
                </a:tc>
                <a:tc>
                  <a:txBody>
                    <a:bodyPr/>
                    <a:lstStyle/>
                    <a:p>
                      <a:pPr algn="ctr"/>
                      <a:r>
                        <a:rPr lang="en-US" sz="900">
                          <a:effectLst/>
                        </a:rPr>
                        <a:t>Medium</a:t>
                      </a:r>
                    </a:p>
                  </a:txBody>
                  <a:tcPr marL="0" marR="0" marT="0" marB="0" anchor="ctr"/>
                </a:tc>
                <a:tc>
                  <a:txBody>
                    <a:bodyPr/>
                    <a:lstStyle/>
                    <a:p>
                      <a:pPr marL="171450" indent="-171450" algn="l">
                        <a:buFont typeface="Arial"/>
                        <a:buChar char="•"/>
                      </a:pPr>
                      <a:r>
                        <a:rPr lang="en-US" sz="900">
                          <a:effectLst/>
                        </a:rPr>
                        <a:t>Assessment of OCR feature</a:t>
                      </a:r>
                    </a:p>
                  </a:txBody>
                  <a:tcPr marL="0" marR="0" marT="0" marB="0" anchor="ctr"/>
                </a:tc>
                <a:extLst>
                  <a:ext uri="{0D108BD9-81ED-4DB2-BD59-A6C34878D82A}">
                    <a16:rowId xmlns:a16="http://schemas.microsoft.com/office/drawing/2014/main" val="1927479955"/>
                  </a:ext>
                </a:extLst>
              </a:tr>
              <a:tr h="597883">
                <a:tc>
                  <a:txBody>
                    <a:bodyPr/>
                    <a:lstStyle/>
                    <a:p>
                      <a:pPr algn="ctr"/>
                      <a:r>
                        <a:rPr lang="en-US" sz="900">
                          <a:effectLst/>
                        </a:rPr>
                        <a:t>4</a:t>
                      </a:r>
                    </a:p>
                  </a:txBody>
                  <a:tcPr marL="0" marR="0" marT="0" marB="0" anchor="ctr"/>
                </a:tc>
                <a:tc>
                  <a:txBody>
                    <a:bodyPr/>
                    <a:lstStyle/>
                    <a:p>
                      <a:pPr algn="ctr"/>
                      <a:r>
                        <a:rPr lang="en-US" sz="900">
                          <a:effectLst/>
                        </a:rPr>
                        <a:t>D</a:t>
                      </a:r>
                    </a:p>
                  </a:txBody>
                  <a:tcPr marL="0" marR="0" marT="0" marB="0" anchor="ctr"/>
                </a:tc>
                <a:tc>
                  <a:txBody>
                    <a:bodyPr/>
                    <a:lstStyle/>
                    <a:p>
                      <a:pPr marL="171450" indent="-171450" algn="l">
                        <a:buFont typeface="Arial"/>
                        <a:buChar char="•"/>
                      </a:pPr>
                      <a:r>
                        <a:rPr lang="en-US" sz="900">
                          <a:effectLst/>
                        </a:rPr>
                        <a:t>The client suggested having an API  endpoint for querying and extracting results from the HIE platform.</a:t>
                      </a:r>
                    </a:p>
                  </a:txBody>
                  <a:tcPr marL="0" marR="0" marT="0" marB="0" anchor="ctr"/>
                </a:tc>
                <a:tc>
                  <a:txBody>
                    <a:bodyPr/>
                    <a:lstStyle/>
                    <a:p>
                      <a:pPr algn="ctr"/>
                      <a:r>
                        <a:rPr lang="en-US" sz="900">
                          <a:effectLst/>
                        </a:rPr>
                        <a:t>Export</a:t>
                      </a:r>
                    </a:p>
                  </a:txBody>
                  <a:tcPr marL="0" marR="0" marT="0" marB="0" anchor="ctr"/>
                </a:tc>
                <a:tc>
                  <a:txBody>
                    <a:bodyPr/>
                    <a:lstStyle/>
                    <a:p>
                      <a:pPr algn="ctr"/>
                      <a:r>
                        <a:rPr lang="en-US" sz="900">
                          <a:effectLst/>
                        </a:rPr>
                        <a:t>High</a:t>
                      </a:r>
                    </a:p>
                  </a:txBody>
                  <a:tcPr marL="0" marR="0" marT="0" marB="0" anchor="ctr"/>
                </a:tc>
                <a:tc>
                  <a:txBody>
                    <a:bodyPr/>
                    <a:lstStyle/>
                    <a:p>
                      <a:pPr marL="171450" indent="-171450" algn="l">
                        <a:buFont typeface="Arial"/>
                        <a:buChar char="•"/>
                      </a:pPr>
                      <a:r>
                        <a:rPr lang="en-US" sz="900">
                          <a:effectLst/>
                        </a:rPr>
                        <a:t>Assessment of API endpoint feature</a:t>
                      </a:r>
                      <a:endParaRPr lang="en-US" sz="900" err="1">
                        <a:effectLst/>
                      </a:endParaRPr>
                    </a:p>
                  </a:txBody>
                  <a:tcPr marL="0" marR="0" marT="0" marB="0" anchor="ctr"/>
                </a:tc>
                <a:extLst>
                  <a:ext uri="{0D108BD9-81ED-4DB2-BD59-A6C34878D82A}">
                    <a16:rowId xmlns:a16="http://schemas.microsoft.com/office/drawing/2014/main" val="1836584982"/>
                  </a:ext>
                </a:extLst>
              </a:tr>
              <a:tr h="872587">
                <a:tc>
                  <a:txBody>
                    <a:bodyPr/>
                    <a:lstStyle/>
                    <a:p>
                      <a:pPr algn="ctr"/>
                      <a:r>
                        <a:rPr lang="en-US" sz="900">
                          <a:effectLst/>
                        </a:rPr>
                        <a:t>5</a:t>
                      </a:r>
                    </a:p>
                  </a:txBody>
                  <a:tcPr marL="0" marR="0" marT="0" marB="0" anchor="ctr"/>
                </a:tc>
                <a:tc>
                  <a:txBody>
                    <a:bodyPr/>
                    <a:lstStyle/>
                    <a:p>
                      <a:pPr algn="ctr"/>
                      <a:r>
                        <a:rPr lang="en-US" sz="900">
                          <a:effectLst/>
                        </a:rPr>
                        <a:t>E</a:t>
                      </a:r>
                    </a:p>
                  </a:txBody>
                  <a:tcPr marL="0" marR="0" marT="0" marB="0" anchor="ctr"/>
                </a:tc>
                <a:tc>
                  <a:txBody>
                    <a:bodyPr/>
                    <a:lstStyle/>
                    <a:p>
                      <a:pPr marL="171450" indent="-171450" algn="l">
                        <a:buFont typeface="Arial"/>
                        <a:buChar char="•"/>
                      </a:pPr>
                      <a:r>
                        <a:rPr lang="en-US" sz="900">
                          <a:effectLst/>
                        </a:rPr>
                        <a:t>The client was concerned with the handling of the limitations of NLP capability.</a:t>
                      </a:r>
                    </a:p>
                  </a:txBody>
                  <a:tcPr marL="0" marR="0" marT="0" marB="0" anchor="ctr"/>
                </a:tc>
                <a:tc>
                  <a:txBody>
                    <a:bodyPr/>
                    <a:lstStyle/>
                    <a:p>
                      <a:pPr algn="ctr"/>
                      <a:r>
                        <a:rPr lang="en-US" sz="900">
                          <a:effectLst/>
                        </a:rPr>
                        <a:t>Search &amp; Extraction</a:t>
                      </a:r>
                    </a:p>
                  </a:txBody>
                  <a:tcPr marL="0" marR="0" marT="0" marB="0" anchor="ctr"/>
                </a:tc>
                <a:tc>
                  <a:txBody>
                    <a:bodyPr/>
                    <a:lstStyle/>
                    <a:p>
                      <a:pPr algn="ctr"/>
                      <a:r>
                        <a:rPr lang="en-US" sz="900">
                          <a:effectLst/>
                        </a:rPr>
                        <a:t>Medium</a:t>
                      </a:r>
                    </a:p>
                  </a:txBody>
                  <a:tcPr marL="0" marR="0" marT="0" marB="0" anchor="ctr"/>
                </a:tc>
                <a:tc>
                  <a:txBody>
                    <a:bodyPr/>
                    <a:lstStyle/>
                    <a:p>
                      <a:pPr marL="171450" lvl="0" indent="-171450" algn="l">
                        <a:buFont typeface="Arial"/>
                        <a:buChar char="•"/>
                      </a:pPr>
                      <a:r>
                        <a:rPr lang="en-US" sz="900" b="0" i="0" u="none" strike="noStrike" noProof="0">
                          <a:effectLst/>
                          <a:latin typeface="Calibri"/>
                        </a:rPr>
                        <a:t>Benchmarking of in-house capabilities vs SOTA models</a:t>
                      </a:r>
                    </a:p>
                    <a:p>
                      <a:pPr marL="171450" lvl="0" indent="-171450" algn="l">
                        <a:buFont typeface="Arial"/>
                        <a:buChar char="•"/>
                      </a:pPr>
                      <a:r>
                        <a:rPr lang="en-US" sz="900" b="0" i="0" u="none" strike="noStrike" noProof="0">
                          <a:effectLst/>
                          <a:latin typeface="Calibri"/>
                        </a:rPr>
                        <a:t>Monitoring framework for model performance assessment</a:t>
                      </a:r>
                    </a:p>
                  </a:txBody>
                  <a:tcPr marL="0" marR="0" marT="0" marB="0" anchor="ctr"/>
                </a:tc>
                <a:extLst>
                  <a:ext uri="{0D108BD9-81ED-4DB2-BD59-A6C34878D82A}">
                    <a16:rowId xmlns:a16="http://schemas.microsoft.com/office/drawing/2014/main" val="3270866430"/>
                  </a:ext>
                </a:extLst>
              </a:tr>
            </a:tbl>
          </a:graphicData>
        </a:graphic>
      </p:graphicFrame>
    </p:spTree>
    <p:extLst>
      <p:ext uri="{BB962C8B-B14F-4D97-AF65-F5344CB8AC3E}">
        <p14:creationId xmlns:p14="http://schemas.microsoft.com/office/powerpoint/2010/main" val="2375434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35</TotalTime>
  <Words>801</Words>
  <Application>Microsoft Macintosh PowerPoint</Application>
  <PresentationFormat>On-screen Show (4:3)</PresentationFormat>
  <Paragraphs>362</Paragraphs>
  <Slides>20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Wingdings</vt:lpstr>
      <vt:lpstr>Wingdings,Sans-Serif</vt:lpstr>
      <vt:lpstr>Office Theme</vt:lpstr>
      <vt:lpstr>1_Office Theme</vt:lpstr>
      <vt:lpstr> Assignment - 1 Software Product Management Group - 49</vt:lpstr>
      <vt:lpstr>Domain and Product Idea</vt:lpstr>
      <vt:lpstr>Product Details</vt:lpstr>
      <vt:lpstr>Product Details (Contd..)</vt:lpstr>
      <vt:lpstr>Target Market and Audience</vt:lpstr>
      <vt:lpstr>Pain Points to Solve</vt:lpstr>
      <vt:lpstr>Value Proposition</vt:lpstr>
      <vt:lpstr>Market Opportunity Assessment</vt:lpstr>
      <vt:lpstr>Customer Idea Feedback </vt:lpstr>
      <vt:lpstr>Idea Modification based on Feedback</vt:lpstr>
      <vt:lpstr>Finalized Idea &amp; Value Proposition after Reassessment over Proposed Feedback</vt:lpstr>
      <vt:lpstr>Final Product Scope</vt:lpstr>
      <vt:lpstr>PowerPoint Presentation</vt:lpstr>
      <vt:lpstr>Business Plan (HIE - Lean Canvas)</vt:lpstr>
      <vt:lpstr>Key learnings by Santosh P Katageri (2022MT93129)</vt:lpstr>
      <vt:lpstr>Key learnings by Sarthak Jha (2022MT93151)</vt:lpstr>
      <vt:lpstr>Key learnings by Satish Kumar Sharma (2022MT93327)</vt:lpstr>
      <vt:lpstr>Key learnings by Sattwik Kumar Panda (2022MT93364)</vt:lpstr>
      <vt:lpstr>Key learnings by Saurabh Paul (2022MT93355)</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Microsoft Office User</cp:lastModifiedBy>
  <cp:revision>79</cp:revision>
  <dcterms:created xsi:type="dcterms:W3CDTF">2012-01-02T05:05:52Z</dcterms:created>
  <dcterms:modified xsi:type="dcterms:W3CDTF">2023-02-28T17:08:12Z</dcterms:modified>
</cp:coreProperties>
</file>