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3" r:id="rId19"/>
    <p:sldId id="324" r:id="rId20"/>
    <p:sldId id="325" r:id="rId21"/>
    <p:sldId id="328" r:id="rId22"/>
    <p:sldId id="307" r:id="rId23"/>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4729" autoAdjust="0"/>
  </p:normalViewPr>
  <p:slideViewPr>
    <p:cSldViewPr>
      <p:cViewPr varScale="1">
        <p:scale>
          <a:sx n="104" d="100"/>
          <a:sy n="104" d="100"/>
        </p:scale>
        <p:origin x="11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22</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545170"/>
            <a:ext cx="9289032" cy="4855630"/>
          </a:xfrm>
          <a:prstGeom prst="rect">
            <a:avLst/>
          </a:prstGeom>
          <a:ln>
            <a:noFill/>
          </a:ln>
          <a:effectLst>
            <a:outerShdw blurRad="190500" algn="tl" rotWithShape="0">
              <a:srgbClr val="000000">
                <a:alpha val="70000"/>
              </a:srgbClr>
            </a:outerShdw>
          </a:effectLst>
        </p:spPr>
      </p:pic>
      <p:sp>
        <p:nvSpPr>
          <p:cNvPr id="3" name="TextBox 2"/>
          <p:cNvSpPr txBox="1"/>
          <p:nvPr/>
        </p:nvSpPr>
        <p:spPr>
          <a:xfrm>
            <a:off x="272480" y="764704"/>
            <a:ext cx="9289032"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DataTables</a:t>
            </a:r>
            <a:r>
              <a:rPr lang="en-US" dirty="0"/>
              <a:t> is a plug-in for the jQuery JavaScript library</a:t>
            </a:r>
          </a:p>
          <a:p>
            <a:pPr marL="285750" indent="-285750">
              <a:buFont typeface="Arial" panose="020B0604020202020204" pitchFamily="34" charset="0"/>
              <a:buChar char="•"/>
            </a:pPr>
            <a:r>
              <a:rPr lang="en-US" dirty="0"/>
              <a:t>Desktop view</a:t>
            </a:r>
          </a:p>
        </p:txBody>
      </p:sp>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JavaScript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8732" y="1624658"/>
            <a:ext cx="3653772" cy="4525963"/>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
        <p:nvSpPr>
          <p:cNvPr id="4" name="TextBox 3"/>
          <p:cNvSpPr txBox="1"/>
          <p:nvPr/>
        </p:nvSpPr>
        <p:spPr>
          <a:xfrm>
            <a:off x="6467508" y="1066702"/>
            <a:ext cx="2784996" cy="307777"/>
          </a:xfrm>
          <a:prstGeom prst="rect">
            <a:avLst/>
          </a:prstGeom>
          <a:noFill/>
        </p:spPr>
        <p:txBody>
          <a:bodyPr wrap="square" rtlCol="0">
            <a:spAutoFit/>
          </a:bodyPr>
          <a:lstStyle/>
          <a:p>
            <a:r>
              <a:rPr lang="en-US" dirty="0"/>
              <a:t>Responsive for mobile</a:t>
            </a:r>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24" y="3166054"/>
            <a:ext cx="7605960" cy="31717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err="1">
                <a:cs typeface="Times New Roman" panose="02020603050405020304" pitchFamily="18" charset="0"/>
              </a:rPr>
              <a:t>Newtonsoft.JSON</a:t>
            </a:r>
            <a:r>
              <a:rPr lang="en-US" altLang="en-US" sz="2000" dirty="0">
                <a:cs typeface="Times New Roman" panose="02020603050405020304" pitchFamily="18" charset="0"/>
              </a:rPr>
              <a:t> 10.0.3</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Unit Testing</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4752528"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5088" y="1268760"/>
            <a:ext cx="3312368" cy="475252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88504" y="980728"/>
            <a:ext cx="4608512" cy="3528392"/>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a:t>
            </a: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29064" y="692696"/>
            <a:ext cx="3912085" cy="2820016"/>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064" y="3753265"/>
            <a:ext cx="3912085" cy="2647536"/>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819" y="5166704"/>
            <a:ext cx="4608512" cy="12340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b="1" dirty="0">
                <a:latin typeface="Times New Roman" panose="02020603050405020304" pitchFamily="18" charset="0"/>
                <a:cs typeface="Times New Roman" panose="02020603050405020304" pitchFamily="18" charset="0"/>
              </a:rPr>
              <a:t>     ASP.NET Identity</a:t>
            </a:r>
            <a:r>
              <a:rPr lang="en-US" sz="1400" dirty="0">
                <a:latin typeface="Times New Roman" panose="02020603050405020304" pitchFamily="18" charset="0"/>
                <a:cs typeface="Times New Roman" panose="02020603050405020304" pitchFamily="18" charset="0"/>
              </a:rPr>
              <a:t>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Guest</a:t>
            </a:r>
            <a:r>
              <a:rPr lang="en-US" sz="1400" dirty="0">
                <a:latin typeface="Times New Roman" panose="02020603050405020304" pitchFamily="18" charset="0"/>
                <a:cs typeface="Times New Roman" panose="02020603050405020304" pitchFamily="18" charset="0"/>
              </a:rPr>
              <a:t>: They have the lowest degree of access, they only   have access to change the password</a:t>
            </a:r>
          </a:p>
          <a:p>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When a user places his first order, he becomes Customers and can see their orders</a:t>
            </a:r>
          </a:p>
          <a:p>
            <a:pPr marL="0" indent="0">
              <a:buNone/>
            </a:pPr>
            <a:r>
              <a:rPr lang="en-US" sz="1400" b="1" dirty="0">
                <a:latin typeface="Times New Roman" panose="02020603050405020304" pitchFamily="18" charset="0"/>
                <a:cs typeface="Times New Roman" panose="02020603050405020304" pitchFamily="18" charset="0"/>
              </a:rPr>
              <a:t>Employees</a:t>
            </a:r>
            <a:r>
              <a:rPr lang="en-US" sz="1400"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Employee</a:t>
            </a:r>
            <a:r>
              <a:rPr lang="en-US" sz="1400" dirty="0">
                <a:latin typeface="Times New Roman" panose="02020603050405020304" pitchFamily="18" charset="0"/>
                <a:cs typeface="Times New Roman" panose="02020603050405020304" pitchFamily="18" charset="0"/>
              </a:rPr>
              <a:t>: They have access to the list of orders they handle</a:t>
            </a:r>
          </a:p>
          <a:p>
            <a:r>
              <a:rPr lang="en-US" sz="1400" b="1" dirty="0">
                <a:latin typeface="Times New Roman" panose="02020603050405020304" pitchFamily="18" charset="0"/>
                <a:cs typeface="Times New Roman" panose="02020603050405020304" pitchFamily="18" charset="0"/>
              </a:rPr>
              <a:t>Managers</a:t>
            </a:r>
            <a:r>
              <a:rPr lang="en-US" sz="1400" dirty="0">
                <a:latin typeface="Times New Roman" panose="02020603050405020304" pitchFamily="18" charset="0"/>
                <a:cs typeface="Times New Roman" panose="02020603050405020304" pitchFamily="18" charset="0"/>
              </a:rPr>
              <a:t>: They have access to the list of all orders</a:t>
            </a:r>
          </a:p>
          <a:p>
            <a:r>
              <a:rPr lang="en-US" sz="1400" b="1" dirty="0">
                <a:latin typeface="Times New Roman" panose="02020603050405020304" pitchFamily="18" charset="0"/>
                <a:cs typeface="Times New Roman" panose="02020603050405020304" pitchFamily="18" charset="0"/>
              </a:rPr>
              <a:t>Admins</a:t>
            </a:r>
            <a:r>
              <a:rPr lang="en-US" sz="1400" dirty="0">
                <a:latin typeface="Times New Roman" panose="02020603050405020304" pitchFamily="18" charset="0"/>
                <a:cs typeface="Times New Roman" panose="02020603050405020304" pitchFamily="18" charset="0"/>
              </a:rPr>
              <a:t>: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5088" y="836146"/>
            <a:ext cx="3393492" cy="5218083"/>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a:xfrm>
            <a:off x="355444" y="1128875"/>
            <a:ext cx="4381500" cy="3268960"/>
          </a:xfrm>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5444" y="4840614"/>
            <a:ext cx="4601716" cy="1434485"/>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024" y="1128875"/>
            <a:ext cx="4270552" cy="51465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283" y="3068960"/>
            <a:ext cx="4327229" cy="3168352"/>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016" y="3068960"/>
            <a:ext cx="4265392" cy="31683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4183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245410" y="1732484"/>
            <a:ext cx="3960440"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4315675"/>
            <a:ext cx="4036826" cy="154675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764703"/>
            <a:ext cx="4429125" cy="50977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14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It is an E-Commerce site, which sells smartphones.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3640" y="1988840"/>
            <a:ext cx="3960440" cy="3648075"/>
          </a:xfrm>
          <a:prstGeom prst="rect">
            <a:avLst/>
          </a:prstGeom>
          <a:ln>
            <a:noFill/>
          </a:ln>
          <a:effectLst>
            <a:outerShdw blurRad="190500" algn="tl" rotWithShape="0">
              <a:srgbClr val="000000">
                <a:alpha val="70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988840"/>
            <a:ext cx="4381500" cy="3648075"/>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
        <p:nvSpPr>
          <p:cNvPr id="3" name="TextBox 2"/>
          <p:cNvSpPr txBox="1"/>
          <p:nvPr/>
        </p:nvSpPr>
        <p:spPr>
          <a:xfrm>
            <a:off x="704528" y="980728"/>
            <a:ext cx="7416824" cy="307777"/>
          </a:xfrm>
          <a:prstGeom prst="rect">
            <a:avLst/>
          </a:prstGeom>
          <a:noFill/>
        </p:spPr>
        <p:txBody>
          <a:bodyPr wrap="square" rtlCol="0">
            <a:spAutoFit/>
          </a:bodyPr>
          <a:lstStyle/>
          <a:p>
            <a:r>
              <a:rPr lang="en-US" dirty="0"/>
              <a:t>This package is used to convert a JSON object into a C# class.</a:t>
            </a:r>
          </a:p>
        </p:txBody>
      </p:sp>
    </p:spTree>
    <p:extLst>
      <p:ext uri="{BB962C8B-B14F-4D97-AF65-F5344CB8AC3E}">
        <p14:creationId xmlns:p14="http://schemas.microsoft.com/office/powerpoint/2010/main" val="53070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Unit Testing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112" y="2616843"/>
            <a:ext cx="7958748" cy="3769676"/>
          </a:xfrm>
          <a:prstGeom prst="rect">
            <a:avLst/>
          </a:prstGeom>
          <a:ln>
            <a:noFill/>
          </a:ln>
          <a:effectLst>
            <a:outerShdw blurRad="190500" algn="tl" rotWithShape="0">
              <a:srgbClr val="000000">
                <a:alpha val="70000"/>
              </a:srgbClr>
            </a:outerShdw>
          </a:effectLst>
        </p:spPr>
      </p:pic>
      <p:sp>
        <p:nvSpPr>
          <p:cNvPr id="4" name="Content Placeholder 3"/>
          <p:cNvSpPr>
            <a:spLocks noGrp="1"/>
          </p:cNvSpPr>
          <p:nvPr>
            <p:ph sz="half" idx="2"/>
          </p:nvPr>
        </p:nvSpPr>
        <p:spPr>
          <a:xfrm>
            <a:off x="788112" y="1196752"/>
            <a:ext cx="8127288" cy="1296144"/>
          </a:xfrm>
        </p:spPr>
        <p:txBody>
          <a:bodyPr/>
          <a:lstStyle/>
          <a:p>
            <a:pPr marL="0" indent="0">
              <a:buNone/>
            </a:pPr>
            <a:r>
              <a:rPr lang="en-US" sz="1400" dirty="0">
                <a:latin typeface="Times New Roman" panose="02020603050405020304" pitchFamily="18" charset="0"/>
                <a:cs typeface="Times New Roman" panose="02020603050405020304" pitchFamily="18" charset="0"/>
              </a:rPr>
              <a:t>        In computer programming, </a:t>
            </a:r>
            <a:r>
              <a:rPr lang="en-US" sz="1400" b="1" dirty="0">
                <a:latin typeface="Times New Roman" panose="02020603050405020304" pitchFamily="18" charset="0"/>
                <a:cs typeface="Times New Roman" panose="02020603050405020304" pitchFamily="18" charset="0"/>
              </a:rPr>
              <a:t>unit testing</a:t>
            </a:r>
            <a:r>
              <a:rPr lang="en-US" sz="1400" dirty="0">
                <a:latin typeface="Times New Roman" panose="02020603050405020304" pitchFamily="18" charset="0"/>
                <a:cs typeface="Times New Roman" panose="02020603050405020304" pitchFamily="18" charset="0"/>
              </a:rPr>
              <a:t> is a software testing method by which individual units of source code, sets of one or more computer program modules together with associated control data, usage procedures, and operating procedures, are tested to determine whether they are fit for use.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We use unit testing in </a:t>
            </a:r>
            <a:r>
              <a:rPr lang="en-US" sz="1400" dirty="0" err="1">
                <a:latin typeface="Times New Roman" panose="02020603050405020304" pitchFamily="18" charset="0"/>
                <a:cs typeface="Times New Roman" panose="02020603050405020304" pitchFamily="18" charset="0"/>
              </a:rPr>
              <a:t>metods</a:t>
            </a:r>
            <a:r>
              <a:rPr lang="en-US" sz="1400" dirty="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from Controllers</a:t>
            </a:r>
            <a:r>
              <a:rPr lang="en-US" sz="1400" dirty="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44691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22</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HTML 5 &amp;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5983" y="2547408"/>
            <a:ext cx="5976664" cy="3568200"/>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9396" y="1807948"/>
            <a:ext cx="2724150" cy="1752600"/>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1807948"/>
            <a:ext cx="5544616" cy="4389293"/>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9144" y="4149080"/>
            <a:ext cx="3264654" cy="2048161"/>
          </a:xfrm>
          <a:prstGeom prst="rect">
            <a:avLst/>
          </a:prstGeom>
          <a:ln>
            <a:noFill/>
          </a:ln>
          <a:effectLst>
            <a:outerShdw blurRad="190500" algn="tl" rotWithShape="0">
              <a:srgbClr val="000000">
                <a:alpha val="70000"/>
              </a:srgbClr>
            </a:outerShdw>
          </a:effectLst>
        </p:spPr>
      </p:pic>
      <p:sp>
        <p:nvSpPr>
          <p:cNvPr id="6" name="TextBox 5"/>
          <p:cNvSpPr txBox="1"/>
          <p:nvPr/>
        </p:nvSpPr>
        <p:spPr>
          <a:xfrm>
            <a:off x="632520" y="764704"/>
            <a:ext cx="7704856"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Responsive design</a:t>
            </a:r>
          </a:p>
          <a:p>
            <a:pPr marL="285750" indent="-285750">
              <a:buFont typeface="Arial" panose="020B0604020202020204" pitchFamily="34" charset="0"/>
              <a:buChar char="•"/>
            </a:pPr>
            <a:r>
              <a:rPr lang="en-US" dirty="0"/>
              <a:t>Mobile first</a:t>
            </a:r>
          </a:p>
          <a:p>
            <a:pPr marL="285750" indent="-285750">
              <a:buFont typeface="Arial" panose="020B0604020202020204" pitchFamily="34" charset="0"/>
              <a:buChar char="•"/>
            </a:pPr>
            <a:r>
              <a:rPr lang="en-US" dirty="0"/>
              <a:t>All browsers: Internet Explorer, Chrome, Safari, Edge</a:t>
            </a:r>
          </a:p>
        </p:txBody>
      </p:sp>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0557" y="1556792"/>
            <a:ext cx="5256584" cy="2277625"/>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556792"/>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1031" y="4581128"/>
            <a:ext cx="4248473" cy="1393331"/>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557" y="4581128"/>
            <a:ext cx="4461100" cy="13933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0592" y="4292721"/>
            <a:ext cx="6912768" cy="1935058"/>
          </a:xfrm>
          <a:prstGeom prst="rect">
            <a:avLst/>
          </a:prstGeom>
          <a:ln>
            <a:noFill/>
          </a:ln>
          <a:effectLst>
            <a:outerShdw blurRad="190500" algn="tl" rotWithShape="0">
              <a:srgbClr val="000000">
                <a:alpha val="70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5988" y="1412776"/>
            <a:ext cx="4578358" cy="157840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200472" y="1412776"/>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88" y="3320988"/>
            <a:ext cx="4578358" cy="25694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12014</TotalTime>
  <Words>911</Words>
  <Application>Microsoft Office PowerPoint</Application>
  <PresentationFormat>A4 Paper (210x297 mm)</PresentationFormat>
  <Paragraphs>200</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Log4Net</vt:lpstr>
      <vt:lpstr>PagedList package</vt:lpstr>
      <vt:lpstr>Newtonsoft.JSON</vt:lpstr>
      <vt:lpstr>Unit Testing</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701</cp:revision>
  <cp:lastPrinted>2015-11-09T10:27:16Z</cp:lastPrinted>
  <dcterms:created xsi:type="dcterms:W3CDTF">2004-04-23T08:14:08Z</dcterms:created>
  <dcterms:modified xsi:type="dcterms:W3CDTF">2017-09-19T08:45:38Z</dcterms:modified>
</cp:coreProperties>
</file>