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86" r:id="rId3"/>
    <p:sldId id="308" r:id="rId4"/>
    <p:sldId id="309" r:id="rId5"/>
    <p:sldId id="310" r:id="rId6"/>
    <p:sldId id="307" r:id="rId7"/>
  </p:sldIdLst>
  <p:sldSz cx="9906000" cy="6858000" type="A4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CC"/>
    <a:srgbClr val="FF3300"/>
    <a:srgbClr val="9900CC"/>
    <a:srgbClr val="E4F4F8"/>
    <a:srgbClr val="E7F9FF"/>
    <a:srgbClr val="A5002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4729" autoAdjust="0"/>
  </p:normalViewPr>
  <p:slideViewPr>
    <p:cSldViewPr>
      <p:cViewPr varScale="1">
        <p:scale>
          <a:sx n="85" d="100"/>
          <a:sy n="85" d="100"/>
        </p:scale>
        <p:origin x="156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56" y="-90"/>
      </p:cViewPr>
      <p:guideLst>
        <p:guide orient="horz" pos="2928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C5E0965-70D2-481F-94EF-3FAA2E9CB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4AF071-E072-454A-87B4-A24E1A0CD4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2BDAE49-D404-4414-BA53-C8064AFC41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BF7F164-1815-4D40-977E-2C24BE8B5C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3D35FC-E37C-42D3-B295-1CAD0C1A069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BE5191-F1A7-41F6-8106-6AA2023DB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AC494-B630-41A9-A2A2-BB9B0A391D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0394CA-835D-411C-9E05-6B1045DEE90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3775" y="698500"/>
            <a:ext cx="503237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CAF9D99-3A99-46B2-BA6F-D30FD50FAB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D9A92D-B3DE-4883-987E-8887DB574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D375002-9778-4E78-B774-D0D73AFDE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12023E-58CC-4E22-920F-73E580CC2E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7EAC3E2-8BB0-448D-87E1-18B5D1869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995A4B-C2AA-42DB-9C5F-05443861239C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0915CE8-4A53-4C96-995E-33C59B9F10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8644B28-56A4-4911-A64D-68AD8B49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811C2B-4184-4068-A2EF-19DEF61CE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C87A-89B5-48BB-9DAE-51611C378DD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8AE2A084-EA59-4FCE-A8D7-A4EAF61BB0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D59E54DB-E0BD-4742-AC74-256FDF43D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637D943-C6F1-4CD3-866A-C0B3CE4E1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724C8C-B971-44A9-8DD6-F51FB4751B3B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BD22426C-B7BE-4A12-BF3F-10C8E19881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9AC77E46-B2E9-42E8-A81F-C683007E6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D7931A5-91AE-417F-9C13-2DF7DB83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EEAFE-CF16-45B1-9E31-948D19972666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705E9977-D1F9-49E2-AC44-DCCA3BF26C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845BC210-7F9B-4D80-A6D4-0451181B4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884BB51-5BEF-419D-BB23-132D3C80D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64F121-B943-430C-BF40-3FC947AE5508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BA3B7B0-8778-4191-BACE-71B97407A1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6400EB49-8BC6-4CA2-A820-0A1B78C79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55E2BF-5A01-4241-B773-C908EEF75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D2763-F0BF-4709-A59F-CD5CA987A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60B112-27FA-4035-AA84-7EBDDF7D6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1FE3-B359-46CB-AECD-587B2E621D8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63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4A06C8-3307-46CD-B6BE-50D7980FB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8811BD-A69E-4A27-B18F-D09366CA7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3F1F2A-AE55-4C97-A8E9-61CEDB93B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2E2E2-D17B-40B3-9451-6C717C79F48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6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2E3E02-918D-45FB-9B4C-75F4DC4FB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16FEF-AE4A-4C2C-8D82-F675D440C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C2470-9309-476A-A21D-79F3C58B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85E1A-8388-4063-BBE2-2E9AD21D1E8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81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D66418-F998-4238-A597-19A877525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E2A10-8CE7-4EDC-8CA8-5CF5AE2E9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AA7E8-35EF-4492-AA7A-8D4FB6291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4C239-6C9A-4177-BFBA-27A8B38718E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94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89B8B1-F5FD-4281-AA44-119AD7975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B6C80-F8DF-4EF5-B0C7-D61A9F587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9039B-E801-43D3-BA8E-96D8C44A5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6C51-0030-4D21-B6E2-849046AB319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74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D700E-ADF4-4C41-B6E8-CAA904494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488AF-B9EE-4283-BC54-A0AD2F14A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E6394-009B-4069-87C0-8B6A325BC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4C62-3BE2-490C-BC0C-04F56C0A348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939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690446-6AD1-4648-A809-0518E2448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1D3E4-298A-40A2-98EA-739F3C2BD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D83E0E-90D1-42E7-853E-4B44C46D6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D172-8C78-4A67-A92A-6B9F4586059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52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A9FDEF-0844-48B1-8DD1-137BCC07E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68A522-0599-4D6C-88F3-E4DDB3B76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065935-22F3-4132-A431-8DCAD52EC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2DD8-040E-4D71-ACB2-866737D1D11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27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7F97C6-0205-40D9-97F5-40DD71B28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9AAA4A-0155-40BB-84ED-BAE441BF0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E54E3A-5AD1-4F6E-8A72-702F34FDE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AFC5-888F-4204-928C-80F827149CD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22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FD65-739C-430B-A9B2-FB590B517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3AC49-2866-4C5F-9611-CC94F394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D8265-6CEB-4657-98D4-AEA85F6D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97F9-2084-4FED-8DA6-88BAFF77ED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39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16F08-A2F8-4910-9177-9530EB813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39675-7F49-4288-8D48-56BE53D43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B867A-EFCE-4F6F-8D4E-8DCC7D8B4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D4F5-5BBA-43D9-A771-A48B20C01A2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31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5438BF-701F-4CDE-8AB2-AC5CF0B11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27C2C8-3C09-4CE3-951E-0233204C9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E25933-B744-47E4-9212-55FFF4AFAB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4D6756-7C3B-4FE4-9C77-BA83B7E539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AC2D94-E14E-4771-86CF-FFF8222AC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8400" y="64008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5E06F2-943F-4281-ADC4-D409A1B41A6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1A19C5D-6A95-445C-B014-EFEAE33A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533400"/>
          </a:xfrm>
          <a:prstGeom prst="rect">
            <a:avLst/>
          </a:prstGeom>
          <a:solidFill>
            <a:srgbClr val="0073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ro-R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kepler-rominfo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eyewire.com/cgi-bin/WebObjects/View.woa/wa/viewProduct?product=9289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://www.eyewire.com/cgi-bin/WebObjects/View.woa/wa/viewProduct?product=39377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hyperlink" Target="http://www.eyewire.com/cgi-bin/WebObjects/View.woa/wa/viewProduct?product=415401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4" Type="http://schemas.openxmlformats.org/officeDocument/2006/relationships/hyperlink" Target="http://www.eyewire.com/cgi-bin/WebObjects/View.woa/wa/viewProduct?product=430253" TargetMode="External"/><Relationship Id="rId9" Type="http://schemas.openxmlformats.org/officeDocument/2006/relationships/hyperlink" Target="http://www.eyewire.com/cgi-bin/WebObjects/View.woa/wa/viewProduct?product=416305" TargetMode="External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t10004-3">
            <a:hlinkClick r:id="rId2"/>
            <a:extLst>
              <a:ext uri="{FF2B5EF4-FFF2-40B4-BE49-F238E27FC236}">
                <a16:creationId xmlns:a16="http://schemas.microsoft.com/office/drawing/2014/main" id="{1197ECA9-2E35-4826-A6DE-37A5626A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44475"/>
            <a:ext cx="1371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609036-3">
            <a:hlinkClick r:id="rId4"/>
            <a:extLst>
              <a:ext uri="{FF2B5EF4-FFF2-40B4-BE49-F238E27FC236}">
                <a16:creationId xmlns:a16="http://schemas.microsoft.com/office/drawing/2014/main" id="{C8742000-5CFB-42EB-9C96-CC35D0EC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5438"/>
            <a:ext cx="1155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eadergraphic 1">
            <a:extLst>
              <a:ext uri="{FF2B5EF4-FFF2-40B4-BE49-F238E27FC236}">
                <a16:creationId xmlns:a16="http://schemas.microsoft.com/office/drawing/2014/main" id="{0F2DFE8F-3489-4E78-BF3A-773DF3FD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15913"/>
            <a:ext cx="3054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te_059-3">
            <a:hlinkClick r:id="rId7"/>
            <a:extLst>
              <a:ext uri="{FF2B5EF4-FFF2-40B4-BE49-F238E27FC236}">
                <a16:creationId xmlns:a16="http://schemas.microsoft.com/office/drawing/2014/main" id="{9F43130B-994A-4E3E-957B-17CC25FD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490069-3">
            <a:hlinkClick r:id="rId9"/>
            <a:extLst>
              <a:ext uri="{FF2B5EF4-FFF2-40B4-BE49-F238E27FC236}">
                <a16:creationId xmlns:a16="http://schemas.microsoft.com/office/drawing/2014/main" id="{B378839A-39E8-4B3A-BBFF-DB516827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36550"/>
            <a:ext cx="112236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544011-3">
            <a:hlinkClick r:id="rId11"/>
            <a:extLst>
              <a:ext uri="{FF2B5EF4-FFF2-40B4-BE49-F238E27FC236}">
                <a16:creationId xmlns:a16="http://schemas.microsoft.com/office/drawing/2014/main" id="{23FEEFD3-D684-4191-A7F2-EB23A311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11">
            <a:extLst>
              <a:ext uri="{FF2B5EF4-FFF2-40B4-BE49-F238E27FC236}">
                <a16:creationId xmlns:a16="http://schemas.microsoft.com/office/drawing/2014/main" id="{BE083C09-2230-437F-831B-51733055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5" name="Rectangle 12">
            <a:extLst>
              <a:ext uri="{FF2B5EF4-FFF2-40B4-BE49-F238E27FC236}">
                <a16:creationId xmlns:a16="http://schemas.microsoft.com/office/drawing/2014/main" id="{812D9D4D-C6DB-4210-A405-4B76AA7F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6" name="Rectangle 13">
            <a:extLst>
              <a:ext uri="{FF2B5EF4-FFF2-40B4-BE49-F238E27FC236}">
                <a16:creationId xmlns:a16="http://schemas.microsoft.com/office/drawing/2014/main" id="{749E998D-6856-4315-9C4C-B7C509FC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7" name="Rectangle 14">
            <a:extLst>
              <a:ext uri="{FF2B5EF4-FFF2-40B4-BE49-F238E27FC236}">
                <a16:creationId xmlns:a16="http://schemas.microsoft.com/office/drawing/2014/main" id="{CFDAADC5-F414-49D3-ACA0-F3DC01FB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8" name="Rectangle 15">
            <a:extLst>
              <a:ext uri="{FF2B5EF4-FFF2-40B4-BE49-F238E27FC236}">
                <a16:creationId xmlns:a16="http://schemas.microsoft.com/office/drawing/2014/main" id="{612AAB89-D5D5-4E7A-9FDE-CEF2F5BB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9" name="Rectangle 16">
            <a:extLst>
              <a:ext uri="{FF2B5EF4-FFF2-40B4-BE49-F238E27FC236}">
                <a16:creationId xmlns:a16="http://schemas.microsoft.com/office/drawing/2014/main" id="{ADE1C069-A160-4CE4-8A65-A4C667BF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0" name="Text Box 0">
            <a:extLst>
              <a:ext uri="{FF2B5EF4-FFF2-40B4-BE49-F238E27FC236}">
                <a16:creationId xmlns:a16="http://schemas.microsoft.com/office/drawing/2014/main" id="{D3FE417D-0CAE-4F0B-B6CC-040DBD20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3284538"/>
            <a:ext cx="9361488" cy="708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  <a:latin typeface="Verdana" panose="020B0604030504040204" pitchFamily="34" charset="0"/>
              </a:rPr>
              <a:t>Northwin Phones eShop</a:t>
            </a:r>
            <a:endParaRPr lang="en-US" altLang="en-US" sz="36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4111" name="Rectangle 9">
            <a:extLst>
              <a:ext uri="{FF2B5EF4-FFF2-40B4-BE49-F238E27FC236}">
                <a16:creationId xmlns:a16="http://schemas.microsoft.com/office/drawing/2014/main" id="{E6D1C88C-3E96-467D-9918-05FE8ECD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533400"/>
          </a:xfrm>
          <a:prstGeom prst="rect">
            <a:avLst/>
          </a:prstGeom>
          <a:gradFill rotWithShape="0">
            <a:gsLst>
              <a:gs pos="0">
                <a:srgbClr val="0D1B43"/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2" name="Text Box 18">
            <a:extLst>
              <a:ext uri="{FF2B5EF4-FFF2-40B4-BE49-F238E27FC236}">
                <a16:creationId xmlns:a16="http://schemas.microsoft.com/office/drawing/2014/main" id="{935696D0-2F09-4363-B4D9-4DAB01707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589588"/>
            <a:ext cx="2016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en-US" sz="900" b="1">
                <a:latin typeface="Times New Roman" panose="02020603050405020304" pitchFamily="18" charset="0"/>
              </a:rPr>
              <a:t>ROMÂNIA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Times New Roman" panose="02020603050405020304" pitchFamily="18" charset="0"/>
              </a:rPr>
              <a:t>B</a:t>
            </a:r>
            <a:r>
              <a:rPr lang="en-US" altLang="en-US" sz="900" baseline="30000">
                <a:latin typeface="Times New Roman" panose="02020603050405020304" pitchFamily="18" charset="0"/>
              </a:rPr>
              <a:t>dul</a:t>
            </a:r>
            <a:r>
              <a:rPr lang="fr-FR" altLang="en-US" sz="900">
                <a:latin typeface="Times New Roman" panose="02020603050405020304" pitchFamily="18" charset="0"/>
              </a:rPr>
              <a:t> Dimitrie Pompei, nr 3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020335 Bucureşti - Sector 2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Tel.: + 40 21 233 10 80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Fax: + 40 21 233 19 11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 u="sng">
                <a:latin typeface="Times New Roman" panose="02020603050405020304" pitchFamily="18" charset="0"/>
              </a:rPr>
              <a:t>pguta@kepler-rominfo.com</a:t>
            </a:r>
            <a:endParaRPr lang="en-US" altLang="en-US" sz="900" b="1">
              <a:latin typeface="Times New Roman" panose="02020603050405020304" pitchFamily="18" charset="0"/>
            </a:endParaRPr>
          </a:p>
        </p:txBody>
      </p:sp>
      <p:sp>
        <p:nvSpPr>
          <p:cNvPr id="4113" name="Rectangle 21">
            <a:extLst>
              <a:ext uri="{FF2B5EF4-FFF2-40B4-BE49-F238E27FC236}">
                <a16:creationId xmlns:a16="http://schemas.microsoft.com/office/drawing/2014/main" id="{D6B266F8-C9FF-47C2-8E7A-34759D4C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6524625"/>
            <a:ext cx="25923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70C0"/>
                </a:solidFill>
                <a:latin typeface="Arial Black" panose="020B0A04020102020204" pitchFamily="34" charset="0"/>
                <a:hlinkClick r:id="rId13"/>
              </a:rPr>
              <a:t>www.kepler-rominfo.com</a:t>
            </a:r>
            <a:endParaRPr lang="fr-FR" altLang="en-US" sz="11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14" name="Picture 22" descr="LKR1">
            <a:extLst>
              <a:ext uri="{FF2B5EF4-FFF2-40B4-BE49-F238E27FC236}">
                <a16:creationId xmlns:a16="http://schemas.microsoft.com/office/drawing/2014/main" id="{92F86524-5410-40EB-A711-A1810D52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5373688"/>
            <a:ext cx="1143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5" name="Text Box 2058">
            <a:extLst>
              <a:ext uri="{FF2B5EF4-FFF2-40B4-BE49-F238E27FC236}">
                <a16:creationId xmlns:a16="http://schemas.microsoft.com/office/drawing/2014/main" id="{FB979BF6-7A86-40C6-90F5-B63EDFE0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125538"/>
            <a:ext cx="7924800" cy="1108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00" b="1">
                <a:solidFill>
                  <a:srgbClr val="0000FF"/>
                </a:solidFill>
                <a:latin typeface="Times New Roman" panose="02020603050405020304" pitchFamily="18" charset="0"/>
              </a:rPr>
              <a:t>KEPLER – ROMINFO</a:t>
            </a:r>
            <a:endParaRPr lang="fr-FR" altLang="en-US" sz="46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6969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software solutions &amp; services</a:t>
            </a:r>
            <a:endParaRPr lang="fr-FR" altLang="en-US" sz="2000" b="1">
              <a:solidFill>
                <a:srgbClr val="96969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16" name="Picture 1071" descr="Afaq_9001_g">
            <a:extLst>
              <a:ext uri="{FF2B5EF4-FFF2-40B4-BE49-F238E27FC236}">
                <a16:creationId xmlns:a16="http://schemas.microsoft.com/office/drawing/2014/main" id="{5E0918C3-FB2E-440E-9945-3832C90A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620713"/>
            <a:ext cx="5857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18">
            <a:extLst>
              <a:ext uri="{FF2B5EF4-FFF2-40B4-BE49-F238E27FC236}">
                <a16:creationId xmlns:a16="http://schemas.microsoft.com/office/drawing/2014/main" id="{BCD3772D-521C-41B1-BE88-8CDDC9A36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5602288"/>
            <a:ext cx="2016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FRANCE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204, rue de la Vallée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78410 Bouafle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Tél.: + 33 (0)1 30 90 11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Fax: + 33 (0)1 30 90 11 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u="sng">
                <a:latin typeface="Times New Roman" panose="02020603050405020304" pitchFamily="18" charset="0"/>
              </a:rPr>
              <a:t>jcsilvestre@kepler-rominfo.com</a:t>
            </a:r>
            <a:endParaRPr lang="en-US" altLang="en-US" sz="9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8089230-D695-475A-B901-6DEFD13F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37E6B-F01A-4B67-92B9-AA312DAFA787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8154DAF-3758-4437-A973-C255D4DA2C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875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of Northwind Phones eShop </a:t>
            </a:r>
            <a:b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</a:b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29">
            <a:extLst>
              <a:ext uri="{FF2B5EF4-FFF2-40B4-BE49-F238E27FC236}">
                <a16:creationId xmlns:a16="http://schemas.microsoft.com/office/drawing/2014/main" id="{D22F7004-51A5-4DC7-8EA1-8448CFB4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187575"/>
            <a:ext cx="84709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	Automatic processing of pre-Scoring requests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	Instantaneous evaluation of pre-Scoring requests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	Simple and Secure system for Front Office 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	Powerful approval flow at Back Office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	Import facility : perform automatic pre-scoring from files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  Export to PDF, XML, WORD, EXCEL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  Responsive Front-End web interface(small ,medium and large devices)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 	Legal</a:t>
            </a:r>
            <a:r>
              <a:rPr lang="fr-FR" sz="1800" b="1" dirty="0"/>
              <a:t> compliance </a:t>
            </a:r>
            <a:endParaRPr lang="en-US" sz="1800" dirty="0"/>
          </a:p>
          <a:p>
            <a:pPr lvl="1" eaLnBrk="1" hangingPunct="1">
              <a:buClr>
                <a:srgbClr val="FF3300"/>
              </a:buClr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5125" name="Text Box 29">
            <a:extLst>
              <a:ext uri="{FF2B5EF4-FFF2-40B4-BE49-F238E27FC236}">
                <a16:creationId xmlns:a16="http://schemas.microsoft.com/office/drawing/2014/main" id="{F5D38E70-923A-4CEB-9718-643CC4CE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732463"/>
            <a:ext cx="8470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Leverage the knowledge of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banking professionals and a qualified software team with over a decade of experience.</a:t>
            </a:r>
          </a:p>
        </p:txBody>
      </p:sp>
      <p:sp>
        <p:nvSpPr>
          <p:cNvPr id="5126" name="Text Box 0">
            <a:extLst>
              <a:ext uri="{FF2B5EF4-FFF2-40B4-BE49-F238E27FC236}">
                <a16:creationId xmlns:a16="http://schemas.microsoft.com/office/drawing/2014/main" id="{F21FD796-A054-4895-9161-16F880B8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804863"/>
            <a:ext cx="8928100" cy="461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 –  </a:t>
            </a: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E-Commerce features</a:t>
            </a:r>
            <a:endParaRPr lang="en-US" altLang="en-US" sz="14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99957CAE-1E04-49C3-B899-AF5E4C85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C1809-4E6F-4CF7-B452-38DB6BF341D0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10462D5-864D-4E41-B75D-9BCEC8790A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chemeClr val="bg1"/>
                </a:solidFill>
              </a:rPr>
              <a:t>Detailed technical informations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4640523-622F-4756-80A9-B0009A27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981B1B4-6B54-42AA-A183-B67663FF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3255ABD-3C46-48E1-AB12-BF2C48B4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0">
            <a:extLst>
              <a:ext uri="{FF2B5EF4-FFF2-40B4-BE49-F238E27FC236}">
                <a16:creationId xmlns:a16="http://schemas.microsoft.com/office/drawing/2014/main" id="{C3236A09-53B6-47E4-9CA8-2FCBCFBD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76288"/>
            <a:ext cx="8928100" cy="461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 –  </a:t>
            </a: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Microsoft Web Stack Architecture</a:t>
            </a:r>
            <a:endParaRPr lang="en-US" altLang="en-US" sz="14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543050"/>
            <a:ext cx="76327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MVC 5.2.2  - C# 5.0  with .NET framework 4.5.2 ; 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Entity Framework 6.0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Identity Authentication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SQL Server 2016 &amp; Reporting Services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The Apache Log4Net logger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Bootstrap 3.0, HTML 5 &amp; CSS3, AJAX and JQuery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Chrome, Internet Explorer 11.0, Edge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Visual Studio 2015 Enterprise and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128F715-E6B8-442A-B4DC-25C4F6F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A747C-F66A-4413-B216-9569ED772C52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64776C8-458B-4D0E-AAF3-D3B62AB56B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chemeClr val="bg1"/>
                </a:solidFill>
              </a:rPr>
              <a:t>Client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5F31CB8-F043-4031-8E37-6A87D6CE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215FE92-7D2A-4A92-9F5C-5E4D0E8F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86CF870-4529-49D0-B19C-2970FC8E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Text Box 0">
            <a:extLst>
              <a:ext uri="{FF2B5EF4-FFF2-40B4-BE49-F238E27FC236}">
                <a16:creationId xmlns:a16="http://schemas.microsoft.com/office/drawing/2014/main" id="{8400A89C-5447-4F21-9328-5F066756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76288"/>
            <a:ext cx="8928100" cy="461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 –  </a:t>
            </a: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Microsoft Web Stack Architecture</a:t>
            </a:r>
            <a:endParaRPr lang="en-US" altLang="en-US" sz="14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543050"/>
            <a:ext cx="76327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MVC 5.2.2  - C# 5.0  with .NET framework 4.5.2 ; 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Entity Framework 6.0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Identity Authentication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SQL Server 2016 &amp; Reporting Services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The Apache Log4Net logger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Bootstrap 3.0, HTML 5 &amp; CSS3, AJAX and JQuery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Chrome, Internet Explorer 11.0, Edge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Visual Studio 2015 Enterprise and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CC3F0AB-A53F-41C1-BBED-310BF51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7D56E-3EB0-4FF1-A949-A65F4CD0192F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255AF8C-2CE3-40F2-937B-97C1A1E506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chemeClr val="bg1"/>
                </a:solidFill>
              </a:rPr>
              <a:t>Server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5A5D2F-4951-4AFB-A894-FD8E0208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26977E7-003F-467E-81A4-364AB4C4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3F75015-3B54-4120-9038-5F226E5A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0">
            <a:extLst>
              <a:ext uri="{FF2B5EF4-FFF2-40B4-BE49-F238E27FC236}">
                <a16:creationId xmlns:a16="http://schemas.microsoft.com/office/drawing/2014/main" id="{0DEBD167-9F68-44EF-B54D-DDE59B05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76288"/>
            <a:ext cx="8928100" cy="461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 –  </a:t>
            </a: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Microsoft Web Stack Architecture</a:t>
            </a:r>
            <a:endParaRPr lang="en-US" altLang="en-US" sz="14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543050"/>
            <a:ext cx="76327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MVC 5.2.2  - C# 5.0  with .NET framework 4.5.2 ; 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Entity Framework 6.0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ASP.NET Identity Authentication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SQL Server 2016 &amp; Reporting Services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The Apache Log4Net logger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Bootstrap 3.0, HTML 5 &amp; CSS3, AJAX and JQuery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Chrome, Internet Explorer 11.0, Edge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Visual Studio 2015 Enterprise and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F52BBA83-BB59-46B0-92E3-E40B7165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7DB56-8A9F-48A5-953B-CBB1BB8D38E6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FB9A69E-FDA2-4885-A36C-0D12E643F9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chemeClr val="bg1"/>
                </a:solidFill>
              </a:rPr>
              <a:t>Effort Estimation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9BDED61-3172-4D41-9AC0-8D3DB4AB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648384A-E472-4FFA-B1E3-02F47615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49D3DD9-534E-4642-994A-449FDA4F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0">
            <a:extLst>
              <a:ext uri="{FF2B5EF4-FFF2-40B4-BE49-F238E27FC236}">
                <a16:creationId xmlns:a16="http://schemas.microsoft.com/office/drawing/2014/main" id="{FEA01339-D3FA-40D7-BED4-4ED303FE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76288"/>
            <a:ext cx="8928100" cy="461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 –  </a:t>
            </a: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Project Management Phases</a:t>
            </a:r>
            <a:endParaRPr lang="en-US" altLang="en-US" sz="1400" b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7A335-5C54-4EAE-A2BF-822EE1210C0E}"/>
              </a:ext>
            </a:extLst>
          </p:cNvPr>
          <p:cNvGraphicFramePr>
            <a:graphicFrameLocks noGrp="1"/>
          </p:cNvGraphicFramePr>
          <p:nvPr/>
        </p:nvGraphicFramePr>
        <p:xfrm>
          <a:off x="1155700" y="2362200"/>
          <a:ext cx="7759700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9">
                  <a:extLst>
                    <a:ext uri="{9D8B030D-6E8A-4147-A177-3AD203B41FA5}">
                      <a16:colId xmlns:a16="http://schemas.microsoft.com/office/drawing/2014/main" val="771698457"/>
                    </a:ext>
                  </a:extLst>
                </a:gridCol>
                <a:gridCol w="3467091">
                  <a:extLst>
                    <a:ext uri="{9D8B030D-6E8A-4147-A177-3AD203B41FA5}">
                      <a16:colId xmlns:a16="http://schemas.microsoft.com/office/drawing/2014/main" val="4188509630"/>
                    </a:ext>
                  </a:extLst>
                </a:gridCol>
              </a:tblGrid>
              <a:tr h="6892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Phase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 Tool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88293100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Training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948477327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Analysis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552596737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Design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249758008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Coding and Unit Testing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170378734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Testing and Continuous Integration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2359160239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r>
                        <a:rPr lang="en-US" sz="1800" dirty="0"/>
                        <a:t>Delivery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2435728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11476</TotalTime>
  <Words>348</Words>
  <Application>Microsoft Office PowerPoint</Application>
  <PresentationFormat>A4 Paper (210x297 mm)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Arial</vt:lpstr>
      <vt:lpstr>Verdana</vt:lpstr>
      <vt:lpstr>Arial Black</vt:lpstr>
      <vt:lpstr>Tahoma</vt:lpstr>
      <vt:lpstr>Wingdings</vt:lpstr>
      <vt:lpstr>Arial Rounded MT Bold</vt:lpstr>
      <vt:lpstr>Default Design</vt:lpstr>
      <vt:lpstr>PowerPoint Presentation</vt:lpstr>
      <vt:lpstr>Main Features of Northwind Phones eShop  </vt:lpstr>
      <vt:lpstr>Detailed technical informations</vt:lpstr>
      <vt:lpstr>Client technologies</vt:lpstr>
      <vt:lpstr>Server technologies</vt:lpstr>
      <vt:lpstr>Effort Estimation</vt:lpstr>
    </vt:vector>
  </TitlesOfParts>
  <Company>KEPLER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Processing System for SBB</dc:title>
  <dc:subject>Loan Application</dc:subject>
  <dc:creator>Sorin Burtoiu</dc:creator>
  <dc:description>Application Processing System for SBB - Legal Persons and Self-Employee Persons</dc:description>
  <cp:lastModifiedBy>Sorin Burtoiu</cp:lastModifiedBy>
  <cp:revision>635</cp:revision>
  <cp:lastPrinted>2015-11-09T10:27:16Z</cp:lastPrinted>
  <dcterms:created xsi:type="dcterms:W3CDTF">2004-04-23T08:14:08Z</dcterms:created>
  <dcterms:modified xsi:type="dcterms:W3CDTF">2017-09-15T08:54:55Z</dcterms:modified>
</cp:coreProperties>
</file>