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6" r:id="rId2"/>
    <p:sldId id="286" r:id="rId3"/>
    <p:sldId id="308" r:id="rId4"/>
    <p:sldId id="309" r:id="rId5"/>
    <p:sldId id="314" r:id="rId6"/>
    <p:sldId id="317" r:id="rId7"/>
    <p:sldId id="318" r:id="rId8"/>
    <p:sldId id="310" r:id="rId9"/>
    <p:sldId id="307" r:id="rId10"/>
    <p:sldId id="319" r:id="rId11"/>
    <p:sldId id="320" r:id="rId12"/>
    <p:sldId id="321" r:id="rId13"/>
    <p:sldId id="322" r:id="rId14"/>
    <p:sldId id="323" r:id="rId15"/>
  </p:sldIdLst>
  <p:sldSz cx="9906000" cy="6858000" type="A4"/>
  <p:notesSz cx="7010400" cy="92964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CCCC"/>
    <a:srgbClr val="CCFFCC"/>
    <a:srgbClr val="9900CC"/>
    <a:srgbClr val="E4F4F8"/>
    <a:srgbClr val="E7F9FF"/>
    <a:srgbClr val="A50021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8" autoAdjust="0"/>
    <p:restoredTop sz="94729" autoAdjust="0"/>
  </p:normalViewPr>
  <p:slideViewPr>
    <p:cSldViewPr>
      <p:cViewPr varScale="1">
        <p:scale>
          <a:sx n="85" d="100"/>
          <a:sy n="85" d="100"/>
        </p:scale>
        <p:origin x="1596" y="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956" y="-90"/>
      </p:cViewPr>
      <p:guideLst>
        <p:guide orient="horz" pos="2928"/>
        <p:guide pos="22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3C5E0965-70D2-481F-94EF-3FAA2E9CB3B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C4AF071-E072-454A-87B4-A24E1A0CD42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82BDAE49-D404-4414-BA53-C8064AFC412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6BF7F164-1815-4D40-977E-2C24BE8B5CC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D3D35FC-E37C-42D3-B295-1CAD0C1A0692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7BE5191-F1A7-41F6-8106-6AA2023DBE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5CAC494-B630-41A9-A2A2-BB9B0A391D5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875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B0394CA-835D-411C-9E05-6B1045DEE90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698500"/>
            <a:ext cx="503237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DCAF9D99-3A99-46B2-BA6F-D30FD50FAB4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4838"/>
            <a:ext cx="5610225" cy="418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CD9A92D-B3DE-4883-987E-8887DB574F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9D375002-9778-4E78-B774-D0D73AFDE8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75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B12023E-58CC-4E22-920F-73E580CC2EB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97EAC3E2-8BB0-448D-87E1-18B5D18693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995A4B-C2AA-42DB-9C5F-05443861239C}" type="slidenum">
              <a:rPr lang="en-GB" altLang="en-US" smtClean="0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0915CE8-4A53-4C96-995E-33C59B9F10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8644B28-56A4-4911-A64D-68AD8B498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C7811C2B-4184-4068-A2EF-19DEF61CEE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E8C87A-89B5-48BB-9DAE-51611C378DDD}" type="slidenum">
              <a:rPr lang="en-GB" altLang="en-US" smtClean="0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8195" name="Rectangle 1026">
            <a:extLst>
              <a:ext uri="{FF2B5EF4-FFF2-40B4-BE49-F238E27FC236}">
                <a16:creationId xmlns:a16="http://schemas.microsoft.com/office/drawing/2014/main" id="{8AE2A084-EA59-4FCE-A8D7-A4EAF61BB0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1027">
            <a:extLst>
              <a:ext uri="{FF2B5EF4-FFF2-40B4-BE49-F238E27FC236}">
                <a16:creationId xmlns:a16="http://schemas.microsoft.com/office/drawing/2014/main" id="{D59E54DB-E0BD-4742-AC74-256FDF43D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5637D943-C6F1-4CD3-866A-C0B3CE4E14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724C8C-B971-44A9-8DD6-F51FB4751B3B}" type="slidenum">
              <a:rPr lang="en-GB" altLang="en-US" smtClean="0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10243" name="Rectangle 1026">
            <a:extLst>
              <a:ext uri="{FF2B5EF4-FFF2-40B4-BE49-F238E27FC236}">
                <a16:creationId xmlns:a16="http://schemas.microsoft.com/office/drawing/2014/main" id="{BD22426C-B7BE-4A12-BF3F-10C8E19881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1027">
            <a:extLst>
              <a:ext uri="{FF2B5EF4-FFF2-40B4-BE49-F238E27FC236}">
                <a16:creationId xmlns:a16="http://schemas.microsoft.com/office/drawing/2014/main" id="{9AC77E46-B2E9-42E8-A81F-C683007E6C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D7931A5-91AE-417F-9C13-2DF7DB835C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8EEAFE-CF16-45B1-9E31-948D19972666}" type="slidenum">
              <a:rPr lang="en-GB" altLang="en-US" smtClean="0"/>
              <a:pPr>
                <a:spcBef>
                  <a:spcPct val="0"/>
                </a:spcBef>
              </a:pPr>
              <a:t>8</a:t>
            </a:fld>
            <a:endParaRPr lang="en-GB" altLang="en-US" dirty="0"/>
          </a:p>
        </p:txBody>
      </p:sp>
      <p:sp>
        <p:nvSpPr>
          <p:cNvPr id="12291" name="Rectangle 1026">
            <a:extLst>
              <a:ext uri="{FF2B5EF4-FFF2-40B4-BE49-F238E27FC236}">
                <a16:creationId xmlns:a16="http://schemas.microsoft.com/office/drawing/2014/main" id="{705E9977-D1F9-49E2-AC44-DCCA3BF26C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1027">
            <a:extLst>
              <a:ext uri="{FF2B5EF4-FFF2-40B4-BE49-F238E27FC236}">
                <a16:creationId xmlns:a16="http://schemas.microsoft.com/office/drawing/2014/main" id="{845BC210-7F9B-4D80-A6D4-0451181B48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0884BB51-5BEF-419D-BB23-132D3C80D7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64F121-B943-430C-BF40-3FC947AE5508}" type="slidenum">
              <a:rPr lang="en-GB" altLang="en-US" smtClean="0"/>
              <a:pPr>
                <a:spcBef>
                  <a:spcPct val="0"/>
                </a:spcBef>
              </a:pPr>
              <a:t>9</a:t>
            </a:fld>
            <a:endParaRPr lang="en-GB" altLang="en-US" dirty="0"/>
          </a:p>
        </p:txBody>
      </p:sp>
      <p:sp>
        <p:nvSpPr>
          <p:cNvPr id="14339" name="Rectangle 1026">
            <a:extLst>
              <a:ext uri="{FF2B5EF4-FFF2-40B4-BE49-F238E27FC236}">
                <a16:creationId xmlns:a16="http://schemas.microsoft.com/office/drawing/2014/main" id="{8BA3B7B0-8778-4191-BACE-71B97407A1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1027">
            <a:extLst>
              <a:ext uri="{FF2B5EF4-FFF2-40B4-BE49-F238E27FC236}">
                <a16:creationId xmlns:a16="http://schemas.microsoft.com/office/drawing/2014/main" id="{6400EB49-8BC6-4CA2-A820-0A1B78C79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55E2BF-5A01-4241-B773-C908EEF75D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CD2763-F0BF-4709-A59F-CD5CA987AF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160B112-27FA-4035-AA84-7EBDDF7D69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F1FE3-B359-46CB-AECD-587B2E621D8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5634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4A06C8-3307-46CD-B6BE-50D7980FB7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88811BD-A69E-4A27-B18F-D09366CA71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3F1F2A-AE55-4C97-A8E9-61CEDB93B9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2E2E2-D17B-40B3-9451-6C717C79F482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1368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2E3E02-918D-45FB-9B4C-75F4DC4FBB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516FEF-AE4A-4C2C-8D82-F675D440C0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FC2470-9309-476A-A21D-79F3C58B71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85E1A-8388-4063-BBE2-2E9AD21D1E8A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8818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D66418-F998-4238-A597-19A877525C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ACE2A10-8CE7-4EDC-8CA8-5CF5AE2E9E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DAA7E8-35EF-4492-AA7A-8D4FB6291D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4C239-6C9A-4177-BFBA-27A8B38718ED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8947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89B8B1-F5FD-4281-AA44-119AD79750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7B6C80-F8DF-4EF5-B0C7-D61A9F5873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49039B-E801-43D3-BA8E-96D8C44A5D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A6C51-0030-4D21-B6E2-849046AB319D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0749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FD700E-ADF4-4C41-B6E8-CAA904494C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1488AF-B9EE-4283-BC54-A0AD2F14A2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1E6394-009B-4069-87C0-8B6A325BCC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74C62-3BE2-490C-BC0C-04F56C0A3483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2939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C690446-6AD1-4648-A809-0518E24487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DF1D3E4-298A-40A2-98EA-739F3C2BD4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5D83E0E-90D1-42E7-853E-4B44C46D67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DD172-8C78-4A67-A92A-6B9F45860590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9526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2A9FDEF-0844-48B1-8DD1-137BCC07E9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268A522-0599-4D6C-88F3-E4DDB3B761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2065935-22F3-4132-A431-8DCAD52EC5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E2DD8-040E-4D71-ACB2-866737D1D116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82270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67F97C6-0205-40D9-97F5-40DD71B282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99AAA4A-0155-40BB-84ED-BAE441BF00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3E54E3A-5AD1-4F6E-8A72-702F34FDE4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AAFC5-888F-4204-928C-80F827149CD2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1223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B4FD65-739C-430B-A9B2-FB590B517A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F3AC49-2866-4C5F-9611-CC94F3941F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CD8265-6CEB-4657-98D4-AEA85F6D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497F9-2084-4FED-8DA6-88BAFF77ED40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398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o-R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716F08-A2F8-4910-9177-9530EB813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39675-7F49-4288-8D48-56BE53D43E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0B867A-EFCE-4F6F-8D4E-8DCC7D8B48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02D4F5-5BBA-43D9-A771-A48B20C01A2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7311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55438BF-701F-4CDE-8AB2-AC5CF0B11E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327C2C8-3C09-4CE3-951E-0233204C94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EE25933-B744-47E4-9212-55FFF4AFAB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44D6756-7C3B-4FE4-9C77-BA83B7E539B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FAC2D94-E14E-4771-86CF-FFF8222AC5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18400" y="6400800"/>
            <a:ext cx="2311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E5E06F2-943F-4281-ADC4-D409A1B41A6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1A19C5D-6A95-445C-B014-EFEAE33A16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906000" cy="533400"/>
          </a:xfrm>
          <a:prstGeom prst="rect">
            <a:avLst/>
          </a:prstGeom>
          <a:solidFill>
            <a:srgbClr val="0073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ro-RO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://www.kepler-rominfo.com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www.eyewire.com/cgi-bin/WebObjects/View.woa/wa/viewProduct?product=9289" TargetMode="External"/><Relationship Id="rId12" Type="http://schemas.openxmlformats.org/officeDocument/2006/relationships/image" Target="../media/image6.png"/><Relationship Id="rId2" Type="http://schemas.openxmlformats.org/officeDocument/2006/relationships/hyperlink" Target="http://www.eyewire.com/cgi-bin/WebObjects/View.woa/wa/viewProduct?product=393771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11" Type="http://schemas.openxmlformats.org/officeDocument/2006/relationships/hyperlink" Target="http://www.eyewire.com/cgi-bin/WebObjects/View.woa/wa/viewProduct?product=415401" TargetMode="External"/><Relationship Id="rId5" Type="http://schemas.openxmlformats.org/officeDocument/2006/relationships/image" Target="../media/image2.png"/><Relationship Id="rId15" Type="http://schemas.openxmlformats.org/officeDocument/2006/relationships/image" Target="../media/image8.jpeg"/><Relationship Id="rId10" Type="http://schemas.openxmlformats.org/officeDocument/2006/relationships/image" Target="../media/image5.png"/><Relationship Id="rId4" Type="http://schemas.openxmlformats.org/officeDocument/2006/relationships/hyperlink" Target="http://www.eyewire.com/cgi-bin/WebObjects/View.woa/wa/viewProduct?product=430253" TargetMode="External"/><Relationship Id="rId9" Type="http://schemas.openxmlformats.org/officeDocument/2006/relationships/hyperlink" Target="http://www.eyewire.com/cgi-bin/WebObjects/View.woa/wa/viewProduct?product=416305" TargetMode="External"/><Relationship Id="rId1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ramona@yahoo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t10004-3">
            <a:hlinkClick r:id="rId2"/>
            <a:extLst>
              <a:ext uri="{FF2B5EF4-FFF2-40B4-BE49-F238E27FC236}">
                <a16:creationId xmlns:a16="http://schemas.microsoft.com/office/drawing/2014/main" id="{1197ECA9-2E35-4826-A6DE-37A5626AD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00" y="244475"/>
            <a:ext cx="13716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609036-3">
            <a:hlinkClick r:id="rId4"/>
            <a:extLst>
              <a:ext uri="{FF2B5EF4-FFF2-40B4-BE49-F238E27FC236}">
                <a16:creationId xmlns:a16="http://schemas.microsoft.com/office/drawing/2014/main" id="{C8742000-5CFB-42EB-9C96-CC35D0ECA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325438"/>
            <a:ext cx="11557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headergraphic 1">
            <a:extLst>
              <a:ext uri="{FF2B5EF4-FFF2-40B4-BE49-F238E27FC236}">
                <a16:creationId xmlns:a16="http://schemas.microsoft.com/office/drawing/2014/main" id="{0F2DFE8F-3489-4E78-BF3A-773DF3FD8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315913"/>
            <a:ext cx="30543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ite_059-3">
            <a:hlinkClick r:id="rId7"/>
            <a:extLst>
              <a:ext uri="{FF2B5EF4-FFF2-40B4-BE49-F238E27FC236}">
                <a16:creationId xmlns:a16="http://schemas.microsoft.com/office/drawing/2014/main" id="{9F43130B-994A-4E3E-957B-17CC25FDF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279400"/>
            <a:ext cx="1287463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490069-3">
            <a:hlinkClick r:id="rId9"/>
            <a:extLst>
              <a:ext uri="{FF2B5EF4-FFF2-40B4-BE49-F238E27FC236}">
                <a16:creationId xmlns:a16="http://schemas.microsoft.com/office/drawing/2014/main" id="{B378839A-39E8-4B3A-BBFF-DB5168274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0" y="336550"/>
            <a:ext cx="1122363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 descr="544011-3">
            <a:hlinkClick r:id="rId11"/>
            <a:extLst>
              <a:ext uri="{FF2B5EF4-FFF2-40B4-BE49-F238E27FC236}">
                <a16:creationId xmlns:a16="http://schemas.microsoft.com/office/drawing/2014/main" id="{23FEEFD3-D684-4191-A7F2-EB23A3113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9400"/>
            <a:ext cx="1287463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11">
            <a:extLst>
              <a:ext uri="{FF2B5EF4-FFF2-40B4-BE49-F238E27FC236}">
                <a16:creationId xmlns:a16="http://schemas.microsoft.com/office/drawing/2014/main" id="{BE083C09-2230-437F-831B-517330556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1463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o-RO" altLang="en-US" sz="1400">
              <a:latin typeface="Times New Roman" panose="02020603050405020304" pitchFamily="18" charset="0"/>
            </a:endParaRPr>
          </a:p>
        </p:txBody>
      </p:sp>
      <p:sp>
        <p:nvSpPr>
          <p:cNvPr id="4105" name="Rectangle 12">
            <a:extLst>
              <a:ext uri="{FF2B5EF4-FFF2-40B4-BE49-F238E27FC236}">
                <a16:creationId xmlns:a16="http://schemas.microsoft.com/office/drawing/2014/main" id="{812D9D4D-C6DB-4210-A405-4B76AA7FE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1463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o-RO" altLang="en-US" sz="1400">
              <a:latin typeface="Times New Roman" panose="02020603050405020304" pitchFamily="18" charset="0"/>
            </a:endParaRPr>
          </a:p>
        </p:txBody>
      </p:sp>
      <p:sp>
        <p:nvSpPr>
          <p:cNvPr id="4106" name="Rectangle 13">
            <a:extLst>
              <a:ext uri="{FF2B5EF4-FFF2-40B4-BE49-F238E27FC236}">
                <a16:creationId xmlns:a16="http://schemas.microsoft.com/office/drawing/2014/main" id="{749E998D-6856-4315-9C4C-B7C509FC3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1463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o-RO" altLang="en-US" sz="1400">
              <a:latin typeface="Times New Roman" panose="02020603050405020304" pitchFamily="18" charset="0"/>
            </a:endParaRPr>
          </a:p>
        </p:txBody>
      </p:sp>
      <p:sp>
        <p:nvSpPr>
          <p:cNvPr id="4107" name="Rectangle 14">
            <a:extLst>
              <a:ext uri="{FF2B5EF4-FFF2-40B4-BE49-F238E27FC236}">
                <a16:creationId xmlns:a16="http://schemas.microsoft.com/office/drawing/2014/main" id="{CFDAADC5-F414-49D3-ACA0-F3DC01FB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1463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o-RO" altLang="en-US" sz="1400">
              <a:latin typeface="Times New Roman" panose="02020603050405020304" pitchFamily="18" charset="0"/>
            </a:endParaRPr>
          </a:p>
        </p:txBody>
      </p:sp>
      <p:sp>
        <p:nvSpPr>
          <p:cNvPr id="4108" name="Rectangle 15">
            <a:extLst>
              <a:ext uri="{FF2B5EF4-FFF2-40B4-BE49-F238E27FC236}">
                <a16:creationId xmlns:a16="http://schemas.microsoft.com/office/drawing/2014/main" id="{612AAB89-D5D5-4E7A-9FDE-CEF2F5BBC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1463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o-RO" altLang="en-US" sz="1400">
              <a:latin typeface="Times New Roman" panose="02020603050405020304" pitchFamily="18" charset="0"/>
            </a:endParaRPr>
          </a:p>
        </p:txBody>
      </p:sp>
      <p:sp>
        <p:nvSpPr>
          <p:cNvPr id="4109" name="Rectangle 16">
            <a:extLst>
              <a:ext uri="{FF2B5EF4-FFF2-40B4-BE49-F238E27FC236}">
                <a16:creationId xmlns:a16="http://schemas.microsoft.com/office/drawing/2014/main" id="{ADE1C069-A160-4CE4-8A65-A4C667BF9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1463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o-RO" altLang="en-US" sz="1400">
              <a:latin typeface="Times New Roman" panose="02020603050405020304" pitchFamily="18" charset="0"/>
            </a:endParaRPr>
          </a:p>
        </p:txBody>
      </p:sp>
      <p:sp>
        <p:nvSpPr>
          <p:cNvPr id="4110" name="Text Box 0">
            <a:extLst>
              <a:ext uri="{FF2B5EF4-FFF2-40B4-BE49-F238E27FC236}">
                <a16:creationId xmlns:a16="http://schemas.microsoft.com/office/drawing/2014/main" id="{D3FE417D-0CAE-4F0B-B6CC-040DBD209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3284538"/>
            <a:ext cx="9361488" cy="7080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b="1" dirty="0">
                <a:solidFill>
                  <a:schemeClr val="accent2"/>
                </a:solidFill>
                <a:latin typeface="Verdana" panose="020B0604030504040204" pitchFamily="34" charset="0"/>
              </a:rPr>
              <a:t>Northwind Phones eShop</a:t>
            </a:r>
            <a:endParaRPr lang="en-US" altLang="en-US" sz="3600" b="1" dirty="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sp>
        <p:nvSpPr>
          <p:cNvPr id="4111" name="Rectangle 9">
            <a:extLst>
              <a:ext uri="{FF2B5EF4-FFF2-40B4-BE49-F238E27FC236}">
                <a16:creationId xmlns:a16="http://schemas.microsoft.com/office/drawing/2014/main" id="{E6D1C88C-3E96-467D-9918-05FE8ECD0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533400"/>
          </a:xfrm>
          <a:prstGeom prst="rect">
            <a:avLst/>
          </a:prstGeom>
          <a:gradFill rotWithShape="0">
            <a:gsLst>
              <a:gs pos="0">
                <a:srgbClr val="0D1B43"/>
              </a:gs>
              <a:gs pos="100000">
                <a:srgbClr val="3366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o-RO" altLang="en-US" sz="1400">
              <a:latin typeface="Times New Roman" panose="02020603050405020304" pitchFamily="18" charset="0"/>
            </a:endParaRPr>
          </a:p>
        </p:txBody>
      </p:sp>
      <p:sp>
        <p:nvSpPr>
          <p:cNvPr id="4112" name="Text Box 18">
            <a:extLst>
              <a:ext uri="{FF2B5EF4-FFF2-40B4-BE49-F238E27FC236}">
                <a16:creationId xmlns:a16="http://schemas.microsoft.com/office/drawing/2014/main" id="{935696D0-2F09-4363-B4D9-4DAB01707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5589588"/>
            <a:ext cx="20161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CA" altLang="en-US" sz="900" b="1">
                <a:latin typeface="Times New Roman" panose="02020603050405020304" pitchFamily="18" charset="0"/>
              </a:rPr>
              <a:t>ROMÂNIA</a:t>
            </a:r>
            <a:endParaRPr lang="ro-RO" altLang="en-US" sz="9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latin typeface="Times New Roman" panose="02020603050405020304" pitchFamily="18" charset="0"/>
              </a:rPr>
              <a:t>B</a:t>
            </a:r>
            <a:r>
              <a:rPr lang="en-US" altLang="en-US" sz="900" baseline="30000">
                <a:latin typeface="Times New Roman" panose="02020603050405020304" pitchFamily="18" charset="0"/>
              </a:rPr>
              <a:t>dul</a:t>
            </a:r>
            <a:r>
              <a:rPr lang="fr-FR" altLang="en-US" sz="900">
                <a:latin typeface="Times New Roman" panose="02020603050405020304" pitchFamily="18" charset="0"/>
              </a:rPr>
              <a:t> Dimitrie Pompei, nr 3</a:t>
            </a:r>
            <a:endParaRPr lang="ro-RO" altLang="en-US" sz="9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900">
                <a:latin typeface="Times New Roman" panose="02020603050405020304" pitchFamily="18" charset="0"/>
              </a:rPr>
              <a:t>020335 Bucureşti - Sector 2</a:t>
            </a:r>
            <a:endParaRPr lang="ro-RO" altLang="en-US" sz="9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900">
                <a:latin typeface="Times New Roman" panose="02020603050405020304" pitchFamily="18" charset="0"/>
              </a:rPr>
              <a:t>Tel.: + 40 21 233 10 80</a:t>
            </a:r>
            <a:endParaRPr lang="ro-RO" altLang="en-US" sz="9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900">
                <a:latin typeface="Times New Roman" panose="02020603050405020304" pitchFamily="18" charset="0"/>
              </a:rPr>
              <a:t>Fax: + 40 21 233 19 11</a:t>
            </a:r>
            <a:endParaRPr lang="ro-RO" altLang="en-US" sz="9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en-US" sz="900" u="sng">
                <a:latin typeface="Times New Roman" panose="02020603050405020304" pitchFamily="18" charset="0"/>
              </a:rPr>
              <a:t>pguta@kepler-rominfo.com</a:t>
            </a:r>
            <a:endParaRPr lang="en-US" altLang="en-US" sz="900" b="1">
              <a:latin typeface="Times New Roman" panose="02020603050405020304" pitchFamily="18" charset="0"/>
            </a:endParaRPr>
          </a:p>
        </p:txBody>
      </p:sp>
      <p:sp>
        <p:nvSpPr>
          <p:cNvPr id="4113" name="Rectangle 21">
            <a:extLst>
              <a:ext uri="{FF2B5EF4-FFF2-40B4-BE49-F238E27FC236}">
                <a16:creationId xmlns:a16="http://schemas.microsoft.com/office/drawing/2014/main" id="{D6B266F8-C9FF-47C2-8E7A-34759D4C8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275" y="6524625"/>
            <a:ext cx="25923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70C0"/>
                </a:solidFill>
                <a:latin typeface="Arial Black" panose="020B0A04020102020204" pitchFamily="34" charset="0"/>
                <a:hlinkClick r:id="rId13"/>
              </a:rPr>
              <a:t>www.kepler-rominfo.com</a:t>
            </a:r>
            <a:endParaRPr lang="fr-FR" altLang="en-US" sz="110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114" name="Picture 22" descr="LKR1">
            <a:extLst>
              <a:ext uri="{FF2B5EF4-FFF2-40B4-BE49-F238E27FC236}">
                <a16:creationId xmlns:a16="http://schemas.microsoft.com/office/drawing/2014/main" id="{92F86524-5410-40EB-A711-A1810D52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5373688"/>
            <a:ext cx="11430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5" name="Text Box 2058">
            <a:extLst>
              <a:ext uri="{FF2B5EF4-FFF2-40B4-BE49-F238E27FC236}">
                <a16:creationId xmlns:a16="http://schemas.microsoft.com/office/drawing/2014/main" id="{FB979BF6-7A86-40C6-90F5-B63EDFE0C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13" y="1125538"/>
            <a:ext cx="7924800" cy="11080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00" b="1">
                <a:solidFill>
                  <a:srgbClr val="0000FF"/>
                </a:solidFill>
                <a:latin typeface="Times New Roman" panose="02020603050405020304" pitchFamily="18" charset="0"/>
              </a:rPr>
              <a:t>KEPLER – ROMINFO</a:t>
            </a:r>
            <a:endParaRPr lang="fr-FR" altLang="en-US" sz="46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96969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software solutions &amp; services</a:t>
            </a:r>
            <a:endParaRPr lang="fr-FR" altLang="en-US" sz="2000" b="1">
              <a:solidFill>
                <a:srgbClr val="969696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116" name="Picture 1071" descr="Afaq_9001_g">
            <a:extLst>
              <a:ext uri="{FF2B5EF4-FFF2-40B4-BE49-F238E27FC236}">
                <a16:creationId xmlns:a16="http://schemas.microsoft.com/office/drawing/2014/main" id="{5E0918C3-FB2E-440E-9945-3832C90AC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150" y="620713"/>
            <a:ext cx="5857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7" name="Text Box 18">
            <a:extLst>
              <a:ext uri="{FF2B5EF4-FFF2-40B4-BE49-F238E27FC236}">
                <a16:creationId xmlns:a16="http://schemas.microsoft.com/office/drawing/2014/main" id="{BCD3772D-521C-41B1-BE88-8CDDC9A36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288" y="5602288"/>
            <a:ext cx="20161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 b="1">
                <a:latin typeface="Times New Roman" panose="02020603050405020304" pitchFamily="18" charset="0"/>
              </a:rPr>
              <a:t>FRANCE</a:t>
            </a:r>
            <a:endParaRPr lang="ro-RO" altLang="en-US" sz="9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altLang="en-US" sz="900">
                <a:latin typeface="Times New Roman" panose="02020603050405020304" pitchFamily="18" charset="0"/>
              </a:rPr>
              <a:t>204, rue de la Vallée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altLang="en-US" sz="900">
                <a:latin typeface="Times New Roman" panose="02020603050405020304" pitchFamily="18" charset="0"/>
              </a:rPr>
              <a:t>78410 Bouafle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altLang="en-US" sz="900">
                <a:latin typeface="Times New Roman" panose="02020603050405020304" pitchFamily="18" charset="0"/>
              </a:rPr>
              <a:t>Tél.: + 33 (0)1 30 90 11 74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altLang="en-US" sz="900">
                <a:latin typeface="Times New Roman" panose="02020603050405020304" pitchFamily="18" charset="0"/>
              </a:rPr>
              <a:t>Fax: + 33 (0)1 30 90 11 96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 u="sng">
                <a:latin typeface="Times New Roman" panose="02020603050405020304" pitchFamily="18" charset="0"/>
              </a:rPr>
              <a:t>jcsilvestre@kepler-rominfo.com</a:t>
            </a:r>
            <a:endParaRPr lang="en-US" altLang="en-US" sz="9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Butonul</a:t>
            </a:r>
            <a:r>
              <a:rPr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cautare</a:t>
            </a:r>
            <a:r>
              <a:rPr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‘Search’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Cauta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denumirea</a:t>
            </a:r>
            <a:r>
              <a:rPr lang="en-US" dirty="0"/>
              <a:t> </a:t>
            </a:r>
            <a:r>
              <a:rPr lang="en-US" dirty="0" err="1"/>
              <a:t>produsului</a:t>
            </a:r>
            <a:endParaRPr lang="en-US" dirty="0"/>
          </a:p>
          <a:p>
            <a:r>
              <a:rPr lang="en-US" dirty="0" err="1"/>
              <a:t>Exemplu</a:t>
            </a:r>
            <a:r>
              <a:rPr lang="en-US" dirty="0"/>
              <a:t>: Apple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4C239-6C9A-4177-BFBA-27A8B38718ED}" type="slidenum">
              <a:rPr lang="en-GB" altLang="en-US" smtClean="0"/>
              <a:pPr>
                <a:defRPr/>
              </a:pPr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3524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5181600"/>
          </a:xfrm>
        </p:spPr>
        <p:txBody>
          <a:bodyPr/>
          <a:lstStyle/>
          <a:p>
            <a:r>
              <a:rPr lang="en-US" sz="2400" dirty="0" err="1"/>
              <a:t>Valoarea</a:t>
            </a:r>
            <a:r>
              <a:rPr lang="en-US" sz="2400" dirty="0"/>
              <a:t> </a:t>
            </a:r>
            <a:r>
              <a:rPr lang="en-US" sz="2400" dirty="0" err="1"/>
              <a:t>vanzarilor</a:t>
            </a:r>
            <a:r>
              <a:rPr lang="en-US" sz="2400" dirty="0"/>
              <a:t> </a:t>
            </a:r>
            <a:r>
              <a:rPr lang="en-US" sz="2400" dirty="0" err="1"/>
              <a:t>impartite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categorii</a:t>
            </a:r>
            <a:endParaRPr lang="en-US" sz="2400" dirty="0"/>
          </a:p>
          <a:p>
            <a:r>
              <a:rPr lang="en-US" sz="2400" b="1" dirty="0" err="1"/>
              <a:t>Rapoarte</a:t>
            </a:r>
            <a:r>
              <a:rPr lang="en-US" sz="2400" dirty="0"/>
              <a:t>(</a:t>
            </a:r>
            <a:r>
              <a:rPr lang="en-US" sz="2400" dirty="0" err="1"/>
              <a:t>primele</a:t>
            </a:r>
            <a:r>
              <a:rPr lang="en-US" sz="2400" dirty="0"/>
              <a:t> 2)</a:t>
            </a:r>
          </a:p>
          <a:p>
            <a:r>
              <a:rPr lang="en-US" sz="2400" b="1" dirty="0" err="1"/>
              <a:t>Entitati</a:t>
            </a:r>
            <a:r>
              <a:rPr lang="en-US" sz="2400" dirty="0"/>
              <a:t> </a:t>
            </a:r>
          </a:p>
          <a:p>
            <a:r>
              <a:rPr lang="en-US" sz="2400" b="1" dirty="0"/>
              <a:t>Securitate</a:t>
            </a:r>
          </a:p>
          <a:p>
            <a:r>
              <a:rPr lang="en-US" sz="2400" b="1" dirty="0" err="1"/>
              <a:t>Erori</a:t>
            </a:r>
            <a:r>
              <a:rPr lang="en-US" sz="2400" dirty="0"/>
              <a:t> -&gt;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aceasta</a:t>
            </a:r>
            <a:r>
              <a:rPr lang="en-US" sz="2400" dirty="0"/>
              <a:t> </a:t>
            </a:r>
            <a:r>
              <a:rPr lang="en-US" sz="2400" dirty="0" err="1"/>
              <a:t>aplicatie</a:t>
            </a:r>
            <a:r>
              <a:rPr lang="en-US" sz="2400" dirty="0"/>
              <a:t> </a:t>
            </a:r>
            <a:r>
              <a:rPr lang="en-US" sz="2400" dirty="0" err="1"/>
              <a:t>afisam</a:t>
            </a:r>
            <a:r>
              <a:rPr lang="en-US" sz="2400" dirty="0"/>
              <a:t> </a:t>
            </a:r>
            <a:r>
              <a:rPr lang="en-US" sz="2400" dirty="0" err="1"/>
              <a:t>Erorile</a:t>
            </a:r>
            <a:r>
              <a:rPr lang="en-US" sz="2400" dirty="0"/>
              <a:t> </a:t>
            </a:r>
            <a:r>
              <a:rPr lang="en-US" sz="2400" dirty="0" err="1"/>
              <a:t>plasate</a:t>
            </a:r>
            <a:r>
              <a:rPr lang="en-US" sz="2400" dirty="0"/>
              <a:t> in </a:t>
            </a:r>
            <a:r>
              <a:rPr lang="en-US" sz="2400" dirty="0" err="1"/>
              <a:t>EventViewer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b="1" dirty="0" err="1"/>
              <a:t>Simulare</a:t>
            </a:r>
            <a:r>
              <a:rPr lang="en-US" sz="2400" b="1" dirty="0"/>
              <a:t> </a:t>
            </a:r>
            <a:r>
              <a:rPr lang="en-US" sz="2400" b="1" dirty="0" err="1"/>
              <a:t>eroare</a:t>
            </a:r>
            <a:r>
              <a:rPr lang="en-US" sz="2400" b="1" dirty="0"/>
              <a:t> </a:t>
            </a:r>
            <a:r>
              <a:rPr lang="en-US" sz="2400" dirty="0"/>
              <a:t>: &lt;</a:t>
            </a:r>
            <a:r>
              <a:rPr lang="en-US" sz="2400" dirty="0" err="1"/>
              <a:t>img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i="1" dirty="0" err="1"/>
              <a:t>Detaliu</a:t>
            </a:r>
            <a:r>
              <a:rPr lang="en-US" sz="2400" i="1" dirty="0"/>
              <a:t> </a:t>
            </a:r>
            <a:r>
              <a:rPr lang="en-US" sz="2400" i="1" dirty="0" err="1"/>
              <a:t>erare</a:t>
            </a:r>
            <a:r>
              <a:rPr lang="en-US" sz="2400" i="1" dirty="0"/>
              <a:t> in </a:t>
            </a:r>
            <a:r>
              <a:rPr lang="en-US" sz="2400" i="1" dirty="0" err="1"/>
              <a:t>josul</a:t>
            </a:r>
            <a:r>
              <a:rPr lang="en-US" sz="2400" i="1" dirty="0"/>
              <a:t> </a:t>
            </a:r>
            <a:r>
              <a:rPr lang="en-US" sz="2400" i="1" dirty="0" err="1"/>
              <a:t>paginii</a:t>
            </a:r>
            <a:r>
              <a:rPr lang="en-US" sz="2400" i="1" dirty="0"/>
              <a:t>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4C239-6C9A-4177-BFBA-27A8B38718ED}" type="slidenum">
              <a:rPr lang="en-GB" altLang="en-US" smtClean="0"/>
              <a:pPr>
                <a:defRPr/>
              </a:pPr>
              <a:t>11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07637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706172" cy="850106"/>
          </a:xfrm>
        </p:spPr>
        <p:txBody>
          <a:bodyPr/>
          <a:lstStyle/>
          <a:p>
            <a:r>
              <a:rPr lang="en-US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Rapoarte</a:t>
            </a:r>
            <a:endParaRPr 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96752"/>
            <a:ext cx="8915400" cy="6984776"/>
          </a:xfrm>
        </p:spPr>
        <p:txBody>
          <a:bodyPr/>
          <a:lstStyle/>
          <a:p>
            <a:pPr marL="0" indent="0">
              <a:buNone/>
            </a:pPr>
            <a:r>
              <a:rPr lang="en-US" sz="1900" b="1" dirty="0" err="1"/>
              <a:t>Rapoartele</a:t>
            </a:r>
            <a:r>
              <a:rPr lang="en-US" sz="1900" b="1" dirty="0"/>
              <a:t> </a:t>
            </a:r>
            <a:r>
              <a:rPr lang="en-US" sz="1900" b="1" dirty="0" err="1"/>
              <a:t>sunt</a:t>
            </a:r>
            <a:r>
              <a:rPr lang="en-US" sz="1900" b="1" dirty="0"/>
              <a:t> utile </a:t>
            </a:r>
            <a:r>
              <a:rPr lang="en-US" sz="1900" b="1" dirty="0" err="1"/>
              <a:t>pentru</a:t>
            </a:r>
            <a:r>
              <a:rPr lang="en-US" sz="1900" b="1" dirty="0"/>
              <a:t> </a:t>
            </a:r>
            <a:r>
              <a:rPr lang="en-US" sz="1900" b="1" dirty="0" err="1"/>
              <a:t>manageri</a:t>
            </a:r>
            <a:r>
              <a:rPr lang="en-US" sz="1900" b="1" dirty="0"/>
              <a:t> </a:t>
            </a:r>
            <a:r>
              <a:rPr lang="en-US" sz="1900" b="1" dirty="0" err="1"/>
              <a:t>si</a:t>
            </a:r>
            <a:r>
              <a:rPr lang="en-US" sz="1900" b="1" dirty="0"/>
              <a:t> </a:t>
            </a:r>
            <a:r>
              <a:rPr lang="en-US" sz="1900" b="1" dirty="0" err="1"/>
              <a:t>pentru</a:t>
            </a:r>
            <a:r>
              <a:rPr lang="en-US" sz="1900" b="1" dirty="0"/>
              <a:t> personae cu </a:t>
            </a:r>
            <a:r>
              <a:rPr lang="en-US" sz="1900" b="1" dirty="0" err="1"/>
              <a:t>functie</a:t>
            </a:r>
            <a:r>
              <a:rPr lang="en-US" sz="1900" b="1" dirty="0"/>
              <a:t> de </a:t>
            </a:r>
            <a:r>
              <a:rPr lang="en-US" sz="1900" b="1" dirty="0" err="1"/>
              <a:t>raspundere</a:t>
            </a:r>
            <a:r>
              <a:rPr lang="en-US" sz="1900" b="1" dirty="0"/>
              <a:t>.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FF3300"/>
                </a:solidFill>
              </a:rPr>
              <a:t>!!!</a:t>
            </a:r>
            <a:r>
              <a:rPr lang="en-US" sz="1900" b="1" dirty="0"/>
              <a:t> </a:t>
            </a:r>
            <a:r>
              <a:rPr lang="en-US" sz="1900" b="1" dirty="0" err="1">
                <a:solidFill>
                  <a:srgbClr val="FF0000"/>
                </a:solidFill>
              </a:rPr>
              <a:t>Rapoarte</a:t>
            </a:r>
            <a:r>
              <a:rPr lang="en-US" sz="1900" b="1" dirty="0">
                <a:solidFill>
                  <a:srgbClr val="FF0000"/>
                </a:solidFill>
              </a:rPr>
              <a:t> </a:t>
            </a:r>
            <a:r>
              <a:rPr lang="en-US" sz="1900" b="1" dirty="0" err="1">
                <a:solidFill>
                  <a:srgbClr val="FF0000"/>
                </a:solidFill>
              </a:rPr>
              <a:t>sunt</a:t>
            </a:r>
            <a:r>
              <a:rPr lang="en-US" sz="1900" b="1" dirty="0">
                <a:solidFill>
                  <a:srgbClr val="FF0000"/>
                </a:solidFill>
              </a:rPr>
              <a:t> de tip Reporting Services.</a:t>
            </a:r>
          </a:p>
          <a:p>
            <a:pPr marL="0" indent="0">
              <a:buNone/>
            </a:pPr>
            <a:r>
              <a:rPr lang="en-US" sz="1900" b="1" dirty="0" err="1"/>
              <a:t>Rapoartele</a:t>
            </a:r>
            <a:r>
              <a:rPr lang="en-US" sz="1900" b="1" dirty="0"/>
              <a:t> se </a:t>
            </a:r>
            <a:r>
              <a:rPr lang="en-US" sz="1900" b="1" dirty="0" err="1"/>
              <a:t>actualizeaza</a:t>
            </a:r>
            <a:r>
              <a:rPr lang="en-US" sz="1900" b="1" dirty="0"/>
              <a:t> din </a:t>
            </a:r>
            <a:r>
              <a:rPr lang="en-US" sz="1900" b="1" dirty="0" err="1"/>
              <a:t>baza</a:t>
            </a:r>
            <a:r>
              <a:rPr lang="en-US" sz="1900" b="1" dirty="0"/>
              <a:t> de date.</a:t>
            </a:r>
          </a:p>
          <a:p>
            <a:r>
              <a:rPr lang="en-US" sz="1900" dirty="0" err="1"/>
              <a:t>Dupa</a:t>
            </a:r>
            <a:r>
              <a:rPr lang="en-US" sz="1900" dirty="0"/>
              <a:t> </a:t>
            </a:r>
            <a:r>
              <a:rPr lang="en-US" sz="1900" dirty="0" err="1"/>
              <a:t>ce</a:t>
            </a:r>
            <a:r>
              <a:rPr lang="en-US" sz="1900" dirty="0"/>
              <a:t> ne-am </a:t>
            </a:r>
            <a:r>
              <a:rPr lang="en-US" sz="1900" dirty="0" err="1"/>
              <a:t>logat</a:t>
            </a:r>
            <a:r>
              <a:rPr lang="en-US" sz="1900" dirty="0"/>
              <a:t> </a:t>
            </a:r>
            <a:r>
              <a:rPr lang="en-US" sz="1900" dirty="0" err="1"/>
              <a:t>pe</a:t>
            </a:r>
            <a:r>
              <a:rPr lang="en-US" sz="1900" dirty="0"/>
              <a:t> server-</a:t>
            </a:r>
            <a:r>
              <a:rPr lang="en-US" sz="1900" dirty="0" err="1"/>
              <a:t>ul</a:t>
            </a:r>
            <a:r>
              <a:rPr lang="en-US" sz="1900" dirty="0"/>
              <a:t> de </a:t>
            </a:r>
            <a:r>
              <a:rPr lang="en-US" sz="1900" dirty="0" err="1"/>
              <a:t>Rapoarte</a:t>
            </a:r>
            <a:r>
              <a:rPr lang="en-US" sz="1900" dirty="0"/>
              <a:t> </a:t>
            </a:r>
            <a:r>
              <a:rPr lang="en-US" sz="1900" dirty="0" err="1"/>
              <a:t>dorit</a:t>
            </a:r>
            <a:r>
              <a:rPr lang="en-US" sz="1900" dirty="0"/>
              <a:t> ,</a:t>
            </a:r>
            <a:r>
              <a:rPr lang="en-US" sz="1900" dirty="0" err="1"/>
              <a:t>putem</a:t>
            </a:r>
            <a:r>
              <a:rPr lang="en-US" sz="1900" dirty="0"/>
              <a:t> </a:t>
            </a:r>
            <a:r>
              <a:rPr lang="en-US" sz="1900" dirty="0" err="1"/>
              <a:t>incepe</a:t>
            </a:r>
            <a:r>
              <a:rPr lang="en-US" sz="1900" dirty="0"/>
              <a:t> </a:t>
            </a:r>
            <a:r>
              <a:rPr lang="en-US" sz="1900" dirty="0" err="1"/>
              <a:t>vizualizarea</a:t>
            </a:r>
            <a:r>
              <a:rPr lang="en-US" sz="1900" dirty="0"/>
              <a:t>  </a:t>
            </a:r>
            <a:r>
              <a:rPr lang="en-US" sz="1900" dirty="0" err="1"/>
              <a:t>lor</a:t>
            </a:r>
            <a:r>
              <a:rPr lang="en-US" sz="1900" dirty="0"/>
              <a:t>.</a:t>
            </a:r>
          </a:p>
          <a:p>
            <a:r>
              <a:rPr lang="it-IT" sz="1900" dirty="0"/>
              <a:t>In aceasta pagina putem observa Rapoartele.</a:t>
            </a:r>
            <a:endParaRPr lang="en-US" sz="1900" dirty="0"/>
          </a:p>
          <a:p>
            <a:r>
              <a:rPr lang="it-IT" sz="1900" dirty="0"/>
              <a:t>Optiunea de navigare se poate face intre pagini sau direct la o pagina.</a:t>
            </a:r>
            <a:endParaRPr lang="en-US" sz="1900" dirty="0"/>
          </a:p>
          <a:p>
            <a:r>
              <a:rPr lang="it-IT" sz="1900" dirty="0"/>
              <a:t>Putem da Refresh la Raport pentru a-l actualiza.</a:t>
            </a:r>
            <a:endParaRPr lang="en-US" sz="1900" dirty="0"/>
          </a:p>
          <a:p>
            <a:r>
              <a:rPr lang="it-IT" sz="1900" dirty="0"/>
              <a:t>Putem selecta dimensiunea  de Afisare in Pagina .</a:t>
            </a:r>
            <a:endParaRPr lang="en-US" sz="1900" dirty="0"/>
          </a:p>
          <a:p>
            <a:r>
              <a:rPr lang="it-IT" sz="1900" dirty="0"/>
              <a:t>Optiunea de </a:t>
            </a:r>
            <a:r>
              <a:rPr lang="en-US" sz="1900" dirty="0" err="1"/>
              <a:t>exportare</a:t>
            </a:r>
            <a:r>
              <a:rPr lang="en-US" sz="1900" dirty="0"/>
              <a:t> se </a:t>
            </a:r>
            <a:r>
              <a:rPr lang="en-US" sz="1900" dirty="0" err="1"/>
              <a:t>poate</a:t>
            </a:r>
            <a:r>
              <a:rPr lang="en-US" sz="1900" dirty="0"/>
              <a:t> face in </a:t>
            </a:r>
            <a:r>
              <a:rPr lang="en-US" sz="1900" dirty="0" err="1"/>
              <a:t>diferite</a:t>
            </a:r>
            <a:r>
              <a:rPr lang="en-US" sz="1900" dirty="0"/>
              <a:t> </a:t>
            </a:r>
            <a:r>
              <a:rPr lang="en-US" sz="1900" dirty="0" err="1"/>
              <a:t>formate</a:t>
            </a:r>
            <a:r>
              <a:rPr lang="en-US" sz="1900" dirty="0"/>
              <a:t>.</a:t>
            </a:r>
          </a:p>
          <a:p>
            <a:r>
              <a:rPr lang="it-IT" sz="1900" dirty="0"/>
              <a:t>Optiunea de cautare in document dupa un text introdus si de navigare intre potriviri.</a:t>
            </a:r>
            <a:endParaRPr lang="en-US" sz="1900" dirty="0"/>
          </a:p>
          <a:p>
            <a:r>
              <a:rPr lang="it-IT" sz="1900" dirty="0"/>
              <a:t>Toate rapoartele au : navigare pagina cu pagina; refresh; export; printare; cautare ;</a:t>
            </a:r>
          </a:p>
          <a:p>
            <a:r>
              <a:rPr lang="ro-RO" sz="1900" dirty="0"/>
              <a:t>Se poate naviga prin tabel prin link-urile de paginare ca in imaginea de mai jos si putem selecta numarul elementelor de pe o pagina.</a:t>
            </a:r>
            <a:endParaRPr lang="en-US" sz="19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4C239-6C9A-4177-BFBA-27A8B38718ED}" type="slidenum">
              <a:rPr lang="en-GB" altLang="en-US" smtClean="0"/>
              <a:pPr>
                <a:defRPr/>
              </a:pPr>
              <a:t>12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11008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Entitati</a:t>
            </a:r>
            <a:r>
              <a:rPr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/>
              <a:t>Produse</a:t>
            </a:r>
            <a:r>
              <a:rPr lang="en-US" sz="2400" dirty="0"/>
              <a:t>(</a:t>
            </a:r>
            <a:r>
              <a:rPr lang="en-US" sz="2400" dirty="0" err="1"/>
              <a:t>doar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ele</a:t>
            </a:r>
            <a:r>
              <a:rPr lang="en-US" sz="2400" dirty="0"/>
              <a:t>)</a:t>
            </a:r>
          </a:p>
          <a:p>
            <a:pPr marL="800100" lvl="2" indent="0">
              <a:buNone/>
            </a:pPr>
            <a:r>
              <a:rPr lang="en-US" sz="1600" dirty="0" err="1"/>
              <a:t>Detaliere</a:t>
            </a:r>
            <a:r>
              <a:rPr lang="en-US" sz="1600" dirty="0"/>
              <a:t> : </a:t>
            </a:r>
            <a:r>
              <a:rPr lang="en-US" sz="1600" dirty="0" err="1"/>
              <a:t>cautare</a:t>
            </a:r>
            <a:r>
              <a:rPr lang="en-US" sz="1600" dirty="0"/>
              <a:t>; </a:t>
            </a:r>
            <a:r>
              <a:rPr lang="en-US" sz="1600" dirty="0" err="1"/>
              <a:t>sortare</a:t>
            </a:r>
            <a:r>
              <a:rPr lang="en-US" sz="1600" dirty="0"/>
              <a:t>/</a:t>
            </a:r>
            <a:r>
              <a:rPr lang="en-US" sz="1600" dirty="0" err="1"/>
              <a:t>ordoare</a:t>
            </a:r>
            <a:r>
              <a:rPr lang="en-US" sz="1600" dirty="0"/>
              <a:t>; </a:t>
            </a:r>
            <a:r>
              <a:rPr lang="en-US" sz="1600" dirty="0" err="1"/>
              <a:t>paginare</a:t>
            </a:r>
            <a:r>
              <a:rPr lang="en-US" sz="1600" dirty="0"/>
              <a:t> ; </a:t>
            </a:r>
            <a:r>
              <a:rPr lang="en-US" sz="1600" dirty="0" err="1"/>
              <a:t>nr</a:t>
            </a:r>
            <a:r>
              <a:rPr lang="en-US" sz="1600" dirty="0"/>
              <a:t> </a:t>
            </a:r>
            <a:r>
              <a:rPr lang="en-US" sz="1600" dirty="0" err="1"/>
              <a:t>inregistrare</a:t>
            </a:r>
            <a:r>
              <a:rPr lang="en-US" sz="1600" dirty="0"/>
              <a:t> in </a:t>
            </a:r>
            <a:r>
              <a:rPr lang="en-US" sz="1600" dirty="0" err="1"/>
              <a:t>pagina</a:t>
            </a:r>
            <a:endParaRPr lang="en-US" sz="1600" dirty="0"/>
          </a:p>
          <a:p>
            <a:r>
              <a:rPr lang="en-US" sz="2400" b="1" dirty="0" err="1"/>
              <a:t>Comenzi</a:t>
            </a:r>
            <a:r>
              <a:rPr lang="en-US" sz="2400" dirty="0"/>
              <a:t> - se </a:t>
            </a:r>
            <a:r>
              <a:rPr lang="en-US" sz="2400" dirty="0" err="1"/>
              <a:t>poate</a:t>
            </a:r>
            <a:r>
              <a:rPr lang="en-US" sz="2400" dirty="0"/>
              <a:t> face </a:t>
            </a:r>
            <a:r>
              <a:rPr lang="en-US" sz="2400" dirty="0" err="1"/>
              <a:t>cautare</a:t>
            </a:r>
            <a:r>
              <a:rPr lang="en-US" sz="2400" dirty="0"/>
              <a:t> in </a:t>
            </a:r>
            <a:r>
              <a:rPr lang="en-US" sz="2400" dirty="0" err="1"/>
              <a:t>comenzi</a:t>
            </a:r>
            <a:endParaRPr lang="en-US" sz="2400" dirty="0"/>
          </a:p>
          <a:p>
            <a:r>
              <a:rPr lang="en-US" sz="2400" b="1" dirty="0" err="1"/>
              <a:t>Clienti</a:t>
            </a:r>
            <a:r>
              <a:rPr lang="en-US" sz="2400" dirty="0"/>
              <a:t> – </a:t>
            </a:r>
            <a:r>
              <a:rPr lang="en-US" sz="2400" b="1" dirty="0" err="1">
                <a:solidFill>
                  <a:srgbClr val="FF0000"/>
                </a:solidFill>
              </a:rPr>
              <a:t>tabel</a:t>
            </a:r>
            <a:r>
              <a:rPr lang="en-US" sz="2400" b="1" dirty="0">
                <a:solidFill>
                  <a:srgbClr val="FF0000"/>
                </a:solidFill>
              </a:rPr>
              <a:t> Responsive</a:t>
            </a:r>
          </a:p>
          <a:p>
            <a:r>
              <a:rPr lang="en-US" sz="2400" b="1" dirty="0" err="1"/>
              <a:t>Angajati</a:t>
            </a:r>
            <a:endParaRPr lang="en-US" sz="2400" b="1" dirty="0"/>
          </a:p>
          <a:p>
            <a:r>
              <a:rPr lang="en-US" sz="2400" b="1" dirty="0" err="1"/>
              <a:t>Categorii</a:t>
            </a:r>
            <a:endParaRPr lang="en-US" sz="2400" b="1" dirty="0"/>
          </a:p>
          <a:p>
            <a:r>
              <a:rPr lang="en-US" sz="2400" b="1" dirty="0" err="1"/>
              <a:t>Furnizori</a:t>
            </a:r>
            <a:endParaRPr lang="en-US" sz="2400" b="1" dirty="0"/>
          </a:p>
          <a:p>
            <a:r>
              <a:rPr lang="en-US" sz="2400" b="1" dirty="0" err="1"/>
              <a:t>Expeditori</a:t>
            </a:r>
            <a:endParaRPr lang="en-US" sz="2400" b="1" dirty="0"/>
          </a:p>
          <a:p>
            <a:r>
              <a:rPr lang="en-US" sz="2400" b="1" dirty="0" err="1"/>
              <a:t>Regiuni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4C239-6C9A-4177-BFBA-27A8B38718ED}" type="slidenum">
              <a:rPr lang="en-GB" altLang="en-US" smtClean="0"/>
              <a:pPr>
                <a:defRPr/>
              </a:pPr>
              <a:t>13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33931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Securitate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9210228" cy="3845024"/>
          </a:xfrm>
        </p:spPr>
        <p:txBody>
          <a:bodyPr/>
          <a:lstStyle/>
          <a:p>
            <a:r>
              <a:rPr lang="en-US" sz="2400" b="1" dirty="0" err="1"/>
              <a:t>Utilizatori</a:t>
            </a:r>
            <a:endParaRPr lang="en-US" sz="2400" b="1" dirty="0"/>
          </a:p>
          <a:p>
            <a:r>
              <a:rPr lang="en-US" sz="2400" b="1" dirty="0" err="1"/>
              <a:t>Roluri</a:t>
            </a:r>
            <a:endParaRPr lang="en-US" sz="2400" b="1" dirty="0"/>
          </a:p>
          <a:p>
            <a:pPr marL="400050" lvl="1" indent="0">
              <a:buNone/>
            </a:pPr>
            <a:r>
              <a:rPr lang="en-US" sz="2000" dirty="0"/>
              <a:t>-&gt;</a:t>
            </a:r>
            <a:r>
              <a:rPr lang="en-US" sz="1600" b="1" dirty="0"/>
              <a:t>Admins</a:t>
            </a:r>
            <a:r>
              <a:rPr lang="en-US" sz="1600" dirty="0"/>
              <a:t> are </a:t>
            </a:r>
            <a:r>
              <a:rPr lang="en-US" sz="1600" dirty="0" err="1"/>
              <a:t>dreptul</a:t>
            </a:r>
            <a:r>
              <a:rPr lang="en-US" sz="1600" dirty="0"/>
              <a:t> de </a:t>
            </a:r>
            <a:r>
              <a:rPr lang="en-US" sz="1600" dirty="0" err="1"/>
              <a:t>administrare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are </a:t>
            </a:r>
            <a:r>
              <a:rPr lang="en-US" sz="1600" dirty="0" err="1"/>
              <a:t>dreptul</a:t>
            </a:r>
            <a:r>
              <a:rPr lang="en-US" sz="1600" dirty="0"/>
              <a:t> de </a:t>
            </a:r>
            <a:r>
              <a:rPr lang="en-US" sz="1600" dirty="0" err="1"/>
              <a:t>accesare</a:t>
            </a:r>
            <a:r>
              <a:rPr lang="en-US" sz="1600" dirty="0"/>
              <a:t> </a:t>
            </a:r>
            <a:r>
              <a:rPr lang="en-US" sz="1600" dirty="0" err="1"/>
              <a:t>pe</a:t>
            </a:r>
            <a:r>
              <a:rPr lang="en-US" sz="1600" dirty="0"/>
              <a:t> tot site-</a:t>
            </a:r>
            <a:r>
              <a:rPr lang="en-US" sz="1600" dirty="0" err="1"/>
              <a:t>ul</a:t>
            </a:r>
            <a:r>
              <a:rPr lang="en-US" sz="1600" dirty="0"/>
              <a:t>.</a:t>
            </a:r>
          </a:p>
          <a:p>
            <a:pPr marL="400050" lvl="1" indent="0">
              <a:buNone/>
            </a:pPr>
            <a:r>
              <a:rPr lang="en-US" sz="1600" dirty="0"/>
              <a:t>-&gt;</a:t>
            </a:r>
            <a:r>
              <a:rPr lang="en-US" sz="1600" b="1" dirty="0" err="1"/>
              <a:t>Manageri</a:t>
            </a:r>
            <a:r>
              <a:rPr lang="en-US" sz="1600" dirty="0"/>
              <a:t> au </a:t>
            </a:r>
            <a:r>
              <a:rPr lang="en-US" sz="1600" dirty="0" err="1"/>
              <a:t>aceleasi</a:t>
            </a:r>
            <a:r>
              <a:rPr lang="en-US" sz="1600" dirty="0"/>
              <a:t> </a:t>
            </a:r>
            <a:r>
              <a:rPr lang="en-US" sz="1600" dirty="0" err="1"/>
              <a:t>drepturi</a:t>
            </a:r>
            <a:r>
              <a:rPr lang="en-US" sz="1600" dirty="0"/>
              <a:t> </a:t>
            </a:r>
            <a:r>
              <a:rPr lang="en-US" sz="1600" dirty="0" err="1"/>
              <a:t>mai</a:t>
            </a:r>
            <a:r>
              <a:rPr lang="en-US" sz="1600" dirty="0"/>
              <a:t> </a:t>
            </a:r>
            <a:r>
              <a:rPr lang="en-US" sz="1600" dirty="0" err="1"/>
              <a:t>putin</a:t>
            </a:r>
            <a:r>
              <a:rPr lang="en-US" sz="1600" dirty="0"/>
              <a:t> </a:t>
            </a:r>
            <a:r>
              <a:rPr lang="en-US" sz="1600" dirty="0" err="1"/>
              <a:t>pe</a:t>
            </a:r>
            <a:r>
              <a:rPr lang="en-US" sz="1600" dirty="0"/>
              <a:t> </a:t>
            </a:r>
            <a:r>
              <a:rPr lang="en-US" sz="1600" dirty="0" err="1"/>
              <a:t>partea</a:t>
            </a:r>
            <a:r>
              <a:rPr lang="en-US" sz="1600" dirty="0"/>
              <a:t> de Securitate.</a:t>
            </a:r>
          </a:p>
          <a:p>
            <a:pPr marL="400050" lvl="1" indent="0">
              <a:buNone/>
            </a:pPr>
            <a:r>
              <a:rPr lang="en-US" sz="1600" dirty="0"/>
              <a:t>-&gt;</a:t>
            </a:r>
            <a:r>
              <a:rPr lang="en-US" sz="1600" b="1" dirty="0" err="1"/>
              <a:t>Angajatii</a:t>
            </a:r>
            <a:r>
              <a:rPr lang="en-US" sz="1600" dirty="0"/>
              <a:t> pot </a:t>
            </a:r>
            <a:r>
              <a:rPr lang="en-US" sz="1600" dirty="0" err="1"/>
              <a:t>plasa</a:t>
            </a:r>
            <a:r>
              <a:rPr lang="en-US" sz="1600" dirty="0"/>
              <a:t> </a:t>
            </a:r>
            <a:r>
              <a:rPr lang="en-US" sz="1600" dirty="0" err="1"/>
              <a:t>comenzi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Diferenta</a:t>
            </a:r>
            <a:r>
              <a:rPr lang="en-US" sz="2000" dirty="0"/>
              <a:t> </a:t>
            </a:r>
            <a:r>
              <a:rPr lang="en-US" sz="2000" dirty="0" err="1"/>
              <a:t>dintre</a:t>
            </a:r>
            <a:r>
              <a:rPr lang="en-US" sz="2000" dirty="0"/>
              <a:t> </a:t>
            </a:r>
            <a:r>
              <a:rPr lang="en-US" sz="2000" b="1" dirty="0"/>
              <a:t>Guest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b="1" dirty="0" err="1"/>
              <a:t>Clienti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ca un guest are </a:t>
            </a:r>
            <a:r>
              <a:rPr lang="en-US" sz="2000" dirty="0" err="1"/>
              <a:t>cont</a:t>
            </a:r>
            <a:r>
              <a:rPr lang="en-US" sz="2000" dirty="0"/>
              <a:t> </a:t>
            </a:r>
            <a:r>
              <a:rPr lang="en-US" sz="2000" dirty="0" err="1"/>
              <a:t>dar</a:t>
            </a:r>
            <a:r>
              <a:rPr lang="en-US" sz="2000" dirty="0"/>
              <a:t>  nu are </a:t>
            </a:r>
            <a:r>
              <a:rPr lang="en-US" sz="2000" dirty="0" err="1"/>
              <a:t>plasate</a:t>
            </a:r>
            <a:r>
              <a:rPr lang="en-US" sz="2000" dirty="0"/>
              <a:t> </a:t>
            </a:r>
            <a:r>
              <a:rPr lang="en-US" sz="2000" dirty="0" err="1"/>
              <a:t>comenzi</a:t>
            </a:r>
            <a:r>
              <a:rPr lang="en-US" sz="2000" dirty="0"/>
              <a:t>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4C239-6C9A-4177-BFBA-27A8B38718ED}" type="slidenum">
              <a:rPr lang="en-GB" altLang="en-US" smtClean="0"/>
              <a:pPr>
                <a:defRPr/>
              </a:pPr>
              <a:t>14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0411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>
            <a:extLst>
              <a:ext uri="{FF2B5EF4-FFF2-40B4-BE49-F238E27FC236}">
                <a16:creationId xmlns:a16="http://schemas.microsoft.com/office/drawing/2014/main" id="{E8089230-D695-475A-B901-6DEFD13F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B37E6B-F01A-4B67-92B9-AA312DAFA787}" type="slidenum">
              <a:rPr lang="en-GB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GB" altLang="en-US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68154DAF-3758-4437-A973-C255D4DA2C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8750"/>
            <a:ext cx="8610600" cy="533400"/>
          </a:xfrm>
        </p:spPr>
        <p:txBody>
          <a:bodyPr/>
          <a:lstStyle/>
          <a:p>
            <a:pPr algn="l" eaLnBrk="1" hangingPunct="1"/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Features of Northwind Phones eShop </a:t>
            </a:r>
            <a:br>
              <a:rPr lang="en-US" altLang="en-US" sz="2400" b="1" dirty="0">
                <a:solidFill>
                  <a:schemeClr val="accent2"/>
                </a:solidFill>
                <a:latin typeface="Verdana" panose="020B0604030504040204" pitchFamily="34" charset="0"/>
              </a:rPr>
            </a:br>
            <a:endParaRPr lang="en-US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8" name="Text Box 29">
            <a:extLst>
              <a:ext uri="{FF2B5EF4-FFF2-40B4-BE49-F238E27FC236}">
                <a16:creationId xmlns:a16="http://schemas.microsoft.com/office/drawing/2014/main" id="{D22F7004-51A5-4DC7-8EA1-8448CFB46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2667787"/>
            <a:ext cx="84709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defRPr/>
            </a:pPr>
            <a:endParaRPr lang="en-US" sz="1800" b="1" dirty="0"/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lang="en-US" sz="1800" b="1" dirty="0"/>
              <a:t>Un control de tip </a:t>
            </a:r>
            <a:r>
              <a:rPr lang="en-US" sz="1800" dirty="0"/>
              <a:t>Carousel</a:t>
            </a:r>
            <a:r>
              <a:rPr lang="en-US" sz="1800" b="1" dirty="0"/>
              <a:t> </a:t>
            </a:r>
            <a:endParaRPr lang="en-US" sz="1800" dirty="0"/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lang="en-US" sz="1800" b="1" dirty="0"/>
              <a:t>Ce </a:t>
            </a:r>
            <a:r>
              <a:rPr lang="en-US" sz="1800" b="1" dirty="0" err="1"/>
              <a:t>va</a:t>
            </a:r>
            <a:r>
              <a:rPr lang="en-US" sz="1800" b="1" dirty="0"/>
              <a:t> </a:t>
            </a:r>
            <a:r>
              <a:rPr lang="en-US" sz="1800" b="1" dirty="0" err="1"/>
              <a:t>ofera</a:t>
            </a:r>
            <a:r>
              <a:rPr lang="en-US" sz="1800" b="1" dirty="0"/>
              <a:t> NORTHWIND PHONE</a:t>
            </a:r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lang="en-US" sz="1800" b="1" dirty="0" err="1"/>
              <a:t>Conditii</a:t>
            </a:r>
            <a:r>
              <a:rPr lang="en-US" sz="1800" b="1" dirty="0"/>
              <a:t> de </a:t>
            </a:r>
            <a:r>
              <a:rPr lang="en-US" sz="1800" b="1" dirty="0" err="1"/>
              <a:t>livrare</a:t>
            </a:r>
            <a:r>
              <a:rPr lang="en-US" sz="1800" b="1" dirty="0"/>
              <a:t>	</a:t>
            </a:r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lang="en-US" sz="1800" b="1" dirty="0"/>
              <a:t>Site-</a:t>
            </a:r>
            <a:r>
              <a:rPr lang="en-US" sz="1800" b="1" dirty="0" err="1"/>
              <a:t>ul</a:t>
            </a:r>
            <a:r>
              <a:rPr lang="en-US" sz="1800" b="1" dirty="0"/>
              <a:t> </a:t>
            </a:r>
            <a:r>
              <a:rPr lang="en-US" sz="1800" b="1" dirty="0" err="1"/>
              <a:t>este</a:t>
            </a:r>
            <a:r>
              <a:rPr lang="en-US" sz="1800" b="1" dirty="0"/>
              <a:t> </a:t>
            </a:r>
            <a:r>
              <a:rPr lang="en-US" sz="1800" b="1" dirty="0" err="1"/>
              <a:t>compus</a:t>
            </a:r>
            <a:r>
              <a:rPr lang="en-US" sz="1800" b="1" dirty="0"/>
              <a:t> din </a:t>
            </a:r>
            <a:r>
              <a:rPr lang="en-US" sz="1800" b="1" dirty="0" err="1"/>
              <a:t>partea</a:t>
            </a:r>
            <a:r>
              <a:rPr lang="en-US" sz="1800" b="1" dirty="0"/>
              <a:t> </a:t>
            </a:r>
            <a:r>
              <a:rPr lang="en-US" sz="1800" b="1" dirty="0" err="1"/>
              <a:t>publica</a:t>
            </a:r>
            <a:r>
              <a:rPr lang="en-US" sz="1800" b="1" dirty="0"/>
              <a:t> </a:t>
            </a:r>
            <a:r>
              <a:rPr lang="en-US" sz="1800" b="1" dirty="0" err="1"/>
              <a:t>si</a:t>
            </a:r>
            <a:r>
              <a:rPr lang="en-US" sz="1800" b="1" dirty="0"/>
              <a:t> </a:t>
            </a:r>
            <a:r>
              <a:rPr lang="en-US" sz="1800" b="1" dirty="0" err="1"/>
              <a:t>partea</a:t>
            </a:r>
            <a:r>
              <a:rPr lang="en-US" sz="1800" b="1" dirty="0"/>
              <a:t> de </a:t>
            </a:r>
            <a:r>
              <a:rPr lang="en-US" sz="1800" b="1" dirty="0" err="1"/>
              <a:t>administrare</a:t>
            </a:r>
            <a:r>
              <a:rPr lang="en-US" sz="1800" b="1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lang="en-US" sz="1800" b="1" dirty="0" err="1"/>
              <a:t>Partea</a:t>
            </a:r>
            <a:r>
              <a:rPr lang="en-US" sz="1800" b="1" dirty="0"/>
              <a:t> </a:t>
            </a:r>
            <a:r>
              <a:rPr lang="en-US" sz="1800" b="1" dirty="0" err="1"/>
              <a:t>publica</a:t>
            </a:r>
            <a:r>
              <a:rPr lang="en-US" sz="1800" b="1" dirty="0"/>
              <a:t> </a:t>
            </a:r>
            <a:r>
              <a:rPr lang="en-US" sz="1800" b="1" dirty="0" err="1"/>
              <a:t>este</a:t>
            </a:r>
            <a:r>
              <a:rPr lang="en-US" sz="1800" b="1" dirty="0"/>
              <a:t> </a:t>
            </a:r>
            <a:r>
              <a:rPr lang="en-US" sz="1800" b="1" dirty="0" err="1"/>
              <a:t>utilizata</a:t>
            </a:r>
            <a:r>
              <a:rPr lang="en-US" sz="1800" b="1" dirty="0"/>
              <a:t> de </a:t>
            </a:r>
            <a:r>
              <a:rPr lang="en-US" sz="1800" b="1" dirty="0" err="1"/>
              <a:t>catre</a:t>
            </a:r>
            <a:r>
              <a:rPr lang="en-US" sz="1800" b="1" dirty="0"/>
              <a:t> </a:t>
            </a:r>
            <a:r>
              <a:rPr lang="en-US" sz="1800" b="1" dirty="0" err="1"/>
              <a:t>orice</a:t>
            </a:r>
            <a:r>
              <a:rPr lang="en-US" sz="1800" b="1" dirty="0"/>
              <a:t> </a:t>
            </a:r>
            <a:r>
              <a:rPr lang="en-US" sz="1800" b="1" dirty="0" err="1"/>
              <a:t>utilizator</a:t>
            </a:r>
            <a:r>
              <a:rPr lang="en-US" sz="1800" b="1" dirty="0"/>
              <a:t> </a:t>
            </a:r>
            <a:r>
              <a:rPr lang="en-US" sz="1800" b="1" dirty="0" err="1"/>
              <a:t>pentru</a:t>
            </a:r>
            <a:r>
              <a:rPr lang="en-US" sz="1800" b="1" dirty="0"/>
              <a:t> </a:t>
            </a:r>
            <a:r>
              <a:rPr lang="en-US" sz="1800" b="1" dirty="0" err="1"/>
              <a:t>plasarea</a:t>
            </a:r>
            <a:r>
              <a:rPr lang="en-US" sz="1800" b="1" dirty="0"/>
              <a:t> </a:t>
            </a:r>
            <a:r>
              <a:rPr lang="en-US" sz="1800" b="1" dirty="0" err="1"/>
              <a:t>si</a:t>
            </a:r>
            <a:r>
              <a:rPr lang="en-US" sz="1800" b="1" dirty="0"/>
              <a:t> </a:t>
            </a:r>
            <a:r>
              <a:rPr lang="en-US" sz="1800" b="1" dirty="0" err="1"/>
              <a:t>vizualizarea</a:t>
            </a:r>
            <a:r>
              <a:rPr lang="en-US" sz="1800" b="1" dirty="0"/>
              <a:t> </a:t>
            </a:r>
            <a:r>
              <a:rPr lang="en-US" sz="1800" b="1" dirty="0" err="1"/>
              <a:t>comenzilor</a:t>
            </a:r>
            <a:r>
              <a:rPr lang="en-US" sz="1800" b="1" dirty="0"/>
              <a:t> </a:t>
            </a:r>
            <a:r>
              <a:rPr lang="en-US" sz="1800" b="1" dirty="0" err="1"/>
              <a:t>acestora</a:t>
            </a:r>
            <a:r>
              <a:rPr lang="en-US" sz="1800" b="1" dirty="0"/>
              <a:t> . </a:t>
            </a:r>
            <a:r>
              <a:rPr lang="en-US" sz="1800" b="1" dirty="0" err="1"/>
              <a:t>Aceasta</a:t>
            </a:r>
            <a:r>
              <a:rPr lang="en-US" sz="1800" b="1" dirty="0"/>
              <a:t> </a:t>
            </a:r>
            <a:r>
              <a:rPr lang="en-US" sz="1800" b="1" dirty="0" err="1"/>
              <a:t>prezinta</a:t>
            </a:r>
            <a:r>
              <a:rPr lang="en-US" sz="1800" b="1" dirty="0"/>
              <a:t>  </a:t>
            </a:r>
            <a:r>
              <a:rPr lang="en-US" sz="1800" b="1" dirty="0" err="1"/>
              <a:t>optiunile</a:t>
            </a:r>
            <a:r>
              <a:rPr lang="en-US" sz="1800" b="1" dirty="0"/>
              <a:t> de </a:t>
            </a:r>
            <a:r>
              <a:rPr lang="en-US" sz="1800" b="1" dirty="0" err="1"/>
              <a:t>vizualizare</a:t>
            </a:r>
            <a:r>
              <a:rPr lang="en-US" sz="1800" b="1" dirty="0"/>
              <a:t> </a:t>
            </a:r>
            <a:r>
              <a:rPr lang="en-US" sz="1800" b="1" dirty="0" err="1"/>
              <a:t>detalii</a:t>
            </a:r>
            <a:r>
              <a:rPr lang="en-US" sz="1800" b="1" dirty="0"/>
              <a:t>/date magazine ,</a:t>
            </a:r>
            <a:r>
              <a:rPr lang="en-US" sz="1800" b="1" dirty="0" err="1"/>
              <a:t>plasare</a:t>
            </a:r>
            <a:r>
              <a:rPr lang="en-US" sz="1800" b="1" dirty="0"/>
              <a:t> </a:t>
            </a:r>
            <a:r>
              <a:rPr lang="en-US" sz="1800" b="1" dirty="0" err="1"/>
              <a:t>produse</a:t>
            </a:r>
            <a:r>
              <a:rPr lang="en-US" sz="1800" b="1" dirty="0"/>
              <a:t> in </a:t>
            </a:r>
            <a:r>
              <a:rPr lang="en-US" sz="1800" b="1" dirty="0" err="1"/>
              <a:t>cosul</a:t>
            </a:r>
            <a:r>
              <a:rPr lang="en-US" sz="1800" b="1" dirty="0"/>
              <a:t> de </a:t>
            </a:r>
            <a:r>
              <a:rPr lang="en-US" sz="1800" b="1" dirty="0" err="1"/>
              <a:t>cumparaturi,trimitere</a:t>
            </a:r>
            <a:r>
              <a:rPr lang="en-US" sz="1800" b="1" dirty="0"/>
              <a:t> de </a:t>
            </a:r>
            <a:r>
              <a:rPr lang="en-US" sz="1800" b="1" dirty="0" err="1"/>
              <a:t>comenzi</a:t>
            </a:r>
            <a:r>
              <a:rPr lang="en-US" sz="1800" b="1" dirty="0"/>
              <a:t> </a:t>
            </a:r>
            <a:r>
              <a:rPr lang="en-US" sz="1800" b="1" dirty="0" err="1"/>
              <a:t>si</a:t>
            </a:r>
            <a:r>
              <a:rPr lang="en-US" sz="1800" b="1" dirty="0"/>
              <a:t> </a:t>
            </a:r>
            <a:r>
              <a:rPr lang="en-US" sz="1800" b="1" dirty="0" err="1"/>
              <a:t>mesaje</a:t>
            </a:r>
            <a:r>
              <a:rPr lang="en-US" sz="1800" b="1" dirty="0"/>
              <a:t> de contact </a:t>
            </a:r>
            <a:r>
              <a:rPr lang="en-US" sz="1800" b="1" dirty="0" err="1"/>
              <a:t>catre</a:t>
            </a:r>
            <a:r>
              <a:rPr lang="en-US" sz="1800" b="1" dirty="0"/>
              <a:t> </a:t>
            </a:r>
            <a:r>
              <a:rPr lang="en-US" sz="1800" b="1" dirty="0" err="1"/>
              <a:t>oficiali</a:t>
            </a:r>
            <a:r>
              <a:rPr lang="en-US" sz="1800" b="1" dirty="0"/>
              <a:t> </a:t>
            </a:r>
            <a:r>
              <a:rPr lang="en-US" sz="1800" b="1" dirty="0" err="1"/>
              <a:t>magazinului</a:t>
            </a:r>
            <a:endParaRPr lang="en-US" sz="1800" b="1" dirty="0"/>
          </a:p>
        </p:txBody>
      </p:sp>
      <p:sp>
        <p:nvSpPr>
          <p:cNvPr id="5126" name="Text Box 0">
            <a:extLst>
              <a:ext uri="{FF2B5EF4-FFF2-40B4-BE49-F238E27FC236}">
                <a16:creationId xmlns:a16="http://schemas.microsoft.com/office/drawing/2014/main" id="{F21FD796-A054-4895-9161-16F880B8B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1143890"/>
            <a:ext cx="8928100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accent2"/>
                </a:solidFill>
                <a:latin typeface="Verdana" panose="020B0604030504040204" pitchFamily="34" charset="0"/>
              </a:rPr>
              <a:t>             </a:t>
            </a:r>
            <a:r>
              <a:rPr lang="en-US" altLang="en-US" sz="2400" b="1" dirty="0" err="1">
                <a:solidFill>
                  <a:schemeClr val="accent2"/>
                </a:solidFill>
                <a:latin typeface="Verdana" panose="020B0604030504040204" pitchFamily="34" charset="0"/>
              </a:rPr>
              <a:t>Prezentare</a:t>
            </a:r>
            <a:r>
              <a:rPr lang="en-US" altLang="en-US" sz="2400" b="1" dirty="0">
                <a:solidFill>
                  <a:schemeClr val="accent2"/>
                </a:solidFill>
                <a:latin typeface="Verdana" panose="020B0604030504040204" pitchFamily="34" charset="0"/>
              </a:rPr>
              <a:t>  </a:t>
            </a:r>
            <a:r>
              <a:rPr lang="en-US" altLang="en-US" sz="2400" b="1" dirty="0" err="1">
                <a:solidFill>
                  <a:schemeClr val="accent2"/>
                </a:solidFill>
                <a:latin typeface="Verdana" panose="020B0604030504040204" pitchFamily="34" charset="0"/>
              </a:rPr>
              <a:t>Meniu</a:t>
            </a:r>
            <a:r>
              <a:rPr lang="en-US" altLang="en-US" sz="2400" b="1" dirty="0">
                <a:solidFill>
                  <a:schemeClr val="accent2"/>
                </a:solidFill>
                <a:latin typeface="Verdana" panose="020B0604030504040204" pitchFamily="34" charset="0"/>
              </a:rPr>
              <a:t> –Prima </a:t>
            </a:r>
            <a:r>
              <a:rPr lang="en-US" altLang="en-US" sz="2400" b="1" dirty="0" err="1">
                <a:solidFill>
                  <a:schemeClr val="accent2"/>
                </a:solidFill>
                <a:latin typeface="Verdana" panose="020B0604030504040204" pitchFamily="34" charset="0"/>
              </a:rPr>
              <a:t>Pagina</a:t>
            </a:r>
            <a:r>
              <a:rPr lang="en-US" altLang="en-US" sz="2400" b="1" dirty="0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>
            <a:extLst>
              <a:ext uri="{FF2B5EF4-FFF2-40B4-BE49-F238E27FC236}">
                <a16:creationId xmlns:a16="http://schemas.microsoft.com/office/drawing/2014/main" id="{99957CAE-1E04-49C3-B899-AF5E4C85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8C1809-4E6F-4CF7-B452-38DB6BF341D0}" type="slidenum">
              <a:rPr lang="en-GB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GB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B10462D5-864D-4E41-B75D-9BCEC8790A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915400" cy="533400"/>
          </a:xfrm>
        </p:spPr>
        <p:txBody>
          <a:bodyPr/>
          <a:lstStyle/>
          <a:p>
            <a:pPr algn="l" eaLnBrk="1" hangingPunct="1"/>
            <a:r>
              <a:rPr lang="en-US" altLang="en-US" sz="2800" dirty="0">
                <a:solidFill>
                  <a:schemeClr val="bg1"/>
                </a:solidFill>
              </a:rPr>
              <a:t>Detailed technical </a:t>
            </a:r>
            <a:r>
              <a:rPr lang="en-US" altLang="en-US" sz="2800" dirty="0" err="1">
                <a:solidFill>
                  <a:schemeClr val="bg1"/>
                </a:solidFill>
              </a:rPr>
              <a:t>informations</a:t>
            </a:r>
            <a:endParaRPr lang="en-US" altLang="en-US" sz="2800" noProof="1">
              <a:solidFill>
                <a:schemeClr val="bg1"/>
              </a:solidFill>
            </a:endParaRP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34640523-622F-4756-80A9-B0009A27D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1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noProof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B981B1B4-6B54-42AA-A183-B67663FF8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1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noProof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F3255ABD-3C46-48E1-AB12-BF2C48B41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1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noProof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5" name="Text Box 0">
            <a:extLst>
              <a:ext uri="{FF2B5EF4-FFF2-40B4-BE49-F238E27FC236}">
                <a16:creationId xmlns:a16="http://schemas.microsoft.com/office/drawing/2014/main" id="{C3236A09-53B6-47E4-9CA8-2FCBCFBDD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472" y="776288"/>
            <a:ext cx="8928100" cy="30777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chemeClr val="accent2"/>
                </a:solidFill>
                <a:latin typeface="Verdana" panose="020B0604030504040204" pitchFamily="34" charset="0"/>
              </a:rPr>
              <a:t>                                                               </a:t>
            </a:r>
            <a:r>
              <a:rPr lang="en-US" altLang="en-US" sz="1400" b="1" dirty="0" err="1">
                <a:solidFill>
                  <a:schemeClr val="accent2"/>
                </a:solidFill>
                <a:latin typeface="Verdana" panose="020B0604030504040204" pitchFamily="34" charset="0"/>
              </a:rPr>
              <a:t>Servicii</a:t>
            </a:r>
            <a:endParaRPr lang="en-US" altLang="en-US" sz="1400" b="1" dirty="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sp>
        <p:nvSpPr>
          <p:cNvPr id="11272" name="Rectangle 3">
            <a:extLst>
              <a:ext uri="{FF2B5EF4-FFF2-40B4-BE49-F238E27FC236}">
                <a16:creationId xmlns:a16="http://schemas.microsoft.com/office/drawing/2014/main" id="{911D6AA1-1C43-44B9-A474-4B59397AD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76" y="1238250"/>
            <a:ext cx="7778824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000" dirty="0" err="1">
                <a:cs typeface="Times New Roman" panose="02020603050405020304" pitchFamily="18" charset="0"/>
              </a:rPr>
              <a:t>Produse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0" indent="0"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000" dirty="0" err="1">
                <a:cs typeface="Times New Roman" panose="02020603050405020304" pitchFamily="18" charset="0"/>
              </a:rPr>
              <a:t>Beneficii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000" dirty="0" err="1">
                <a:cs typeface="Times New Roman" panose="02020603050405020304" pitchFamily="18" charset="0"/>
              </a:rPr>
              <a:t>Cosul</a:t>
            </a:r>
            <a:r>
              <a:rPr lang="en-US" altLang="en-US" sz="2000" dirty="0">
                <a:cs typeface="Times New Roman" panose="02020603050405020304" pitchFamily="18" charset="0"/>
              </a:rPr>
              <a:t> de </a:t>
            </a:r>
            <a:r>
              <a:rPr lang="en-US" altLang="en-US" sz="2000" dirty="0" err="1">
                <a:cs typeface="Times New Roman" panose="02020603050405020304" pitchFamily="18" charset="0"/>
              </a:rPr>
              <a:t>cumparaturi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"/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0" indent="0"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Contact-&gt; control </a:t>
            </a:r>
            <a:r>
              <a:rPr lang="en-US" altLang="en-US" sz="2000" b="1" dirty="0">
                <a:cs typeface="Times New Roman" panose="02020603050405020304" pitchFamily="18" charset="0"/>
              </a:rPr>
              <a:t>Google Map </a:t>
            </a:r>
            <a:r>
              <a:rPr lang="en-US" altLang="en-US" sz="2000" dirty="0" err="1">
                <a:cs typeface="Times New Roman" panose="02020603050405020304" pitchFamily="18" charset="0"/>
              </a:rPr>
              <a:t>prin</a:t>
            </a:r>
            <a:r>
              <a:rPr lang="en-US" altLang="en-US" sz="2000" dirty="0">
                <a:cs typeface="Times New Roman" panose="02020603050405020304" pitchFamily="18" charset="0"/>
              </a:rPr>
              <a:t> care </a:t>
            </a:r>
            <a:r>
              <a:rPr lang="en-US" altLang="en-US" sz="2000" dirty="0" err="1">
                <a:cs typeface="Times New Roman" panose="02020603050405020304" pitchFamily="18" charset="0"/>
              </a:rPr>
              <a:t>putem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afla</a:t>
            </a:r>
            <a:r>
              <a:rPr lang="en-US" altLang="en-US" sz="2000" dirty="0">
                <a:cs typeface="Times New Roman" panose="02020603050405020304" pitchFamily="18" charset="0"/>
              </a:rPr>
              <a:t> cu </a:t>
            </a:r>
            <a:r>
              <a:rPr lang="en-US" altLang="en-US" sz="2000" dirty="0" err="1">
                <a:cs typeface="Times New Roman" panose="02020603050405020304" pitchFamily="18" charset="0"/>
              </a:rPr>
              <a:t>usurinta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adresa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firmei</a:t>
            </a:r>
            <a:r>
              <a:rPr lang="en-US" altLang="en-US" sz="2000" dirty="0">
                <a:cs typeface="Times New Roman" panose="02020603050405020304" pitchFamily="18" charset="0"/>
              </a:rPr>
              <a:t>.</a:t>
            </a:r>
          </a:p>
          <a:p>
            <a:pPr marL="0" indent="0"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0" indent="0"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0" indent="0"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User: </a:t>
            </a:r>
            <a:r>
              <a:rPr lang="en-US" altLang="en-US" sz="2000" dirty="0" err="1">
                <a:cs typeface="Times New Roman" panose="02020603050405020304" pitchFamily="18" charset="0"/>
              </a:rPr>
              <a:t>ramona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0" indent="0"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Mail: </a:t>
            </a:r>
            <a:r>
              <a:rPr lang="en-US" altLang="en-US" sz="2000" dirty="0">
                <a:cs typeface="Times New Roman" panose="02020603050405020304" pitchFamily="18" charset="0"/>
                <a:hlinkClick r:id="rId3"/>
              </a:rPr>
              <a:t>ramona@yahoo.com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0" indent="0">
              <a:defRPr/>
            </a:pPr>
            <a:r>
              <a:rPr lang="en-US" altLang="en-US" sz="2000" dirty="0" err="1">
                <a:cs typeface="Times New Roman" panose="02020603050405020304" pitchFamily="18" charset="0"/>
              </a:rPr>
              <a:t>Parola</a:t>
            </a:r>
            <a:r>
              <a:rPr lang="en-US" altLang="en-US" sz="2000" dirty="0">
                <a:cs typeface="Times New Roman" panose="02020603050405020304" pitchFamily="18" charset="0"/>
              </a:rPr>
              <a:t> : 1234aA!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D128F715-E6B8-442A-B4DC-25C4F6F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EA747C-F66A-4413-B216-9569ED772C52}" type="slidenum">
              <a:rPr lang="en-GB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GB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964776C8-458B-4D0E-AAF3-D3B62AB56B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915400" cy="533400"/>
          </a:xfrm>
        </p:spPr>
        <p:txBody>
          <a:bodyPr/>
          <a:lstStyle/>
          <a:p>
            <a:pPr algn="l" eaLnBrk="1" hangingPunct="1"/>
            <a:r>
              <a:rPr lang="en-US" altLang="en-US" sz="2800" dirty="0">
                <a:solidFill>
                  <a:schemeClr val="bg1"/>
                </a:solidFill>
              </a:rPr>
              <a:t>Client technologies</a:t>
            </a:r>
            <a:endParaRPr lang="en-US" altLang="en-US" sz="2800" noProof="1">
              <a:solidFill>
                <a:schemeClr val="bg1"/>
              </a:solidFill>
            </a:endParaRP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15F31CB8-F043-4031-8E37-6A87D6CE5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1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noProof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F215FE92-7D2A-4A92-9F5C-5E4D0E8FA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1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noProof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886CF870-4529-49D0-B19C-2970FC8EF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1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noProof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3" name="Text Box 0">
            <a:extLst>
              <a:ext uri="{FF2B5EF4-FFF2-40B4-BE49-F238E27FC236}">
                <a16:creationId xmlns:a16="http://schemas.microsoft.com/office/drawing/2014/main" id="{8400A89C-5447-4F21-9328-5F0667563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96" y="778728"/>
            <a:ext cx="8928100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chemeClr val="accent2"/>
                </a:solidFill>
                <a:latin typeface="Verdana" panose="020B0604030504040204" pitchFamily="34" charset="0"/>
              </a:rPr>
              <a:t>                                                                </a:t>
            </a:r>
            <a:r>
              <a:rPr lang="en-US" altLang="en-US" sz="2400" b="1" dirty="0" err="1">
                <a:solidFill>
                  <a:schemeClr val="accent2"/>
                </a:solidFill>
                <a:latin typeface="Verdana" panose="020B0604030504040204" pitchFamily="34" charset="0"/>
              </a:rPr>
              <a:t>Produse</a:t>
            </a:r>
            <a:endParaRPr lang="en-US" altLang="en-US" sz="2400" b="1" dirty="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sp>
        <p:nvSpPr>
          <p:cNvPr id="11272" name="Rectangle 3">
            <a:extLst>
              <a:ext uri="{FF2B5EF4-FFF2-40B4-BE49-F238E27FC236}">
                <a16:creationId xmlns:a16="http://schemas.microsoft.com/office/drawing/2014/main" id="{911D6AA1-1C43-44B9-A474-4B59397AD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1543050"/>
            <a:ext cx="763270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defRPr/>
            </a:pPr>
            <a:r>
              <a:rPr lang="en-US" altLang="en-US" sz="20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Produsele</a:t>
            </a:r>
            <a:r>
              <a:rPr lang="en-US" alt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sunt</a:t>
            </a:r>
            <a:r>
              <a:rPr lang="en-US" alt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Responsive!!!</a:t>
            </a:r>
          </a:p>
          <a:p>
            <a:pPr marL="0" indent="0"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Se impart in </a:t>
            </a:r>
            <a:r>
              <a:rPr lang="en-US" altLang="en-US" sz="2000" dirty="0" err="1">
                <a:cs typeface="Times New Roman" panose="02020603050405020304" pitchFamily="18" charset="0"/>
              </a:rPr>
              <a:t>subcategoriile</a:t>
            </a:r>
            <a:r>
              <a:rPr lang="en-US" altLang="en-US" sz="2000" dirty="0">
                <a:cs typeface="Times New Roman" panose="02020603050405020304" pitchFamily="18" charset="0"/>
              </a:rPr>
              <a:t>:</a:t>
            </a:r>
          </a:p>
          <a:p>
            <a:pPr marL="0" indent="0"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Clasic</a:t>
            </a:r>
            <a:r>
              <a:rPr lang="en-US" altLang="en-US" sz="2000" dirty="0">
                <a:cs typeface="Times New Roman" panose="02020603050405020304" pitchFamily="18" charset="0"/>
              </a:rPr>
              <a:t>	</a:t>
            </a:r>
          </a:p>
          <a:p>
            <a:pPr>
              <a:buFont typeface="Wingdings" panose="05000000000000000000" pitchFamily="2" charset="2"/>
              <a:buChar char=""/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 Smartphone</a:t>
            </a:r>
          </a:p>
          <a:p>
            <a:pPr>
              <a:buFont typeface="Wingdings" panose="05000000000000000000" pitchFamily="2" charset="2"/>
              <a:buChar char=""/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000" dirty="0" err="1">
                <a:cs typeface="Times New Roman" panose="02020603050405020304" pitchFamily="18" charset="0"/>
              </a:rPr>
              <a:t>Accesorii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0" indent="0"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000" dirty="0" err="1">
                <a:cs typeface="Times New Roman" panose="02020603050405020304" pitchFamily="18" charset="0"/>
              </a:rPr>
              <a:t>Gadgeturi</a:t>
            </a:r>
            <a:r>
              <a:rPr lang="en-US" altLang="en-US" sz="2000" dirty="0">
                <a:cs typeface="Times New Roman" panose="02020603050405020304" pitchFamily="18" charset="0"/>
              </a:rPr>
              <a:t>	</a:t>
            </a:r>
          </a:p>
          <a:p>
            <a:pPr>
              <a:buFont typeface="Wingdings" panose="05000000000000000000" pitchFamily="2" charset="2"/>
              <a:buChar char=""/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 eBook readers</a:t>
            </a:r>
          </a:p>
          <a:p>
            <a:pPr>
              <a:buFont typeface="Wingdings" panose="05000000000000000000" pitchFamily="2" charset="2"/>
              <a:buChar char=""/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000" dirty="0" err="1">
                <a:cs typeface="Times New Roman" panose="02020603050405020304" pitchFamily="18" charset="0"/>
              </a:rPr>
              <a:t>Servicii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0" indent="0">
              <a:defRPr/>
            </a:pPr>
            <a:r>
              <a:rPr lang="en-US" altLang="en-US" sz="2000" b="1" dirty="0" err="1">
                <a:cs typeface="Times New Roman" panose="02020603050405020304" pitchFamily="18" charset="0"/>
              </a:rPr>
              <a:t>Cautare</a:t>
            </a:r>
            <a:r>
              <a:rPr lang="en-US" altLang="en-US" sz="2000" dirty="0">
                <a:cs typeface="Times New Roman" panose="02020603050405020304" pitchFamily="18" charset="0"/>
              </a:rPr>
              <a:t> : </a:t>
            </a:r>
            <a:r>
              <a:rPr lang="en-US" altLang="en-US" sz="2000" dirty="0" err="1">
                <a:cs typeface="Times New Roman" panose="02020603050405020304" pitchFamily="18" charset="0"/>
              </a:rPr>
              <a:t>exemplu</a:t>
            </a:r>
            <a:r>
              <a:rPr lang="en-US" altLang="en-US" sz="2000" dirty="0">
                <a:cs typeface="Times New Roman" panose="02020603050405020304" pitchFamily="18" charset="0"/>
              </a:rPr>
              <a:t> “</a:t>
            </a:r>
            <a:r>
              <a:rPr lang="en-US" altLang="en-US" sz="2000" dirty="0" err="1">
                <a:cs typeface="Times New Roman" panose="02020603050405020304" pitchFamily="18" charset="0"/>
              </a:rPr>
              <a:t>iphone</a:t>
            </a:r>
            <a:r>
              <a:rPr lang="en-US" altLang="en-US" sz="2000" dirty="0">
                <a:cs typeface="Times New Roman" panose="02020603050405020304" pitchFamily="18" charset="0"/>
              </a:rPr>
              <a:t>”</a:t>
            </a:r>
          </a:p>
          <a:p>
            <a:pPr>
              <a:buFont typeface="Wingdings" panose="05000000000000000000" pitchFamily="2" charset="2"/>
              <a:buChar char=""/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548680"/>
          </a:xfrm>
        </p:spPr>
        <p:txBody>
          <a:bodyPr/>
          <a:lstStyle/>
          <a:p>
            <a:pPr algn="l"/>
            <a:r>
              <a:rPr lang="en-US" sz="2800" dirty="0" err="1">
                <a:solidFill>
                  <a:schemeClr val="bg1"/>
                </a:solidFill>
              </a:rPr>
              <a:t>DataTable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574C62-3BE2-490C-BC0C-04F56C0A3483}" type="slidenum">
              <a:rPr lang="en-GB" altLang="en-US" smtClean="0"/>
              <a:pPr>
                <a:defRPr/>
              </a:pPr>
              <a:t>5</a:t>
            </a:fld>
            <a:endParaRPr lang="en-GB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2284" y="766662"/>
            <a:ext cx="928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Verdana" panose="020B0604030504040204" pitchFamily="34" charset="0"/>
              </a:rPr>
              <a:t>                                                               </a:t>
            </a:r>
            <a:r>
              <a:rPr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Alte </a:t>
            </a:r>
            <a:r>
              <a:rPr lang="en-US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informatii</a:t>
            </a:r>
            <a:endParaRPr 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80581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     </a:t>
            </a:r>
            <a:r>
              <a:rPr lang="en-US" altLang="en-US" sz="2400" dirty="0" err="1">
                <a:cs typeface="Times New Roman" panose="02020603050405020304" pitchFamily="18" charset="0"/>
              </a:rPr>
              <a:t>Avantajele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magazinului</a:t>
            </a:r>
            <a:r>
              <a:rPr lang="en-US" altLang="en-US" sz="2400" dirty="0">
                <a:cs typeface="Times New Roman" panose="02020603050405020304" pitchFamily="18" charset="0"/>
              </a:rPr>
              <a:t> online-&gt;</a:t>
            </a:r>
            <a:r>
              <a:rPr lang="en-US" altLang="en-US" sz="2400" b="1" dirty="0">
                <a:cs typeface="Times New Roman" panose="02020603050405020304" pitchFamily="18" charset="0"/>
              </a:rPr>
              <a:t>carousel</a:t>
            </a:r>
          </a:p>
          <a:p>
            <a:pPr>
              <a:buFont typeface="Wingdings" panose="05000000000000000000" pitchFamily="2" charset="2"/>
              <a:buChar char=""/>
              <a:defRPr/>
            </a:pPr>
            <a:endParaRPr lang="en-US" altLang="en-US" sz="2400" b="1" dirty="0"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US" altLang="en-US" sz="2400" b="1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 	</a:t>
            </a:r>
            <a:r>
              <a:rPr lang="en-US" altLang="en-US" sz="2400" dirty="0" err="1">
                <a:cs typeface="Times New Roman" panose="02020603050405020304" pitchFamily="18" charset="0"/>
              </a:rPr>
              <a:t>Asigurare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cs typeface="Times New Roman" panose="02020603050405020304" pitchFamily="18" charset="0"/>
              </a:rPr>
              <a:t>back-up</a:t>
            </a:r>
            <a:r>
              <a:rPr lang="en-US" altLang="en-US" sz="2400" dirty="0">
                <a:cs typeface="Times New Roman" panose="02020603050405020304" pitchFamily="18" charset="0"/>
              </a:rPr>
              <a:t>-&gt;</a:t>
            </a:r>
            <a:r>
              <a:rPr lang="en-US" altLang="en-US" sz="2400" dirty="0" err="1">
                <a:cs typeface="Times New Roman" panose="02020603050405020304" pitchFamily="18" charset="0"/>
              </a:rPr>
              <a:t>salvarea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informatiilor</a:t>
            </a:r>
            <a:r>
              <a:rPr lang="en-US" altLang="en-US" sz="2400" dirty="0">
                <a:cs typeface="Times New Roman" panose="02020603050405020304" pitchFamily="18" charset="0"/>
              </a:rPr>
              <a:t> de </a:t>
            </a:r>
            <a:r>
              <a:rPr lang="en-US" altLang="en-US" sz="2400" dirty="0" err="1">
                <a:cs typeface="Times New Roman" panose="02020603050405020304" pitchFamily="18" charset="0"/>
              </a:rPr>
              <a:t>pe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telefon</a:t>
            </a:r>
            <a:r>
              <a:rPr lang="en-US" altLang="en-US" sz="2400" dirty="0"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cs typeface="Times New Roman" panose="02020603050405020304" pitchFamily="18" charset="0"/>
              </a:rPr>
              <a:t>poze,contacte</a:t>
            </a:r>
            <a:r>
              <a:rPr lang="en-US" altLang="en-US" sz="2400" dirty="0">
                <a:cs typeface="Times New Roman" panose="02020603050405020304" pitchFamily="18" charset="0"/>
              </a:rPr>
              <a:t>)	</a:t>
            </a:r>
          </a:p>
          <a:p>
            <a:pPr marL="0" indent="0">
              <a:buNone/>
              <a:defRPr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      </a:t>
            </a:r>
            <a:r>
              <a:rPr lang="en-US" altLang="en-US" sz="2400" dirty="0" err="1">
                <a:cs typeface="Times New Roman" panose="02020603050405020304" pitchFamily="18" charset="0"/>
              </a:rPr>
              <a:t>Intrebari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frecvente</a:t>
            </a:r>
            <a:r>
              <a:rPr lang="en-US" altLang="en-US" sz="2400" dirty="0">
                <a:cs typeface="Times New Roman" panose="02020603050405020304" pitchFamily="18" charset="0"/>
              </a:rPr>
              <a:t> -&gt; control “ </a:t>
            </a:r>
            <a:r>
              <a:rPr lang="en-US" altLang="en-US" sz="2400" b="1" dirty="0" err="1">
                <a:cs typeface="Times New Roman" panose="02020603050405020304" pitchFamily="18" charset="0"/>
              </a:rPr>
              <a:t>Acordion</a:t>
            </a:r>
            <a:r>
              <a:rPr lang="en-US" altLang="en-US" sz="2400" dirty="0">
                <a:cs typeface="Times New Roman" panose="02020603050405020304" pitchFamily="18" charset="0"/>
              </a:rPr>
              <a:t>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9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" y="0"/>
            <a:ext cx="8915400" cy="548680"/>
          </a:xfrm>
        </p:spPr>
        <p:txBody>
          <a:bodyPr/>
          <a:lstStyle/>
          <a:p>
            <a:pPr algn="l"/>
            <a:r>
              <a:rPr lang="en-US" sz="2800" dirty="0" err="1">
                <a:solidFill>
                  <a:schemeClr val="bg1"/>
                </a:solidFill>
              </a:rPr>
              <a:t>DataTable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4728" y="2564904"/>
            <a:ext cx="4320480" cy="2088232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      </a:t>
            </a:r>
            <a:r>
              <a:rPr lang="en-US" altLang="en-US" sz="2400" dirty="0" err="1">
                <a:cs typeface="Times New Roman" panose="02020603050405020304" pitchFamily="18" charset="0"/>
              </a:rPr>
              <a:t>Angajati</a:t>
            </a:r>
            <a:r>
              <a:rPr lang="en-US" altLang="en-US" sz="2400" dirty="0">
                <a:cs typeface="Times New Roman" panose="02020603050405020304" pitchFamily="18" charset="0"/>
              </a:rPr>
              <a:t>		</a:t>
            </a: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      </a:t>
            </a:r>
            <a:r>
              <a:rPr lang="en-US" altLang="en-US" sz="2400" dirty="0" err="1">
                <a:cs typeface="Times New Roman" panose="02020603050405020304" pitchFamily="18" charset="0"/>
              </a:rPr>
              <a:t>Parteneri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574C62-3BE2-490C-BC0C-04F56C0A3483}" type="slidenum">
              <a:rPr lang="en-GB" altLang="en-US" smtClean="0"/>
              <a:pPr>
                <a:defRPr/>
              </a:pPr>
              <a:t>6</a:t>
            </a:fld>
            <a:endParaRPr lang="en-GB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2520" y="974378"/>
            <a:ext cx="87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               </a:t>
            </a:r>
            <a:r>
              <a:rPr lang="en-US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Despre</a:t>
            </a:r>
            <a:r>
              <a:rPr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noi</a:t>
            </a:r>
            <a:endParaRPr 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771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Morris &amp; 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</a:t>
            </a:r>
            <a:r>
              <a:rPr 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Contact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8915400" cy="4525963"/>
          </a:xfrm>
        </p:spPr>
        <p:txBody>
          <a:bodyPr/>
          <a:lstStyle/>
          <a:p>
            <a:pPr marL="457200" lvl="1" indent="0">
              <a:buNone/>
              <a:defRPr/>
            </a:pPr>
            <a:endParaRPr lang="en-US" altLang="en-US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    </a:t>
            </a:r>
            <a:r>
              <a:rPr lang="en-US" altLang="en-US" sz="2400" dirty="0" err="1">
                <a:cs typeface="Times New Roman" panose="02020603050405020304" pitchFamily="18" charset="0"/>
              </a:rPr>
              <a:t>Harta</a:t>
            </a:r>
            <a:r>
              <a:rPr lang="en-US" altLang="en-US" sz="2400" dirty="0">
                <a:cs typeface="Times New Roman" panose="02020603050405020304" pitchFamily="18" charset="0"/>
              </a:rPr>
              <a:t>	 </a:t>
            </a:r>
            <a:endParaRPr lang="en-US" sz="24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    Cum </a:t>
            </a:r>
            <a:r>
              <a:rPr lang="en-US" altLang="en-US" sz="2400" dirty="0" err="1">
                <a:cs typeface="Times New Roman" panose="02020603050405020304" pitchFamily="18" charset="0"/>
              </a:rPr>
              <a:t>sa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iei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legatura</a:t>
            </a:r>
            <a:r>
              <a:rPr lang="en-US" altLang="en-US" sz="2400" dirty="0">
                <a:cs typeface="Times New Roman" panose="02020603050405020304" pitchFamily="18" charset="0"/>
              </a:rPr>
              <a:t> cu </a:t>
            </a:r>
            <a:r>
              <a:rPr lang="en-US" altLang="en-US" sz="2400" dirty="0" err="1">
                <a:cs typeface="Times New Roman" panose="02020603050405020304" pitchFamily="18" charset="0"/>
              </a:rPr>
              <a:t>noi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si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unde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sa</a:t>
            </a:r>
            <a:r>
              <a:rPr lang="en-US" altLang="en-US" sz="2400" dirty="0">
                <a:cs typeface="Times New Roman" panose="02020603050405020304" pitchFamily="18" charset="0"/>
              </a:rPr>
              <a:t> ne </a:t>
            </a:r>
            <a:r>
              <a:rPr lang="en-US" altLang="en-US" sz="2400" dirty="0" err="1">
                <a:cs typeface="Times New Roman" panose="02020603050405020304" pitchFamily="18" charset="0"/>
              </a:rPr>
              <a:t>gasesti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endParaRPr lang="en-US" sz="24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dirty="0">
                <a:cs typeface="Times New Roman" panose="02020603050405020304" pitchFamily="18" charset="0"/>
              </a:rPr>
              <a:t>   Control </a:t>
            </a:r>
            <a:r>
              <a:rPr lang="en-US" altLang="en-US" b="1" dirty="0">
                <a:cs typeface="Times New Roman" panose="02020603050405020304" pitchFamily="18" charset="0"/>
              </a:rPr>
              <a:t>Google Map </a:t>
            </a:r>
            <a:r>
              <a:rPr lang="en-US" altLang="en-US" dirty="0" err="1">
                <a:cs typeface="Times New Roman" panose="02020603050405020304" pitchFamily="18" charset="0"/>
              </a:rPr>
              <a:t>prin</a:t>
            </a:r>
            <a:r>
              <a:rPr lang="en-US" altLang="en-US" dirty="0">
                <a:cs typeface="Times New Roman" panose="02020603050405020304" pitchFamily="18" charset="0"/>
              </a:rPr>
              <a:t> care </a:t>
            </a:r>
            <a:r>
              <a:rPr lang="en-US" altLang="en-US" dirty="0" err="1">
                <a:cs typeface="Times New Roman" panose="02020603050405020304" pitchFamily="18" charset="0"/>
              </a:rPr>
              <a:t>putem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afla</a:t>
            </a:r>
            <a:r>
              <a:rPr lang="en-US" altLang="en-US" dirty="0">
                <a:cs typeface="Times New Roman" panose="02020603050405020304" pitchFamily="18" charset="0"/>
              </a:rPr>
              <a:t> cu </a:t>
            </a:r>
            <a:r>
              <a:rPr lang="en-US" altLang="en-US" dirty="0" err="1">
                <a:cs typeface="Times New Roman" panose="02020603050405020304" pitchFamily="18" charset="0"/>
              </a:rPr>
              <a:t>usurinta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adresa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firmei</a:t>
            </a:r>
            <a:r>
              <a:rPr lang="en-US" altLang="en-US" dirty="0"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"/>
              <a:defRPr/>
            </a:pPr>
            <a:endParaRPr lang="en-US" sz="24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574C62-3BE2-490C-BC0C-04F56C0A3483}" type="slidenum">
              <a:rPr lang="en-GB" altLang="en-US" smtClean="0"/>
              <a:pPr>
                <a:defRPr/>
              </a:pPr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5639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3CC3F0AB-A53F-41C1-BBED-310BF516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C7D56E-3EB0-4FF1-A949-A65F4CD0192F}" type="slidenum">
              <a:rPr lang="en-GB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GB" altLang="en-US" sz="1400" dirty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D255AF8C-2CE3-40F2-937B-97C1A1E506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915400" cy="533400"/>
          </a:xfrm>
        </p:spPr>
        <p:txBody>
          <a:bodyPr/>
          <a:lstStyle/>
          <a:p>
            <a:pPr algn="l" eaLnBrk="1" hangingPunct="1"/>
            <a:r>
              <a:rPr lang="en-US" altLang="en-US" sz="2800" dirty="0">
                <a:solidFill>
                  <a:schemeClr val="bg1"/>
                </a:solidFill>
              </a:rPr>
              <a:t>Server technologies</a:t>
            </a:r>
            <a:endParaRPr lang="en-US" altLang="en-US" sz="2800" noProof="1">
              <a:solidFill>
                <a:schemeClr val="bg1"/>
              </a:solidFill>
            </a:endParaRP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F5A5D2F-4951-4AFB-A894-FD8E02087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1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noProof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726977E7-003F-467E-81A4-364AB4C4D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1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noProof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E3F75015-3B54-4120-9038-5F226E5A8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1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noProof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1" name="Text Box 0">
            <a:extLst>
              <a:ext uri="{FF2B5EF4-FFF2-40B4-BE49-F238E27FC236}">
                <a16:creationId xmlns:a16="http://schemas.microsoft.com/office/drawing/2014/main" id="{0DEBD167-9F68-44EF-B54D-DDE59B05D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504" y="557312"/>
            <a:ext cx="8928100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chemeClr val="accent2"/>
                </a:solidFill>
                <a:latin typeface="Verdana" panose="020B0604030504040204" pitchFamily="34" charset="0"/>
              </a:rPr>
              <a:t>                                                              </a:t>
            </a:r>
            <a:r>
              <a:rPr lang="en-US" altLang="en-US" sz="2400" b="1" dirty="0">
                <a:solidFill>
                  <a:schemeClr val="accent2"/>
                </a:solidFill>
                <a:latin typeface="Verdana" panose="020B0604030504040204" pitchFamily="34" charset="0"/>
              </a:rPr>
              <a:t>User </a:t>
            </a:r>
            <a:r>
              <a:rPr lang="en-US" altLang="en-US" sz="2400" b="1" dirty="0" err="1">
                <a:solidFill>
                  <a:schemeClr val="accent2"/>
                </a:solidFill>
                <a:latin typeface="Verdana" panose="020B0604030504040204" pitchFamily="34" charset="0"/>
              </a:rPr>
              <a:t>nou</a:t>
            </a:r>
            <a:endParaRPr lang="en-US" altLang="en-US" sz="2400" b="1" dirty="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sp>
        <p:nvSpPr>
          <p:cNvPr id="11272" name="Rectangle 3">
            <a:extLst>
              <a:ext uri="{FF2B5EF4-FFF2-40B4-BE49-F238E27FC236}">
                <a16:creationId xmlns:a16="http://schemas.microsoft.com/office/drawing/2014/main" id="{911D6AA1-1C43-44B9-A474-4B59397AD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63" y="1201658"/>
            <a:ext cx="752698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76338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000" dirty="0" err="1">
                <a:cs typeface="Times New Roman" panose="02020603050405020304" pitchFamily="18" charset="0"/>
              </a:rPr>
              <a:t>Creare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cont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nou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"/>
              <a:defRPr/>
            </a:pPr>
            <a:r>
              <a:rPr lang="en-US" altLang="en-US" sz="2000" dirty="0" err="1">
                <a:cs typeface="Times New Roman" panose="02020603050405020304" pitchFamily="18" charset="0"/>
              </a:rPr>
              <a:t>Validari</a:t>
            </a:r>
            <a:r>
              <a:rPr lang="en-US" altLang="en-US" sz="2000" dirty="0">
                <a:cs typeface="Times New Roman" panose="02020603050405020304" pitchFamily="18" charset="0"/>
              </a:rPr>
              <a:t> – </a:t>
            </a:r>
            <a:r>
              <a:rPr lang="en-US" altLang="en-US" sz="2000" dirty="0" err="1">
                <a:cs typeface="Times New Roman" panose="02020603050405020304" pitchFamily="18" charset="0"/>
              </a:rPr>
              <a:t>caractere</a:t>
            </a:r>
            <a:r>
              <a:rPr lang="en-US" altLang="en-US" sz="2000" dirty="0"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cs typeface="Times New Roman" panose="02020603050405020304" pitchFamily="18" charset="0"/>
              </a:rPr>
              <a:t>litere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mici</a:t>
            </a:r>
            <a:r>
              <a:rPr lang="en-US" altLang="en-US" sz="2000" dirty="0"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cs typeface="Times New Roman" panose="02020603050405020304" pitchFamily="18" charset="0"/>
              </a:rPr>
              <a:t>numere</a:t>
            </a:r>
            <a:r>
              <a:rPr lang="en-US" altLang="en-US" sz="2000" dirty="0"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cs typeface="Times New Roman" panose="02020603050405020304" pitchFamily="18" charset="0"/>
              </a:rPr>
              <a:t>Litere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mari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</a:p>
          <a:p>
            <a:pPr marL="0" indent="0"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0" indent="0"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E58B910-8A24-4CF5-8EEC-26744A412165}"/>
              </a:ext>
            </a:extLst>
          </p:cNvPr>
          <p:cNvSpPr txBox="1">
            <a:spLocks/>
          </p:cNvSpPr>
          <p:nvPr/>
        </p:nvSpPr>
        <p:spPr>
          <a:xfrm>
            <a:off x="507055" y="2695414"/>
            <a:ext cx="9210228" cy="384502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b="1" kern="0" dirty="0" err="1"/>
              <a:t>Utilizatori</a:t>
            </a:r>
            <a:r>
              <a:rPr lang="en-US" sz="2400" b="1" kern="0" dirty="0"/>
              <a:t> </a:t>
            </a:r>
            <a:r>
              <a:rPr lang="en-US" sz="2400" b="1" kern="0" dirty="0" err="1"/>
              <a:t>sunt</a:t>
            </a:r>
            <a:r>
              <a:rPr lang="en-US" sz="2400" b="1" kern="0" dirty="0"/>
              <a:t> </a:t>
            </a:r>
            <a:r>
              <a:rPr lang="en-US" sz="2400" b="1" kern="0" dirty="0" err="1"/>
              <a:t>impartiti</a:t>
            </a:r>
            <a:r>
              <a:rPr lang="en-US" sz="2400" b="1" kern="0" dirty="0"/>
              <a:t> in </a:t>
            </a:r>
            <a:r>
              <a:rPr lang="en-US" sz="2400" b="1" kern="0" dirty="0" err="1"/>
              <a:t>Roluri</a:t>
            </a:r>
            <a:endParaRPr lang="en-US" sz="2400" b="1" kern="0" dirty="0"/>
          </a:p>
          <a:p>
            <a:pPr marL="400050" lvl="1" indent="0">
              <a:buFontTx/>
              <a:buNone/>
            </a:pPr>
            <a:r>
              <a:rPr lang="en-US" sz="2000" kern="0" dirty="0"/>
              <a:t>-&gt;</a:t>
            </a:r>
            <a:r>
              <a:rPr lang="en-US" sz="1600" b="1" kern="0" dirty="0"/>
              <a:t>Admins</a:t>
            </a:r>
            <a:r>
              <a:rPr lang="en-US" sz="1600" kern="0" dirty="0"/>
              <a:t> are </a:t>
            </a:r>
            <a:r>
              <a:rPr lang="en-US" sz="1600" kern="0" dirty="0" err="1"/>
              <a:t>dreptul</a:t>
            </a:r>
            <a:r>
              <a:rPr lang="en-US" sz="1600" kern="0" dirty="0"/>
              <a:t> de </a:t>
            </a:r>
            <a:r>
              <a:rPr lang="en-US" sz="1600" kern="0" dirty="0" err="1"/>
              <a:t>administrare</a:t>
            </a:r>
            <a:r>
              <a:rPr lang="en-US" sz="1600" kern="0" dirty="0"/>
              <a:t> </a:t>
            </a:r>
            <a:r>
              <a:rPr lang="en-US" sz="1600" kern="0" dirty="0" err="1"/>
              <a:t>si</a:t>
            </a:r>
            <a:r>
              <a:rPr lang="en-US" sz="1600" kern="0" dirty="0"/>
              <a:t> are </a:t>
            </a:r>
            <a:r>
              <a:rPr lang="en-US" sz="1600" kern="0" dirty="0" err="1"/>
              <a:t>dreptul</a:t>
            </a:r>
            <a:r>
              <a:rPr lang="en-US" sz="1600" kern="0" dirty="0"/>
              <a:t> de </a:t>
            </a:r>
            <a:r>
              <a:rPr lang="en-US" sz="1600" kern="0" dirty="0" err="1"/>
              <a:t>accesare</a:t>
            </a:r>
            <a:r>
              <a:rPr lang="en-US" sz="1600" kern="0" dirty="0"/>
              <a:t> </a:t>
            </a:r>
            <a:r>
              <a:rPr lang="en-US" sz="1600" kern="0" dirty="0" err="1"/>
              <a:t>pe</a:t>
            </a:r>
            <a:r>
              <a:rPr lang="en-US" sz="1600" kern="0" dirty="0"/>
              <a:t> tot site-</a:t>
            </a:r>
            <a:r>
              <a:rPr lang="en-US" sz="1600" kern="0" dirty="0" err="1"/>
              <a:t>ul</a:t>
            </a:r>
            <a:r>
              <a:rPr lang="en-US" sz="1600" kern="0" dirty="0"/>
              <a:t>.</a:t>
            </a:r>
          </a:p>
          <a:p>
            <a:pPr marL="400050" lvl="1" indent="0">
              <a:buFontTx/>
              <a:buNone/>
            </a:pPr>
            <a:r>
              <a:rPr lang="en-US" sz="1600" kern="0" dirty="0"/>
              <a:t>-&gt;</a:t>
            </a:r>
            <a:r>
              <a:rPr lang="en-US" sz="1600" b="1" kern="0" dirty="0" err="1"/>
              <a:t>Manageri</a:t>
            </a:r>
            <a:r>
              <a:rPr lang="en-US" sz="1600" kern="0" dirty="0"/>
              <a:t> au </a:t>
            </a:r>
            <a:r>
              <a:rPr lang="en-US" sz="1600" kern="0" dirty="0" err="1"/>
              <a:t>aceleasi</a:t>
            </a:r>
            <a:r>
              <a:rPr lang="en-US" sz="1600" kern="0" dirty="0"/>
              <a:t> </a:t>
            </a:r>
            <a:r>
              <a:rPr lang="en-US" sz="1600" kern="0" dirty="0" err="1"/>
              <a:t>drepturi</a:t>
            </a:r>
            <a:r>
              <a:rPr lang="en-US" sz="1600" kern="0" dirty="0"/>
              <a:t> </a:t>
            </a:r>
            <a:r>
              <a:rPr lang="en-US" sz="1600" kern="0" dirty="0" err="1"/>
              <a:t>mai</a:t>
            </a:r>
            <a:r>
              <a:rPr lang="en-US" sz="1600" kern="0" dirty="0"/>
              <a:t> </a:t>
            </a:r>
            <a:r>
              <a:rPr lang="en-US" sz="1600" kern="0" dirty="0" err="1"/>
              <a:t>putin</a:t>
            </a:r>
            <a:r>
              <a:rPr lang="en-US" sz="1600" kern="0" dirty="0"/>
              <a:t> </a:t>
            </a:r>
            <a:r>
              <a:rPr lang="en-US" sz="1600" kern="0" dirty="0" err="1"/>
              <a:t>pe</a:t>
            </a:r>
            <a:r>
              <a:rPr lang="en-US" sz="1600" kern="0" dirty="0"/>
              <a:t> </a:t>
            </a:r>
            <a:r>
              <a:rPr lang="en-US" sz="1600" kern="0" dirty="0" err="1"/>
              <a:t>partea</a:t>
            </a:r>
            <a:r>
              <a:rPr lang="en-US" sz="1600" kern="0" dirty="0"/>
              <a:t> de Securitate.</a:t>
            </a:r>
          </a:p>
          <a:p>
            <a:pPr marL="400050" lvl="1" indent="0">
              <a:buFontTx/>
              <a:buNone/>
            </a:pPr>
            <a:r>
              <a:rPr lang="en-US" sz="1600" kern="0" dirty="0"/>
              <a:t>-&gt;</a:t>
            </a:r>
            <a:r>
              <a:rPr lang="en-US" sz="1600" b="1" kern="0" dirty="0" err="1"/>
              <a:t>Angajatii</a:t>
            </a:r>
            <a:r>
              <a:rPr lang="en-US" sz="1600" kern="0" dirty="0"/>
              <a:t> pot </a:t>
            </a:r>
            <a:r>
              <a:rPr lang="en-US" sz="1600" kern="0" dirty="0" err="1"/>
              <a:t>plasa</a:t>
            </a:r>
            <a:r>
              <a:rPr lang="en-US" sz="1600" kern="0" dirty="0"/>
              <a:t> </a:t>
            </a:r>
            <a:r>
              <a:rPr lang="en-US" sz="1600" kern="0" dirty="0" err="1"/>
              <a:t>comenzi</a:t>
            </a:r>
            <a:r>
              <a:rPr lang="en-US" sz="1600" kern="0" dirty="0"/>
              <a:t>.</a:t>
            </a:r>
          </a:p>
          <a:p>
            <a:pPr marL="0" indent="0">
              <a:buFontTx/>
              <a:buNone/>
            </a:pPr>
            <a:endParaRPr lang="en-US" sz="2000" kern="0" dirty="0"/>
          </a:p>
          <a:p>
            <a:pPr marL="0" indent="0">
              <a:buFontTx/>
              <a:buNone/>
            </a:pPr>
            <a:r>
              <a:rPr lang="en-US" sz="2000" kern="0" dirty="0" err="1"/>
              <a:t>Diferenta</a:t>
            </a:r>
            <a:r>
              <a:rPr lang="en-US" sz="2000" kern="0" dirty="0"/>
              <a:t> </a:t>
            </a:r>
            <a:r>
              <a:rPr lang="en-US" sz="2000" kern="0" dirty="0" err="1"/>
              <a:t>dintre</a:t>
            </a:r>
            <a:r>
              <a:rPr lang="en-US" sz="2000" kern="0" dirty="0"/>
              <a:t> </a:t>
            </a:r>
            <a:r>
              <a:rPr lang="en-US" sz="2000" b="1" kern="0" dirty="0"/>
              <a:t>Guest</a:t>
            </a:r>
            <a:r>
              <a:rPr lang="en-US" sz="2000" kern="0" dirty="0"/>
              <a:t> </a:t>
            </a:r>
            <a:r>
              <a:rPr lang="en-US" sz="2000" kern="0" dirty="0" err="1"/>
              <a:t>si</a:t>
            </a:r>
            <a:r>
              <a:rPr lang="en-US" sz="2000" kern="0" dirty="0"/>
              <a:t> </a:t>
            </a:r>
            <a:r>
              <a:rPr lang="en-US" sz="2000" b="1" kern="0" dirty="0" err="1"/>
              <a:t>Clienti</a:t>
            </a:r>
            <a:r>
              <a:rPr lang="en-US" sz="2000" kern="0" dirty="0"/>
              <a:t> </a:t>
            </a:r>
            <a:r>
              <a:rPr lang="en-US" sz="2000" kern="0" dirty="0" err="1"/>
              <a:t>este</a:t>
            </a:r>
            <a:r>
              <a:rPr lang="en-US" sz="2000" kern="0" dirty="0"/>
              <a:t> ca un guest are </a:t>
            </a:r>
            <a:r>
              <a:rPr lang="en-US" sz="2000" kern="0" dirty="0" err="1"/>
              <a:t>cont</a:t>
            </a:r>
            <a:r>
              <a:rPr lang="en-US" sz="2000" kern="0" dirty="0"/>
              <a:t> </a:t>
            </a:r>
            <a:r>
              <a:rPr lang="en-US" sz="2000" kern="0" dirty="0" err="1"/>
              <a:t>dar</a:t>
            </a:r>
            <a:r>
              <a:rPr lang="en-US" sz="2000" kern="0" dirty="0"/>
              <a:t>  nu are </a:t>
            </a:r>
            <a:r>
              <a:rPr lang="en-US" sz="2000" kern="0" dirty="0" err="1"/>
              <a:t>plasate</a:t>
            </a:r>
            <a:r>
              <a:rPr lang="en-US" sz="2000" kern="0" dirty="0"/>
              <a:t> </a:t>
            </a:r>
            <a:r>
              <a:rPr lang="en-US" sz="2000" kern="0" dirty="0" err="1"/>
              <a:t>comenzi</a:t>
            </a:r>
            <a:r>
              <a:rPr lang="en-US" sz="2000" kern="0" dirty="0"/>
              <a:t> 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8FB9A69E-FDA2-4885-A36C-0D12E643F9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2800" dirty="0">
                <a:solidFill>
                  <a:schemeClr val="bg1"/>
                </a:solidFill>
              </a:rPr>
              <a:t>Effort Estimation</a:t>
            </a:r>
            <a:endParaRPr lang="en-US" altLang="en-US" sz="2800" noProof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Dupa</a:t>
            </a:r>
            <a:r>
              <a:rPr lang="en-US" sz="2800" dirty="0"/>
              <a:t> </a:t>
            </a:r>
            <a:r>
              <a:rPr lang="en-US" sz="2800" dirty="0" err="1"/>
              <a:t>logare</a:t>
            </a:r>
            <a:r>
              <a:rPr lang="en-US" sz="2800" dirty="0"/>
              <a:t> </a:t>
            </a:r>
            <a:r>
              <a:rPr lang="en-US" sz="2800" dirty="0" err="1"/>
              <a:t>apare</a:t>
            </a:r>
            <a:r>
              <a:rPr lang="en-US" sz="2800" dirty="0"/>
              <a:t> </a:t>
            </a:r>
            <a:r>
              <a:rPr lang="en-US" sz="2800" dirty="0" err="1"/>
              <a:t>submeniul</a:t>
            </a:r>
            <a:r>
              <a:rPr lang="en-US" sz="2800" dirty="0"/>
              <a:t> :</a:t>
            </a:r>
          </a:p>
          <a:p>
            <a:pPr lvl="1"/>
            <a:r>
              <a:rPr lang="en-US" sz="2400" b="1" dirty="0"/>
              <a:t>Dashboard-</a:t>
            </a:r>
            <a:r>
              <a:rPr lang="en-US" sz="2400" dirty="0"/>
              <a:t>&gt; </a:t>
            </a:r>
            <a:r>
              <a:rPr lang="en-US" sz="2400" dirty="0" err="1"/>
              <a:t>interfata</a:t>
            </a:r>
            <a:r>
              <a:rPr lang="en-US" sz="2400" dirty="0"/>
              <a:t> Dashboard </a:t>
            </a:r>
            <a:r>
              <a:rPr lang="en-US" sz="2400" dirty="0" err="1"/>
              <a:t>prezinta</a:t>
            </a:r>
            <a:r>
              <a:rPr lang="en-US" sz="2400" dirty="0"/>
              <a:t> </a:t>
            </a:r>
            <a:r>
              <a:rPr lang="en-US" sz="2400" dirty="0" err="1"/>
              <a:t>statisticile</a:t>
            </a:r>
            <a:r>
              <a:rPr lang="en-US" sz="2400" dirty="0"/>
              <a:t> </a:t>
            </a:r>
            <a:r>
              <a:rPr lang="en-US" sz="2400" dirty="0" err="1"/>
              <a:t>magazinului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optiunile</a:t>
            </a:r>
            <a:r>
              <a:rPr lang="en-US" sz="2400" dirty="0"/>
              <a:t> de </a:t>
            </a:r>
            <a:r>
              <a:rPr lang="en-US" sz="2400" dirty="0" err="1"/>
              <a:t>administrare</a:t>
            </a:r>
            <a:r>
              <a:rPr lang="en-US" sz="2400" dirty="0"/>
              <a:t> ale </a:t>
            </a:r>
            <a:r>
              <a:rPr lang="en-US" sz="2400" dirty="0" err="1"/>
              <a:t>acestora</a:t>
            </a:r>
            <a:r>
              <a:rPr lang="en-US" sz="2400" dirty="0"/>
              <a:t>.</a:t>
            </a:r>
          </a:p>
          <a:p>
            <a:pPr lvl="1"/>
            <a:r>
              <a:rPr lang="en-US" sz="2400" b="1" dirty="0"/>
              <a:t>Manage</a:t>
            </a:r>
          </a:p>
          <a:p>
            <a:pPr lvl="1"/>
            <a:r>
              <a:rPr lang="en-US" sz="2400" b="1" dirty="0" err="1"/>
              <a:t>Lista</a:t>
            </a:r>
            <a:r>
              <a:rPr lang="en-US" sz="2400" b="1" dirty="0"/>
              <a:t> </a:t>
            </a:r>
            <a:r>
              <a:rPr lang="en-US" sz="2400" b="1" dirty="0" err="1"/>
              <a:t>comenzi</a:t>
            </a:r>
            <a:endParaRPr lang="en-US" sz="2400" b="1" dirty="0"/>
          </a:p>
          <a:p>
            <a:pPr lvl="1"/>
            <a:r>
              <a:rPr lang="en-US" sz="2400" b="1" dirty="0" err="1"/>
              <a:t>Comenzi</a:t>
            </a:r>
            <a:r>
              <a:rPr lang="en-US" sz="2400" b="1" dirty="0"/>
              <a:t> ‘admin’</a:t>
            </a:r>
          </a:p>
        </p:txBody>
      </p:sp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F52BBA83-BB59-46B0-92E3-E40B7165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F7DB56-8A9F-48A5-953B-CBB1BB8D38E6}" type="slidenum">
              <a:rPr lang="en-GB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GB" altLang="en-US" sz="1400" dirty="0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9BDED61-3172-4D41-9AC0-8D3DB4ABD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1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noProof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8648384A-E472-4FFA-B1E3-02F476150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1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noProof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349D3DD9-534E-4642-994A-449FDA4F2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1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noProof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9" name="Text Box 0">
            <a:extLst>
              <a:ext uri="{FF2B5EF4-FFF2-40B4-BE49-F238E27FC236}">
                <a16:creationId xmlns:a16="http://schemas.microsoft.com/office/drawing/2014/main" id="{FEA01339-D3FA-40D7-BED4-4ED303FE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96" y="715962"/>
            <a:ext cx="8928100" cy="52322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accent2"/>
                </a:solidFill>
                <a:latin typeface="Verdana" panose="020B0604030504040204" pitchFamily="34" charset="0"/>
              </a:rPr>
              <a:t>                             Log in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rnd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rnd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12319</TotalTime>
  <Words>592</Words>
  <Application>Microsoft Office PowerPoint</Application>
  <PresentationFormat>A4 Paper (210x297 mm)</PresentationFormat>
  <Paragraphs>155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Tahoma</vt:lpstr>
      <vt:lpstr>Times New Roman</vt:lpstr>
      <vt:lpstr>Verdana</vt:lpstr>
      <vt:lpstr>Wingdings</vt:lpstr>
      <vt:lpstr>Default Design</vt:lpstr>
      <vt:lpstr>PowerPoint Presentation</vt:lpstr>
      <vt:lpstr>Main Features of Northwind Phones eShop  </vt:lpstr>
      <vt:lpstr>Detailed technical informations</vt:lpstr>
      <vt:lpstr>Client technologies</vt:lpstr>
      <vt:lpstr>DataTable</vt:lpstr>
      <vt:lpstr>DataTable</vt:lpstr>
      <vt:lpstr>Morris &amp;                       Contact </vt:lpstr>
      <vt:lpstr>Server technologies</vt:lpstr>
      <vt:lpstr>Effort Estimation</vt:lpstr>
      <vt:lpstr>Butonul de cautare ‘Search’</vt:lpstr>
      <vt:lpstr>Dashboard</vt:lpstr>
      <vt:lpstr>Rapoarte</vt:lpstr>
      <vt:lpstr>Entitati </vt:lpstr>
      <vt:lpstr>Securitate</vt:lpstr>
    </vt:vector>
  </TitlesOfParts>
  <Company>KEPLER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Processing System for SBB</dc:title>
  <dc:subject>Loan Application</dc:subject>
  <dc:creator>Sorin Burtoiu</dc:creator>
  <dc:description>Application Processing System for SBB - Legal Persons and Self-Employee Persons</dc:description>
  <cp:lastModifiedBy>Sorin Burtoiu</cp:lastModifiedBy>
  <cp:revision>732</cp:revision>
  <cp:lastPrinted>2015-11-09T10:27:16Z</cp:lastPrinted>
  <dcterms:created xsi:type="dcterms:W3CDTF">2004-04-23T08:14:08Z</dcterms:created>
  <dcterms:modified xsi:type="dcterms:W3CDTF">2017-09-26T10:58:57Z</dcterms:modified>
</cp:coreProperties>
</file>