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3.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66" r:id="rId2"/>
    <p:sldId id="286" r:id="rId3"/>
    <p:sldId id="308" r:id="rId4"/>
    <p:sldId id="309" r:id="rId5"/>
    <p:sldId id="315" r:id="rId6"/>
    <p:sldId id="316" r:id="rId7"/>
    <p:sldId id="311" r:id="rId8"/>
    <p:sldId id="312" r:id="rId9"/>
    <p:sldId id="313" r:id="rId10"/>
    <p:sldId id="314" r:id="rId11"/>
    <p:sldId id="317" r:id="rId12"/>
    <p:sldId id="318" r:id="rId13"/>
    <p:sldId id="310" r:id="rId14"/>
    <p:sldId id="319" r:id="rId15"/>
    <p:sldId id="320" r:id="rId16"/>
    <p:sldId id="321" r:id="rId17"/>
    <p:sldId id="322" r:id="rId18"/>
    <p:sldId id="323" r:id="rId19"/>
    <p:sldId id="324" r:id="rId20"/>
    <p:sldId id="325" r:id="rId21"/>
    <p:sldId id="328" r:id="rId22"/>
    <p:sldId id="307" r:id="rId23"/>
  </p:sldIdLst>
  <p:sldSz cx="9906000" cy="6858000" type="A4"/>
  <p:notesSz cx="7010400" cy="9296400"/>
  <p:defaultTextStyle>
    <a:defPPr>
      <a:defRPr lang="en-GB"/>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CCFFCC"/>
    <a:srgbClr val="FF3300"/>
    <a:srgbClr val="9900CC"/>
    <a:srgbClr val="E4F4F8"/>
    <a:srgbClr val="E7F9FF"/>
    <a:srgbClr val="A50021"/>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0" autoAdjust="0"/>
    <p:restoredTop sz="94729" autoAdjust="0"/>
  </p:normalViewPr>
  <p:slideViewPr>
    <p:cSldViewPr>
      <p:cViewPr varScale="1">
        <p:scale>
          <a:sx n="104" d="100"/>
          <a:sy n="104" d="100"/>
        </p:scale>
        <p:origin x="1188" y="11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3" d="100"/>
          <a:sy n="53" d="100"/>
        </p:scale>
        <p:origin x="-1956" y="-90"/>
      </p:cViewPr>
      <p:guideLst>
        <p:guide orient="horz" pos="2928"/>
        <p:guide pos="22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C5E0965-70D2-481F-94EF-3FAA2E9CB3B5}"/>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8131" name="Rectangle 3">
            <a:extLst>
              <a:ext uri="{FF2B5EF4-FFF2-40B4-BE49-F238E27FC236}">
                <a16:creationId xmlns:a16="http://schemas.microsoft.com/office/drawing/2014/main" id="{7C4AF071-E072-454A-87B4-A24E1A0CD421}"/>
              </a:ext>
            </a:extLst>
          </p:cNvPr>
          <p:cNvSpPr>
            <a:spLocks noGrp="1" noChangeArrowheads="1"/>
          </p:cNvSpPr>
          <p:nvPr>
            <p:ph type="dt" sz="quarter" idx="1"/>
          </p:nvPr>
        </p:nvSpPr>
        <p:spPr bwMode="auto">
          <a:xfrm>
            <a:off x="396875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48132" name="Rectangle 4">
            <a:extLst>
              <a:ext uri="{FF2B5EF4-FFF2-40B4-BE49-F238E27FC236}">
                <a16:creationId xmlns:a16="http://schemas.microsoft.com/office/drawing/2014/main" id="{82BDAE49-D404-4414-BA53-C8064AFC4123}"/>
              </a:ext>
            </a:extLst>
          </p:cNvPr>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8133" name="Rectangle 5">
            <a:extLst>
              <a:ext uri="{FF2B5EF4-FFF2-40B4-BE49-F238E27FC236}">
                <a16:creationId xmlns:a16="http://schemas.microsoft.com/office/drawing/2014/main" id="{6BF7F164-1815-4D40-977E-2C24BE8B5CC3}"/>
              </a:ext>
            </a:extLst>
          </p:cNvPr>
          <p:cNvSpPr>
            <a:spLocks noGrp="1" noChangeArrowheads="1"/>
          </p:cNvSpPr>
          <p:nvPr>
            <p:ph type="sldNum" sz="quarter" idx="3"/>
          </p:nvPr>
        </p:nvSpPr>
        <p:spPr bwMode="auto">
          <a:xfrm>
            <a:off x="3968750" y="88296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6D3D35FC-E37C-42D3-B295-1CAD0C1A0692}"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7BE5191-F1A7-41F6-8106-6AA2023DBE5C}"/>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099" name="Rectangle 3">
            <a:extLst>
              <a:ext uri="{FF2B5EF4-FFF2-40B4-BE49-F238E27FC236}">
                <a16:creationId xmlns:a16="http://schemas.microsoft.com/office/drawing/2014/main" id="{B5CAC494-B630-41A9-A2A2-BB9B0A391D51}"/>
              </a:ext>
            </a:extLst>
          </p:cNvPr>
          <p:cNvSpPr>
            <a:spLocks noGrp="1" noChangeArrowheads="1"/>
          </p:cNvSpPr>
          <p:nvPr>
            <p:ph type="dt" idx="1"/>
          </p:nvPr>
        </p:nvSpPr>
        <p:spPr bwMode="auto">
          <a:xfrm>
            <a:off x="396875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2052" name="Rectangle 4">
            <a:extLst>
              <a:ext uri="{FF2B5EF4-FFF2-40B4-BE49-F238E27FC236}">
                <a16:creationId xmlns:a16="http://schemas.microsoft.com/office/drawing/2014/main" id="{6B0394CA-835D-411C-9E05-6B1045DEE90A}"/>
              </a:ext>
            </a:extLst>
          </p:cNvPr>
          <p:cNvSpPr>
            <a:spLocks noGrp="1" noRot="1" noChangeAspect="1" noChangeArrowheads="1" noTextEdit="1"/>
          </p:cNvSpPr>
          <p:nvPr>
            <p:ph type="sldImg" idx="2"/>
          </p:nvPr>
        </p:nvSpPr>
        <p:spPr bwMode="auto">
          <a:xfrm>
            <a:off x="993775" y="698500"/>
            <a:ext cx="5032375" cy="348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DCAF9D99-3A99-46B2-BA6F-D30FD50FAB4A}"/>
              </a:ext>
            </a:extLst>
          </p:cNvPr>
          <p:cNvSpPr>
            <a:spLocks noGrp="1" noChangeArrowheads="1"/>
          </p:cNvSpPr>
          <p:nvPr>
            <p:ph type="body" sz="quarter" idx="3"/>
          </p:nvPr>
        </p:nvSpPr>
        <p:spPr bwMode="auto">
          <a:xfrm>
            <a:off x="700088" y="4414838"/>
            <a:ext cx="5610225" cy="4183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02" name="Rectangle 6">
            <a:extLst>
              <a:ext uri="{FF2B5EF4-FFF2-40B4-BE49-F238E27FC236}">
                <a16:creationId xmlns:a16="http://schemas.microsoft.com/office/drawing/2014/main" id="{3CD9A92D-B3DE-4883-987E-8887DB574FD1}"/>
              </a:ext>
            </a:extLst>
          </p:cNvPr>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103" name="Rectangle 7">
            <a:extLst>
              <a:ext uri="{FF2B5EF4-FFF2-40B4-BE49-F238E27FC236}">
                <a16:creationId xmlns:a16="http://schemas.microsoft.com/office/drawing/2014/main" id="{9D375002-9778-4E78-B774-D0D73AFDE8CA}"/>
              </a:ext>
            </a:extLst>
          </p:cNvPr>
          <p:cNvSpPr>
            <a:spLocks noGrp="1" noChangeArrowheads="1"/>
          </p:cNvSpPr>
          <p:nvPr>
            <p:ph type="sldNum" sz="quarter" idx="5"/>
          </p:nvPr>
        </p:nvSpPr>
        <p:spPr bwMode="auto">
          <a:xfrm>
            <a:off x="3968750" y="88296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0B12023E-58CC-4E22-920F-73E580CC2EBF}"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97EAC3E2-8BB0-448D-87E1-18B5D18693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995A4B-C2AA-42DB-9C5F-05443861239C}" type="slidenum">
              <a:rPr lang="en-GB" altLang="en-US" smtClean="0"/>
              <a:pPr>
                <a:spcBef>
                  <a:spcPct val="0"/>
                </a:spcBef>
              </a:pPr>
              <a:t>2</a:t>
            </a:fld>
            <a:endParaRPr lang="en-GB" altLang="en-US"/>
          </a:p>
        </p:txBody>
      </p:sp>
      <p:sp>
        <p:nvSpPr>
          <p:cNvPr id="6147" name="Rectangle 2">
            <a:extLst>
              <a:ext uri="{FF2B5EF4-FFF2-40B4-BE49-F238E27FC236}">
                <a16:creationId xmlns:a16="http://schemas.microsoft.com/office/drawing/2014/main" id="{80915CE8-4A53-4C96-995E-33C59B9F10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F8644B28-56A4-4911-A64D-68AD8B4988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C7811C2B-4184-4068-A2EF-19DEF61CEE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E8C87A-89B5-48BB-9DAE-51611C378DDD}" type="slidenum">
              <a:rPr lang="en-GB" altLang="en-US" smtClean="0"/>
              <a:pPr>
                <a:spcBef>
                  <a:spcPct val="0"/>
                </a:spcBef>
              </a:pPr>
              <a:t>3</a:t>
            </a:fld>
            <a:endParaRPr lang="en-GB" altLang="en-US"/>
          </a:p>
        </p:txBody>
      </p:sp>
      <p:sp>
        <p:nvSpPr>
          <p:cNvPr id="8195" name="Rectangle 1026">
            <a:extLst>
              <a:ext uri="{FF2B5EF4-FFF2-40B4-BE49-F238E27FC236}">
                <a16:creationId xmlns:a16="http://schemas.microsoft.com/office/drawing/2014/main" id="{8AE2A084-EA59-4FCE-A8D7-A4EAF61BB0FD}"/>
              </a:ext>
            </a:extLst>
          </p:cNvPr>
          <p:cNvSpPr>
            <a:spLocks noGrp="1" noRot="1" noChangeAspect="1" noChangeArrowheads="1" noTextEdit="1"/>
          </p:cNvSpPr>
          <p:nvPr>
            <p:ph type="sldImg"/>
          </p:nvPr>
        </p:nvSpPr>
        <p:spPr>
          <a:ln/>
        </p:spPr>
      </p:sp>
      <p:sp>
        <p:nvSpPr>
          <p:cNvPr id="8196" name="Rectangle 1027">
            <a:extLst>
              <a:ext uri="{FF2B5EF4-FFF2-40B4-BE49-F238E27FC236}">
                <a16:creationId xmlns:a16="http://schemas.microsoft.com/office/drawing/2014/main" id="{D59E54DB-E0BD-4742-AC74-256FDF43D6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5637D943-C6F1-4CD3-866A-C0B3CE4E14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724C8C-B971-44A9-8DD6-F51FB4751B3B}" type="slidenum">
              <a:rPr lang="en-GB" altLang="en-US" smtClean="0"/>
              <a:pPr>
                <a:spcBef>
                  <a:spcPct val="0"/>
                </a:spcBef>
              </a:pPr>
              <a:t>4</a:t>
            </a:fld>
            <a:endParaRPr lang="en-GB" altLang="en-US"/>
          </a:p>
        </p:txBody>
      </p:sp>
      <p:sp>
        <p:nvSpPr>
          <p:cNvPr id="10243" name="Rectangle 1026">
            <a:extLst>
              <a:ext uri="{FF2B5EF4-FFF2-40B4-BE49-F238E27FC236}">
                <a16:creationId xmlns:a16="http://schemas.microsoft.com/office/drawing/2014/main" id="{BD22426C-B7BE-4A12-BF3F-10C8E19881A8}"/>
              </a:ext>
            </a:extLst>
          </p:cNvPr>
          <p:cNvSpPr>
            <a:spLocks noGrp="1" noRot="1" noChangeAspect="1" noChangeArrowheads="1" noTextEdit="1"/>
          </p:cNvSpPr>
          <p:nvPr>
            <p:ph type="sldImg"/>
          </p:nvPr>
        </p:nvSpPr>
        <p:spPr>
          <a:ln/>
        </p:spPr>
      </p:sp>
      <p:sp>
        <p:nvSpPr>
          <p:cNvPr id="10244" name="Rectangle 1027">
            <a:extLst>
              <a:ext uri="{FF2B5EF4-FFF2-40B4-BE49-F238E27FC236}">
                <a16:creationId xmlns:a16="http://schemas.microsoft.com/office/drawing/2014/main" id="{9AC77E46-B2E9-42E8-A81F-C683007E6C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D7931A5-91AE-417F-9C13-2DF7DB835C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8EEAFE-CF16-45B1-9E31-948D19972666}" type="slidenum">
              <a:rPr lang="en-GB" altLang="en-US" smtClean="0"/>
              <a:pPr>
                <a:spcBef>
                  <a:spcPct val="0"/>
                </a:spcBef>
              </a:pPr>
              <a:t>13</a:t>
            </a:fld>
            <a:endParaRPr lang="en-GB" altLang="en-US" dirty="0"/>
          </a:p>
        </p:txBody>
      </p:sp>
      <p:sp>
        <p:nvSpPr>
          <p:cNvPr id="12291" name="Rectangle 1026">
            <a:extLst>
              <a:ext uri="{FF2B5EF4-FFF2-40B4-BE49-F238E27FC236}">
                <a16:creationId xmlns:a16="http://schemas.microsoft.com/office/drawing/2014/main" id="{705E9977-D1F9-49E2-AC44-DCCA3BF26CF0}"/>
              </a:ext>
            </a:extLst>
          </p:cNvPr>
          <p:cNvSpPr>
            <a:spLocks noGrp="1" noRot="1" noChangeAspect="1" noChangeArrowheads="1" noTextEdit="1"/>
          </p:cNvSpPr>
          <p:nvPr>
            <p:ph type="sldImg"/>
          </p:nvPr>
        </p:nvSpPr>
        <p:spPr>
          <a:ln/>
        </p:spPr>
      </p:sp>
      <p:sp>
        <p:nvSpPr>
          <p:cNvPr id="12292" name="Rectangle 1027">
            <a:extLst>
              <a:ext uri="{FF2B5EF4-FFF2-40B4-BE49-F238E27FC236}">
                <a16:creationId xmlns:a16="http://schemas.microsoft.com/office/drawing/2014/main" id="{845BC210-7F9B-4D80-A6D4-0451181B48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0884BB51-5BEF-419D-BB23-132D3C80D7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64F121-B943-430C-BF40-3FC947AE5508}" type="slidenum">
              <a:rPr lang="en-GB" altLang="en-US" smtClean="0"/>
              <a:pPr>
                <a:spcBef>
                  <a:spcPct val="0"/>
                </a:spcBef>
              </a:pPr>
              <a:t>22</a:t>
            </a:fld>
            <a:endParaRPr lang="en-GB" altLang="en-US" dirty="0"/>
          </a:p>
        </p:txBody>
      </p:sp>
      <p:sp>
        <p:nvSpPr>
          <p:cNvPr id="14339" name="Rectangle 1026">
            <a:extLst>
              <a:ext uri="{FF2B5EF4-FFF2-40B4-BE49-F238E27FC236}">
                <a16:creationId xmlns:a16="http://schemas.microsoft.com/office/drawing/2014/main" id="{8BA3B7B0-8778-4191-BACE-71B97407A171}"/>
              </a:ext>
            </a:extLst>
          </p:cNvPr>
          <p:cNvSpPr>
            <a:spLocks noGrp="1" noRot="1" noChangeAspect="1" noChangeArrowheads="1" noTextEdit="1"/>
          </p:cNvSpPr>
          <p:nvPr>
            <p:ph type="sldImg"/>
          </p:nvPr>
        </p:nvSpPr>
        <p:spPr>
          <a:ln/>
        </p:spPr>
      </p:sp>
      <p:sp>
        <p:nvSpPr>
          <p:cNvPr id="14340" name="Rectangle 1027">
            <a:extLst>
              <a:ext uri="{FF2B5EF4-FFF2-40B4-BE49-F238E27FC236}">
                <a16:creationId xmlns:a16="http://schemas.microsoft.com/office/drawing/2014/main" id="{6400EB49-8BC6-4CA2-A820-0A1B78C79C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a:t>Click to edit Master title style</a:t>
            </a:r>
            <a:endParaRPr lang="ro-RO"/>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o-RO"/>
          </a:p>
        </p:txBody>
      </p:sp>
      <p:sp>
        <p:nvSpPr>
          <p:cNvPr id="4" name="Rectangle 4">
            <a:extLst>
              <a:ext uri="{FF2B5EF4-FFF2-40B4-BE49-F238E27FC236}">
                <a16:creationId xmlns:a16="http://schemas.microsoft.com/office/drawing/2014/main" id="{9F55E2BF-5A01-4241-B773-C908EEF75D0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59CD2763-F0BF-4709-A59F-CD5CA987AFA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1160B112-27FA-4035-AA84-7EBDDF7D6963}"/>
              </a:ext>
            </a:extLst>
          </p:cNvPr>
          <p:cNvSpPr>
            <a:spLocks noGrp="1" noChangeArrowheads="1"/>
          </p:cNvSpPr>
          <p:nvPr>
            <p:ph type="sldNum" sz="quarter" idx="12"/>
          </p:nvPr>
        </p:nvSpPr>
        <p:spPr>
          <a:ln/>
        </p:spPr>
        <p:txBody>
          <a:bodyPr/>
          <a:lstStyle>
            <a:lvl1pPr>
              <a:defRPr/>
            </a:lvl1pPr>
          </a:lstStyle>
          <a:p>
            <a:pPr>
              <a:defRPr/>
            </a:pPr>
            <a:fld id="{EBDF1FE3-B359-46CB-AECD-587B2E621D8E}" type="slidenum">
              <a:rPr lang="en-GB" altLang="en-US"/>
              <a:pPr>
                <a:defRPr/>
              </a:pPr>
              <a:t>‹#›</a:t>
            </a:fld>
            <a:endParaRPr lang="en-GB" altLang="en-US" dirty="0"/>
          </a:p>
        </p:txBody>
      </p:sp>
    </p:spTree>
    <p:extLst>
      <p:ext uri="{BB962C8B-B14F-4D97-AF65-F5344CB8AC3E}">
        <p14:creationId xmlns:p14="http://schemas.microsoft.com/office/powerpoint/2010/main" val="1456341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004A06C8-3307-46CD-B6BE-50D7980FB79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388811BD-A69E-4A27-B18F-D09366CA714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53F1F2A-AE55-4C97-A8E9-61CEDB93B916}"/>
              </a:ext>
            </a:extLst>
          </p:cNvPr>
          <p:cNvSpPr>
            <a:spLocks noGrp="1" noChangeArrowheads="1"/>
          </p:cNvSpPr>
          <p:nvPr>
            <p:ph type="sldNum" sz="quarter" idx="12"/>
          </p:nvPr>
        </p:nvSpPr>
        <p:spPr>
          <a:ln/>
        </p:spPr>
        <p:txBody>
          <a:bodyPr/>
          <a:lstStyle>
            <a:lvl1pPr>
              <a:defRPr/>
            </a:lvl1pPr>
          </a:lstStyle>
          <a:p>
            <a:pPr>
              <a:defRPr/>
            </a:pPr>
            <a:fld id="{7672E2E2-D17B-40B3-9451-6C717C79F482}" type="slidenum">
              <a:rPr lang="en-GB" altLang="en-US"/>
              <a:pPr>
                <a:defRPr/>
              </a:pPr>
              <a:t>‹#›</a:t>
            </a:fld>
            <a:endParaRPr lang="en-GB" altLang="en-US" dirty="0"/>
          </a:p>
        </p:txBody>
      </p:sp>
    </p:spTree>
    <p:extLst>
      <p:ext uri="{BB962C8B-B14F-4D97-AF65-F5344CB8AC3E}">
        <p14:creationId xmlns:p14="http://schemas.microsoft.com/office/powerpoint/2010/main" val="411368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5851525"/>
          </a:xfrm>
        </p:spPr>
        <p:txBody>
          <a:bodyPr vert="eaVert"/>
          <a:lstStyle/>
          <a:p>
            <a:r>
              <a:rPr lang="en-US"/>
              <a:t>Click to edit Master title style</a:t>
            </a:r>
            <a:endParaRPr lang="ro-RO"/>
          </a:p>
        </p:txBody>
      </p:sp>
      <p:sp>
        <p:nvSpPr>
          <p:cNvPr id="3" name="Vertical Text Placeholder 2"/>
          <p:cNvSpPr>
            <a:spLocks noGrp="1"/>
          </p:cNvSpPr>
          <p:nvPr>
            <p:ph type="body" orient="vert" idx="1"/>
          </p:nvPr>
        </p:nvSpPr>
        <p:spPr>
          <a:xfrm>
            <a:off x="495300" y="274638"/>
            <a:ext cx="65341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6F2E3E02-918D-45FB-9B4C-75F4DC4FBBD8}"/>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80516FEF-AE4A-4C2C-8D82-F675D440C024}"/>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7AFC2470-9309-476A-A21D-79F3C58B71C1}"/>
              </a:ext>
            </a:extLst>
          </p:cNvPr>
          <p:cNvSpPr>
            <a:spLocks noGrp="1" noChangeArrowheads="1"/>
          </p:cNvSpPr>
          <p:nvPr>
            <p:ph type="sldNum" sz="quarter" idx="12"/>
          </p:nvPr>
        </p:nvSpPr>
        <p:spPr>
          <a:ln/>
        </p:spPr>
        <p:txBody>
          <a:bodyPr/>
          <a:lstStyle>
            <a:lvl1pPr>
              <a:defRPr/>
            </a:lvl1pPr>
          </a:lstStyle>
          <a:p>
            <a:pPr>
              <a:defRPr/>
            </a:pPr>
            <a:fld id="{43E85E1A-8388-4063-BBE2-2E9AD21D1E8A}" type="slidenum">
              <a:rPr lang="en-GB" altLang="en-US"/>
              <a:pPr>
                <a:defRPr/>
              </a:pPr>
              <a:t>‹#›</a:t>
            </a:fld>
            <a:endParaRPr lang="en-GB" altLang="en-US" dirty="0"/>
          </a:p>
        </p:txBody>
      </p:sp>
    </p:spTree>
    <p:extLst>
      <p:ext uri="{BB962C8B-B14F-4D97-AF65-F5344CB8AC3E}">
        <p14:creationId xmlns:p14="http://schemas.microsoft.com/office/powerpoint/2010/main" val="208818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28D66418-F998-4238-A597-19A877525C4E}"/>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9ACE2A10-8CE7-4EDC-8CA8-5CF5AE2E9E07}"/>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AEDAA7E8-35EF-4492-AA7A-8D4FB6291DC2}"/>
              </a:ext>
            </a:extLst>
          </p:cNvPr>
          <p:cNvSpPr>
            <a:spLocks noGrp="1" noChangeArrowheads="1"/>
          </p:cNvSpPr>
          <p:nvPr>
            <p:ph type="sldNum" sz="quarter" idx="12"/>
          </p:nvPr>
        </p:nvSpPr>
        <p:spPr>
          <a:ln/>
        </p:spPr>
        <p:txBody>
          <a:bodyPr/>
          <a:lstStyle>
            <a:lvl1pPr>
              <a:defRPr/>
            </a:lvl1pPr>
          </a:lstStyle>
          <a:p>
            <a:pPr>
              <a:defRPr/>
            </a:pPr>
            <a:fld id="{8844C239-6C9A-4177-BFBA-27A8B38718ED}" type="slidenum">
              <a:rPr lang="en-GB" altLang="en-US"/>
              <a:pPr>
                <a:defRPr/>
              </a:pPr>
              <a:t>‹#›</a:t>
            </a:fld>
            <a:endParaRPr lang="en-GB" altLang="en-US" dirty="0"/>
          </a:p>
        </p:txBody>
      </p:sp>
    </p:spTree>
    <p:extLst>
      <p:ext uri="{BB962C8B-B14F-4D97-AF65-F5344CB8AC3E}">
        <p14:creationId xmlns:p14="http://schemas.microsoft.com/office/powerpoint/2010/main" val="41894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endParaRPr lang="ro-RO"/>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F89B8B1-F5FD-4281-AA44-119AD7975030}"/>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3A7B6C80-F8DF-4EF5-B0C7-D61A9F58736A}"/>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249039B-E801-43D3-BA8E-96D8C44A5D64}"/>
              </a:ext>
            </a:extLst>
          </p:cNvPr>
          <p:cNvSpPr>
            <a:spLocks noGrp="1" noChangeArrowheads="1"/>
          </p:cNvSpPr>
          <p:nvPr>
            <p:ph type="sldNum" sz="quarter" idx="12"/>
          </p:nvPr>
        </p:nvSpPr>
        <p:spPr>
          <a:ln/>
        </p:spPr>
        <p:txBody>
          <a:bodyPr/>
          <a:lstStyle>
            <a:lvl1pPr>
              <a:defRPr/>
            </a:lvl1pPr>
          </a:lstStyle>
          <a:p>
            <a:pPr>
              <a:defRPr/>
            </a:pPr>
            <a:fld id="{377A6C51-0030-4D21-B6E2-849046AB319D}" type="slidenum">
              <a:rPr lang="en-GB" altLang="en-US"/>
              <a:pPr>
                <a:defRPr/>
              </a:pPr>
              <a:t>‹#›</a:t>
            </a:fld>
            <a:endParaRPr lang="en-GB" altLang="en-US" dirty="0"/>
          </a:p>
        </p:txBody>
      </p:sp>
    </p:spTree>
    <p:extLst>
      <p:ext uri="{BB962C8B-B14F-4D97-AF65-F5344CB8AC3E}">
        <p14:creationId xmlns:p14="http://schemas.microsoft.com/office/powerpoint/2010/main" val="250749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Rectangle 4">
            <a:extLst>
              <a:ext uri="{FF2B5EF4-FFF2-40B4-BE49-F238E27FC236}">
                <a16:creationId xmlns:a16="http://schemas.microsoft.com/office/drawing/2014/main" id="{19FD700E-ADF4-4C41-B6E8-CAA904494C43}"/>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7A1488AF-B9EE-4283-BC54-A0AD2F14A25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B21E6394-009B-4069-87C0-8B6A325BCCCE}"/>
              </a:ext>
            </a:extLst>
          </p:cNvPr>
          <p:cNvSpPr>
            <a:spLocks noGrp="1" noChangeArrowheads="1"/>
          </p:cNvSpPr>
          <p:nvPr>
            <p:ph type="sldNum" sz="quarter" idx="12"/>
          </p:nvPr>
        </p:nvSpPr>
        <p:spPr>
          <a:ln/>
        </p:spPr>
        <p:txBody>
          <a:bodyPr/>
          <a:lstStyle>
            <a:lvl1pPr>
              <a:defRPr/>
            </a:lvl1pPr>
          </a:lstStyle>
          <a:p>
            <a:pPr>
              <a:defRPr/>
            </a:pPr>
            <a:fld id="{E6574C62-3BE2-490C-BC0C-04F56C0A3483}" type="slidenum">
              <a:rPr lang="en-GB" altLang="en-US"/>
              <a:pPr>
                <a:defRPr/>
              </a:pPr>
              <a:t>‹#›</a:t>
            </a:fld>
            <a:endParaRPr lang="en-GB" altLang="en-US" dirty="0"/>
          </a:p>
        </p:txBody>
      </p:sp>
    </p:spTree>
    <p:extLst>
      <p:ext uri="{BB962C8B-B14F-4D97-AF65-F5344CB8AC3E}">
        <p14:creationId xmlns:p14="http://schemas.microsoft.com/office/powerpoint/2010/main" val="162939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o-RO"/>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Rectangle 4">
            <a:extLst>
              <a:ext uri="{FF2B5EF4-FFF2-40B4-BE49-F238E27FC236}">
                <a16:creationId xmlns:a16="http://schemas.microsoft.com/office/drawing/2014/main" id="{3C690446-6AD1-4648-A809-0518E2448747}"/>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8" name="Rectangle 5">
            <a:extLst>
              <a:ext uri="{FF2B5EF4-FFF2-40B4-BE49-F238E27FC236}">
                <a16:creationId xmlns:a16="http://schemas.microsoft.com/office/drawing/2014/main" id="{DDF1D3E4-298A-40A2-98EA-739F3C2BD41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05D83E0E-90D1-42E7-853E-4B44C46D676A}"/>
              </a:ext>
            </a:extLst>
          </p:cNvPr>
          <p:cNvSpPr>
            <a:spLocks noGrp="1" noChangeArrowheads="1"/>
          </p:cNvSpPr>
          <p:nvPr>
            <p:ph type="sldNum" sz="quarter" idx="12"/>
          </p:nvPr>
        </p:nvSpPr>
        <p:spPr>
          <a:ln/>
        </p:spPr>
        <p:txBody>
          <a:bodyPr/>
          <a:lstStyle>
            <a:lvl1pPr>
              <a:defRPr/>
            </a:lvl1pPr>
          </a:lstStyle>
          <a:p>
            <a:pPr>
              <a:defRPr/>
            </a:pPr>
            <a:fld id="{102DD172-8C78-4A67-A92A-6B9F45860590}" type="slidenum">
              <a:rPr lang="en-GB" altLang="en-US"/>
              <a:pPr>
                <a:defRPr/>
              </a:pPr>
              <a:t>‹#›</a:t>
            </a:fld>
            <a:endParaRPr lang="en-GB" altLang="en-US" dirty="0"/>
          </a:p>
        </p:txBody>
      </p:sp>
    </p:spTree>
    <p:extLst>
      <p:ext uri="{BB962C8B-B14F-4D97-AF65-F5344CB8AC3E}">
        <p14:creationId xmlns:p14="http://schemas.microsoft.com/office/powerpoint/2010/main" val="219526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Rectangle 4">
            <a:extLst>
              <a:ext uri="{FF2B5EF4-FFF2-40B4-BE49-F238E27FC236}">
                <a16:creationId xmlns:a16="http://schemas.microsoft.com/office/drawing/2014/main" id="{32A9FDEF-0844-48B1-8DD1-137BCC07E96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4" name="Rectangle 5">
            <a:extLst>
              <a:ext uri="{FF2B5EF4-FFF2-40B4-BE49-F238E27FC236}">
                <a16:creationId xmlns:a16="http://schemas.microsoft.com/office/drawing/2014/main" id="{3268A522-0599-4D6C-88F3-E4DDB3B7611C}"/>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42065935-22F3-4132-A431-8DCAD52EC501}"/>
              </a:ext>
            </a:extLst>
          </p:cNvPr>
          <p:cNvSpPr>
            <a:spLocks noGrp="1" noChangeArrowheads="1"/>
          </p:cNvSpPr>
          <p:nvPr>
            <p:ph type="sldNum" sz="quarter" idx="12"/>
          </p:nvPr>
        </p:nvSpPr>
        <p:spPr>
          <a:ln/>
        </p:spPr>
        <p:txBody>
          <a:bodyPr/>
          <a:lstStyle>
            <a:lvl1pPr>
              <a:defRPr/>
            </a:lvl1pPr>
          </a:lstStyle>
          <a:p>
            <a:pPr>
              <a:defRPr/>
            </a:pPr>
            <a:fld id="{F21E2DD8-040E-4D71-ACB2-866737D1D116}" type="slidenum">
              <a:rPr lang="en-GB" altLang="en-US"/>
              <a:pPr>
                <a:defRPr/>
              </a:pPr>
              <a:t>‹#›</a:t>
            </a:fld>
            <a:endParaRPr lang="en-GB" altLang="en-US" dirty="0"/>
          </a:p>
        </p:txBody>
      </p:sp>
    </p:spTree>
    <p:extLst>
      <p:ext uri="{BB962C8B-B14F-4D97-AF65-F5344CB8AC3E}">
        <p14:creationId xmlns:p14="http://schemas.microsoft.com/office/powerpoint/2010/main" val="282270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67F97C6-0205-40D9-97F5-40DD71B2828D}"/>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3" name="Rectangle 5">
            <a:extLst>
              <a:ext uri="{FF2B5EF4-FFF2-40B4-BE49-F238E27FC236}">
                <a16:creationId xmlns:a16="http://schemas.microsoft.com/office/drawing/2014/main" id="{B99AAA4A-0155-40BB-84ED-BAE441BF008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93E54E3A-5AD1-4F6E-8A72-702F34FDE419}"/>
              </a:ext>
            </a:extLst>
          </p:cNvPr>
          <p:cNvSpPr>
            <a:spLocks noGrp="1" noChangeArrowheads="1"/>
          </p:cNvSpPr>
          <p:nvPr>
            <p:ph type="sldNum" sz="quarter" idx="12"/>
          </p:nvPr>
        </p:nvSpPr>
        <p:spPr>
          <a:ln/>
        </p:spPr>
        <p:txBody>
          <a:bodyPr/>
          <a:lstStyle>
            <a:lvl1pPr>
              <a:defRPr/>
            </a:lvl1pPr>
          </a:lstStyle>
          <a:p>
            <a:pPr>
              <a:defRPr/>
            </a:pPr>
            <a:fld id="{6A9AAFC5-888F-4204-928C-80F827149CD2}" type="slidenum">
              <a:rPr lang="en-GB" altLang="en-US"/>
              <a:pPr>
                <a:defRPr/>
              </a:pPr>
              <a:t>‹#›</a:t>
            </a:fld>
            <a:endParaRPr lang="en-GB" altLang="en-US" dirty="0"/>
          </a:p>
        </p:txBody>
      </p:sp>
    </p:spTree>
    <p:extLst>
      <p:ext uri="{BB962C8B-B14F-4D97-AF65-F5344CB8AC3E}">
        <p14:creationId xmlns:p14="http://schemas.microsoft.com/office/powerpoint/2010/main" val="101223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endParaRPr lang="ro-RO"/>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0B4FD65-739C-430B-A9B2-FB590B517A9F}"/>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67F3AC49-2866-4C5F-9611-CC94F3941F40}"/>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3ACD8265-6CEB-4657-98D4-AEA85F6DFF84}"/>
              </a:ext>
            </a:extLst>
          </p:cNvPr>
          <p:cNvSpPr>
            <a:spLocks noGrp="1" noChangeArrowheads="1"/>
          </p:cNvSpPr>
          <p:nvPr>
            <p:ph type="sldNum" sz="quarter" idx="12"/>
          </p:nvPr>
        </p:nvSpPr>
        <p:spPr>
          <a:ln/>
        </p:spPr>
        <p:txBody>
          <a:bodyPr/>
          <a:lstStyle>
            <a:lvl1pPr>
              <a:defRPr/>
            </a:lvl1pPr>
          </a:lstStyle>
          <a:p>
            <a:pPr>
              <a:defRPr/>
            </a:pPr>
            <a:fld id="{9C4497F9-2084-4FED-8DA6-88BAFF77ED40}" type="slidenum">
              <a:rPr lang="en-GB" altLang="en-US"/>
              <a:pPr>
                <a:defRPr/>
              </a:pPr>
              <a:t>‹#›</a:t>
            </a:fld>
            <a:endParaRPr lang="en-GB" altLang="en-US" dirty="0"/>
          </a:p>
        </p:txBody>
      </p:sp>
    </p:spTree>
    <p:extLst>
      <p:ext uri="{BB962C8B-B14F-4D97-AF65-F5344CB8AC3E}">
        <p14:creationId xmlns:p14="http://schemas.microsoft.com/office/powerpoint/2010/main" val="176398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endParaRPr lang="ro-RO"/>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o-RO"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5716F08-A2F8-4910-9177-9530EB813515}"/>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2B539675-7F49-4288-8D48-56BE53D43EE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AA0B867A-EFCE-4F6F-8D4E-8DCC7D8B4888}"/>
              </a:ext>
            </a:extLst>
          </p:cNvPr>
          <p:cNvSpPr>
            <a:spLocks noGrp="1" noChangeArrowheads="1"/>
          </p:cNvSpPr>
          <p:nvPr>
            <p:ph type="sldNum" sz="quarter" idx="12"/>
          </p:nvPr>
        </p:nvSpPr>
        <p:spPr>
          <a:ln/>
        </p:spPr>
        <p:txBody>
          <a:bodyPr/>
          <a:lstStyle>
            <a:lvl1pPr>
              <a:defRPr/>
            </a:lvl1pPr>
          </a:lstStyle>
          <a:p>
            <a:pPr>
              <a:defRPr/>
            </a:pPr>
            <a:fld id="{6502D4F5-5BBA-43D9-A771-A48B20C01A2F}" type="slidenum">
              <a:rPr lang="en-GB" altLang="en-US"/>
              <a:pPr>
                <a:defRPr/>
              </a:pPr>
              <a:t>‹#›</a:t>
            </a:fld>
            <a:endParaRPr lang="en-GB" altLang="en-US" dirty="0"/>
          </a:p>
        </p:txBody>
      </p:sp>
    </p:spTree>
    <p:extLst>
      <p:ext uri="{BB962C8B-B14F-4D97-AF65-F5344CB8AC3E}">
        <p14:creationId xmlns:p14="http://schemas.microsoft.com/office/powerpoint/2010/main" val="1173115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55438BF-701F-4CDE-8AB2-AC5CF0B11E56}"/>
              </a:ext>
            </a:extLst>
          </p:cNvPr>
          <p:cNvSpPr>
            <a:spLocks noGrp="1" noChangeArrowheads="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C327C2C8-3C09-4CE3-951E-0233204C9443}"/>
              </a:ext>
            </a:extLst>
          </p:cNvPr>
          <p:cNvSpPr>
            <a:spLocks noGrp="1" noChangeArrowheads="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7EE25933-B744-47E4-9212-55FFF4AFABAA}"/>
              </a:ext>
            </a:extLst>
          </p:cNvPr>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a:latin typeface="+mn-lt"/>
              </a:defRPr>
            </a:lvl1pPr>
          </a:lstStyle>
          <a:p>
            <a:pPr>
              <a:defRPr/>
            </a:pPr>
            <a:endParaRPr lang="en-GB" dirty="0"/>
          </a:p>
        </p:txBody>
      </p:sp>
      <p:sp>
        <p:nvSpPr>
          <p:cNvPr id="1029" name="Rectangle 5">
            <a:extLst>
              <a:ext uri="{FF2B5EF4-FFF2-40B4-BE49-F238E27FC236}">
                <a16:creationId xmlns:a16="http://schemas.microsoft.com/office/drawing/2014/main" id="{844D6756-7C3B-4FE4-9C77-BA83B7E539BD}"/>
              </a:ext>
            </a:extLst>
          </p:cNvPr>
          <p:cNvSpPr>
            <a:spLocks noGrp="1" noChangeArrowheads="1"/>
          </p:cNvSpPr>
          <p:nvPr>
            <p:ph type="ftr" sz="quarter" idx="3"/>
          </p:nvPr>
        </p:nvSpPr>
        <p:spPr bwMode="auto">
          <a:xfrm>
            <a:off x="3384550" y="6245225"/>
            <a:ext cx="31369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a:latin typeface="+mn-lt"/>
              </a:defRPr>
            </a:lvl1pPr>
          </a:lstStyle>
          <a:p>
            <a:pPr>
              <a:defRPr/>
            </a:pPr>
            <a:endParaRPr lang="en-GB" dirty="0"/>
          </a:p>
        </p:txBody>
      </p:sp>
      <p:sp>
        <p:nvSpPr>
          <p:cNvPr id="1030" name="Rectangle 6">
            <a:extLst>
              <a:ext uri="{FF2B5EF4-FFF2-40B4-BE49-F238E27FC236}">
                <a16:creationId xmlns:a16="http://schemas.microsoft.com/office/drawing/2014/main" id="{3FAC2D94-E14E-4771-86CF-FFF8222AC551}"/>
              </a:ext>
            </a:extLst>
          </p:cNvPr>
          <p:cNvSpPr>
            <a:spLocks noGrp="1" noChangeArrowheads="1"/>
          </p:cNvSpPr>
          <p:nvPr>
            <p:ph type="sldNum" sz="quarter" idx="4"/>
          </p:nvPr>
        </p:nvSpPr>
        <p:spPr bwMode="auto">
          <a:xfrm>
            <a:off x="7518400" y="6400800"/>
            <a:ext cx="2311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latin typeface="Arial" panose="020B0604020202020204" pitchFamily="34" charset="0"/>
              </a:defRPr>
            </a:lvl1pPr>
          </a:lstStyle>
          <a:p>
            <a:pPr>
              <a:defRPr/>
            </a:pPr>
            <a:fld id="{AE5E06F2-943F-4281-ADC4-D409A1B41A6F}" type="slidenum">
              <a:rPr lang="en-GB" altLang="en-US"/>
              <a:pPr>
                <a:defRPr/>
              </a:pPr>
              <a:t>‹#›</a:t>
            </a:fld>
            <a:endParaRPr lang="en-GB" altLang="en-US" dirty="0"/>
          </a:p>
        </p:txBody>
      </p:sp>
      <p:sp>
        <p:nvSpPr>
          <p:cNvPr id="1031" name="Rectangle 7">
            <a:extLst>
              <a:ext uri="{FF2B5EF4-FFF2-40B4-BE49-F238E27FC236}">
                <a16:creationId xmlns:a16="http://schemas.microsoft.com/office/drawing/2014/main" id="{F1A19C5D-6A95-445C-B014-EFEAE33A16F4}"/>
              </a:ext>
            </a:extLst>
          </p:cNvPr>
          <p:cNvSpPr>
            <a:spLocks noChangeArrowheads="1"/>
          </p:cNvSpPr>
          <p:nvPr userDrawn="1"/>
        </p:nvSpPr>
        <p:spPr bwMode="auto">
          <a:xfrm>
            <a:off x="0" y="0"/>
            <a:ext cx="9906000" cy="533400"/>
          </a:xfrm>
          <a:prstGeom prst="rect">
            <a:avLst/>
          </a:prstGeom>
          <a:solidFill>
            <a:srgbClr val="0073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400">
                <a:solidFill>
                  <a:schemeClr val="tx1"/>
                </a:solidFill>
                <a:latin typeface="Times New Roman" panose="02020603050405020304" pitchFamily="18" charset="0"/>
              </a:defRPr>
            </a:lvl1pPr>
            <a:lvl2pPr marL="742950" indent="-285750" algn="ctr">
              <a:defRPr sz="1400">
                <a:solidFill>
                  <a:schemeClr val="tx1"/>
                </a:solidFill>
                <a:latin typeface="Times New Roman" panose="02020603050405020304" pitchFamily="18" charset="0"/>
              </a:defRPr>
            </a:lvl2pPr>
            <a:lvl3pPr marL="1143000" indent="-228600" algn="ctr">
              <a:defRPr sz="1400">
                <a:solidFill>
                  <a:schemeClr val="tx1"/>
                </a:solidFill>
                <a:latin typeface="Times New Roman" panose="02020603050405020304" pitchFamily="18" charset="0"/>
              </a:defRPr>
            </a:lvl3pPr>
            <a:lvl4pPr marL="1600200" indent="-228600" algn="ctr">
              <a:defRPr sz="1400">
                <a:solidFill>
                  <a:schemeClr val="tx1"/>
                </a:solidFill>
                <a:latin typeface="Times New Roman" panose="02020603050405020304" pitchFamily="18" charset="0"/>
              </a:defRPr>
            </a:lvl4pPr>
            <a:lvl5pPr marL="2057400" indent="-228600" algn="ctr">
              <a:defRPr sz="1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defRPr/>
            </a:pPr>
            <a:endParaRPr lang="ro-RO"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kepler-rominfo.com/" TargetMode="External"/><Relationship Id="rId3" Type="http://schemas.openxmlformats.org/officeDocument/2006/relationships/image" Target="../media/image1.png"/><Relationship Id="rId7" Type="http://schemas.openxmlformats.org/officeDocument/2006/relationships/hyperlink" Target="http://www.eyewire.com/cgi-bin/WebObjects/View.woa/wa/viewProduct?product=9289" TargetMode="External"/><Relationship Id="rId12" Type="http://schemas.openxmlformats.org/officeDocument/2006/relationships/image" Target="../media/image6.png"/><Relationship Id="rId2" Type="http://schemas.openxmlformats.org/officeDocument/2006/relationships/hyperlink" Target="http://www.eyewire.com/cgi-bin/WebObjects/View.woa/wa/viewProduct?product=393771" TargetMode="External"/><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hyperlink" Target="http://www.eyewire.com/cgi-bin/WebObjects/View.woa/wa/viewProduct?product=415401" TargetMode="External"/><Relationship Id="rId5" Type="http://schemas.openxmlformats.org/officeDocument/2006/relationships/image" Target="../media/image2.png"/><Relationship Id="rId15" Type="http://schemas.openxmlformats.org/officeDocument/2006/relationships/image" Target="../media/image8.jpeg"/><Relationship Id="rId10" Type="http://schemas.openxmlformats.org/officeDocument/2006/relationships/image" Target="../media/image5.png"/><Relationship Id="rId4" Type="http://schemas.openxmlformats.org/officeDocument/2006/relationships/hyperlink" Target="http://www.eyewire.com/cgi-bin/WebObjects/View.woa/wa/viewProduct?product=430253" TargetMode="External"/><Relationship Id="rId9" Type="http://schemas.openxmlformats.org/officeDocument/2006/relationships/hyperlink" Target="http://www.eyewire.com/cgi-bin/WebObjects/View.woa/wa/viewProduct?product=416305" TargetMode="External"/><Relationship Id="rId1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4.xml"/><Relationship Id="rId4" Type="http://schemas.openxmlformats.org/officeDocument/2006/relationships/image" Target="../media/image28.JPG"/></Relationships>
</file>

<file path=ppt/slides/_rels/slide1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t10004-3">
            <a:hlinkClick r:id="rId2"/>
            <a:extLst>
              <a:ext uri="{FF2B5EF4-FFF2-40B4-BE49-F238E27FC236}">
                <a16:creationId xmlns:a16="http://schemas.microsoft.com/office/drawing/2014/main" id="{1197ECA9-2E35-4826-A6DE-37A5626AD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100" y="244475"/>
            <a:ext cx="13716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609036-3">
            <a:hlinkClick r:id="rId4"/>
            <a:extLst>
              <a:ext uri="{FF2B5EF4-FFF2-40B4-BE49-F238E27FC236}">
                <a16:creationId xmlns:a16="http://schemas.microsoft.com/office/drawing/2014/main" id="{C8742000-5CFB-42EB-9C96-CC35D0ECA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0" y="325438"/>
            <a:ext cx="1155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headergraphic 1">
            <a:extLst>
              <a:ext uri="{FF2B5EF4-FFF2-40B4-BE49-F238E27FC236}">
                <a16:creationId xmlns:a16="http://schemas.microsoft.com/office/drawing/2014/main" id="{0F2DFE8F-3489-4E78-BF3A-773DF3FD81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5525" y="315913"/>
            <a:ext cx="3054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ite_059-3">
            <a:hlinkClick r:id="rId7"/>
            <a:extLst>
              <a:ext uri="{FF2B5EF4-FFF2-40B4-BE49-F238E27FC236}">
                <a16:creationId xmlns:a16="http://schemas.microsoft.com/office/drawing/2014/main" id="{9F43130B-994A-4E3E-957B-17CC25FDF4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7100" y="279400"/>
            <a:ext cx="12874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490069-3">
            <a:hlinkClick r:id="rId9"/>
            <a:extLst>
              <a:ext uri="{FF2B5EF4-FFF2-40B4-BE49-F238E27FC236}">
                <a16:creationId xmlns:a16="http://schemas.microsoft.com/office/drawing/2014/main" id="{B378839A-39E8-4B3A-BBFF-DB5168274E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950" y="336550"/>
            <a:ext cx="1122363"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descr="544011-3">
            <a:hlinkClick r:id="rId11"/>
            <a:extLst>
              <a:ext uri="{FF2B5EF4-FFF2-40B4-BE49-F238E27FC236}">
                <a16:creationId xmlns:a16="http://schemas.microsoft.com/office/drawing/2014/main" id="{23FEEFD3-D684-4191-A7F2-EB23A31136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279400"/>
            <a:ext cx="12874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Rectangle 11">
            <a:extLst>
              <a:ext uri="{FF2B5EF4-FFF2-40B4-BE49-F238E27FC236}">
                <a16:creationId xmlns:a16="http://schemas.microsoft.com/office/drawing/2014/main" id="{BE083C09-2230-437F-831B-517330556CFE}"/>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5" name="Rectangle 12">
            <a:extLst>
              <a:ext uri="{FF2B5EF4-FFF2-40B4-BE49-F238E27FC236}">
                <a16:creationId xmlns:a16="http://schemas.microsoft.com/office/drawing/2014/main" id="{812D9D4D-C6DB-4210-A405-4B76AA7FEEE6}"/>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6" name="Rectangle 13">
            <a:extLst>
              <a:ext uri="{FF2B5EF4-FFF2-40B4-BE49-F238E27FC236}">
                <a16:creationId xmlns:a16="http://schemas.microsoft.com/office/drawing/2014/main" id="{749E998D-6856-4315-9C4C-B7C509FC30D7}"/>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7" name="Rectangle 14">
            <a:extLst>
              <a:ext uri="{FF2B5EF4-FFF2-40B4-BE49-F238E27FC236}">
                <a16:creationId xmlns:a16="http://schemas.microsoft.com/office/drawing/2014/main" id="{CFDAADC5-F414-49D3-ACA0-F3DC01FBAC56}"/>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8" name="Rectangle 15">
            <a:extLst>
              <a:ext uri="{FF2B5EF4-FFF2-40B4-BE49-F238E27FC236}">
                <a16:creationId xmlns:a16="http://schemas.microsoft.com/office/drawing/2014/main" id="{612AAB89-D5D5-4E7A-9FDE-CEF2F5BBCE33}"/>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9" name="Rectangle 16">
            <a:extLst>
              <a:ext uri="{FF2B5EF4-FFF2-40B4-BE49-F238E27FC236}">
                <a16:creationId xmlns:a16="http://schemas.microsoft.com/office/drawing/2014/main" id="{ADE1C069-A160-4CE4-8A65-A4C667BF93D2}"/>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10" name="Text Box 0">
            <a:extLst>
              <a:ext uri="{FF2B5EF4-FFF2-40B4-BE49-F238E27FC236}">
                <a16:creationId xmlns:a16="http://schemas.microsoft.com/office/drawing/2014/main" id="{D3FE417D-0CAE-4F0B-B6CC-040DBD20963D}"/>
              </a:ext>
            </a:extLst>
          </p:cNvPr>
          <p:cNvSpPr txBox="1">
            <a:spLocks noChangeArrowheads="1"/>
          </p:cNvSpPr>
          <p:nvPr/>
        </p:nvSpPr>
        <p:spPr bwMode="auto">
          <a:xfrm>
            <a:off x="415925" y="3284538"/>
            <a:ext cx="9361488" cy="70802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000" b="1" dirty="0">
                <a:solidFill>
                  <a:schemeClr val="accent2"/>
                </a:solidFill>
                <a:latin typeface="Verdana" panose="020B0604030504040204" pitchFamily="34" charset="0"/>
              </a:rPr>
              <a:t>Northwind Phones eShop</a:t>
            </a:r>
            <a:endParaRPr lang="en-US" altLang="en-US" sz="3600" b="1" dirty="0">
              <a:solidFill>
                <a:schemeClr val="accent2"/>
              </a:solidFill>
              <a:latin typeface="Verdana" panose="020B0604030504040204" pitchFamily="34" charset="0"/>
            </a:endParaRPr>
          </a:p>
        </p:txBody>
      </p:sp>
      <p:sp>
        <p:nvSpPr>
          <p:cNvPr id="4111" name="Rectangle 9">
            <a:extLst>
              <a:ext uri="{FF2B5EF4-FFF2-40B4-BE49-F238E27FC236}">
                <a16:creationId xmlns:a16="http://schemas.microsoft.com/office/drawing/2014/main" id="{E6D1C88C-3E96-467D-9918-05FE8ECD001F}"/>
              </a:ext>
            </a:extLst>
          </p:cNvPr>
          <p:cNvSpPr>
            <a:spLocks noChangeArrowheads="1"/>
          </p:cNvSpPr>
          <p:nvPr/>
        </p:nvSpPr>
        <p:spPr bwMode="auto">
          <a:xfrm>
            <a:off x="0" y="0"/>
            <a:ext cx="9906000" cy="533400"/>
          </a:xfrm>
          <a:prstGeom prst="rect">
            <a:avLst/>
          </a:prstGeom>
          <a:gradFill rotWithShape="0">
            <a:gsLst>
              <a:gs pos="0">
                <a:srgbClr val="0D1B43"/>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12" name="Text Box 18">
            <a:extLst>
              <a:ext uri="{FF2B5EF4-FFF2-40B4-BE49-F238E27FC236}">
                <a16:creationId xmlns:a16="http://schemas.microsoft.com/office/drawing/2014/main" id="{935696D0-2F09-4363-B4D9-4DAB017071BF}"/>
              </a:ext>
            </a:extLst>
          </p:cNvPr>
          <p:cNvSpPr txBox="1">
            <a:spLocks noChangeArrowheads="1"/>
          </p:cNvSpPr>
          <p:nvPr/>
        </p:nvSpPr>
        <p:spPr bwMode="auto">
          <a:xfrm>
            <a:off x="415925" y="5589588"/>
            <a:ext cx="201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en-US" sz="900" b="1">
                <a:latin typeface="Times New Roman" panose="02020603050405020304" pitchFamily="18" charset="0"/>
              </a:rPr>
              <a:t>ROMÂNIA</a:t>
            </a:r>
            <a:endParaRPr lang="ro-RO" altLang="en-US" sz="900">
              <a:latin typeface="Times New Roman" panose="02020603050405020304" pitchFamily="18" charset="0"/>
            </a:endParaRPr>
          </a:p>
          <a:p>
            <a:pPr eaLnBrk="1" hangingPunct="1">
              <a:spcBef>
                <a:spcPct val="0"/>
              </a:spcBef>
              <a:buFontTx/>
              <a:buNone/>
            </a:pPr>
            <a:r>
              <a:rPr lang="en-US" altLang="en-US" sz="900">
                <a:latin typeface="Times New Roman" panose="02020603050405020304" pitchFamily="18" charset="0"/>
              </a:rPr>
              <a:t>B</a:t>
            </a:r>
            <a:r>
              <a:rPr lang="en-US" altLang="en-US" sz="900" baseline="30000">
                <a:latin typeface="Times New Roman" panose="02020603050405020304" pitchFamily="18" charset="0"/>
              </a:rPr>
              <a:t>dul</a:t>
            </a:r>
            <a:r>
              <a:rPr lang="fr-FR" altLang="en-US" sz="900">
                <a:latin typeface="Times New Roman" panose="02020603050405020304" pitchFamily="18" charset="0"/>
              </a:rPr>
              <a:t> Dimitrie Pompei, nr 3</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020335 Bucureşti - Sector 2</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Tel.: + 40 21 233 10 80</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Fax: + 40 21 233 19 11</a:t>
            </a:r>
            <a:endParaRPr lang="ro-RO" altLang="en-US" sz="900">
              <a:latin typeface="Times New Roman" panose="02020603050405020304" pitchFamily="18" charset="0"/>
            </a:endParaRPr>
          </a:p>
          <a:p>
            <a:pPr eaLnBrk="1" hangingPunct="1">
              <a:spcBef>
                <a:spcPct val="0"/>
              </a:spcBef>
              <a:buFontTx/>
              <a:buNone/>
            </a:pPr>
            <a:r>
              <a:rPr lang="fr-FR" altLang="en-US" sz="900" u="sng">
                <a:latin typeface="Times New Roman" panose="02020603050405020304" pitchFamily="18" charset="0"/>
              </a:rPr>
              <a:t>pguta@kepler-rominfo.com</a:t>
            </a:r>
            <a:endParaRPr lang="en-US" altLang="en-US" sz="900" b="1">
              <a:latin typeface="Times New Roman" panose="02020603050405020304" pitchFamily="18" charset="0"/>
            </a:endParaRPr>
          </a:p>
        </p:txBody>
      </p:sp>
      <p:sp>
        <p:nvSpPr>
          <p:cNvPr id="4113" name="Rectangle 21">
            <a:extLst>
              <a:ext uri="{FF2B5EF4-FFF2-40B4-BE49-F238E27FC236}">
                <a16:creationId xmlns:a16="http://schemas.microsoft.com/office/drawing/2014/main" id="{D6B266F8-C9FF-47C2-8E7A-34759D4C8188}"/>
              </a:ext>
            </a:extLst>
          </p:cNvPr>
          <p:cNvSpPr>
            <a:spLocks noChangeArrowheads="1"/>
          </p:cNvSpPr>
          <p:nvPr/>
        </p:nvSpPr>
        <p:spPr bwMode="auto">
          <a:xfrm>
            <a:off x="4232275" y="6524625"/>
            <a:ext cx="25923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100">
                <a:solidFill>
                  <a:srgbClr val="0070C0"/>
                </a:solidFill>
                <a:latin typeface="Arial Black" panose="020B0A04020102020204" pitchFamily="34" charset="0"/>
                <a:hlinkClick r:id="rId13"/>
              </a:rPr>
              <a:t>www.kepler-rominfo.com</a:t>
            </a:r>
            <a:endParaRPr lang="fr-FR" altLang="en-US" sz="1100">
              <a:solidFill>
                <a:srgbClr val="0070C0"/>
              </a:solidFill>
              <a:latin typeface="Times New Roman" panose="02020603050405020304" pitchFamily="18" charset="0"/>
            </a:endParaRPr>
          </a:p>
        </p:txBody>
      </p:sp>
      <p:pic>
        <p:nvPicPr>
          <p:cNvPr id="4114" name="Picture 22" descr="LKR1">
            <a:extLst>
              <a:ext uri="{FF2B5EF4-FFF2-40B4-BE49-F238E27FC236}">
                <a16:creationId xmlns:a16="http://schemas.microsoft.com/office/drawing/2014/main" id="{92F86524-5410-40EB-A711-A1810D52F4C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21200" y="5373688"/>
            <a:ext cx="1143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5" name="Text Box 2058">
            <a:extLst>
              <a:ext uri="{FF2B5EF4-FFF2-40B4-BE49-F238E27FC236}">
                <a16:creationId xmlns:a16="http://schemas.microsoft.com/office/drawing/2014/main" id="{FB979BF6-7A86-40C6-90F5-B63EDFE0C835}"/>
              </a:ext>
            </a:extLst>
          </p:cNvPr>
          <p:cNvSpPr txBox="1">
            <a:spLocks noChangeArrowheads="1"/>
          </p:cNvSpPr>
          <p:nvPr/>
        </p:nvSpPr>
        <p:spPr bwMode="auto">
          <a:xfrm>
            <a:off x="773113" y="1125538"/>
            <a:ext cx="7924800" cy="110807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4600" b="1">
                <a:solidFill>
                  <a:srgbClr val="0000FF"/>
                </a:solidFill>
                <a:latin typeface="Times New Roman" panose="02020603050405020304" pitchFamily="18" charset="0"/>
              </a:rPr>
              <a:t>KEPLER – ROMINFO</a:t>
            </a:r>
            <a:endParaRPr lang="fr-FR" altLang="en-US" sz="4600" b="1">
              <a:solidFill>
                <a:srgbClr val="0000FF"/>
              </a:solidFill>
              <a:latin typeface="Times New Roman" panose="02020603050405020304" pitchFamily="18" charset="0"/>
            </a:endParaRPr>
          </a:p>
          <a:p>
            <a:pPr algn="ctr" eaLnBrk="1" hangingPunct="1">
              <a:spcBef>
                <a:spcPct val="0"/>
              </a:spcBef>
              <a:buFontTx/>
              <a:buNone/>
            </a:pPr>
            <a:r>
              <a:rPr lang="en-US" altLang="en-US" sz="2000" b="1">
                <a:solidFill>
                  <a:srgbClr val="969696"/>
                </a:solidFill>
                <a:latin typeface="Tahoma" panose="020B0604030504040204" pitchFamily="34" charset="0"/>
                <a:cs typeface="Tahoma" panose="020B0604030504040204" pitchFamily="34" charset="0"/>
              </a:rPr>
              <a:t>software solutions &amp; services</a:t>
            </a:r>
            <a:endParaRPr lang="fr-FR" altLang="en-US" sz="2000" b="1">
              <a:solidFill>
                <a:srgbClr val="969696"/>
              </a:solidFill>
              <a:latin typeface="Tahoma" panose="020B0604030504040204" pitchFamily="34" charset="0"/>
              <a:cs typeface="Tahoma" panose="020B0604030504040204" pitchFamily="34" charset="0"/>
            </a:endParaRPr>
          </a:p>
        </p:txBody>
      </p:sp>
      <p:pic>
        <p:nvPicPr>
          <p:cNvPr id="4116" name="Picture 1071" descr="Afaq_9001_g">
            <a:extLst>
              <a:ext uri="{FF2B5EF4-FFF2-40B4-BE49-F238E27FC236}">
                <a16:creationId xmlns:a16="http://schemas.microsoft.com/office/drawing/2014/main" id="{5E0918C3-FB2E-440E-9945-3832C90ACDC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01150" y="620713"/>
            <a:ext cx="5857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7" name="Text Box 18">
            <a:extLst>
              <a:ext uri="{FF2B5EF4-FFF2-40B4-BE49-F238E27FC236}">
                <a16:creationId xmlns:a16="http://schemas.microsoft.com/office/drawing/2014/main" id="{BCD3772D-521C-41B1-BE88-8CDDC9A366E5}"/>
              </a:ext>
            </a:extLst>
          </p:cNvPr>
          <p:cNvSpPr txBox="1">
            <a:spLocks noChangeArrowheads="1"/>
          </p:cNvSpPr>
          <p:nvPr/>
        </p:nvSpPr>
        <p:spPr bwMode="auto">
          <a:xfrm>
            <a:off x="7761288" y="5602288"/>
            <a:ext cx="201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900" b="1">
                <a:latin typeface="Times New Roman" panose="02020603050405020304" pitchFamily="18" charset="0"/>
              </a:rPr>
              <a:t>FRANCE</a:t>
            </a:r>
            <a:endParaRPr lang="ro-RO" altLang="en-US" sz="900">
              <a:latin typeface="Times New Roman" panose="02020603050405020304" pitchFamily="18" charset="0"/>
            </a:endParaRPr>
          </a:p>
          <a:p>
            <a:pPr eaLnBrk="1" hangingPunct="1">
              <a:spcBef>
                <a:spcPct val="0"/>
              </a:spcBef>
              <a:buFontTx/>
              <a:buNone/>
            </a:pPr>
            <a:r>
              <a:rPr lang="ro-RO" altLang="en-US" sz="900">
                <a:latin typeface="Times New Roman" panose="02020603050405020304" pitchFamily="18" charset="0"/>
              </a:rPr>
              <a:t>204, rue de la Vallée</a:t>
            </a:r>
          </a:p>
          <a:p>
            <a:pPr eaLnBrk="1" hangingPunct="1">
              <a:spcBef>
                <a:spcPct val="0"/>
              </a:spcBef>
              <a:buFontTx/>
              <a:buNone/>
            </a:pPr>
            <a:r>
              <a:rPr lang="ro-RO" altLang="en-US" sz="900">
                <a:latin typeface="Times New Roman" panose="02020603050405020304" pitchFamily="18" charset="0"/>
              </a:rPr>
              <a:t>78410 Bouafle</a:t>
            </a:r>
          </a:p>
          <a:p>
            <a:pPr eaLnBrk="1" hangingPunct="1">
              <a:spcBef>
                <a:spcPct val="0"/>
              </a:spcBef>
              <a:buFontTx/>
              <a:buNone/>
            </a:pPr>
            <a:r>
              <a:rPr lang="ro-RO" altLang="en-US" sz="900">
                <a:latin typeface="Times New Roman" panose="02020603050405020304" pitchFamily="18" charset="0"/>
              </a:rPr>
              <a:t>Tél.: + 33 (0)1 30 90 11 74</a:t>
            </a:r>
          </a:p>
          <a:p>
            <a:pPr eaLnBrk="1" hangingPunct="1">
              <a:spcBef>
                <a:spcPct val="0"/>
              </a:spcBef>
              <a:buFontTx/>
              <a:buNone/>
            </a:pPr>
            <a:r>
              <a:rPr lang="ro-RO" altLang="en-US" sz="900">
                <a:latin typeface="Times New Roman" panose="02020603050405020304" pitchFamily="18" charset="0"/>
              </a:rPr>
              <a:t>Fax: + 33 (0)1 30 90 11 96</a:t>
            </a:r>
          </a:p>
          <a:p>
            <a:pPr eaLnBrk="1" hangingPunct="1">
              <a:spcBef>
                <a:spcPct val="0"/>
              </a:spcBef>
              <a:buFontTx/>
              <a:buNone/>
            </a:pPr>
            <a:r>
              <a:rPr lang="en-US" altLang="en-US" sz="900" u="sng">
                <a:latin typeface="Times New Roman" panose="02020603050405020304" pitchFamily="18" charset="0"/>
              </a:rPr>
              <a:t>jcsilvestre@kepler-rominfo.com</a:t>
            </a:r>
            <a:endParaRPr lang="en-US" altLang="en-US" sz="900" b="1">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err="1">
                <a:solidFill>
                  <a:schemeClr val="bg1"/>
                </a:solidFill>
              </a:rPr>
              <a:t>DataTable</a:t>
            </a:r>
            <a:endParaRPr lang="en-US" sz="2800" dirty="0">
              <a:solidFill>
                <a:schemeClr val="bg1"/>
              </a:solidFill>
            </a:endParaRP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10</a:t>
            </a:fld>
            <a:endParaRPr lang="en-GB" altLang="en-US" dirty="0"/>
          </a:p>
        </p:txBody>
      </p:sp>
      <p:pic>
        <p:nvPicPr>
          <p:cNvPr id="16" name="Content Placeholder 1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0472" y="1545170"/>
            <a:ext cx="9289032" cy="485563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272480" y="764704"/>
            <a:ext cx="9289032" cy="523220"/>
          </a:xfrm>
          <a:prstGeom prst="rect">
            <a:avLst/>
          </a:prstGeom>
          <a:noFill/>
        </p:spPr>
        <p:txBody>
          <a:bodyPr wrap="square" rtlCol="0">
            <a:spAutoFit/>
          </a:bodyPr>
          <a:lstStyle/>
          <a:p>
            <a:pPr marL="285750" indent="-285750">
              <a:buFont typeface="Arial" panose="020B0604020202020204" pitchFamily="34" charset="0"/>
              <a:buChar char="•"/>
            </a:pPr>
            <a:r>
              <a:rPr lang="en-US" dirty="0" err="1"/>
              <a:t>DataTables</a:t>
            </a:r>
            <a:r>
              <a:rPr lang="en-US" dirty="0"/>
              <a:t> is a plug-in for the jQuery JavaScript library</a:t>
            </a:r>
          </a:p>
          <a:p>
            <a:pPr marL="285750" indent="-285750">
              <a:buFont typeface="Arial" panose="020B0604020202020204" pitchFamily="34" charset="0"/>
              <a:buChar char="•"/>
            </a:pPr>
            <a:r>
              <a:rPr lang="en-US" dirty="0"/>
              <a:t>Desktop view</a:t>
            </a:r>
          </a:p>
        </p:txBody>
      </p:sp>
    </p:spTree>
    <p:extLst>
      <p:ext uri="{BB962C8B-B14F-4D97-AF65-F5344CB8AC3E}">
        <p14:creationId xmlns:p14="http://schemas.microsoft.com/office/powerpoint/2010/main" val="88379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 y="0"/>
            <a:ext cx="8915400" cy="548680"/>
          </a:xfrm>
        </p:spPr>
        <p:txBody>
          <a:bodyPr/>
          <a:lstStyle/>
          <a:p>
            <a:pPr algn="l"/>
            <a:r>
              <a:rPr lang="en-US" sz="2800" dirty="0" err="1">
                <a:solidFill>
                  <a:schemeClr val="bg1"/>
                </a:solidFill>
              </a:rPr>
              <a:t>DataTable</a:t>
            </a:r>
            <a:endParaRPr lang="en-US" sz="2800" dirty="0">
              <a:solidFill>
                <a:schemeClr val="bg1"/>
              </a:solidFill>
            </a:endParaRPr>
          </a:p>
        </p:txBody>
      </p:sp>
      <p:sp>
        <p:nvSpPr>
          <p:cNvPr id="3" name="Content Placeholder 2"/>
          <p:cNvSpPr>
            <a:spLocks noGrp="1"/>
          </p:cNvSpPr>
          <p:nvPr>
            <p:ph sz="half" idx="1"/>
          </p:nvPr>
        </p:nvSpPr>
        <p:spPr>
          <a:xfrm>
            <a:off x="272480" y="1052736"/>
            <a:ext cx="4968552" cy="5073427"/>
          </a:xfrm>
        </p:spPr>
        <p:txBody>
          <a:bodyPr/>
          <a:lstStyle/>
          <a:p>
            <a:pPr marL="0" indent="0">
              <a:buNone/>
            </a:pPr>
            <a:r>
              <a:rPr lang="en-US" sz="1400" b="1" dirty="0">
                <a:latin typeface="Times New Roman" panose="02020603050405020304" pitchFamily="18" charset="0"/>
                <a:cs typeface="Times New Roman" panose="02020603050405020304" pitchFamily="18" charset="0"/>
              </a:rPr>
              <a:t>     </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DataTables</a:t>
            </a:r>
            <a:r>
              <a:rPr lang="en-US" sz="1400" dirty="0">
                <a:latin typeface="Times New Roman" panose="02020603050405020304" pitchFamily="18" charset="0"/>
                <a:cs typeface="Times New Roman" panose="02020603050405020304" pitchFamily="18" charset="0"/>
              </a:rPr>
              <a:t> is a plug-in for the jQuery JavaScript library. It is a highly flexible tool, based upon the foundations of progressive enhancement, and will add advanced interaction controls to any HTML table.</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Pagination, instant search and multi-column ordering</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Supports almost any </a:t>
            </a:r>
            <a:r>
              <a:rPr lang="en-US" sz="1400" dirty="0" err="1">
                <a:latin typeface="Times New Roman" panose="02020603050405020304" pitchFamily="18" charset="0"/>
                <a:cs typeface="Times New Roman" panose="02020603050405020304" pitchFamily="18" charset="0"/>
              </a:rPr>
              <a:t>datasource</a:t>
            </a:r>
            <a:r>
              <a:rPr lang="en-US" sz="1400" dirty="0">
                <a:latin typeface="Times New Roman" panose="02020603050405020304" pitchFamily="18" charset="0"/>
                <a:cs typeface="Times New Roman" panose="02020603050405020304" pitchFamily="18" charset="0"/>
              </a:rPr>
              <a:t>: DOM, JavaScript, Ajax and server-side processing.</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Easily theme-able: </a:t>
            </a:r>
            <a:r>
              <a:rPr lang="en-US" sz="1400" dirty="0" err="1">
                <a:latin typeface="Times New Roman" panose="02020603050405020304" pitchFamily="18" charset="0"/>
                <a:cs typeface="Times New Roman" panose="02020603050405020304" pitchFamily="18" charset="0"/>
              </a:rPr>
              <a:t>DataTables</a:t>
            </a:r>
            <a:r>
              <a:rPr lang="en-US" sz="1400" dirty="0">
                <a:latin typeface="Times New Roman" panose="02020603050405020304" pitchFamily="18" charset="0"/>
                <a:cs typeface="Times New Roman" panose="02020603050405020304" pitchFamily="18" charset="0"/>
              </a:rPr>
              <a:t>, jQuery UI, </a:t>
            </a:r>
            <a:r>
              <a:rPr lang="en-US" sz="1400" dirty="0" err="1">
                <a:latin typeface="Times New Roman" panose="02020603050405020304" pitchFamily="18" charset="0"/>
                <a:cs typeface="Times New Roman" panose="02020603050405020304" pitchFamily="18" charset="0"/>
              </a:rPr>
              <a:t>Bootstap</a:t>
            </a:r>
            <a:r>
              <a:rPr lang="en-US" sz="1400" dirty="0">
                <a:latin typeface="Times New Roman" panose="02020603050405020304" pitchFamily="18" charset="0"/>
                <a:cs typeface="Times New Roman" panose="02020603050405020304" pitchFamily="18" charset="0"/>
              </a:rPr>
              <a:t>, Foundation.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Link:</a:t>
            </a:r>
          </a:p>
          <a:p>
            <a:pPr marL="0" indent="0">
              <a:buNone/>
            </a:pPr>
            <a:r>
              <a:rPr lang="en-US" sz="1400" dirty="0">
                <a:latin typeface="Times New Roman" panose="02020603050405020304" pitchFamily="18" charset="0"/>
                <a:cs typeface="Times New Roman" panose="02020603050405020304" pitchFamily="18" charset="0"/>
              </a:rPr>
              <a:t>https://datatables.net/</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8732" y="1624658"/>
            <a:ext cx="3653772" cy="452596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11</a:t>
            </a:fld>
            <a:endParaRPr lang="en-GB" altLang="en-US" dirty="0"/>
          </a:p>
        </p:txBody>
      </p:sp>
      <p:sp>
        <p:nvSpPr>
          <p:cNvPr id="4" name="TextBox 3"/>
          <p:cNvSpPr txBox="1"/>
          <p:nvPr/>
        </p:nvSpPr>
        <p:spPr>
          <a:xfrm>
            <a:off x="6467508" y="1066702"/>
            <a:ext cx="2784996" cy="307777"/>
          </a:xfrm>
          <a:prstGeom prst="rect">
            <a:avLst/>
          </a:prstGeom>
          <a:noFill/>
        </p:spPr>
        <p:txBody>
          <a:bodyPr wrap="square" rtlCol="0">
            <a:spAutoFit/>
          </a:bodyPr>
          <a:lstStyle/>
          <a:p>
            <a:r>
              <a:rPr lang="en-US" dirty="0"/>
              <a:t>Responsive for mobile</a:t>
            </a:r>
          </a:p>
        </p:txBody>
      </p:sp>
    </p:spTree>
    <p:extLst>
      <p:ext uri="{BB962C8B-B14F-4D97-AF65-F5344CB8AC3E}">
        <p14:creationId xmlns:p14="http://schemas.microsoft.com/office/powerpoint/2010/main" val="247977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6" y="0"/>
            <a:ext cx="8915400" cy="546650"/>
          </a:xfrm>
        </p:spPr>
        <p:txBody>
          <a:bodyPr/>
          <a:lstStyle/>
          <a:p>
            <a:pPr algn="l"/>
            <a:r>
              <a:rPr lang="en-US" sz="2800" dirty="0">
                <a:solidFill>
                  <a:schemeClr val="bg1"/>
                </a:solidFill>
              </a:rPr>
              <a:t>Morris &amp; Raphael</a:t>
            </a:r>
          </a:p>
        </p:txBody>
      </p:sp>
      <p:sp>
        <p:nvSpPr>
          <p:cNvPr id="3" name="Content Placeholder 2"/>
          <p:cNvSpPr>
            <a:spLocks noGrp="1"/>
          </p:cNvSpPr>
          <p:nvPr>
            <p:ph sz="half" idx="1"/>
          </p:nvPr>
        </p:nvSpPr>
        <p:spPr>
          <a:xfrm>
            <a:off x="488504" y="692696"/>
            <a:ext cx="4381500" cy="2345886"/>
          </a:xfrm>
        </p:spPr>
        <p:txBody>
          <a:bodyPr/>
          <a:lstStyle/>
          <a:p>
            <a:pPr marL="0" indent="0">
              <a:buNone/>
            </a:pPr>
            <a:r>
              <a:rPr lang="en-US" sz="1400" b="1" dirty="0">
                <a:latin typeface="Times New Roman" panose="02020603050405020304" pitchFamily="18" charset="0"/>
                <a:cs typeface="Times New Roman" panose="02020603050405020304" pitchFamily="18" charset="0"/>
              </a:rPr>
              <a:t>Raphael</a:t>
            </a:r>
            <a:r>
              <a:rPr lang="en-US" sz="1400" dirty="0">
                <a:latin typeface="Times New Roman" panose="02020603050405020304" pitchFamily="18" charset="0"/>
                <a:cs typeface="Times New Roman" panose="02020603050405020304" pitchFamily="18" charset="0"/>
              </a:rPr>
              <a:t> is a small JavaScript library that should simplify the work with vector graphics on the web. Is used to create specific chart or image crop and rotate widget.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Morris</a:t>
            </a:r>
            <a:r>
              <a:rPr lang="en-US" sz="1400" dirty="0">
                <a:latin typeface="Times New Roman" panose="02020603050405020304" pitchFamily="18" charset="0"/>
                <a:cs typeface="Times New Roman" panose="02020603050405020304" pitchFamily="18" charset="0"/>
              </a:rPr>
              <a:t> is a very simple API for drawing line, bar, area and donuts charts.</a:t>
            </a:r>
          </a:p>
          <a:p>
            <a:pPr marL="0" indent="0">
              <a:buNone/>
            </a:pPr>
            <a:r>
              <a:rPr lang="en-US" sz="1400" dirty="0">
                <a:latin typeface="Times New Roman" panose="02020603050405020304" pitchFamily="18" charset="0"/>
                <a:cs typeface="Times New Roman" panose="02020603050405020304" pitchFamily="18" charset="0"/>
              </a:rPr>
              <a:t>Link:</a:t>
            </a:r>
          </a:p>
          <a:p>
            <a:pPr marL="0" indent="0">
              <a:buNone/>
            </a:pPr>
            <a:r>
              <a:rPr lang="en-US" sz="1400" dirty="0">
                <a:latin typeface="Times New Roman" panose="02020603050405020304" pitchFamily="18" charset="0"/>
                <a:cs typeface="Times New Roman" panose="02020603050405020304" pitchFamily="18" charset="0"/>
              </a:rPr>
              <a:t>https://startbootstrap.com/</a:t>
            </a:r>
          </a:p>
          <a:p>
            <a:pPr marL="0" indent="0">
              <a:buNone/>
            </a:pPr>
            <a:r>
              <a:rPr lang="en-US" sz="1400" dirty="0">
                <a:latin typeface="Times New Roman" panose="02020603050405020304" pitchFamily="18" charset="0"/>
                <a:cs typeface="Times New Roman" panose="02020603050405020304" pitchFamily="18" charset="0"/>
              </a:rPr>
              <a:t>https://morrisjs.github.io/morris.js/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9024" y="893411"/>
            <a:ext cx="4381500" cy="2080727"/>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12</a:t>
            </a:fld>
            <a:endParaRPr lang="en-GB" alt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140" y="3229082"/>
            <a:ext cx="7605960" cy="33622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639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3CC3F0AB-A53F-41C1-BBED-310BF516C1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0C7D56E-3EB0-4FF1-A949-A65F4CD0192F}" type="slidenum">
              <a:rPr lang="en-GB" altLang="en-US" sz="1400" smtClean="0"/>
              <a:pPr>
                <a:spcBef>
                  <a:spcPct val="0"/>
                </a:spcBef>
                <a:buFontTx/>
                <a:buNone/>
              </a:pPr>
              <a:t>13</a:t>
            </a:fld>
            <a:endParaRPr lang="en-GB" altLang="en-US" sz="1400" dirty="0"/>
          </a:p>
        </p:txBody>
      </p:sp>
      <p:sp>
        <p:nvSpPr>
          <p:cNvPr id="11267" name="Rectangle 2">
            <a:extLst>
              <a:ext uri="{FF2B5EF4-FFF2-40B4-BE49-F238E27FC236}">
                <a16:creationId xmlns:a16="http://schemas.microsoft.com/office/drawing/2014/main" id="{D255AF8C-2CE3-40F2-937B-97C1A1E506B4}"/>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Server technologies</a:t>
            </a:r>
            <a:endParaRPr lang="en-US" altLang="en-US" sz="2800" noProof="1">
              <a:solidFill>
                <a:schemeClr val="bg1"/>
              </a:solidFill>
            </a:endParaRPr>
          </a:p>
        </p:txBody>
      </p:sp>
      <p:sp>
        <p:nvSpPr>
          <p:cNvPr id="11268" name="Rectangle 3">
            <a:extLst>
              <a:ext uri="{FF2B5EF4-FFF2-40B4-BE49-F238E27FC236}">
                <a16:creationId xmlns:a16="http://schemas.microsoft.com/office/drawing/2014/main" id="{6F5A5D2F-4951-4AFB-A894-FD8E0208748B}"/>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69" name="Rectangle 5">
            <a:extLst>
              <a:ext uri="{FF2B5EF4-FFF2-40B4-BE49-F238E27FC236}">
                <a16:creationId xmlns:a16="http://schemas.microsoft.com/office/drawing/2014/main" id="{726977E7-003F-467E-81A4-364AB4C4D759}"/>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70" name="Rectangle 6">
            <a:extLst>
              <a:ext uri="{FF2B5EF4-FFF2-40B4-BE49-F238E27FC236}">
                <a16:creationId xmlns:a16="http://schemas.microsoft.com/office/drawing/2014/main" id="{E3F75015-3B54-4120-9038-5F226E5A8285}"/>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71" name="Text Box 0">
            <a:extLst>
              <a:ext uri="{FF2B5EF4-FFF2-40B4-BE49-F238E27FC236}">
                <a16:creationId xmlns:a16="http://schemas.microsoft.com/office/drawing/2014/main" id="{0DEBD167-9F68-44EF-B54D-DDE59B05D063}"/>
              </a:ext>
            </a:extLst>
          </p:cNvPr>
          <p:cNvSpPr txBox="1">
            <a:spLocks noChangeArrowheads="1"/>
          </p:cNvSpPr>
          <p:nvPr/>
        </p:nvSpPr>
        <p:spPr bwMode="auto">
          <a:xfrm>
            <a:off x="488504" y="557312"/>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189063" y="1201658"/>
            <a:ext cx="7526982"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a:buFont typeface="Wingdings" panose="05000000000000000000" pitchFamily="2" charset="2"/>
              <a:buChar char=""/>
              <a:defRPr/>
            </a:pPr>
            <a:r>
              <a:rPr lang="en-US" altLang="en-US" sz="2000" dirty="0">
                <a:cs typeface="Times New Roman" panose="02020603050405020304" pitchFamily="18" charset="0"/>
              </a:rPr>
              <a:t>ASP.NET MVC 5.2.2  - C# 5.0  with .NET framework 4.5.2 ; </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Entity Framework 6.0, Razor 3.2 &amp; LINQ</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ASP.NET Identity Authentication</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SQL Server 2016 &amp; Reporting Services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The Apache Log4Net logger</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PagedList package 1.17.0</a:t>
            </a:r>
          </a:p>
          <a:p>
            <a:pPr>
              <a:buFont typeface="Wingdings" panose="05000000000000000000" pitchFamily="2" charset="2"/>
              <a:buChar char="Ø"/>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err="1">
                <a:cs typeface="Times New Roman" panose="02020603050405020304" pitchFamily="18" charset="0"/>
              </a:rPr>
              <a:t>Newtonsoft.JSON</a:t>
            </a:r>
            <a:r>
              <a:rPr lang="en-US" altLang="en-US" sz="2000" dirty="0">
                <a:cs typeface="Times New Roman" panose="02020603050405020304" pitchFamily="18" charset="0"/>
              </a:rPr>
              <a:t> 10.0.3</a:t>
            </a:r>
          </a:p>
          <a:p>
            <a:pPr>
              <a:buFont typeface="Wingdings" panose="05000000000000000000" pitchFamily="2" charset="2"/>
              <a:buChar char="Ø"/>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Unit Testing</a:t>
            </a:r>
          </a:p>
          <a:p>
            <a:pPr marL="0" indent="0">
              <a:defRPr/>
            </a:pPr>
            <a:endParaRPr lang="en-US" altLang="en-US" sz="2000" dirty="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3" y="0"/>
            <a:ext cx="8915400" cy="548680"/>
          </a:xfrm>
        </p:spPr>
        <p:txBody>
          <a:bodyPr/>
          <a:lstStyle/>
          <a:p>
            <a:pPr algn="l"/>
            <a:r>
              <a:rPr lang="en-US" altLang="en-US" sz="2400" dirty="0">
                <a:solidFill>
                  <a:schemeClr val="bg1"/>
                </a:solidFill>
                <a:cs typeface="Times New Roman" panose="02020603050405020304" pitchFamily="18" charset="0"/>
              </a:rPr>
              <a:t>ASP.NET MVC 5.2.2  - C# 5.0  with .NET framework 4.5.2</a:t>
            </a:r>
            <a:endParaRPr lang="en-US" sz="2400" dirty="0">
              <a:solidFill>
                <a:schemeClr val="bg1"/>
              </a:solidFill>
            </a:endParaRPr>
          </a:p>
        </p:txBody>
      </p:sp>
      <p:sp>
        <p:nvSpPr>
          <p:cNvPr id="3" name="Content Placeholder 2"/>
          <p:cNvSpPr>
            <a:spLocks noGrp="1"/>
          </p:cNvSpPr>
          <p:nvPr>
            <p:ph sz="half" idx="1"/>
          </p:nvPr>
        </p:nvSpPr>
        <p:spPr>
          <a:xfrm>
            <a:off x="488504" y="1840492"/>
            <a:ext cx="4752528" cy="3384376"/>
          </a:xfrm>
        </p:spPr>
        <p:txBody>
          <a:bodyPr/>
          <a:lstStyle/>
          <a:p>
            <a:pPr marL="0" indent="0">
              <a:buNone/>
            </a:pP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ASP.NET MVC</a:t>
            </a:r>
            <a:r>
              <a:rPr lang="en-US" sz="1400" dirty="0">
                <a:latin typeface="Times New Roman" panose="02020603050405020304" pitchFamily="18" charset="0"/>
                <a:cs typeface="Times New Roman" panose="02020603050405020304" pitchFamily="18" charset="0"/>
              </a:rPr>
              <a:t> is a web application framework developed by Microsoft, which implements the model-view-controller (MVC) pattern. </a:t>
            </a:r>
          </a:p>
          <a:p>
            <a:pPr marL="0" indent="0">
              <a:buNone/>
            </a:pPr>
            <a:r>
              <a:rPr lang="en-US" sz="1400" dirty="0">
                <a:latin typeface="Times New Roman" panose="02020603050405020304" pitchFamily="18" charset="0"/>
                <a:cs typeface="Times New Roman" panose="02020603050405020304" pitchFamily="18" charset="0"/>
              </a:rPr>
              <a:t>      It is open-source software, apart from the ASP.NET Web Forms component which is proprietary.</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C# is a general object-oriented programming (OOP) language for networking and Web development. </a:t>
            </a:r>
          </a:p>
          <a:p>
            <a:pPr marL="0" indent="0">
              <a:buNone/>
            </a:pPr>
            <a:r>
              <a:rPr lang="en-US" sz="1400" dirty="0">
                <a:latin typeface="Times New Roman" panose="02020603050405020304" pitchFamily="18" charset="0"/>
                <a:cs typeface="Times New Roman" panose="02020603050405020304" pitchFamily="18" charset="0"/>
              </a:rPr>
              <a:t>C# is specified as a common language infrastructure (CLI) language.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02529" y="1340768"/>
            <a:ext cx="2896243" cy="453603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14</a:t>
            </a:fld>
            <a:endParaRPr lang="en-GB" altLang="en-US" dirty="0"/>
          </a:p>
        </p:txBody>
      </p:sp>
    </p:spTree>
    <p:extLst>
      <p:ext uri="{BB962C8B-B14F-4D97-AF65-F5344CB8AC3E}">
        <p14:creationId xmlns:p14="http://schemas.microsoft.com/office/powerpoint/2010/main" val="294072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800" dirty="0">
                <a:solidFill>
                  <a:schemeClr val="bg1"/>
                </a:solidFill>
                <a:cs typeface="Times New Roman" panose="02020603050405020304" pitchFamily="18" charset="0"/>
              </a:rPr>
              <a:t>Entity Framework</a:t>
            </a:r>
            <a:r>
              <a:rPr lang="en-US" altLang="en-US" sz="2800" dirty="0">
                <a:cs typeface="Times New Roman" panose="02020603050405020304" pitchFamily="18" charset="0"/>
              </a:rPr>
              <a:t> </a:t>
            </a:r>
            <a:r>
              <a:rPr lang="en-US" altLang="en-US" sz="2800" dirty="0">
                <a:solidFill>
                  <a:schemeClr val="bg1"/>
                </a:solidFill>
                <a:cs typeface="Times New Roman" panose="02020603050405020304" pitchFamily="18" charset="0"/>
              </a:rPr>
              <a:t>, Razor  &amp; LINQ</a:t>
            </a:r>
            <a:endParaRPr lang="en-US" sz="2800" dirty="0">
              <a:solidFill>
                <a:schemeClr val="bg1"/>
              </a:solidFill>
            </a:endParaRPr>
          </a:p>
        </p:txBody>
      </p:sp>
      <p:sp>
        <p:nvSpPr>
          <p:cNvPr id="3" name="Content Placeholder 2"/>
          <p:cNvSpPr>
            <a:spLocks noGrp="1"/>
          </p:cNvSpPr>
          <p:nvPr>
            <p:ph sz="half" idx="1"/>
          </p:nvPr>
        </p:nvSpPr>
        <p:spPr>
          <a:xfrm>
            <a:off x="488504" y="980728"/>
            <a:ext cx="4608512" cy="3528392"/>
          </a:xfrm>
        </p:spPr>
        <p:txBody>
          <a:bodyPr/>
          <a:lstStyle/>
          <a:p>
            <a:pPr marL="0" indent="0">
              <a:buNone/>
            </a:pPr>
            <a:r>
              <a:rPr lang="en-US" sz="1400" b="1" dirty="0">
                <a:latin typeface="Times New Roman" panose="02020603050405020304" pitchFamily="18" charset="0"/>
                <a:cs typeface="Times New Roman" panose="02020603050405020304" pitchFamily="18" charset="0"/>
              </a:rPr>
              <a:t>Entity Framework</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EF</a:t>
            </a:r>
            <a:r>
              <a:rPr lang="en-US" sz="1400" dirty="0">
                <a:latin typeface="Times New Roman" panose="02020603050405020304" pitchFamily="18" charset="0"/>
                <a:cs typeface="Times New Roman" panose="02020603050405020304" pitchFamily="18" charset="0"/>
              </a:rPr>
              <a:t>) is an open source object-relational mapping (ORM) framework for ADO.NET. It was a part of .NET Framework, but since Entity framework version 6 it is separated from .NET framework.</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Razor</a:t>
            </a:r>
            <a:r>
              <a:rPr lang="en-US" sz="1400" dirty="0">
                <a:latin typeface="Times New Roman" panose="02020603050405020304" pitchFamily="18" charset="0"/>
                <a:cs typeface="Times New Roman" panose="02020603050405020304" pitchFamily="18" charset="0"/>
              </a:rPr>
              <a:t> is a markup syntax that lets you embed server-based code (Visual Basic and C#) into web pages. Razor is based on ASP.NET, and designed for creating web applications. It has the power of traditional ASP.NET markup, but it is easier to use, and easier to learn.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Language Integrated Query</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LINQ</a:t>
            </a:r>
            <a:r>
              <a:rPr lang="en-US" sz="1400" dirty="0">
                <a:latin typeface="Times New Roman" panose="02020603050405020304" pitchFamily="18" charset="0"/>
                <a:cs typeface="Times New Roman" panose="02020603050405020304" pitchFamily="18" charset="0"/>
              </a:rPr>
              <a:t>) is a Microsoft.NET Framework component that adds native data querying capabilities to .NET languages, although ports exist for PHP, JavaScript, </a:t>
            </a:r>
            <a:r>
              <a:rPr lang="en-US" sz="1400" dirty="0" err="1">
                <a:latin typeface="Times New Roman" panose="02020603050405020304" pitchFamily="18" charset="0"/>
                <a:cs typeface="Times New Roman" panose="02020603050405020304" pitchFamily="18" charset="0"/>
              </a:rPr>
              <a:t>TypeScript</a:t>
            </a:r>
            <a:r>
              <a:rPr lang="en-US" sz="1400" dirty="0">
                <a:latin typeface="Times New Roman" panose="02020603050405020304" pitchFamily="18" charset="0"/>
                <a:cs typeface="Times New Roman" panose="02020603050405020304" pitchFamily="18" charset="0"/>
              </a:rPr>
              <a:t> and ActionScript.</a:t>
            </a: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15</a:t>
            </a:fld>
            <a:endParaRPr lang="en-GB" alt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67996" y="781465"/>
            <a:ext cx="3838511" cy="2359504"/>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887" y="3808511"/>
            <a:ext cx="3783265" cy="2450407"/>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488" y="5097420"/>
            <a:ext cx="4896544" cy="1190625"/>
          </a:xfrm>
          <a:prstGeom prst="rect">
            <a:avLst/>
          </a:prstGeom>
        </p:spPr>
      </p:pic>
    </p:spTree>
    <p:extLst>
      <p:ext uri="{BB962C8B-B14F-4D97-AF65-F5344CB8AC3E}">
        <p14:creationId xmlns:p14="http://schemas.microsoft.com/office/powerpoint/2010/main" val="867213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defRPr/>
            </a:pPr>
            <a:r>
              <a:rPr lang="en-US" altLang="en-US" sz="2800" dirty="0">
                <a:solidFill>
                  <a:schemeClr val="bg1"/>
                </a:solidFill>
                <a:cs typeface="Times New Roman" panose="02020603050405020304" pitchFamily="18" charset="0"/>
              </a:rPr>
              <a:t>ASP.NET Identity Authentication</a:t>
            </a:r>
          </a:p>
        </p:txBody>
      </p:sp>
      <p:sp>
        <p:nvSpPr>
          <p:cNvPr id="3" name="Content Placeholder 2"/>
          <p:cNvSpPr>
            <a:spLocks noGrp="1"/>
          </p:cNvSpPr>
          <p:nvPr>
            <p:ph sz="half" idx="1"/>
          </p:nvPr>
        </p:nvSpPr>
        <p:spPr>
          <a:xfrm>
            <a:off x="416496" y="836712"/>
            <a:ext cx="4824536" cy="5443818"/>
          </a:xfrm>
        </p:spPr>
        <p:txBody>
          <a:bodyPr/>
          <a:lstStyle/>
          <a:p>
            <a:pPr marL="0" indent="0">
              <a:buNone/>
            </a:pPr>
            <a:r>
              <a:rPr lang="en-US" sz="1400" b="1" dirty="0">
                <a:latin typeface="Times New Roman" panose="02020603050405020304" pitchFamily="18" charset="0"/>
                <a:cs typeface="Times New Roman" panose="02020603050405020304" pitchFamily="18" charset="0"/>
              </a:rPr>
              <a:t>     ASP.NET Identity</a:t>
            </a:r>
            <a:r>
              <a:rPr lang="en-US" sz="1400" dirty="0">
                <a:latin typeface="Times New Roman" panose="02020603050405020304" pitchFamily="18" charset="0"/>
                <a:cs typeface="Times New Roman" panose="02020603050405020304" pitchFamily="18" charset="0"/>
              </a:rPr>
              <a:t> is a membership system which allows you to add login functionality to your application.</a:t>
            </a:r>
          </a:p>
          <a:p>
            <a:pPr marL="0" indent="0">
              <a:buNone/>
            </a:pPr>
            <a:r>
              <a:rPr lang="en-US" sz="1400" dirty="0">
                <a:latin typeface="Times New Roman" panose="02020603050405020304" pitchFamily="18" charset="0"/>
                <a:cs typeface="Times New Roman" panose="02020603050405020304" pitchFamily="18" charset="0"/>
              </a:rPr>
              <a:t>     Users can create an account and login with a user name and password or they can use an external login provider such as Facebook, Google, Microsoft Account, Twitter or others.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There are five roles, they offer different degrees of access for two categories of Customers and Employees</a:t>
            </a:r>
          </a:p>
          <a:p>
            <a:pPr marL="0" indent="0">
              <a:buNone/>
            </a:pPr>
            <a:r>
              <a:rPr lang="en-US" sz="1400" dirty="0">
                <a:latin typeface="Times New Roman" panose="02020603050405020304" pitchFamily="18" charset="0"/>
                <a:cs typeface="Times New Roman" panose="02020603050405020304" pitchFamily="18" charset="0"/>
              </a:rPr>
              <a:t>Anyone logged in or out has access to the presentation interface</a:t>
            </a:r>
          </a:p>
          <a:p>
            <a:pPr marL="0" indent="0">
              <a:buNone/>
            </a:pPr>
            <a:r>
              <a:rPr lang="en-US" sz="1400" b="1" dirty="0">
                <a:latin typeface="Times New Roman" panose="02020603050405020304" pitchFamily="18" charset="0"/>
                <a:cs typeface="Times New Roman" panose="02020603050405020304" pitchFamily="18" charset="0"/>
              </a:rPr>
              <a:t>Customers</a:t>
            </a:r>
            <a:r>
              <a:rPr lang="en-US" sz="1400"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Guest</a:t>
            </a:r>
            <a:r>
              <a:rPr lang="en-US" sz="1400" dirty="0">
                <a:latin typeface="Times New Roman" panose="02020603050405020304" pitchFamily="18" charset="0"/>
                <a:cs typeface="Times New Roman" panose="02020603050405020304" pitchFamily="18" charset="0"/>
              </a:rPr>
              <a:t>: They have the lowest degree of access, they only   have access to change the password</a:t>
            </a:r>
          </a:p>
          <a:p>
            <a:r>
              <a:rPr lang="en-US" sz="1400" b="1" dirty="0">
                <a:latin typeface="Times New Roman" panose="02020603050405020304" pitchFamily="18" charset="0"/>
                <a:cs typeface="Times New Roman" panose="02020603050405020304" pitchFamily="18" charset="0"/>
              </a:rPr>
              <a:t>Customers</a:t>
            </a:r>
            <a:r>
              <a:rPr lang="en-US" sz="1400" dirty="0">
                <a:latin typeface="Times New Roman" panose="02020603050405020304" pitchFamily="18" charset="0"/>
                <a:cs typeface="Times New Roman" panose="02020603050405020304" pitchFamily="18" charset="0"/>
              </a:rPr>
              <a:t>: When a user places his first order, he becomes Customers and can see their orders</a:t>
            </a:r>
          </a:p>
          <a:p>
            <a:pPr marL="0" indent="0">
              <a:buNone/>
            </a:pPr>
            <a:r>
              <a:rPr lang="en-US" sz="1400" b="1" dirty="0">
                <a:latin typeface="Times New Roman" panose="02020603050405020304" pitchFamily="18" charset="0"/>
                <a:cs typeface="Times New Roman" panose="02020603050405020304" pitchFamily="18" charset="0"/>
              </a:rPr>
              <a:t>Employees</a:t>
            </a:r>
            <a:r>
              <a:rPr lang="en-US" sz="1400" dirty="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Employee</a:t>
            </a:r>
            <a:r>
              <a:rPr lang="en-US" sz="1400" dirty="0">
                <a:latin typeface="Times New Roman" panose="02020603050405020304" pitchFamily="18" charset="0"/>
                <a:cs typeface="Times New Roman" panose="02020603050405020304" pitchFamily="18" charset="0"/>
              </a:rPr>
              <a:t>: They have access to the list of orders they handle</a:t>
            </a:r>
          </a:p>
          <a:p>
            <a:r>
              <a:rPr lang="en-US" sz="1400" b="1" dirty="0">
                <a:latin typeface="Times New Roman" panose="02020603050405020304" pitchFamily="18" charset="0"/>
                <a:cs typeface="Times New Roman" panose="02020603050405020304" pitchFamily="18" charset="0"/>
              </a:rPr>
              <a:t>Managers</a:t>
            </a:r>
            <a:r>
              <a:rPr lang="en-US" sz="1400" dirty="0">
                <a:latin typeface="Times New Roman" panose="02020603050405020304" pitchFamily="18" charset="0"/>
                <a:cs typeface="Times New Roman" panose="02020603050405020304" pitchFamily="18" charset="0"/>
              </a:rPr>
              <a:t>: They have access to the list of all orders</a:t>
            </a:r>
          </a:p>
          <a:p>
            <a:r>
              <a:rPr lang="en-US" sz="1400" b="1" dirty="0">
                <a:latin typeface="Times New Roman" panose="02020603050405020304" pitchFamily="18" charset="0"/>
                <a:cs typeface="Times New Roman" panose="02020603050405020304" pitchFamily="18" charset="0"/>
              </a:rPr>
              <a:t>Admins</a:t>
            </a:r>
            <a:r>
              <a:rPr lang="en-US" sz="1400" dirty="0">
                <a:latin typeface="Times New Roman" panose="02020603050405020304" pitchFamily="18" charset="0"/>
                <a:cs typeface="Times New Roman" panose="02020603050405020304" pitchFamily="18" charset="0"/>
              </a:rPr>
              <a:t>: They have access to the dashboard where they can manage the database and see company statistics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0228" y="836712"/>
            <a:ext cx="3096344" cy="521808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16</a:t>
            </a:fld>
            <a:endParaRPr lang="en-GB" altLang="en-US" dirty="0"/>
          </a:p>
        </p:txBody>
      </p:sp>
    </p:spTree>
    <p:extLst>
      <p:ext uri="{BB962C8B-B14F-4D97-AF65-F5344CB8AC3E}">
        <p14:creationId xmlns:p14="http://schemas.microsoft.com/office/powerpoint/2010/main" val="385424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8" y="0"/>
            <a:ext cx="8915400" cy="548680"/>
          </a:xfrm>
        </p:spPr>
        <p:txBody>
          <a:bodyPr/>
          <a:lstStyle/>
          <a:p>
            <a:pPr algn="l"/>
            <a:r>
              <a:rPr lang="en-US" altLang="en-US" sz="2800" dirty="0">
                <a:solidFill>
                  <a:schemeClr val="bg1"/>
                </a:solidFill>
                <a:cs typeface="Times New Roman" panose="02020603050405020304" pitchFamily="18" charset="0"/>
              </a:rPr>
              <a:t>SQL Server 2016 &amp; Reporting Services</a:t>
            </a:r>
            <a:endParaRPr lang="en-US" sz="2800" dirty="0">
              <a:solidFill>
                <a:schemeClr val="bg1"/>
              </a:solidFill>
            </a:endParaRPr>
          </a:p>
        </p:txBody>
      </p:sp>
      <p:sp>
        <p:nvSpPr>
          <p:cNvPr id="3" name="Content Placeholder 2"/>
          <p:cNvSpPr>
            <a:spLocks noGrp="1"/>
          </p:cNvSpPr>
          <p:nvPr>
            <p:ph sz="half" idx="1"/>
          </p:nvPr>
        </p:nvSpPr>
        <p:spPr>
          <a:xfrm>
            <a:off x="355444" y="1128875"/>
            <a:ext cx="4381500" cy="3268960"/>
          </a:xfrm>
        </p:spPr>
        <p:txBody>
          <a:bodyPr/>
          <a:lstStyle/>
          <a:p>
            <a:pPr marL="0" indent="0">
              <a:buNone/>
            </a:pPr>
            <a:r>
              <a:rPr lang="en-US" sz="1400" b="1" dirty="0">
                <a:latin typeface="Times New Roman" panose="02020603050405020304" pitchFamily="18" charset="0"/>
                <a:cs typeface="Times New Roman" panose="02020603050405020304" pitchFamily="18" charset="0"/>
              </a:rPr>
              <a:t>    SQL Server</a:t>
            </a:r>
            <a:r>
              <a:rPr lang="en-US" sz="1400" dirty="0">
                <a:latin typeface="Times New Roman" panose="02020603050405020304" pitchFamily="18" charset="0"/>
                <a:cs typeface="Times New Roman" panose="02020603050405020304" pitchFamily="18" charset="0"/>
              </a:rPr>
              <a:t> is a relational database management system developed by Microsoft.</a:t>
            </a:r>
          </a:p>
          <a:p>
            <a:pPr marL="0" indent="0">
              <a:buNone/>
            </a:pPr>
            <a:r>
              <a:rPr lang="en-US" sz="1400" dirty="0">
                <a:latin typeface="Times New Roman" panose="02020603050405020304" pitchFamily="18" charset="0"/>
                <a:cs typeface="Times New Roman" panose="02020603050405020304" pitchFamily="18" charset="0"/>
              </a:rPr>
              <a:t> As a database server, it is a software product with the primary function of storing and retrieving data as requested by other software applications, which may run either on the same computer or on another computer across a network (including the Internet).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SQL Server Reporting Services </a:t>
            </a:r>
            <a:r>
              <a:rPr lang="en-US" sz="1400" dirty="0">
                <a:latin typeface="Times New Roman" panose="02020603050405020304" pitchFamily="18" charset="0"/>
                <a:cs typeface="Times New Roman" panose="02020603050405020304" pitchFamily="18" charset="0"/>
              </a:rPr>
              <a:t>is a solution that customers deploy on their own premises for creating, publishing, and managing reports, then delivering them to the right users in different ways, whether that’s viewing them in web browser, on their mobile device, or as an email in their in-box.</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17</a:t>
            </a:fld>
            <a:endParaRPr lang="en-GB"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024" y="1128875"/>
            <a:ext cx="4270552" cy="5146594"/>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355444" y="4397834"/>
            <a:ext cx="4282581" cy="2002965"/>
          </a:xfrm>
          <a:prstGeom prst="rect">
            <a:avLst/>
          </a:prstGeom>
        </p:spPr>
      </p:pic>
      <p:sp>
        <p:nvSpPr>
          <p:cNvPr id="8" name="Content Placeholder 7"/>
          <p:cNvSpPr>
            <a:spLocks noGrp="1"/>
          </p:cNvSpPr>
          <p:nvPr>
            <p:ph sz="half" idx="2"/>
          </p:nvPr>
        </p:nvSpPr>
        <p:spPr/>
        <p:txBody>
          <a:bodyPr/>
          <a:lstStyle/>
          <a:p>
            <a:endParaRPr lang="en-US"/>
          </a:p>
        </p:txBody>
      </p:sp>
    </p:spTree>
    <p:extLst>
      <p:ext uri="{BB962C8B-B14F-4D97-AF65-F5344CB8AC3E}">
        <p14:creationId xmlns:p14="http://schemas.microsoft.com/office/powerpoint/2010/main" val="3002203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800" dirty="0">
                <a:solidFill>
                  <a:schemeClr val="bg1"/>
                </a:solidFill>
                <a:cs typeface="Times New Roman" panose="02020603050405020304" pitchFamily="18" charset="0"/>
              </a:rPr>
              <a:t>Log4Net</a:t>
            </a:r>
            <a:endParaRPr lang="en-US" sz="2800" dirty="0">
              <a:solidFill>
                <a:schemeClr val="bg1"/>
              </a:solidFill>
            </a:endParaRPr>
          </a:p>
        </p:txBody>
      </p:sp>
      <p:sp>
        <p:nvSpPr>
          <p:cNvPr id="3" name="Content Placeholder 2"/>
          <p:cNvSpPr>
            <a:spLocks noGrp="1"/>
          </p:cNvSpPr>
          <p:nvPr>
            <p:ph sz="half" idx="1"/>
          </p:nvPr>
        </p:nvSpPr>
        <p:spPr>
          <a:xfrm>
            <a:off x="409747" y="1052736"/>
            <a:ext cx="8791725" cy="1512168"/>
          </a:xfrm>
        </p:spPr>
        <p:txBody>
          <a:bodyPr/>
          <a:lstStyle/>
          <a:p>
            <a:pPr marL="0" indent="0">
              <a:buNone/>
            </a:pPr>
            <a:r>
              <a:rPr lang="en-US" sz="1400" dirty="0">
                <a:latin typeface="Times New Roman" panose="02020603050405020304" pitchFamily="18" charset="0"/>
                <a:cs typeface="Times New Roman" panose="02020603050405020304" pitchFamily="18" charset="0"/>
              </a:rPr>
              <a:t>      Log4net is a tool to help the programmer output log statements to a variety of output targets. </a:t>
            </a:r>
          </a:p>
          <a:p>
            <a:pPr marL="0" indent="0">
              <a:buNone/>
            </a:pPr>
            <a:r>
              <a:rPr lang="en-US" sz="1400" dirty="0">
                <a:latin typeface="Times New Roman" panose="02020603050405020304" pitchFamily="18" charset="0"/>
                <a:cs typeface="Times New Roman" panose="02020603050405020304" pitchFamily="18" charset="0"/>
              </a:rPr>
              <a:t>      In case of problems with an application, it is helpful to enable logging so that the problem can be located. With log4net it is possible to enable logging at runtime without modifying the application binary. The log4net package is designed so that log statements can remain in shipped code without incurring a high performance cost. It follows that the speed of logging (or rather not logging) is crucial.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One of the distinctive features of log4net is the notion of hierarchical loggers.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0283" y="3356992"/>
            <a:ext cx="4327229" cy="288032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18</a:t>
            </a:fld>
            <a:endParaRPr lang="en-GB"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7016" y="3349724"/>
            <a:ext cx="4265392" cy="28875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1838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945"/>
            <a:ext cx="8915400" cy="476672"/>
          </a:xfrm>
        </p:spPr>
        <p:txBody>
          <a:bodyPr/>
          <a:lstStyle/>
          <a:p>
            <a:pPr algn="l"/>
            <a:r>
              <a:rPr lang="en-US" altLang="en-US" sz="2800" dirty="0" err="1">
                <a:solidFill>
                  <a:schemeClr val="bg1"/>
                </a:solidFill>
                <a:cs typeface="Times New Roman" panose="02020603050405020304" pitchFamily="18" charset="0"/>
              </a:rPr>
              <a:t>PagedList</a:t>
            </a:r>
            <a:r>
              <a:rPr lang="en-US" altLang="en-US" sz="2800" dirty="0">
                <a:solidFill>
                  <a:schemeClr val="bg1"/>
                </a:solidFill>
                <a:cs typeface="Times New Roman" panose="02020603050405020304" pitchFamily="18" charset="0"/>
              </a:rPr>
              <a:t> package</a:t>
            </a:r>
            <a:endParaRPr lang="en-US" sz="2800" dirty="0">
              <a:solidFill>
                <a:schemeClr val="bg1"/>
              </a:solidFill>
            </a:endParaRPr>
          </a:p>
        </p:txBody>
      </p:sp>
      <p:sp>
        <p:nvSpPr>
          <p:cNvPr id="3" name="Content Placeholder 2"/>
          <p:cNvSpPr>
            <a:spLocks noGrp="1"/>
          </p:cNvSpPr>
          <p:nvPr>
            <p:ph sz="half" idx="1"/>
          </p:nvPr>
        </p:nvSpPr>
        <p:spPr>
          <a:xfrm>
            <a:off x="5245410" y="1732484"/>
            <a:ext cx="3960440" cy="2044824"/>
          </a:xfrm>
        </p:spPr>
        <p:txBody>
          <a:bodyPr/>
          <a:lstStyle/>
          <a:p>
            <a:pPr marL="0" indent="0">
              <a:buNone/>
            </a:pPr>
            <a:r>
              <a:rPr lang="en-US" sz="1400" dirty="0" err="1">
                <a:latin typeface="Times New Roman" panose="02020603050405020304" pitchFamily="18" charset="0"/>
                <a:cs typeface="Times New Roman" panose="02020603050405020304" pitchFamily="18" charset="0"/>
              </a:rPr>
              <a:t>PagedList</a:t>
            </a:r>
            <a:r>
              <a:rPr lang="en-US" sz="1400" dirty="0">
                <a:latin typeface="Times New Roman" panose="02020603050405020304" pitchFamily="18" charset="0"/>
                <a:cs typeface="Times New Roman" panose="02020603050405020304" pitchFamily="18" charset="0"/>
              </a:rPr>
              <a:t> is a package used for writing paging code.</a:t>
            </a:r>
          </a:p>
          <a:p>
            <a:pPr marL="0" indent="0">
              <a:buNone/>
            </a:pPr>
            <a:r>
              <a:rPr lang="en-US" sz="1400" dirty="0">
                <a:latin typeface="Times New Roman" panose="02020603050405020304" pitchFamily="18" charset="0"/>
                <a:cs typeface="Times New Roman" panose="02020603050405020304" pitchFamily="18" charset="0"/>
              </a:rPr>
              <a:t> It allows you to take any </a:t>
            </a:r>
            <a:r>
              <a:rPr lang="en-US" sz="1400" dirty="0" err="1">
                <a:latin typeface="Times New Roman" panose="02020603050405020304" pitchFamily="18" charset="0"/>
                <a:cs typeface="Times New Roman" panose="02020603050405020304" pitchFamily="18" charset="0"/>
              </a:rPr>
              <a:t>IEnumerable</a:t>
            </a:r>
            <a:r>
              <a:rPr lang="en-US" sz="1400" dirty="0">
                <a:latin typeface="Times New Roman" panose="02020603050405020304" pitchFamily="18" charset="0"/>
                <a:cs typeface="Times New Roman" panose="02020603050405020304" pitchFamily="18" charset="0"/>
              </a:rPr>
              <a:t>(T) and, by specifying the page size and desired page index, it can select only a subset of that list. </a:t>
            </a:r>
            <a:r>
              <a:rPr lang="en-US" sz="1400" dirty="0" err="1">
                <a:latin typeface="Times New Roman" panose="02020603050405020304" pitchFamily="18" charset="0"/>
                <a:cs typeface="Times New Roman" panose="02020603050405020304" pitchFamily="18" charset="0"/>
              </a:rPr>
              <a:t>PagedList</a:t>
            </a:r>
            <a:r>
              <a:rPr lang="en-US" sz="1400" dirty="0">
                <a:latin typeface="Times New Roman" panose="02020603050405020304" pitchFamily="18" charset="0"/>
                <a:cs typeface="Times New Roman" panose="02020603050405020304" pitchFamily="18" charset="0"/>
              </a:rPr>
              <a:t> also provides properties that are useful when building UI paging controls.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9024" y="4315675"/>
            <a:ext cx="4036826" cy="1546758"/>
          </a:xfrm>
          <a:prstGeom prst="rect">
            <a:avLst/>
          </a:prstGeom>
          <a:ln>
            <a:noFill/>
          </a:ln>
          <a:effectLst>
            <a:outerShdw blurRad="190500" algn="tl" rotWithShape="0">
              <a:srgbClr val="000000">
                <a:alpha val="70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19</a:t>
            </a:fld>
            <a:endParaRPr lang="en-GB" alt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88" y="764703"/>
            <a:ext cx="4429125" cy="50977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144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a:extLst>
              <a:ext uri="{FF2B5EF4-FFF2-40B4-BE49-F238E27FC236}">
                <a16:creationId xmlns:a16="http://schemas.microsoft.com/office/drawing/2014/main" id="{E8089230-D695-475A-B901-6DEFD13FB6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FB37E6B-F01A-4B67-92B9-AA312DAFA787}" type="slidenum">
              <a:rPr lang="en-GB" altLang="en-US" sz="1400" smtClean="0"/>
              <a:pPr>
                <a:spcBef>
                  <a:spcPct val="0"/>
                </a:spcBef>
                <a:buFontTx/>
                <a:buNone/>
              </a:pPr>
              <a:t>2</a:t>
            </a:fld>
            <a:endParaRPr lang="en-GB" altLang="en-US" sz="1400"/>
          </a:p>
        </p:txBody>
      </p:sp>
      <p:sp>
        <p:nvSpPr>
          <p:cNvPr id="5123" name="Rectangle 2">
            <a:extLst>
              <a:ext uri="{FF2B5EF4-FFF2-40B4-BE49-F238E27FC236}">
                <a16:creationId xmlns:a16="http://schemas.microsoft.com/office/drawing/2014/main" id="{68154DAF-3758-4437-A973-C255D4DA2C59}"/>
              </a:ext>
            </a:extLst>
          </p:cNvPr>
          <p:cNvSpPr>
            <a:spLocks noGrp="1" noChangeArrowheads="1"/>
          </p:cNvSpPr>
          <p:nvPr>
            <p:ph type="title" idx="4294967295"/>
          </p:nvPr>
        </p:nvSpPr>
        <p:spPr>
          <a:xfrm>
            <a:off x="228600" y="158750"/>
            <a:ext cx="8610600" cy="533400"/>
          </a:xfrm>
        </p:spPr>
        <p:txBody>
          <a:bodyPr/>
          <a:lstStyle/>
          <a:p>
            <a:pPr algn="l" eaLnBrk="1" hangingPunct="1"/>
            <a:r>
              <a:rPr lang="en-US" altLang="en-US" sz="2400" dirty="0">
                <a:solidFill>
                  <a:schemeClr val="bg1"/>
                </a:solidFill>
                <a:latin typeface="Times New Roman" panose="02020603050405020304" pitchFamily="18" charset="0"/>
                <a:cs typeface="Times New Roman" panose="02020603050405020304" pitchFamily="18" charset="0"/>
              </a:rPr>
              <a:t>Main Features of Northwind Phones eShop </a:t>
            </a:r>
            <a:br>
              <a:rPr lang="en-US" altLang="en-US" sz="2400" b="1" dirty="0">
                <a:solidFill>
                  <a:schemeClr val="accent2"/>
                </a:solidFill>
                <a:latin typeface="Verdana" panose="020B0604030504040204" pitchFamily="34" charset="0"/>
              </a:rPr>
            </a:br>
            <a:endParaRPr lang="en-US" altLang="en-US" sz="2400" dirty="0">
              <a:solidFill>
                <a:schemeClr val="bg1"/>
              </a:solidFill>
              <a:latin typeface="Times New Roman" panose="02020603050405020304" pitchFamily="18" charset="0"/>
              <a:cs typeface="Times New Roman" panose="02020603050405020304" pitchFamily="18" charset="0"/>
            </a:endParaRPr>
          </a:p>
        </p:txBody>
      </p:sp>
      <p:sp>
        <p:nvSpPr>
          <p:cNvPr id="6148" name="Text Box 29">
            <a:extLst>
              <a:ext uri="{FF2B5EF4-FFF2-40B4-BE49-F238E27FC236}">
                <a16:creationId xmlns:a16="http://schemas.microsoft.com/office/drawing/2014/main" id="{D22F7004-51A5-4DC7-8EA1-8448CFB46EFF}"/>
              </a:ext>
            </a:extLst>
          </p:cNvPr>
          <p:cNvSpPr txBox="1">
            <a:spLocks noChangeArrowheads="1"/>
          </p:cNvSpPr>
          <p:nvPr/>
        </p:nvSpPr>
        <p:spPr bwMode="auto">
          <a:xfrm>
            <a:off x="704850" y="2667787"/>
            <a:ext cx="84709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miter lim="800000"/>
                <a:headEnd/>
                <a:tailEnd/>
              </a14:hiddenLine>
            </a:ext>
          </a:extLst>
        </p:spPr>
        <p:txBody>
          <a:bodyPr>
            <a:spAutoFit/>
          </a:bodyPr>
          <a:lstStyle>
            <a:lvl1pPr marL="342900" indent="-342900" eaLnBrk="0" hangingPunct="0">
              <a:defRPr sz="1400">
                <a:solidFill>
                  <a:schemeClr val="tx1"/>
                </a:solidFill>
                <a:latin typeface="Times New Roman" panose="02020603050405020304" pitchFamily="18" charset="0"/>
              </a:defRPr>
            </a:lvl1pPr>
            <a:lvl2pPr eaLnBrk="0" hangingPunct="0">
              <a:defRPr sz="1400">
                <a:solidFill>
                  <a:schemeClr val="tx1"/>
                </a:solidFill>
                <a:latin typeface="Times New Roman" panose="02020603050405020304" pitchFamily="18" charset="0"/>
              </a:defRPr>
            </a:lvl2pPr>
            <a:lvl3pPr marL="1143000" indent="-228600" eaLnBrk="0" hangingPunct="0">
              <a:defRPr sz="1400">
                <a:solidFill>
                  <a:schemeClr val="tx1"/>
                </a:solidFill>
                <a:latin typeface="Times New Roman" panose="02020603050405020304" pitchFamily="18" charset="0"/>
              </a:defRPr>
            </a:lvl3pPr>
            <a:lvl4pPr marL="1600200" indent="-228600" eaLnBrk="0" hangingPunct="0">
              <a:defRPr sz="1400">
                <a:solidFill>
                  <a:schemeClr val="tx1"/>
                </a:solidFill>
                <a:latin typeface="Times New Roman" panose="02020603050405020304" pitchFamily="18" charset="0"/>
              </a:defRPr>
            </a:lvl4pPr>
            <a:lvl5pPr marL="2057400" indent="-228600" eaLnBrk="0" hangingPunct="0">
              <a:defRPr sz="1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defRPr>
            </a:lvl9pPr>
          </a:lstStyle>
          <a:p>
            <a:pPr marL="742950" lvl="1" indent="-285750">
              <a:buFont typeface="Wingdings" panose="05000000000000000000" pitchFamily="2" charset="2"/>
              <a:buChar char="ü"/>
              <a:defRPr/>
            </a:pPr>
            <a:r>
              <a:rPr lang="en-US" sz="1800" b="1" dirty="0"/>
              <a:t>It is an E-Commerce site, which sells smartphones.</a:t>
            </a:r>
          </a:p>
          <a:p>
            <a:pPr marL="742950" lvl="1" indent="-285750">
              <a:buFont typeface="Wingdings" panose="05000000000000000000" pitchFamily="2" charset="2"/>
              <a:buChar char="ü"/>
              <a:defRPr/>
            </a:pPr>
            <a:r>
              <a:rPr lang="en-US" sz="1800" b="1" dirty="0"/>
              <a:t>Any user has his own shop cart where he can add products intended for          purchase.</a:t>
            </a:r>
          </a:p>
          <a:p>
            <a:pPr marL="742950" lvl="1" indent="-285750">
              <a:buFont typeface="Wingdings" panose="05000000000000000000" pitchFamily="2" charset="2"/>
              <a:buChar char="ü"/>
              <a:defRPr/>
            </a:pPr>
            <a:r>
              <a:rPr lang="en-US" sz="1800" b="1" dirty="0"/>
              <a:t>Administrators can access the Dashboard. He can add/edit/delete almost anything in the database.</a:t>
            </a:r>
            <a:endParaRPr lang="en-US" sz="1800" dirty="0"/>
          </a:p>
          <a:p>
            <a:pPr marL="742950" lvl="1" indent="-285750">
              <a:buFont typeface="Wingdings" panose="05000000000000000000" pitchFamily="2" charset="2"/>
              <a:buChar char="ü"/>
              <a:defRPr/>
            </a:pPr>
            <a:r>
              <a:rPr lang="en-US" sz="1800" b="1" dirty="0"/>
              <a:t>Reports can be exported to PDF, XML, WORD, EXCEL…</a:t>
            </a:r>
          </a:p>
          <a:p>
            <a:pPr marL="742950" lvl="1" indent="-285750">
              <a:buFont typeface="Wingdings" panose="05000000000000000000" pitchFamily="2" charset="2"/>
              <a:buChar char="ü"/>
              <a:defRPr/>
            </a:pPr>
            <a:r>
              <a:rPr lang="en-US" sz="1800" b="1" dirty="0"/>
              <a:t>Responsive Front-End web interface(small ,medium and large devices) 	</a:t>
            </a:r>
            <a:endParaRPr lang="en-US" altLang="en-US" sz="1800" dirty="0">
              <a:solidFill>
                <a:srgbClr val="000000"/>
              </a:solidFill>
            </a:endParaRPr>
          </a:p>
        </p:txBody>
      </p:sp>
      <p:sp>
        <p:nvSpPr>
          <p:cNvPr id="5126" name="Text Box 0">
            <a:extLst>
              <a:ext uri="{FF2B5EF4-FFF2-40B4-BE49-F238E27FC236}">
                <a16:creationId xmlns:a16="http://schemas.microsoft.com/office/drawing/2014/main" id="{F21FD796-A054-4895-9161-16F880B8BCDC}"/>
              </a:ext>
            </a:extLst>
          </p:cNvPr>
          <p:cNvSpPr txBox="1">
            <a:spLocks noChangeArrowheads="1"/>
          </p:cNvSpPr>
          <p:nvPr/>
        </p:nvSpPr>
        <p:spPr bwMode="auto">
          <a:xfrm>
            <a:off x="476250" y="1143890"/>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E-Commerce features</a:t>
            </a:r>
            <a:endParaRPr lang="en-US" altLang="en-US" sz="1400" b="1" dirty="0">
              <a:solidFill>
                <a:schemeClr val="accent2"/>
              </a:solidFill>
              <a:latin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476672"/>
          </a:xfrm>
        </p:spPr>
        <p:txBody>
          <a:bodyPr/>
          <a:lstStyle/>
          <a:p>
            <a:pPr algn="l"/>
            <a:r>
              <a:rPr lang="en-US" altLang="en-US" sz="2800" dirty="0" err="1">
                <a:solidFill>
                  <a:schemeClr val="bg1"/>
                </a:solidFill>
                <a:cs typeface="Times New Roman" panose="02020603050405020304" pitchFamily="18" charset="0"/>
              </a:rPr>
              <a:t>Newtonsoft.JSON</a:t>
            </a:r>
            <a:endParaRPr lang="en-US" sz="2800" dirty="0">
              <a:solidFill>
                <a:schemeClr val="bg1"/>
              </a:solidFill>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7260" y="1772815"/>
            <a:ext cx="3960440" cy="3648075"/>
          </a:xfrm>
          <a:prstGeom prst="rect">
            <a:avLst/>
          </a:prstGeom>
          <a:ln>
            <a:noFill/>
          </a:ln>
          <a:effectLst>
            <a:outerShdw blurRad="292100" dist="139700" dir="2700000" algn="tl" rotWithShape="0">
              <a:srgbClr val="333333">
                <a:alpha val="65000"/>
              </a:srgbClr>
            </a:outerShdw>
          </a:effectLst>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97016" y="1772816"/>
            <a:ext cx="4381500" cy="36480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20</a:t>
            </a:fld>
            <a:endParaRPr lang="en-GB" altLang="en-US" dirty="0"/>
          </a:p>
        </p:txBody>
      </p:sp>
      <p:sp>
        <p:nvSpPr>
          <p:cNvPr id="3" name="TextBox 2"/>
          <p:cNvSpPr txBox="1"/>
          <p:nvPr/>
        </p:nvSpPr>
        <p:spPr>
          <a:xfrm>
            <a:off x="704528" y="980728"/>
            <a:ext cx="7416824" cy="307777"/>
          </a:xfrm>
          <a:prstGeom prst="rect">
            <a:avLst/>
          </a:prstGeom>
          <a:noFill/>
        </p:spPr>
        <p:txBody>
          <a:bodyPr wrap="square" rtlCol="0">
            <a:spAutoFit/>
          </a:bodyPr>
          <a:lstStyle/>
          <a:p>
            <a:r>
              <a:rPr lang="en-US" dirty="0"/>
              <a:t>This package is used to convert a JSON object into a C# class.</a:t>
            </a:r>
          </a:p>
        </p:txBody>
      </p:sp>
    </p:spTree>
    <p:extLst>
      <p:ext uri="{BB962C8B-B14F-4D97-AF65-F5344CB8AC3E}">
        <p14:creationId xmlns:p14="http://schemas.microsoft.com/office/powerpoint/2010/main" val="530701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Unit Testing</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8112" y="2616843"/>
            <a:ext cx="7958748" cy="3769676"/>
          </a:xfrm>
          <a:prstGeom prst="rect">
            <a:avLst/>
          </a:prstGeom>
          <a:ln>
            <a:noFill/>
          </a:ln>
          <a:effectLst>
            <a:outerShdw blurRad="292100" dist="139700" dir="2700000" algn="tl" rotWithShape="0">
              <a:srgbClr val="333333">
                <a:alpha val="65000"/>
              </a:srgbClr>
            </a:outerShdw>
          </a:effectLst>
        </p:spPr>
      </p:pic>
      <p:sp>
        <p:nvSpPr>
          <p:cNvPr id="4" name="Content Placeholder 3"/>
          <p:cNvSpPr>
            <a:spLocks noGrp="1"/>
          </p:cNvSpPr>
          <p:nvPr>
            <p:ph sz="half" idx="2"/>
          </p:nvPr>
        </p:nvSpPr>
        <p:spPr>
          <a:xfrm>
            <a:off x="788112" y="1196752"/>
            <a:ext cx="8127288" cy="1296144"/>
          </a:xfrm>
        </p:spPr>
        <p:txBody>
          <a:bodyPr/>
          <a:lstStyle/>
          <a:p>
            <a:pPr marL="0" indent="0">
              <a:buNone/>
            </a:pPr>
            <a:r>
              <a:rPr lang="en-US" sz="1400" dirty="0">
                <a:latin typeface="Times New Roman" panose="02020603050405020304" pitchFamily="18" charset="0"/>
                <a:cs typeface="Times New Roman" panose="02020603050405020304" pitchFamily="18" charset="0"/>
              </a:rPr>
              <a:t>        In computer programming, </a:t>
            </a:r>
            <a:r>
              <a:rPr lang="en-US" sz="1400" b="1" dirty="0">
                <a:latin typeface="Times New Roman" panose="02020603050405020304" pitchFamily="18" charset="0"/>
                <a:cs typeface="Times New Roman" panose="02020603050405020304" pitchFamily="18" charset="0"/>
              </a:rPr>
              <a:t>unit testing</a:t>
            </a:r>
            <a:r>
              <a:rPr lang="en-US" sz="1400" dirty="0">
                <a:latin typeface="Times New Roman" panose="02020603050405020304" pitchFamily="18" charset="0"/>
                <a:cs typeface="Times New Roman" panose="02020603050405020304" pitchFamily="18" charset="0"/>
              </a:rPr>
              <a:t> is a software testing method by which individual units of source code, sets of one or more computer program modules together with associated control data, usage procedures, and operating procedures, are tested to determine whether they are fit for use.</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We use unit testing in </a:t>
            </a:r>
            <a:r>
              <a:rPr lang="en-US" sz="1400" dirty="0" err="1">
                <a:latin typeface="Times New Roman" panose="02020603050405020304" pitchFamily="18" charset="0"/>
                <a:cs typeface="Times New Roman" panose="02020603050405020304" pitchFamily="18" charset="0"/>
              </a:rPr>
              <a:t>metods</a:t>
            </a:r>
            <a:r>
              <a:rPr lang="en-US" sz="1400" dirty="0">
                <a:latin typeface="Times New Roman" panose="02020603050405020304" pitchFamily="18" charset="0"/>
                <a:cs typeface="Times New Roman" panose="02020603050405020304" pitchFamily="18" charset="0"/>
              </a:rPr>
              <a:t> from Controllers.</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21</a:t>
            </a:fld>
            <a:endParaRPr lang="en-GB" altLang="en-US" dirty="0"/>
          </a:p>
        </p:txBody>
      </p:sp>
    </p:spTree>
    <p:extLst>
      <p:ext uri="{BB962C8B-B14F-4D97-AF65-F5344CB8AC3E}">
        <p14:creationId xmlns:p14="http://schemas.microsoft.com/office/powerpoint/2010/main" val="446910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F52BBA83-BB59-46B0-92E3-E40B71657E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EF7DB56-8A9F-48A5-953B-CBB1BB8D38E6}" type="slidenum">
              <a:rPr lang="en-GB" altLang="en-US" sz="1400" smtClean="0"/>
              <a:pPr>
                <a:spcBef>
                  <a:spcPct val="0"/>
                </a:spcBef>
                <a:buFontTx/>
                <a:buNone/>
              </a:pPr>
              <a:t>22</a:t>
            </a:fld>
            <a:endParaRPr lang="en-GB" altLang="en-US" sz="1400" dirty="0"/>
          </a:p>
        </p:txBody>
      </p:sp>
      <p:sp>
        <p:nvSpPr>
          <p:cNvPr id="13315" name="Rectangle 2">
            <a:extLst>
              <a:ext uri="{FF2B5EF4-FFF2-40B4-BE49-F238E27FC236}">
                <a16:creationId xmlns:a16="http://schemas.microsoft.com/office/drawing/2014/main" id="{8FB9A69E-FDA2-4885-A36C-0D12E643F9B5}"/>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Effort Estimation</a:t>
            </a:r>
            <a:endParaRPr lang="en-US" altLang="en-US" sz="2800" noProof="1">
              <a:solidFill>
                <a:schemeClr val="bg1"/>
              </a:solidFill>
            </a:endParaRPr>
          </a:p>
        </p:txBody>
      </p:sp>
      <p:sp>
        <p:nvSpPr>
          <p:cNvPr id="13316" name="Rectangle 3">
            <a:extLst>
              <a:ext uri="{FF2B5EF4-FFF2-40B4-BE49-F238E27FC236}">
                <a16:creationId xmlns:a16="http://schemas.microsoft.com/office/drawing/2014/main" id="{A9BDED61-3172-4D41-9AC0-8D3DB4ABDE9C}"/>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7" name="Rectangle 5">
            <a:extLst>
              <a:ext uri="{FF2B5EF4-FFF2-40B4-BE49-F238E27FC236}">
                <a16:creationId xmlns:a16="http://schemas.microsoft.com/office/drawing/2014/main" id="{8648384A-E472-4FFA-B1E3-02F476150AF6}"/>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8" name="Rectangle 6">
            <a:extLst>
              <a:ext uri="{FF2B5EF4-FFF2-40B4-BE49-F238E27FC236}">
                <a16:creationId xmlns:a16="http://schemas.microsoft.com/office/drawing/2014/main" id="{349D3DD9-534E-4642-994A-449FDA4F2104}"/>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9" name="Text Box 0">
            <a:extLst>
              <a:ext uri="{FF2B5EF4-FFF2-40B4-BE49-F238E27FC236}">
                <a16:creationId xmlns:a16="http://schemas.microsoft.com/office/drawing/2014/main" id="{FEA01339-D3FA-40D7-BED4-4ED303FEC875}"/>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Project Management Phases</a:t>
            </a:r>
            <a:endParaRPr lang="en-US" altLang="en-US" sz="1400" b="1" dirty="0">
              <a:solidFill>
                <a:schemeClr val="accent2"/>
              </a:solidFill>
              <a:latin typeface="Verdana" panose="020B0604030504040204" pitchFamily="34" charset="0"/>
            </a:endParaRPr>
          </a:p>
        </p:txBody>
      </p:sp>
      <p:graphicFrame>
        <p:nvGraphicFramePr>
          <p:cNvPr id="2" name="Table 1">
            <a:extLst>
              <a:ext uri="{FF2B5EF4-FFF2-40B4-BE49-F238E27FC236}">
                <a16:creationId xmlns:a16="http://schemas.microsoft.com/office/drawing/2014/main" id="{3897A335-5C54-4EAE-A2BF-822EE1210C0E}"/>
              </a:ext>
            </a:extLst>
          </p:cNvPr>
          <p:cNvGraphicFramePr>
            <a:graphicFrameLocks noGrp="1"/>
          </p:cNvGraphicFramePr>
          <p:nvPr/>
        </p:nvGraphicFramePr>
        <p:xfrm>
          <a:off x="1155700" y="2362200"/>
          <a:ext cx="7759700" cy="2914653"/>
        </p:xfrm>
        <a:graphic>
          <a:graphicData uri="http://schemas.openxmlformats.org/drawingml/2006/table">
            <a:tbl>
              <a:tblPr firstRow="1" bandRow="1">
                <a:tableStyleId>{5C22544A-7EE6-4342-B048-85BDC9FD1C3A}</a:tableStyleId>
              </a:tblPr>
              <a:tblGrid>
                <a:gridCol w="4292609">
                  <a:extLst>
                    <a:ext uri="{9D8B030D-6E8A-4147-A177-3AD203B41FA5}">
                      <a16:colId xmlns:a16="http://schemas.microsoft.com/office/drawing/2014/main" val="771698457"/>
                    </a:ext>
                  </a:extLst>
                </a:gridCol>
                <a:gridCol w="3467091">
                  <a:extLst>
                    <a:ext uri="{9D8B030D-6E8A-4147-A177-3AD203B41FA5}">
                      <a16:colId xmlns:a16="http://schemas.microsoft.com/office/drawing/2014/main" val="4188509630"/>
                    </a:ext>
                  </a:extLst>
                </a:gridCol>
              </a:tblGrid>
              <a:tr h="689271">
                <a:tc>
                  <a:txBody>
                    <a:bodyPr/>
                    <a:lstStyle/>
                    <a:p>
                      <a:pPr algn="ctr"/>
                      <a:r>
                        <a:rPr lang="en-US" sz="2800" dirty="0">
                          <a:latin typeface="Arial Rounded MT Bold" panose="020F0704030504030204" pitchFamily="34" charset="0"/>
                        </a:rPr>
                        <a:t>Phase</a:t>
                      </a:r>
                    </a:p>
                  </a:txBody>
                  <a:tcPr marT="45727" marB="45727"/>
                </a:tc>
                <a:tc>
                  <a:txBody>
                    <a:bodyPr/>
                    <a:lstStyle/>
                    <a:p>
                      <a:pPr algn="ctr"/>
                      <a:r>
                        <a:rPr lang="en-US" sz="2800" dirty="0">
                          <a:latin typeface="Arial Rounded MT Bold" panose="020F0704030504030204" pitchFamily="34" charset="0"/>
                        </a:rPr>
                        <a:t> Tool</a:t>
                      </a:r>
                    </a:p>
                  </a:txBody>
                  <a:tcPr marT="45727" marB="45727"/>
                </a:tc>
                <a:extLst>
                  <a:ext uri="{0D108BD9-81ED-4DB2-BD59-A6C34878D82A}">
                    <a16:rowId xmlns:a16="http://schemas.microsoft.com/office/drawing/2014/main" val="388293100"/>
                  </a:ext>
                </a:extLst>
              </a:tr>
              <a:tr h="370897">
                <a:tc>
                  <a:txBody>
                    <a:bodyPr/>
                    <a:lstStyle/>
                    <a:p>
                      <a:r>
                        <a:rPr lang="en-US" sz="1800" dirty="0"/>
                        <a:t>Training</a:t>
                      </a:r>
                    </a:p>
                  </a:txBody>
                  <a:tcPr marT="45727" marB="45727"/>
                </a:tc>
                <a:tc>
                  <a:txBody>
                    <a:bodyPr/>
                    <a:lstStyle/>
                    <a:p>
                      <a:endParaRPr lang="en-US" sz="1800" dirty="0"/>
                    </a:p>
                  </a:txBody>
                  <a:tcPr marT="45727" marB="45727"/>
                </a:tc>
                <a:extLst>
                  <a:ext uri="{0D108BD9-81ED-4DB2-BD59-A6C34878D82A}">
                    <a16:rowId xmlns:a16="http://schemas.microsoft.com/office/drawing/2014/main" val="3948477327"/>
                  </a:ext>
                </a:extLst>
              </a:tr>
              <a:tr h="370897">
                <a:tc>
                  <a:txBody>
                    <a:bodyPr/>
                    <a:lstStyle/>
                    <a:p>
                      <a:r>
                        <a:rPr lang="en-US" sz="1800" dirty="0"/>
                        <a:t>Analysis</a:t>
                      </a:r>
                    </a:p>
                  </a:txBody>
                  <a:tcPr marT="45727" marB="45727"/>
                </a:tc>
                <a:tc>
                  <a:txBody>
                    <a:bodyPr/>
                    <a:lstStyle/>
                    <a:p>
                      <a:endParaRPr lang="en-US" sz="1800" dirty="0"/>
                    </a:p>
                  </a:txBody>
                  <a:tcPr marT="45727" marB="45727"/>
                </a:tc>
                <a:extLst>
                  <a:ext uri="{0D108BD9-81ED-4DB2-BD59-A6C34878D82A}">
                    <a16:rowId xmlns:a16="http://schemas.microsoft.com/office/drawing/2014/main" val="3552596737"/>
                  </a:ext>
                </a:extLst>
              </a:tr>
              <a:tr h="370897">
                <a:tc>
                  <a:txBody>
                    <a:bodyPr/>
                    <a:lstStyle/>
                    <a:p>
                      <a:r>
                        <a:rPr lang="en-US" sz="1800" dirty="0"/>
                        <a:t>Design</a:t>
                      </a:r>
                    </a:p>
                  </a:txBody>
                  <a:tcPr marT="45727" marB="45727"/>
                </a:tc>
                <a:tc>
                  <a:txBody>
                    <a:bodyPr/>
                    <a:lstStyle/>
                    <a:p>
                      <a:endParaRPr lang="en-US" sz="1800" dirty="0"/>
                    </a:p>
                  </a:txBody>
                  <a:tcPr marT="45727" marB="45727"/>
                </a:tc>
                <a:extLst>
                  <a:ext uri="{0D108BD9-81ED-4DB2-BD59-A6C34878D82A}">
                    <a16:rowId xmlns:a16="http://schemas.microsoft.com/office/drawing/2014/main" val="249758008"/>
                  </a:ext>
                </a:extLst>
              </a:tr>
              <a:tr h="370897">
                <a:tc>
                  <a:txBody>
                    <a:bodyPr/>
                    <a:lstStyle/>
                    <a:p>
                      <a:r>
                        <a:rPr lang="en-US" sz="1800" dirty="0"/>
                        <a:t>Coding and Unit Testing</a:t>
                      </a:r>
                    </a:p>
                  </a:txBody>
                  <a:tcPr marT="45727" marB="45727"/>
                </a:tc>
                <a:tc>
                  <a:txBody>
                    <a:bodyPr/>
                    <a:lstStyle/>
                    <a:p>
                      <a:endParaRPr lang="en-US" sz="1800" dirty="0"/>
                    </a:p>
                  </a:txBody>
                  <a:tcPr marT="45727" marB="45727"/>
                </a:tc>
                <a:extLst>
                  <a:ext uri="{0D108BD9-81ED-4DB2-BD59-A6C34878D82A}">
                    <a16:rowId xmlns:a16="http://schemas.microsoft.com/office/drawing/2014/main" val="3170378734"/>
                  </a:ext>
                </a:extLst>
              </a:tr>
              <a:tr h="370897">
                <a:tc>
                  <a:txBody>
                    <a:bodyPr/>
                    <a:lstStyle/>
                    <a:p>
                      <a:r>
                        <a:rPr lang="en-US" sz="1800" dirty="0"/>
                        <a:t>Testing and Continuous Integration</a:t>
                      </a:r>
                    </a:p>
                  </a:txBody>
                  <a:tcPr marT="45727" marB="45727"/>
                </a:tc>
                <a:tc>
                  <a:txBody>
                    <a:bodyPr/>
                    <a:lstStyle/>
                    <a:p>
                      <a:endParaRPr lang="en-US" sz="1800" dirty="0"/>
                    </a:p>
                  </a:txBody>
                  <a:tcPr marT="45727" marB="45727"/>
                </a:tc>
                <a:extLst>
                  <a:ext uri="{0D108BD9-81ED-4DB2-BD59-A6C34878D82A}">
                    <a16:rowId xmlns:a16="http://schemas.microsoft.com/office/drawing/2014/main" val="2359160239"/>
                  </a:ext>
                </a:extLst>
              </a:tr>
              <a:tr h="370897">
                <a:tc>
                  <a:txBody>
                    <a:bodyPr/>
                    <a:lstStyle/>
                    <a:p>
                      <a:r>
                        <a:rPr lang="en-US" sz="1800" dirty="0"/>
                        <a:t>Delivery</a:t>
                      </a:r>
                    </a:p>
                  </a:txBody>
                  <a:tcPr marT="45727" marB="45727"/>
                </a:tc>
                <a:tc>
                  <a:txBody>
                    <a:bodyPr/>
                    <a:lstStyle/>
                    <a:p>
                      <a:endParaRPr lang="en-US" sz="1800" dirty="0"/>
                    </a:p>
                  </a:txBody>
                  <a:tcPr marT="45727" marB="45727"/>
                </a:tc>
                <a:extLst>
                  <a:ext uri="{0D108BD9-81ED-4DB2-BD59-A6C34878D82A}">
                    <a16:rowId xmlns:a16="http://schemas.microsoft.com/office/drawing/2014/main" val="243572863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99957CAE-1E04-49C3-B899-AF5E4C85C8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28C1809-4E6F-4CF7-B452-38DB6BF341D0}" type="slidenum">
              <a:rPr lang="en-GB" altLang="en-US" sz="1400" smtClean="0"/>
              <a:pPr>
                <a:spcBef>
                  <a:spcPct val="0"/>
                </a:spcBef>
                <a:buFontTx/>
                <a:buNone/>
              </a:pPr>
              <a:t>3</a:t>
            </a:fld>
            <a:endParaRPr lang="en-GB" altLang="en-US" sz="1400"/>
          </a:p>
        </p:txBody>
      </p:sp>
      <p:sp>
        <p:nvSpPr>
          <p:cNvPr id="7171" name="Rectangle 2">
            <a:extLst>
              <a:ext uri="{FF2B5EF4-FFF2-40B4-BE49-F238E27FC236}">
                <a16:creationId xmlns:a16="http://schemas.microsoft.com/office/drawing/2014/main" id="{B10462D5-864D-4E41-B75D-9BCEC8790A94}"/>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Detailed technical </a:t>
            </a:r>
            <a:r>
              <a:rPr lang="en-US" altLang="en-US" sz="2800" dirty="0" err="1">
                <a:solidFill>
                  <a:schemeClr val="bg1"/>
                </a:solidFill>
              </a:rPr>
              <a:t>informations</a:t>
            </a:r>
            <a:endParaRPr lang="en-US" altLang="en-US" sz="2800" noProof="1">
              <a:solidFill>
                <a:schemeClr val="bg1"/>
              </a:solidFill>
            </a:endParaRPr>
          </a:p>
        </p:txBody>
      </p:sp>
      <p:sp>
        <p:nvSpPr>
          <p:cNvPr id="7172" name="Rectangle 3">
            <a:extLst>
              <a:ext uri="{FF2B5EF4-FFF2-40B4-BE49-F238E27FC236}">
                <a16:creationId xmlns:a16="http://schemas.microsoft.com/office/drawing/2014/main" id="{34640523-622F-4756-80A9-B0009A27D94F}"/>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3" name="Rectangle 5">
            <a:extLst>
              <a:ext uri="{FF2B5EF4-FFF2-40B4-BE49-F238E27FC236}">
                <a16:creationId xmlns:a16="http://schemas.microsoft.com/office/drawing/2014/main" id="{B981B1B4-6B54-42AA-A183-B67663FF8A1A}"/>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4" name="Rectangle 6">
            <a:extLst>
              <a:ext uri="{FF2B5EF4-FFF2-40B4-BE49-F238E27FC236}">
                <a16:creationId xmlns:a16="http://schemas.microsoft.com/office/drawing/2014/main" id="{F3255ABD-3C46-48E1-AB12-BF2C48B41FE6}"/>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5" name="Text Box 0">
            <a:extLst>
              <a:ext uri="{FF2B5EF4-FFF2-40B4-BE49-F238E27FC236}">
                <a16:creationId xmlns:a16="http://schemas.microsoft.com/office/drawing/2014/main" id="{C3236A09-53B6-47E4-9CA8-2FCBCFBDDE92}"/>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136576" y="1238250"/>
            <a:ext cx="7778824"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a:buFont typeface="Wingdings" panose="05000000000000000000" pitchFamily="2" charset="2"/>
              <a:buChar char=""/>
              <a:defRPr/>
            </a:pPr>
            <a:r>
              <a:rPr lang="en-US" altLang="en-US" sz="2000" dirty="0">
                <a:cs typeface="Times New Roman" panose="02020603050405020304" pitchFamily="18" charset="0"/>
              </a:rPr>
              <a:t>ASP.NET MVC 5.2.2  - C# 5.0  with .NET framework 4.5.2 ; </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Entity Framework 6.0</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ASP.NET Identity Authentication</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SQL Server 2016 &amp; Reporting Services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The Apache Log4Net logger</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Bootstrap 3.0, HTML 5 &amp; CSS3, AJAX, JavaScript and </a:t>
            </a:r>
            <a:r>
              <a:rPr lang="en-US" altLang="en-US" sz="2000" dirty="0" err="1">
                <a:cs typeface="Times New Roman" panose="02020603050405020304" pitchFamily="18" charset="0"/>
              </a:rPr>
              <a:t>JQuery</a:t>
            </a:r>
            <a:endParaRPr lang="en-US" altLang="en-US" sz="2000" dirty="0">
              <a:cs typeface="Times New Roman" panose="02020603050405020304" pitchFamily="18" charset="0"/>
            </a:endParaRP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err="1">
                <a:cs typeface="Times New Roman" panose="02020603050405020304" pitchFamily="18" charset="0"/>
              </a:rPr>
              <a:t>DataTable</a:t>
            </a:r>
            <a:r>
              <a:rPr lang="en-US" altLang="en-US" sz="2000" dirty="0">
                <a:cs typeface="Times New Roman" panose="02020603050405020304" pitchFamily="18" charset="0"/>
              </a:rPr>
              <a:t>, JavaScript libraries: Raphael, Morris</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Chrome, Internet Explorer 11.0, Edge</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GitHub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D128F715-E6B8-442A-B4DC-25C4F6F4FC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7EA747C-F66A-4413-B216-9569ED772C52}" type="slidenum">
              <a:rPr lang="en-GB" altLang="en-US" sz="1400" smtClean="0"/>
              <a:pPr>
                <a:spcBef>
                  <a:spcPct val="0"/>
                </a:spcBef>
                <a:buFontTx/>
                <a:buNone/>
              </a:pPr>
              <a:t>4</a:t>
            </a:fld>
            <a:endParaRPr lang="en-GB" altLang="en-US" sz="1400"/>
          </a:p>
        </p:txBody>
      </p:sp>
      <p:sp>
        <p:nvSpPr>
          <p:cNvPr id="9219" name="Rectangle 2">
            <a:extLst>
              <a:ext uri="{FF2B5EF4-FFF2-40B4-BE49-F238E27FC236}">
                <a16:creationId xmlns:a16="http://schemas.microsoft.com/office/drawing/2014/main" id="{964776C8-458B-4D0E-AAF3-D3B62AB56B5C}"/>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Client technologies</a:t>
            </a:r>
            <a:endParaRPr lang="en-US" altLang="en-US" sz="2800" noProof="1">
              <a:solidFill>
                <a:schemeClr val="bg1"/>
              </a:solidFill>
            </a:endParaRPr>
          </a:p>
        </p:txBody>
      </p:sp>
      <p:sp>
        <p:nvSpPr>
          <p:cNvPr id="9220" name="Rectangle 3">
            <a:extLst>
              <a:ext uri="{FF2B5EF4-FFF2-40B4-BE49-F238E27FC236}">
                <a16:creationId xmlns:a16="http://schemas.microsoft.com/office/drawing/2014/main" id="{15F31CB8-F043-4031-8E37-6A87D6CE562E}"/>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1" name="Rectangle 5">
            <a:extLst>
              <a:ext uri="{FF2B5EF4-FFF2-40B4-BE49-F238E27FC236}">
                <a16:creationId xmlns:a16="http://schemas.microsoft.com/office/drawing/2014/main" id="{F215FE92-7D2A-4A92-9F5C-5E4D0E8FA343}"/>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2" name="Rectangle 6">
            <a:extLst>
              <a:ext uri="{FF2B5EF4-FFF2-40B4-BE49-F238E27FC236}">
                <a16:creationId xmlns:a16="http://schemas.microsoft.com/office/drawing/2014/main" id="{886CF870-4529-49D0-B19C-2970FC8EF764}"/>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3" name="Text Box 0">
            <a:extLst>
              <a:ext uri="{FF2B5EF4-FFF2-40B4-BE49-F238E27FC236}">
                <a16:creationId xmlns:a16="http://schemas.microsoft.com/office/drawing/2014/main" id="{8400A89C-5447-4F21-9328-5F0667563C05}"/>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314450" y="1543050"/>
            <a:ext cx="76327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Bootstrap 3.0</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a:cs typeface="Times New Roman" panose="02020603050405020304" pitchFamily="18" charset="0"/>
              </a:rPr>
              <a:t> HTML5 </a:t>
            </a:r>
            <a:r>
              <a:rPr lang="en-US" altLang="en-US" sz="2000" dirty="0">
                <a:cs typeface="Times New Roman" panose="02020603050405020304" pitchFamily="18" charset="0"/>
              </a:rPr>
              <a:t>&amp; CSS3</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 AJAX, JavaScript and </a:t>
            </a:r>
            <a:r>
              <a:rPr lang="en-US" altLang="en-US" sz="2000" dirty="0" err="1">
                <a:cs typeface="Times New Roman" panose="02020603050405020304" pitchFamily="18" charset="0"/>
              </a:rPr>
              <a:t>JQuery</a:t>
            </a:r>
            <a:endParaRPr lang="en-US" altLang="en-US" sz="2000" dirty="0">
              <a:cs typeface="Times New Roman" panose="02020603050405020304" pitchFamily="18" charset="0"/>
            </a:endParaRP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err="1">
                <a:cs typeface="Times New Roman" panose="02020603050405020304" pitchFamily="18" charset="0"/>
              </a:rPr>
              <a:t>DataTable</a:t>
            </a:r>
            <a:r>
              <a:rPr lang="en-US" altLang="en-US" sz="2000" dirty="0">
                <a:cs typeface="Times New Roman" panose="02020603050405020304" pitchFamily="18" charset="0"/>
              </a:rPr>
              <a:t>, JavaScript libraries: Raphael, Morris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Chrome, Internet Explorer 11.0, Edge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Bootstrap</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6496" y="2204864"/>
            <a:ext cx="5976664" cy="35682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5</a:t>
            </a:fld>
            <a:endParaRPr lang="en-GB" altLang="en-US" dirty="0"/>
          </a:p>
        </p:txBody>
      </p:sp>
      <p:sp>
        <p:nvSpPr>
          <p:cNvPr id="16" name="Content Placeholder 15"/>
          <p:cNvSpPr>
            <a:spLocks noGrp="1"/>
          </p:cNvSpPr>
          <p:nvPr>
            <p:ph sz="half" idx="2"/>
          </p:nvPr>
        </p:nvSpPr>
        <p:spPr>
          <a:xfrm>
            <a:off x="344488" y="836712"/>
            <a:ext cx="8712968" cy="1080120"/>
          </a:xfrm>
        </p:spPr>
        <p:txBody>
          <a:bodyPr/>
          <a:lstStyle/>
          <a:p>
            <a:pPr marL="0" indent="0">
              <a:buNone/>
            </a:pPr>
            <a:r>
              <a:rPr lang="en-US" sz="1400" b="1" dirty="0">
                <a:latin typeface="Times New Roman" panose="02020603050405020304" pitchFamily="18" charset="0"/>
                <a:cs typeface="Times New Roman" panose="02020603050405020304" pitchFamily="18" charset="0"/>
              </a:rPr>
              <a:t>Bootstrap</a:t>
            </a:r>
            <a:r>
              <a:rPr lang="en-US" sz="1400" dirty="0">
                <a:latin typeface="Times New Roman" panose="02020603050405020304" pitchFamily="18" charset="0"/>
                <a:cs typeface="Times New Roman" panose="02020603050405020304" pitchFamily="18" charset="0"/>
              </a:rPr>
              <a:t> is an open-source front-end web framework for designing websites, web applications and for developing responsive, mobile-first web sites. It contains HTML and CSS, based design templates for typography, forms, buttons, navigation and other interface components, as well as optional JavaScript extensions . </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9224" y="1628800"/>
            <a:ext cx="2329589" cy="44868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117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62074"/>
          </a:xfrm>
        </p:spPr>
        <p:txBody>
          <a:bodyPr/>
          <a:lstStyle/>
          <a:p>
            <a:pPr algn="l"/>
            <a:r>
              <a:rPr lang="en-US" sz="2800" dirty="0">
                <a:solidFill>
                  <a:schemeClr val="bg1"/>
                </a:solidFill>
              </a:rPr>
              <a:t>Bootstrap</a:t>
            </a:r>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91404" y="1772816"/>
            <a:ext cx="2724150" cy="17526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6</a:t>
            </a:fld>
            <a:endParaRPr lang="en-GB" altLang="en-US" dirty="0"/>
          </a:p>
        </p:txBody>
      </p:sp>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44488" y="1772816"/>
            <a:ext cx="5544616" cy="4212831"/>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1152" y="4149080"/>
            <a:ext cx="3264654" cy="2048161"/>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632520" y="764704"/>
            <a:ext cx="7704856" cy="738664"/>
          </a:xfrm>
          <a:prstGeom prst="rect">
            <a:avLst/>
          </a:prstGeom>
          <a:noFill/>
        </p:spPr>
        <p:txBody>
          <a:bodyPr wrap="square" rtlCol="0">
            <a:spAutoFit/>
          </a:bodyPr>
          <a:lstStyle/>
          <a:p>
            <a:pPr marL="285750" indent="-285750">
              <a:buFont typeface="Arial" panose="020B0604020202020204" pitchFamily="34" charset="0"/>
              <a:buChar char="•"/>
            </a:pPr>
            <a:r>
              <a:rPr lang="en-US" dirty="0"/>
              <a:t>Responsive design</a:t>
            </a:r>
          </a:p>
          <a:p>
            <a:pPr marL="285750" indent="-285750">
              <a:buFont typeface="Arial" panose="020B0604020202020204" pitchFamily="34" charset="0"/>
              <a:buChar char="•"/>
            </a:pPr>
            <a:r>
              <a:rPr lang="en-US" dirty="0"/>
              <a:t>Mobile first</a:t>
            </a:r>
          </a:p>
          <a:p>
            <a:pPr marL="285750" indent="-285750">
              <a:buFont typeface="Arial" panose="020B0604020202020204" pitchFamily="34" charset="0"/>
              <a:buChar char="•"/>
            </a:pPr>
            <a:r>
              <a:rPr lang="en-US" dirty="0"/>
              <a:t>All browsers: Internet Explorer, Chrome, Safari, Edge</a:t>
            </a:r>
          </a:p>
        </p:txBody>
      </p:sp>
    </p:spTree>
    <p:extLst>
      <p:ext uri="{BB962C8B-B14F-4D97-AF65-F5344CB8AC3E}">
        <p14:creationId xmlns:p14="http://schemas.microsoft.com/office/powerpoint/2010/main" val="376914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HTML5</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6593" y="1556792"/>
            <a:ext cx="5256584" cy="227762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7</a:t>
            </a:fld>
            <a:endParaRPr lang="en-GB" altLang="en-US" dirty="0"/>
          </a:p>
        </p:txBody>
      </p:sp>
      <p:sp>
        <p:nvSpPr>
          <p:cNvPr id="10" name="TextBox 9"/>
          <p:cNvSpPr txBox="1"/>
          <p:nvPr/>
        </p:nvSpPr>
        <p:spPr>
          <a:xfrm>
            <a:off x="5961112" y="1556792"/>
            <a:ext cx="3643727" cy="954107"/>
          </a:xfrm>
          <a:prstGeom prst="rect">
            <a:avLst/>
          </a:prstGeom>
          <a:noFill/>
        </p:spPr>
        <p:txBody>
          <a:bodyPr wrap="square" rtlCol="0">
            <a:spAutoFit/>
          </a:bodyPr>
          <a:lstStyle/>
          <a:p>
            <a:r>
              <a:rPr lang="en-US" dirty="0"/>
              <a:t>HTML – Hyper Text Markup Language</a:t>
            </a:r>
          </a:p>
          <a:p>
            <a:endParaRPr lang="en-US" dirty="0"/>
          </a:p>
          <a:p>
            <a:r>
              <a:rPr lang="en-US" dirty="0"/>
              <a:t>-the fifth and current major version of the HTML standard</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41031" y="4581128"/>
            <a:ext cx="4248473" cy="1393331"/>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593" y="4581128"/>
            <a:ext cx="4461100" cy="13933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9560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6"/>
            <a:ext cx="8915400" cy="542504"/>
          </a:xfrm>
        </p:spPr>
        <p:txBody>
          <a:bodyPr/>
          <a:lstStyle/>
          <a:p>
            <a:pPr algn="l"/>
            <a:r>
              <a:rPr lang="en-US" sz="2800" dirty="0">
                <a:solidFill>
                  <a:schemeClr val="bg1"/>
                </a:solidFill>
              </a:rPr>
              <a:t>CSS3</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93809" y="1174336"/>
            <a:ext cx="4824536" cy="26248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8</a:t>
            </a:fld>
            <a:endParaRPr lang="en-GB" altLang="en-US" dirty="0"/>
          </a:p>
        </p:txBody>
      </p:sp>
      <p:pic>
        <p:nvPicPr>
          <p:cNvPr id="15" name="Content Placeholder 1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80592" y="4292721"/>
            <a:ext cx="6912768" cy="1935058"/>
          </a:xfrm>
          <a:prstGeom prst="rect">
            <a:avLst/>
          </a:prstGeom>
          <a:ln>
            <a:noFill/>
          </a:ln>
          <a:effectLst>
            <a:outerShdw blurRad="292100" dist="139700" dir="2700000" algn="tl" rotWithShape="0">
              <a:srgbClr val="333333">
                <a:alpha val="65000"/>
              </a:srgbClr>
            </a:outerShdw>
          </a:effectLst>
        </p:spPr>
      </p:pic>
      <p:sp>
        <p:nvSpPr>
          <p:cNvPr id="16" name="TextBox 15"/>
          <p:cNvSpPr txBox="1"/>
          <p:nvPr/>
        </p:nvSpPr>
        <p:spPr>
          <a:xfrm>
            <a:off x="632520" y="2009719"/>
            <a:ext cx="3449588" cy="954107"/>
          </a:xfrm>
          <a:prstGeom prst="rect">
            <a:avLst/>
          </a:prstGeom>
          <a:noFill/>
        </p:spPr>
        <p:txBody>
          <a:bodyPr wrap="square" rtlCol="0">
            <a:spAutoFit/>
          </a:bodyPr>
          <a:lstStyle/>
          <a:p>
            <a:r>
              <a:rPr lang="en-US" dirty="0"/>
              <a:t>CSS – Cascading Style Sheets</a:t>
            </a:r>
          </a:p>
          <a:p>
            <a:endParaRPr lang="en-US" dirty="0"/>
          </a:p>
          <a:p>
            <a:r>
              <a:rPr lang="en-US" dirty="0"/>
              <a:t>-is a simple mechanism for adding style to Web documents.</a:t>
            </a:r>
          </a:p>
        </p:txBody>
      </p:sp>
    </p:spTree>
    <p:extLst>
      <p:ext uri="{BB962C8B-B14F-4D97-AF65-F5344CB8AC3E}">
        <p14:creationId xmlns:p14="http://schemas.microsoft.com/office/powerpoint/2010/main" val="219882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JavaScript, </a:t>
            </a:r>
            <a:r>
              <a:rPr lang="en-US" sz="2800" dirty="0" err="1">
                <a:solidFill>
                  <a:schemeClr val="bg1"/>
                </a:solidFill>
              </a:rPr>
              <a:t>JQuery</a:t>
            </a:r>
            <a:r>
              <a:rPr lang="en-US" sz="2800" dirty="0">
                <a:solidFill>
                  <a:schemeClr val="bg1"/>
                </a:solidFill>
              </a:rPr>
              <a:t> and AJAX</a:t>
            </a:r>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25988" y="1412776"/>
            <a:ext cx="4578358" cy="1578408"/>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9</a:t>
            </a:fld>
            <a:endParaRPr lang="en-GB" altLang="en-US" dirty="0"/>
          </a:p>
        </p:txBody>
      </p:sp>
      <p:sp>
        <p:nvSpPr>
          <p:cNvPr id="8" name="Content Placeholder 7"/>
          <p:cNvSpPr>
            <a:spLocks noGrp="1"/>
          </p:cNvSpPr>
          <p:nvPr>
            <p:ph sz="half" idx="2"/>
          </p:nvPr>
        </p:nvSpPr>
        <p:spPr>
          <a:xfrm>
            <a:off x="200472" y="1412776"/>
            <a:ext cx="4381500" cy="3816424"/>
          </a:xfrm>
        </p:spPr>
        <p:txBody>
          <a:bodyPr/>
          <a:lstStyle/>
          <a:p>
            <a:pPr marL="0" indent="0">
              <a:buNone/>
            </a:pPr>
            <a:r>
              <a:rPr lang="en-US" sz="1400" b="1" dirty="0">
                <a:latin typeface="Times New Roman" panose="02020603050405020304" pitchFamily="18" charset="0"/>
                <a:cs typeface="Times New Roman" panose="02020603050405020304" pitchFamily="18" charset="0"/>
              </a:rPr>
              <a:t>JavaScript</a:t>
            </a:r>
            <a:r>
              <a:rPr lang="en-US" sz="1400" dirty="0">
                <a:latin typeface="Times New Roman" panose="02020603050405020304" pitchFamily="18" charset="0"/>
                <a:cs typeface="Times New Roman" panose="02020603050405020304" pitchFamily="18" charset="0"/>
              </a:rPr>
              <a:t> is used to program the behavior of web pages.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err="1">
                <a:latin typeface="Times New Roman" panose="02020603050405020304" pitchFamily="18" charset="0"/>
                <a:cs typeface="Times New Roman" panose="02020603050405020304" pitchFamily="18" charset="0"/>
              </a:rPr>
              <a:t>JQuery</a:t>
            </a:r>
            <a:r>
              <a:rPr lang="en-US" sz="1400" dirty="0">
                <a:latin typeface="Times New Roman" panose="02020603050405020304" pitchFamily="18" charset="0"/>
                <a:cs typeface="Times New Roman" panose="02020603050405020304" pitchFamily="18" charset="0"/>
              </a:rPr>
              <a:t> is a cross-platform JavaScript library designed to simplify the client-side scripting of HTML.</a:t>
            </a:r>
          </a:p>
          <a:p>
            <a:pPr marL="0" indent="0">
              <a:buNone/>
            </a:pPr>
            <a:r>
              <a:rPr lang="en-US" sz="1400" dirty="0" err="1">
                <a:latin typeface="Times New Roman" panose="02020603050405020304" pitchFamily="18" charset="0"/>
                <a:cs typeface="Times New Roman" panose="02020603050405020304" pitchFamily="18" charset="0"/>
              </a:rPr>
              <a:t>JQuery's</a:t>
            </a:r>
            <a:r>
              <a:rPr lang="en-US" sz="1400" dirty="0">
                <a:latin typeface="Times New Roman" panose="02020603050405020304" pitchFamily="18" charset="0"/>
                <a:cs typeface="Times New Roman" panose="02020603050405020304" pitchFamily="18" charset="0"/>
              </a:rPr>
              <a:t> syntax is designed to make it easier to navigate a document, select DOM elements, create animations, handle events, and develop Ajax applications.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AJAX</a:t>
            </a:r>
            <a:r>
              <a:rPr lang="en-US" sz="1400" dirty="0">
                <a:latin typeface="Times New Roman" panose="02020603050405020304" pitchFamily="18" charset="0"/>
                <a:cs typeface="Times New Roman" panose="02020603050405020304" pitchFamily="18" charset="0"/>
              </a:rPr>
              <a:t> – </a:t>
            </a:r>
            <a:r>
              <a:rPr lang="en-US" sz="1400" b="1" dirty="0">
                <a:solidFill>
                  <a:srgbClr val="000000"/>
                </a:solidFill>
                <a:latin typeface="Times New Roman" panose="02020603050405020304" pitchFamily="18" charset="0"/>
                <a:cs typeface="Times New Roman" panose="02020603050405020304" pitchFamily="18" charset="0"/>
              </a:rPr>
              <a:t>A</a:t>
            </a:r>
            <a:r>
              <a:rPr lang="en-US" sz="1400" dirty="0">
                <a:solidFill>
                  <a:srgbClr val="000000"/>
                </a:solidFill>
                <a:latin typeface="Times New Roman" panose="02020603050405020304" pitchFamily="18" charset="0"/>
                <a:cs typeface="Times New Roman" panose="02020603050405020304" pitchFamily="18" charset="0"/>
              </a:rPr>
              <a:t>synchronous </a:t>
            </a:r>
            <a:r>
              <a:rPr lang="en-US" sz="1400" b="1" dirty="0">
                <a:solidFill>
                  <a:srgbClr val="000000"/>
                </a:solidFill>
                <a:latin typeface="Times New Roman" panose="02020603050405020304" pitchFamily="18" charset="0"/>
                <a:cs typeface="Times New Roman" panose="02020603050405020304" pitchFamily="18" charset="0"/>
              </a:rPr>
              <a:t>J</a:t>
            </a:r>
            <a:r>
              <a:rPr lang="en-US" sz="1400" dirty="0">
                <a:solidFill>
                  <a:srgbClr val="000000"/>
                </a:solidFill>
                <a:latin typeface="Times New Roman" panose="02020603050405020304" pitchFamily="18" charset="0"/>
                <a:cs typeface="Times New Roman" panose="02020603050405020304" pitchFamily="18" charset="0"/>
              </a:rPr>
              <a:t>avaScript </a:t>
            </a:r>
            <a:r>
              <a:rPr lang="en-US" sz="1400" b="1" dirty="0">
                <a:solidFill>
                  <a:srgbClr val="000000"/>
                </a:solidFill>
                <a:latin typeface="Times New Roman" panose="02020603050405020304" pitchFamily="18" charset="0"/>
                <a:cs typeface="Times New Roman" panose="02020603050405020304" pitchFamily="18" charset="0"/>
              </a:rPr>
              <a:t>A</a:t>
            </a:r>
            <a:r>
              <a:rPr lang="en-US" sz="1400" dirty="0">
                <a:solidFill>
                  <a:srgbClr val="000000"/>
                </a:solidFill>
                <a:latin typeface="Times New Roman" panose="02020603050405020304" pitchFamily="18" charset="0"/>
                <a:cs typeface="Times New Roman" panose="02020603050405020304" pitchFamily="18" charset="0"/>
              </a:rPr>
              <a:t>nd </a:t>
            </a:r>
            <a:r>
              <a:rPr lang="en-US" sz="1400" b="1" dirty="0">
                <a:solidFill>
                  <a:srgbClr val="000000"/>
                </a:solidFill>
                <a:latin typeface="Times New Roman" panose="02020603050405020304" pitchFamily="18" charset="0"/>
                <a:cs typeface="Times New Roman" panose="02020603050405020304" pitchFamily="18" charset="0"/>
              </a:rPr>
              <a:t>X</a:t>
            </a:r>
            <a:r>
              <a:rPr lang="en-US" sz="1400" dirty="0">
                <a:solidFill>
                  <a:srgbClr val="000000"/>
                </a:solidFill>
                <a:latin typeface="Times New Roman" panose="02020603050405020304" pitchFamily="18" charset="0"/>
                <a:cs typeface="Times New Roman" panose="02020603050405020304" pitchFamily="18" charset="0"/>
              </a:rPr>
              <a:t>ML</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Update a web page without reloading the page</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Request data from a server - after the page has loaded</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Receive data from a server - after the page has loaded</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Send data to a server - in the background</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988" y="3320988"/>
            <a:ext cx="4578358" cy="25694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570335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rnd"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9050" cap="rnd"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11962</TotalTime>
  <Words>910</Words>
  <Application>Microsoft Office PowerPoint</Application>
  <PresentationFormat>A4 Paper (210x297 mm)</PresentationFormat>
  <Paragraphs>200</Paragraphs>
  <Slides>22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Arial Rounded MT Bold</vt:lpstr>
      <vt:lpstr>Tahoma</vt:lpstr>
      <vt:lpstr>Times New Roman</vt:lpstr>
      <vt:lpstr>Verdana</vt:lpstr>
      <vt:lpstr>Wingdings</vt:lpstr>
      <vt:lpstr>Default Design</vt:lpstr>
      <vt:lpstr>PowerPoint Presentation</vt:lpstr>
      <vt:lpstr>Main Features of Northwind Phones eShop  </vt:lpstr>
      <vt:lpstr>Detailed technical informations</vt:lpstr>
      <vt:lpstr>Client technologies</vt:lpstr>
      <vt:lpstr>Bootstrap</vt:lpstr>
      <vt:lpstr>Bootstrap</vt:lpstr>
      <vt:lpstr>HTML5</vt:lpstr>
      <vt:lpstr>CSS3</vt:lpstr>
      <vt:lpstr>JavaScript, JQuery and AJAX</vt:lpstr>
      <vt:lpstr>DataTable</vt:lpstr>
      <vt:lpstr>DataTable</vt:lpstr>
      <vt:lpstr>Morris &amp; Raphael</vt:lpstr>
      <vt:lpstr>Server technologies</vt:lpstr>
      <vt:lpstr>ASP.NET MVC 5.2.2  - C# 5.0  with .NET framework 4.5.2</vt:lpstr>
      <vt:lpstr>Entity Framework , Razor  &amp; LINQ</vt:lpstr>
      <vt:lpstr>ASP.NET Identity Authentication</vt:lpstr>
      <vt:lpstr>SQL Server 2016 &amp; Reporting Services</vt:lpstr>
      <vt:lpstr>Log4Net</vt:lpstr>
      <vt:lpstr>PagedList package</vt:lpstr>
      <vt:lpstr>Newtonsoft.JSON</vt:lpstr>
      <vt:lpstr>Unit Testing</vt:lpstr>
      <vt:lpstr>Effort Estimation</vt:lpstr>
    </vt:vector>
  </TitlesOfParts>
  <Company>KEPLER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Processing System for SBB</dc:title>
  <dc:subject>Loan Application</dc:subject>
  <dc:creator>Sorin Burtoiu</dc:creator>
  <dc:description>Application Processing System for SBB - Legal Persons and Self-Employee Persons</dc:description>
  <cp:lastModifiedBy>intern</cp:lastModifiedBy>
  <cp:revision>695</cp:revision>
  <cp:lastPrinted>2015-11-09T10:27:16Z</cp:lastPrinted>
  <dcterms:created xsi:type="dcterms:W3CDTF">2004-04-23T08:14:08Z</dcterms:created>
  <dcterms:modified xsi:type="dcterms:W3CDTF">2017-09-19T10:34:47Z</dcterms:modified>
</cp:coreProperties>
</file>