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77655" autoAdjust="0"/>
  </p:normalViewPr>
  <p:slideViewPr>
    <p:cSldViewPr snapToGrid="0">
      <p:cViewPr varScale="1">
        <p:scale>
          <a:sx n="127" d="100"/>
          <a:sy n="127" d="100"/>
        </p:scale>
        <p:origin x="1536" y="80"/>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5D3D0-89EA-4742-AD8B-DD8A39B016C1}" type="datetimeFigureOut">
              <a:rPr lang="en-US" smtClean="0"/>
              <a:t>2/11/2025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084303-86B8-4832-894D-FDB30FB13B3F}" type="slidenum">
              <a:rPr lang="en-US" smtClean="0"/>
              <a:t>‹#›</a:t>
            </a:fld>
            <a:endParaRPr lang="en-US"/>
          </a:p>
        </p:txBody>
      </p:sp>
    </p:spTree>
    <p:extLst>
      <p:ext uri="{BB962C8B-B14F-4D97-AF65-F5344CB8AC3E}">
        <p14:creationId xmlns:p14="http://schemas.microsoft.com/office/powerpoint/2010/main" val="274710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https://www.geeksforgeeks.org/colorize-images-using-deoldify/</a:t>
            </a:r>
          </a:p>
        </p:txBody>
      </p:sp>
      <p:sp>
        <p:nvSpPr>
          <p:cNvPr id="4" name="Slide Number Placeholder 3"/>
          <p:cNvSpPr>
            <a:spLocks noGrp="1"/>
          </p:cNvSpPr>
          <p:nvPr>
            <p:ph type="sldNum" sz="quarter" idx="5"/>
          </p:nvPr>
        </p:nvSpPr>
        <p:spPr/>
        <p:txBody>
          <a:bodyPr/>
          <a:lstStyle/>
          <a:p>
            <a:fld id="{3C084303-86B8-4832-894D-FDB30FB13B3F}" type="slidenum">
              <a:rPr lang="en-US" smtClean="0"/>
              <a:t>1</a:t>
            </a:fld>
            <a:endParaRPr lang="en-US"/>
          </a:p>
        </p:txBody>
      </p:sp>
    </p:spTree>
    <p:extLst>
      <p:ext uri="{BB962C8B-B14F-4D97-AF65-F5344CB8AC3E}">
        <p14:creationId xmlns:p14="http://schemas.microsoft.com/office/powerpoint/2010/main" val="3899360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Hình</a:t>
            </a:r>
            <a:r>
              <a:rPr lang="en-US" dirty="0"/>
              <a:t> </a:t>
            </a:r>
            <a:r>
              <a:rPr lang="en-US" dirty="0" err="1"/>
              <a:t>ảnh</a:t>
            </a:r>
            <a:r>
              <a:rPr lang="en-US" dirty="0"/>
              <a:t> </a:t>
            </a:r>
            <a:r>
              <a:rPr lang="en-US" dirty="0" err="1"/>
              <a:t>được</a:t>
            </a:r>
            <a:r>
              <a:rPr lang="en-US" dirty="0"/>
              <a:t> </a:t>
            </a:r>
            <a:r>
              <a:rPr lang="en-US" dirty="0" err="1"/>
              <a:t>tô</a:t>
            </a:r>
            <a:r>
              <a:rPr lang="en-US" dirty="0"/>
              <a:t> </a:t>
            </a:r>
            <a:r>
              <a:rPr lang="en-US" dirty="0" err="1"/>
              <a:t>màu</a:t>
            </a:r>
            <a:r>
              <a:rPr lang="en-US" dirty="0"/>
              <a:t> </a:t>
            </a:r>
            <a:r>
              <a:rPr lang="en-US" dirty="0" err="1"/>
              <a:t>với</a:t>
            </a:r>
            <a:r>
              <a:rPr lang="en-US" dirty="0"/>
              <a:t> </a:t>
            </a:r>
            <a:r>
              <a:rPr lang="en-US" dirty="0" err="1"/>
              <a:t>hệ</a:t>
            </a:r>
            <a:r>
              <a:rPr lang="en-US" dirty="0"/>
              <a:t> </a:t>
            </a:r>
            <a:r>
              <a:rPr lang="en-US" dirty="0" err="1"/>
              <a:t>số</a:t>
            </a:r>
            <a:r>
              <a:rPr lang="en-US" dirty="0"/>
              <a:t> </a:t>
            </a:r>
            <a:r>
              <a:rPr lang="en-US" dirty="0" err="1"/>
              <a:t>kết</a:t>
            </a:r>
            <a:r>
              <a:rPr lang="en-US" dirty="0"/>
              <a:t> </a:t>
            </a:r>
            <a:r>
              <a:rPr lang="en-US" dirty="0" err="1"/>
              <a:t>xuất</a:t>
            </a:r>
            <a:r>
              <a:rPr lang="en-US" dirty="0"/>
              <a:t> </a:t>
            </a:r>
            <a:r>
              <a:rPr lang="en-US" dirty="0" err="1"/>
              <a:t>khác</a:t>
            </a:r>
            <a:r>
              <a:rPr lang="en-US" dirty="0"/>
              <a:t> </a:t>
            </a:r>
            <a:r>
              <a:rPr lang="en-US" dirty="0" err="1"/>
              <a:t>nhau</a:t>
            </a:r>
            <a:endParaRPr lang="en-US" dirty="0"/>
          </a:p>
          <a:p>
            <a:r>
              <a:rPr lang="en-US" dirty="0"/>
              <a:t>M</a:t>
            </a:r>
            <a:r>
              <a:rPr lang="vi-VN" dirty="0"/>
              <a:t>inh họa kết quả của việc tô màu một hình ảnh có độ phân giải cao bằng phương pháp DeOldify đã được sửa đổi.   </a:t>
            </a:r>
          </a:p>
          <a:p>
            <a:r>
              <a:rPr lang="vi-VN" dirty="0"/>
              <a:t>Hình ảnh ban đầu được chuyển đổi sang thang độ xám và sau đó được tô màu bằng mạng DeOldify. Hình ảnh được tô màu có hệ số kết xuất (render factor) là 24.   </a:t>
            </a:r>
          </a:p>
          <a:p>
            <a:r>
              <a:rPr lang="vi-VN" dirty="0"/>
              <a:t>Kết quả cho thấy phương pháp DeOldify có thể tạo ra kết quả tô màu tự nhiên và chân thực cho các hình ảnh có độ phân giải cao.   </a:t>
            </a:r>
          </a:p>
          <a:p>
            <a:r>
              <a:rPr lang="vi-VN" b="1" dirty="0"/>
              <a:t>Lưu ý:</a:t>
            </a:r>
            <a:r>
              <a:rPr lang="vi-VN" dirty="0"/>
              <a:t> Hệ số kết xuất là một tham số ảnh hưởng đến độ phân giải của hình ảnh được tô màu. Khi hệ số kết xuất thấp, quá trình tô màu sẽ nhanh hơn và màu sắc có xu hướng rực rỡ hơn, nhưng kết quả sẽ kém ổn định hơn. Đối với ảnh có độ phân giải cao hơn hoặc ảnh chân dung, nên sử dụng các giá trị hệ số kết xuất lớn hơn.</a:t>
            </a:r>
          </a:p>
          <a:p>
            <a:endParaRPr lang="en-US" dirty="0"/>
          </a:p>
          <a:p>
            <a:pPr rtl="0"/>
            <a:r>
              <a:rPr lang="vi-VN" dirty="0">
                <a:effectLst/>
              </a:rPr>
              <a:t>Hình </a:t>
            </a:r>
            <a:r>
              <a:rPr lang="en-US" dirty="0">
                <a:effectLst/>
              </a:rPr>
              <a:t>2 </a:t>
            </a:r>
            <a:r>
              <a:rPr lang="vi-VN" dirty="0">
                <a:effectLst/>
              </a:rPr>
              <a:t>minh họa ảnh hưởng của các tham số </a:t>
            </a:r>
            <a:r>
              <a:rPr lang="vi-VN" b="1" dirty="0">
                <a:effectLst/>
              </a:rPr>
              <a:t>hệ số kết xuất</a:t>
            </a:r>
            <a:r>
              <a:rPr lang="vi-VN" dirty="0">
                <a:effectLst/>
              </a:rPr>
              <a:t> (render factor) và </a:t>
            </a:r>
            <a:r>
              <a:rPr lang="vi-VN" b="1" dirty="0">
                <a:effectLst/>
              </a:rPr>
              <a:t>độ bão hòa</a:t>
            </a:r>
            <a:r>
              <a:rPr lang="vi-VN" dirty="0">
                <a:effectLst/>
              </a:rPr>
              <a:t> (saturation) đến kết quả tô màu của mạng DeOldify.</a:t>
            </a:r>
          </a:p>
          <a:p>
            <a:pPr rtl="0"/>
            <a:r>
              <a:rPr lang="vi-VN" dirty="0">
                <a:effectLst/>
              </a:rPr>
              <a:t>Hình ảnh được sử dụng là hình ảnh con chó trong Hình 10, được phóng to để xem xét chi tiết hơn. Tất cả các hình ảnh trong Hình </a:t>
            </a:r>
            <a:r>
              <a:rPr lang="en-US" dirty="0">
                <a:effectLst/>
              </a:rPr>
              <a:t>2</a:t>
            </a:r>
            <a:r>
              <a:rPr lang="vi-VN" dirty="0">
                <a:effectLst/>
              </a:rPr>
              <a:t> đều được tạo với độ bão hòa là 2, ngoại trừ hình ảnh cuối cùng có độ bão hòa là 1.5.</a:t>
            </a:r>
          </a:p>
          <a:p>
            <a:pPr rtl="0"/>
            <a:r>
              <a:rPr lang="vi-VN" b="1" dirty="0">
                <a:effectLst/>
              </a:rPr>
              <a:t>Ảnh hưởng của hệ số kết xuất:</a:t>
            </a:r>
            <a:endParaRPr lang="vi-VN" dirty="0">
              <a:effectLst/>
            </a:endParaRPr>
          </a:p>
          <a:p>
            <a:pPr rtl="0">
              <a:buFont typeface="Arial" panose="020B0604020202020204" pitchFamily="34" charset="0"/>
              <a:buChar char="•"/>
            </a:pPr>
            <a:r>
              <a:rPr lang="vi-VN" dirty="0">
                <a:effectLst/>
              </a:rPr>
              <a:t>Ba hình ảnh đầu tiên trong Hình 11 có hệ số kết xuất lần lượt là 16, 20 và 24.</a:t>
            </a:r>
          </a:p>
          <a:p>
            <a:pPr rtl="0">
              <a:buFont typeface="Arial" panose="020B0604020202020204" pitchFamily="34" charset="0"/>
              <a:buChar char="•"/>
            </a:pPr>
            <a:r>
              <a:rPr lang="vi-VN" dirty="0">
                <a:effectLst/>
              </a:rPr>
              <a:t>Khi tăng hệ số kết xuất, màu sắc trở nên </a:t>
            </a:r>
            <a:r>
              <a:rPr lang="vi-VN" b="1" dirty="0">
                <a:effectLst/>
              </a:rPr>
              <a:t>ít rực rỡ hơn</a:t>
            </a:r>
            <a:r>
              <a:rPr lang="vi-VN" dirty="0">
                <a:effectLst/>
              </a:rPr>
              <a:t>, nhưng </a:t>
            </a:r>
            <a:r>
              <a:rPr lang="vi-VN" b="1" dirty="0">
                <a:effectLst/>
              </a:rPr>
              <a:t>vùng chuyển tiếp giữa các vùng màu</a:t>
            </a:r>
            <a:r>
              <a:rPr lang="vi-VN" dirty="0">
                <a:effectLst/>
              </a:rPr>
              <a:t> (ví dụ như giữa tai chó và nền) trở nên </a:t>
            </a:r>
            <a:r>
              <a:rPr lang="vi-VN" b="1" dirty="0">
                <a:effectLst/>
              </a:rPr>
              <a:t>mịn hơn và chính xác hơn</a:t>
            </a:r>
            <a:r>
              <a:rPr lang="vi-VN" dirty="0">
                <a:effectLst/>
              </a:rPr>
              <a:t>.</a:t>
            </a:r>
          </a:p>
          <a:p>
            <a:pPr rtl="0">
              <a:buFont typeface="Arial" panose="020B0604020202020204" pitchFamily="34" charset="0"/>
              <a:buChar char="•"/>
            </a:pPr>
            <a:r>
              <a:rPr lang="vi-VN" dirty="0">
                <a:effectLst/>
              </a:rPr>
              <a:t>Điều này cho thấy rằng hệ số kết xuất cao hơn sẽ tạo ra kết quả tô màu tốt hơn cho các hình ảnh có độ phân giải cao.</a:t>
            </a:r>
          </a:p>
          <a:p>
            <a:pPr rtl="0"/>
            <a:r>
              <a:rPr lang="vi-VN" b="1" dirty="0">
                <a:effectLst/>
              </a:rPr>
              <a:t>Ảnh hưởng của độ bão hòa:</a:t>
            </a:r>
            <a:endParaRPr lang="vi-VN" dirty="0">
              <a:effectLst/>
            </a:endParaRPr>
          </a:p>
          <a:p>
            <a:pPr rtl="0">
              <a:buFont typeface="Arial" panose="020B0604020202020204" pitchFamily="34" charset="0"/>
              <a:buChar char="•"/>
            </a:pPr>
            <a:r>
              <a:rPr lang="vi-VN" dirty="0">
                <a:effectLst/>
              </a:rPr>
              <a:t>Hình ảnh cuối cùng trong Hình 11 có hệ số kết xuất là 24 và độ bão hòa là 1.5.</a:t>
            </a:r>
          </a:p>
          <a:p>
            <a:pPr rtl="0">
              <a:buFont typeface="Arial" panose="020B0604020202020204" pitchFamily="34" charset="0"/>
              <a:buChar char="•"/>
            </a:pPr>
            <a:r>
              <a:rPr lang="vi-VN" dirty="0">
                <a:effectLst/>
              </a:rPr>
              <a:t>So với hình ảnh thứ ba (hệ số kết xuất 24, độ bão hòa 2), màu sắc trong hình ảnh này </a:t>
            </a:r>
            <a:r>
              <a:rPr lang="vi-VN" b="1" dirty="0">
                <a:effectLst/>
              </a:rPr>
              <a:t>kém rực rỡ hơn</a:t>
            </a:r>
            <a:r>
              <a:rPr lang="vi-VN" dirty="0">
                <a:effectLst/>
              </a:rPr>
              <a:t>.</a:t>
            </a:r>
          </a:p>
          <a:p>
            <a:pPr rtl="0">
              <a:buFont typeface="Arial" panose="020B0604020202020204" pitchFamily="34" charset="0"/>
              <a:buChar char="•"/>
            </a:pPr>
            <a:r>
              <a:rPr lang="vi-VN" dirty="0">
                <a:effectLst/>
              </a:rPr>
              <a:t>Điều này cho thấy rằng độ bão hòa cao hơn sẽ tạo ra hình ảnh có màu sắc rực rỡ hơn.</a:t>
            </a:r>
          </a:p>
          <a:p>
            <a:pPr rtl="0"/>
            <a:r>
              <a:rPr lang="vi-VN" b="1" dirty="0">
                <a:effectLst/>
              </a:rPr>
              <a:t>Kết luận:</a:t>
            </a:r>
            <a:endParaRPr lang="vi-VN" dirty="0">
              <a:effectLst/>
            </a:endParaRPr>
          </a:p>
          <a:p>
            <a:pPr rtl="0">
              <a:buFont typeface="Arial" panose="020B0604020202020204" pitchFamily="34" charset="0"/>
              <a:buChar char="•"/>
            </a:pPr>
            <a:r>
              <a:rPr lang="vi-VN" dirty="0">
                <a:effectLst/>
              </a:rPr>
              <a:t>Hệ số kết xuất và độ bão hòa là hai tham số quan trọng ảnh hưởng đến kết quả tô màu của mạng DeOldify.</a:t>
            </a:r>
          </a:p>
          <a:p>
            <a:pPr rtl="0">
              <a:buFont typeface="Arial" panose="020B0604020202020204" pitchFamily="34" charset="0"/>
              <a:buChar char="•"/>
            </a:pPr>
            <a:r>
              <a:rPr lang="vi-VN" dirty="0">
                <a:effectLst/>
              </a:rPr>
              <a:t>Hệ số kết xuất cao hơn sẽ tạo ra kết quả tô màu tốt hơn cho các hình ảnh có độ phân giải cao.</a:t>
            </a:r>
          </a:p>
          <a:p>
            <a:pPr rtl="0">
              <a:buFont typeface="Arial" panose="020B0604020202020204" pitchFamily="34" charset="0"/>
              <a:buChar char="•"/>
            </a:pPr>
            <a:r>
              <a:rPr lang="vi-VN" dirty="0">
                <a:effectLst/>
              </a:rPr>
              <a:t>Độ bão hòa cao hơn sẽ tạo ra hình ảnh có màu sắc rực rỡ hơn.</a:t>
            </a:r>
          </a:p>
          <a:p>
            <a:r>
              <a:rPr lang="vi-VN" dirty="0"/>
              <a:t>Nguồn và nội dung liên quan</a:t>
            </a:r>
          </a:p>
          <a:p>
            <a:endParaRPr lang="en-US" dirty="0"/>
          </a:p>
        </p:txBody>
      </p:sp>
      <p:sp>
        <p:nvSpPr>
          <p:cNvPr id="4" name="Slide Number Placeholder 3"/>
          <p:cNvSpPr>
            <a:spLocks noGrp="1"/>
          </p:cNvSpPr>
          <p:nvPr>
            <p:ph type="sldNum" sz="quarter" idx="5"/>
          </p:nvPr>
        </p:nvSpPr>
        <p:spPr/>
        <p:txBody>
          <a:bodyPr/>
          <a:lstStyle/>
          <a:p>
            <a:fld id="{3C084303-86B8-4832-894D-FDB30FB13B3F}" type="slidenum">
              <a:rPr lang="en-US" smtClean="0"/>
              <a:t>10</a:t>
            </a:fld>
            <a:endParaRPr lang="en-US"/>
          </a:p>
        </p:txBody>
      </p:sp>
    </p:spTree>
    <p:extLst>
      <p:ext uri="{BB962C8B-B14F-4D97-AF65-F5344CB8AC3E}">
        <p14:creationId xmlns:p14="http://schemas.microsoft.com/office/powerpoint/2010/main" val="1663335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1. Mục đích của NoGAN</a:t>
            </a:r>
          </a:p>
          <a:p>
            <a:pPr>
              <a:buFont typeface="Arial" panose="020B0604020202020204" pitchFamily="34" charset="0"/>
              <a:buChar char="•"/>
            </a:pPr>
            <a:r>
              <a:rPr lang="vi-VN" dirty="0"/>
              <a:t>NoGAN là một phương pháp huấn luyện GAN đặc biệt được sử dụng trong DeOldify.</a:t>
            </a:r>
          </a:p>
          <a:p>
            <a:pPr>
              <a:buFont typeface="Arial" panose="020B0604020202020204" pitchFamily="34" charset="0"/>
              <a:buChar char="•"/>
            </a:pPr>
            <a:r>
              <a:rPr lang="vi-VN" b="1" dirty="0"/>
              <a:t>Thay vì huấn luyện GAN theo cách thông thường</a:t>
            </a:r>
            <a:r>
              <a:rPr lang="vi-VN" dirty="0"/>
              <a:t>, phương pháp này </a:t>
            </a:r>
            <a:r>
              <a:rPr lang="vi-VN" b="1" dirty="0"/>
              <a:t>chỉ sử dụng một phần rất nhỏ</a:t>
            </a:r>
            <a:r>
              <a:rPr lang="vi-VN" dirty="0"/>
              <a:t> của tập dữ liệu để huấn luyện mô hình.</a:t>
            </a:r>
          </a:p>
          <a:p>
            <a:pPr>
              <a:buFont typeface="Arial" panose="020B0604020202020204" pitchFamily="34" charset="0"/>
              <a:buChar char="•"/>
            </a:pPr>
            <a:r>
              <a:rPr lang="vi-VN" dirty="0"/>
              <a:t>Quan sát cho thấy </a:t>
            </a:r>
            <a:r>
              <a:rPr lang="vi-VN" b="1" dirty="0"/>
              <a:t>mô hình tốt nhất</a:t>
            </a:r>
            <a:r>
              <a:rPr lang="vi-VN" dirty="0"/>
              <a:t> thường được tìm thấy </a:t>
            </a:r>
            <a:r>
              <a:rPr lang="vi-VN" b="1" dirty="0"/>
              <a:t>sớm trong quá trình huấn luyện</a:t>
            </a:r>
            <a:r>
              <a:rPr lang="vi-VN" dirty="0"/>
              <a:t>, sau đó chất lượng đầu ra có thể dao động thất thường.</a:t>
            </a:r>
          </a:p>
          <a:p>
            <a:r>
              <a:rPr lang="vi-VN" b="1" dirty="0"/>
              <a:t>2. Quá trình huấn luyện NoGAN</a:t>
            </a:r>
          </a:p>
          <a:p>
            <a:pPr>
              <a:buFont typeface="Arial" panose="020B0604020202020204" pitchFamily="34" charset="0"/>
              <a:buChar char="•"/>
            </a:pPr>
            <a:r>
              <a:rPr lang="vi-VN" b="1" dirty="0"/>
              <a:t>Giai đoạn 1</a:t>
            </a:r>
            <a:r>
              <a:rPr lang="vi-VN" dirty="0"/>
              <a:t>: Một bộ phân loại nhị phân được huấn luyện để nhận diện xem một ảnh có phải là ảnh gốc hay ảnh đã được tô màu bởi mạng Colorizer.</a:t>
            </a:r>
          </a:p>
          <a:p>
            <a:pPr>
              <a:buFont typeface="Arial" panose="020B0604020202020204" pitchFamily="34" charset="0"/>
              <a:buChar char="•"/>
            </a:pPr>
            <a:r>
              <a:rPr lang="vi-VN" b="1" dirty="0"/>
              <a:t>Giai đoạn 2</a:t>
            </a:r>
            <a:r>
              <a:rPr lang="vi-VN" dirty="0"/>
              <a:t>: Bộ phân loại này sau đó được sử dụng làm </a:t>
            </a:r>
            <a:r>
              <a:rPr lang="vi-VN" b="1" dirty="0"/>
              <a:t>Discriminator</a:t>
            </a:r>
            <a:r>
              <a:rPr lang="vi-VN" dirty="0"/>
              <a:t> trong quá trình huấn luyện GAN, trong khi mạng Colorizer đóng vai trò </a:t>
            </a:r>
            <a:r>
              <a:rPr lang="vi-VN" b="1" dirty="0"/>
              <a:t>Generator</a:t>
            </a:r>
            <a:r>
              <a:rPr lang="vi-VN" dirty="0"/>
              <a:t>.</a:t>
            </a:r>
          </a:p>
          <a:p>
            <a:pPr>
              <a:buFont typeface="Arial" panose="020B0604020202020204" pitchFamily="34" charset="0"/>
              <a:buChar char="•"/>
            </a:pPr>
            <a:r>
              <a:rPr lang="vi-VN" dirty="0"/>
              <a:t>Mô hình được kiểm tra định kỳ bằng cách sử dụng </a:t>
            </a:r>
            <a:r>
              <a:rPr lang="vi-VN" b="1" dirty="0"/>
              <a:t>một số lượng nhỏ hình ảnh</a:t>
            </a:r>
            <a:r>
              <a:rPr lang="vi-VN" dirty="0"/>
              <a:t>, và kết quả tốt nhất thường đạt được </a:t>
            </a:r>
            <a:r>
              <a:rPr lang="vi-VN" b="1" dirty="0"/>
              <a:t>sau khi huấn luyện trên chỉ 2% - 5% tập dữ liệu</a:t>
            </a:r>
            <a:r>
              <a:rPr lang="vi-VN" dirty="0"/>
              <a:t>.</a:t>
            </a:r>
          </a:p>
          <a:p>
            <a:r>
              <a:rPr lang="vi-VN" b="1" dirty="0"/>
              <a:t>3. Hàm mất mát GAN</a:t>
            </a:r>
          </a:p>
          <a:p>
            <a:r>
              <a:rPr lang="vi-VN" b="1" dirty="0"/>
              <a:t>4. Kết quả và lý do thay thế NoGAN</a:t>
            </a:r>
          </a:p>
          <a:p>
            <a:pPr>
              <a:buFont typeface="Arial" panose="020B0604020202020204" pitchFamily="34" charset="0"/>
              <a:buChar char="•"/>
            </a:pPr>
            <a:r>
              <a:rPr lang="vi-VN" b="1" dirty="0"/>
              <a:t>Quan sát thực nghiệm</a:t>
            </a:r>
            <a:r>
              <a:rPr lang="vi-VN" dirty="0"/>
              <a:t> cho thấy NoGAN có thể được thay thế bằng </a:t>
            </a:r>
            <a:r>
              <a:rPr lang="vi-VN" b="1" dirty="0"/>
              <a:t>một bước xử lý hậu kỳ đơn giản</a:t>
            </a:r>
            <a:r>
              <a:rPr lang="vi-VN" dirty="0"/>
              <a:t> mà vẫn giữ được chất lượng ảnh.</a:t>
            </a:r>
          </a:p>
          <a:p>
            <a:pPr>
              <a:buFont typeface="Arial" panose="020B0604020202020204" pitchFamily="34" charset="0"/>
              <a:buChar char="•"/>
            </a:pPr>
            <a:r>
              <a:rPr lang="vi-VN" b="1" dirty="0"/>
              <a:t>Phương pháp thay thế</a:t>
            </a:r>
            <a:r>
              <a:rPr lang="vi-VN" dirty="0"/>
              <a:t>: </a:t>
            </a:r>
            <a:r>
              <a:rPr lang="vi-VN" b="1" dirty="0"/>
              <a:t>Tăng cường độ bão hòa màu sắc</a:t>
            </a:r>
            <a:r>
              <a:rPr lang="vi-VN" dirty="0"/>
              <a:t> (color saturation) bằng công thức:</a:t>
            </a:r>
          </a:p>
          <a:p>
            <a:pPr>
              <a:buFont typeface="Arial" panose="020B0604020202020204" pitchFamily="34" charset="0"/>
              <a:buChar char="•"/>
            </a:pPr>
            <a:r>
              <a:rPr lang="vi-VN" b="1"/>
              <a:t>Lý </a:t>
            </a:r>
            <a:r>
              <a:rPr lang="vi-VN" b="1" dirty="0"/>
              <a:t>do thay thế NoGAN</a:t>
            </a:r>
            <a:r>
              <a:rPr lang="vi-VN" dirty="0"/>
              <a:t>:</a:t>
            </a:r>
          </a:p>
          <a:p>
            <a:pPr marL="742950" lvl="1" indent="-285750">
              <a:buFont typeface="Arial" panose="020B0604020202020204" pitchFamily="34" charset="0"/>
              <a:buChar char="•"/>
            </a:pPr>
            <a:r>
              <a:rPr lang="vi-VN" dirty="0"/>
              <a:t>NoGAN đôi khi tạo ra kết quả không ổn định, có thể bị </a:t>
            </a:r>
            <a:r>
              <a:rPr lang="vi-VN" b="1" dirty="0"/>
              <a:t>quá bão hòa màu (over-saturated)</a:t>
            </a:r>
            <a:r>
              <a:rPr lang="vi-VN" dirty="0"/>
              <a:t>, đặc biệt là </a:t>
            </a:r>
            <a:r>
              <a:rPr lang="vi-VN" b="1" dirty="0"/>
              <a:t>màu da chuyển sang cam</a:t>
            </a:r>
            <a:r>
              <a:rPr lang="vi-VN" dirty="0"/>
              <a:t>.</a:t>
            </a:r>
          </a:p>
          <a:p>
            <a:pPr marL="742950" lvl="1" indent="-285750">
              <a:buFont typeface="Arial" panose="020B0604020202020204" pitchFamily="34" charset="0"/>
              <a:buChar char="•"/>
            </a:pPr>
            <a:r>
              <a:rPr lang="vi-VN" dirty="0"/>
              <a:t>Xử lý bão hòa đơn giản hơn và tạo ra kết quả ổn định hơn.</a:t>
            </a:r>
          </a:p>
          <a:p>
            <a:r>
              <a:rPr lang="vi-VN" b="1" dirty="0"/>
              <a:t>Tóm lại</a:t>
            </a:r>
          </a:p>
          <a:p>
            <a:pPr>
              <a:buFont typeface="Arial" panose="020B0604020202020204" pitchFamily="34" charset="0"/>
              <a:buChar char="•"/>
            </a:pPr>
            <a:r>
              <a:rPr lang="vi-VN" dirty="0"/>
              <a:t>NoGAN trong DeOldify là một </a:t>
            </a:r>
            <a:r>
              <a:rPr lang="vi-VN" b="1" dirty="0"/>
              <a:t>phương pháp huấn luyện GAN rút gọn</a:t>
            </a:r>
            <a:r>
              <a:rPr lang="vi-VN" dirty="0"/>
              <a:t>, chỉ sử dụng một phần nhỏ tập dữ liệu.</a:t>
            </a:r>
          </a:p>
          <a:p>
            <a:pPr>
              <a:buFont typeface="Arial" panose="020B0604020202020204" pitchFamily="34" charset="0"/>
              <a:buChar char="•"/>
            </a:pPr>
            <a:r>
              <a:rPr lang="vi-VN" dirty="0"/>
              <a:t>Sau thực nghiệm, NoGAN được phát hiện có thể được thay thế bằng </a:t>
            </a:r>
            <a:r>
              <a:rPr lang="vi-VN" b="1" dirty="0"/>
              <a:t>bước xử lý hậu kỳ đơn giản</a:t>
            </a:r>
            <a:r>
              <a:rPr lang="vi-VN" dirty="0"/>
              <a:t> (tăng độ bão hòa màu).</a:t>
            </a:r>
          </a:p>
          <a:p>
            <a:pPr>
              <a:buFont typeface="Arial" panose="020B0604020202020204" pitchFamily="34" charset="0"/>
              <a:buChar char="•"/>
            </a:pPr>
            <a:r>
              <a:rPr lang="vi-VN" dirty="0"/>
              <a:t>Phương pháp mới giúp giảm độ phức tạp và vẫn giữ được chất lượng tô màu cao.</a:t>
            </a:r>
          </a:p>
        </p:txBody>
      </p:sp>
      <p:sp>
        <p:nvSpPr>
          <p:cNvPr id="4" name="Slide Number Placeholder 3"/>
          <p:cNvSpPr>
            <a:spLocks noGrp="1"/>
          </p:cNvSpPr>
          <p:nvPr>
            <p:ph type="sldNum" sz="quarter" idx="5"/>
          </p:nvPr>
        </p:nvSpPr>
        <p:spPr/>
        <p:txBody>
          <a:bodyPr/>
          <a:lstStyle/>
          <a:p>
            <a:fld id="{3C084303-86B8-4832-894D-FDB30FB13B3F}" type="slidenum">
              <a:rPr lang="en-US" smtClean="0"/>
              <a:t>12</a:t>
            </a:fld>
            <a:endParaRPr lang="en-US"/>
          </a:p>
        </p:txBody>
      </p:sp>
    </p:spTree>
    <p:extLst>
      <p:ext uri="{BB962C8B-B14F-4D97-AF65-F5344CB8AC3E}">
        <p14:creationId xmlns:p14="http://schemas.microsoft.com/office/powerpoint/2010/main" val="834588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 1 </a:t>
            </a:r>
            <a:r>
              <a:rPr lang="en-US" dirty="0" err="1"/>
              <a:t>ảnh</a:t>
            </a:r>
            <a:r>
              <a:rPr lang="en-US" dirty="0"/>
              <a:t> </a:t>
            </a:r>
            <a:r>
              <a:rPr lang="en-US" dirty="0" err="1"/>
              <a:t>với</a:t>
            </a:r>
            <a:r>
              <a:rPr lang="en-US" dirty="0"/>
              <a:t> N </a:t>
            </a:r>
            <a:r>
              <a:rPr lang="en-US" dirty="0" err="1"/>
              <a:t>điểm</a:t>
            </a:r>
            <a:r>
              <a:rPr lang="en-US" dirty="0"/>
              <a:t> </a:t>
            </a:r>
            <a:r>
              <a:rPr lang="en-US" dirty="0" err="1"/>
              <a:t>ảnh</a:t>
            </a:r>
            <a:r>
              <a:rPr lang="en-US" dirty="0"/>
              <a:t>, </a:t>
            </a:r>
            <a:r>
              <a:rPr lang="en-US" dirty="0" err="1"/>
              <a:t>bài</a:t>
            </a:r>
            <a:r>
              <a:rPr lang="en-US" dirty="0"/>
              <a:t> </a:t>
            </a:r>
            <a:r>
              <a:rPr lang="en-US" dirty="0" err="1"/>
              <a:t>toán</a:t>
            </a:r>
            <a:r>
              <a:rPr lang="en-US" dirty="0"/>
              <a:t> </a:t>
            </a:r>
            <a:r>
              <a:rPr lang="en-US" dirty="0" err="1"/>
              <a:t>chuyển</a:t>
            </a:r>
            <a:r>
              <a:rPr lang="en-US" dirty="0"/>
              <a:t> </a:t>
            </a:r>
            <a:r>
              <a:rPr lang="en-US" dirty="0" err="1"/>
              <a:t>màu</a:t>
            </a:r>
            <a:r>
              <a:rPr lang="en-US" dirty="0"/>
              <a:t> </a:t>
            </a:r>
            <a:r>
              <a:rPr lang="en-US" dirty="0" err="1"/>
              <a:t>ảnh</a:t>
            </a:r>
            <a:r>
              <a:rPr lang="en-US" dirty="0"/>
              <a:t> </a:t>
            </a:r>
            <a:r>
              <a:rPr lang="en-US" dirty="0" err="1"/>
              <a:t>là</a:t>
            </a:r>
            <a:r>
              <a:rPr lang="en-US" dirty="0"/>
              <a:t> </a:t>
            </a:r>
            <a:r>
              <a:rPr lang="en-US" dirty="0" err="1"/>
              <a:t>bài</a:t>
            </a:r>
            <a:r>
              <a:rPr lang="en-US" dirty="0"/>
              <a:t> </a:t>
            </a:r>
            <a:r>
              <a:rPr lang="en-US" dirty="0" err="1"/>
              <a:t>toán</a:t>
            </a:r>
            <a:r>
              <a:rPr lang="en-US" dirty="0"/>
              <a:t> </a:t>
            </a:r>
            <a:r>
              <a:rPr lang="en-US" dirty="0" err="1"/>
              <a:t>hồi</a:t>
            </a:r>
            <a:r>
              <a:rPr lang="en-US" dirty="0"/>
              <a:t> </a:t>
            </a:r>
            <a:r>
              <a:rPr lang="en-US" dirty="0" err="1"/>
              <a:t>quy</a:t>
            </a:r>
            <a:r>
              <a:rPr lang="en-US" dirty="0"/>
              <a:t> R^N -&gt; </a:t>
            </a:r>
            <a:r>
              <a:rPr lang="en-US"/>
              <a:t>R^3</a:t>
            </a:r>
          </a:p>
        </p:txBody>
      </p:sp>
      <p:sp>
        <p:nvSpPr>
          <p:cNvPr id="4" name="Slide Number Placeholder 3"/>
          <p:cNvSpPr>
            <a:spLocks noGrp="1"/>
          </p:cNvSpPr>
          <p:nvPr>
            <p:ph type="sldNum" sz="quarter" idx="5"/>
          </p:nvPr>
        </p:nvSpPr>
        <p:spPr/>
        <p:txBody>
          <a:bodyPr/>
          <a:lstStyle/>
          <a:p>
            <a:fld id="{3C084303-86B8-4832-894D-FDB30FB13B3F}" type="slidenum">
              <a:rPr lang="en-US" smtClean="0"/>
              <a:t>2</a:t>
            </a:fld>
            <a:endParaRPr lang="en-US"/>
          </a:p>
        </p:txBody>
      </p:sp>
    </p:spTree>
    <p:extLst>
      <p:ext uri="{BB962C8B-B14F-4D97-AF65-F5344CB8AC3E}">
        <p14:creationId xmlns:p14="http://schemas.microsoft.com/office/powerpoint/2010/main" val="1039801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Các lớp mạng</a:t>
            </a:r>
          </a:p>
          <a:p>
            <a:r>
              <a:rPr lang="vi-VN" dirty="0"/>
              <a:t>ResNet: Kiến trúc ResNet được giữ nguyên và các trọng số bị đóng băng.   </a:t>
            </a:r>
          </a:p>
          <a:p>
            <a:r>
              <a:rPr lang="vi-VN" dirty="0"/>
              <a:t>Các khối tích chập: Tất cả các phép tích chập đều có hạt nhân có kích thước 3×3 và hầu như luôn được theo sau bởi chuẩn hóa theo lô và kích hoạt ReLU.   </a:t>
            </a:r>
          </a:p>
          <a:p>
            <a:r>
              <a:rPr lang="vi-VN" dirty="0"/>
              <a:t>Các lớp Upsample: Đối với việc lấy mẫu lên, chúng tôi đã sử dụng phép tích chập con pixel được định nghĩa trong. </a:t>
            </a:r>
            <a:endParaRPr lang="en-US" dirty="0"/>
          </a:p>
          <a:p>
            <a:endParaRPr lang="en-US" dirty="0"/>
          </a:p>
          <a:p>
            <a:pPr rtl="0"/>
            <a:r>
              <a:rPr lang="vi-VN" dirty="0">
                <a:effectLst/>
              </a:rPr>
              <a:t>DeOldify sử dụng mạng nơ-ron </a:t>
            </a:r>
            <a:r>
              <a:rPr lang="vi-VN" b="1" dirty="0">
                <a:effectLst/>
              </a:rPr>
              <a:t>U-Net</a:t>
            </a:r>
            <a:r>
              <a:rPr lang="vi-VN" dirty="0">
                <a:effectLst/>
              </a:rPr>
              <a:t> được xây dựng dựa trên mạng </a:t>
            </a:r>
            <a:r>
              <a:rPr lang="vi-VN" b="1" dirty="0">
                <a:effectLst/>
              </a:rPr>
              <a:t>ResNet</a:t>
            </a:r>
            <a:r>
              <a:rPr lang="vi-VN" dirty="0">
                <a:effectLst/>
              </a:rPr>
              <a:t> đã được huấn luyện trước. Kiến trúc này kết hợp các đặc trưng từ các tỷ lệ khác nhau, cả trong quá trình mã hóa và giải mã. Mạng nhận đầu vào là hình ảnh thang độ xám được mã hóa trong RGB.   </a:t>
            </a:r>
          </a:p>
          <a:p>
            <a:pPr rtl="0"/>
            <a:r>
              <a:rPr lang="vi-VN" dirty="0">
                <a:effectLst/>
              </a:rPr>
              <a:t>Các lớp mạng bao gồm:</a:t>
            </a:r>
          </a:p>
          <a:p>
            <a:pPr rtl="0">
              <a:buFont typeface="Arial" panose="020B0604020202020204" pitchFamily="34" charset="0"/>
              <a:buChar char="•"/>
            </a:pPr>
            <a:r>
              <a:rPr lang="vi-VN" b="1" dirty="0">
                <a:effectLst/>
              </a:rPr>
              <a:t>ResNet:</a:t>
            </a:r>
            <a:r>
              <a:rPr lang="vi-VN" dirty="0">
                <a:effectLst/>
              </a:rPr>
              <a:t> Giữ nguyên kiến trúc và các trọng số bị đóng băng.   </a:t>
            </a:r>
          </a:p>
          <a:p>
            <a:pPr rtl="0">
              <a:buFont typeface="Arial" panose="020B0604020202020204" pitchFamily="34" charset="0"/>
              <a:buChar char="•"/>
            </a:pPr>
            <a:r>
              <a:rPr lang="vi-VN" b="1" dirty="0">
                <a:effectLst/>
              </a:rPr>
              <a:t>Các khối tích chập:</a:t>
            </a:r>
            <a:r>
              <a:rPr lang="vi-VN" dirty="0">
                <a:effectLst/>
              </a:rPr>
              <a:t> Sử dụng hạt nhân 3x3, theo sau bởi chuẩn hóa theo lô và kích hoạt ReLU.   </a:t>
            </a:r>
          </a:p>
          <a:p>
            <a:pPr rtl="0">
              <a:buFont typeface="Arial" panose="020B0604020202020204" pitchFamily="34" charset="0"/>
              <a:buChar char="•"/>
            </a:pPr>
            <a:r>
              <a:rPr lang="vi-VN" b="1" dirty="0">
                <a:effectLst/>
              </a:rPr>
              <a:t>Các lớp Upsample:</a:t>
            </a:r>
            <a:r>
              <a:rPr lang="vi-VN" dirty="0">
                <a:effectLst/>
              </a:rPr>
              <a:t> Sử dụng phép tích chập con pixel để tăng kích thước hình ảnh.   </a:t>
            </a:r>
          </a:p>
          <a:p>
            <a:pPr rtl="0">
              <a:buFont typeface="Arial" panose="020B0604020202020204" pitchFamily="34" charset="0"/>
              <a:buChar char="•"/>
            </a:pPr>
            <a:r>
              <a:rPr lang="vi-VN" b="1" dirty="0">
                <a:effectLst/>
              </a:rPr>
              <a:t>Lớp tự chú ý:</a:t>
            </a:r>
            <a:r>
              <a:rPr lang="vi-VN" dirty="0">
                <a:effectLst/>
              </a:rPr>
              <a:t> Nắm bắt các mối quan hệ không gian trong hình ảnh.   </a:t>
            </a:r>
          </a:p>
          <a:p>
            <a:pPr rtl="0"/>
            <a:r>
              <a:rPr lang="vi-VN" dirty="0">
                <a:effectLst/>
              </a:rPr>
              <a:t>Ngoài ra, DeOldify sử dụng </a:t>
            </a:r>
            <a:r>
              <a:rPr lang="vi-VN" b="1" dirty="0">
                <a:effectLst/>
              </a:rPr>
              <a:t>chuẩn hóa phổ</a:t>
            </a:r>
            <a:r>
              <a:rPr lang="vi-VN" dirty="0">
                <a:effectLst/>
              </a:rPr>
              <a:t> để ổn định quá trình huấn luyện.   </a:t>
            </a:r>
          </a:p>
          <a:p>
            <a:r>
              <a:rPr lang="vi-VN" dirty="0"/>
              <a:t>Nguồn và nội dung liên quan</a:t>
            </a:r>
            <a:endParaRPr lang="en-US" dirty="0"/>
          </a:p>
          <a:p>
            <a:endParaRPr lang="en-US" dirty="0"/>
          </a:p>
          <a:p>
            <a:r>
              <a:rPr lang="en-US" dirty="0"/>
              <a:t>M</a:t>
            </a:r>
            <a:r>
              <a:rPr lang="vi-VN" dirty="0"/>
              <a:t>inh họa kiến trúc của mạng DeOldify, một mạng nơ-ron tích chập được sử dụng để tô màu cho ảnh đen trắng. Kiến trúc này dựa trên mạng U-Net, kết hợp với mạng ResNet đã được huấn luyện trước (phần màu đỏ) để mã hóa hình ảnh. Phần giải mã được thêm vào (các khối màu xanh lam) để tái tạo hình ảnh màu từ thông tin trừu tượng được mã hóa bởi ResNet.   </a:t>
            </a:r>
          </a:p>
          <a:p>
            <a:r>
              <a:rPr lang="vi-VN" dirty="0"/>
              <a:t>Các thành phần chính của kiến trúc bao gồm:</a:t>
            </a:r>
          </a:p>
          <a:p>
            <a:pPr>
              <a:buFont typeface="Arial" panose="020B0604020202020204" pitchFamily="34" charset="0"/>
              <a:buChar char="•"/>
            </a:pPr>
            <a:r>
              <a:rPr lang="vi-VN" b="1" dirty="0"/>
              <a:t>ResNet (màu đỏ):</a:t>
            </a:r>
            <a:r>
              <a:rPr lang="vi-VN" dirty="0"/>
              <a:t> Đây là phần mã hóa, chịu trách nhiệm trích xuất các đặc trưng từ hình ảnh đầu vào. Các trọng số của ResNet được giữ nguyên (đóng băng) từ quá trình huấn luyện trước.   </a:t>
            </a:r>
          </a:p>
          <a:p>
            <a:pPr>
              <a:buFont typeface="Arial" panose="020B0604020202020204" pitchFamily="34" charset="0"/>
              <a:buChar char="•"/>
            </a:pPr>
            <a:r>
              <a:rPr lang="vi-VN" b="1" dirty="0"/>
              <a:t>Các khối tích chập (màu xanh lam):</a:t>
            </a:r>
            <a:r>
              <a:rPr lang="vi-VN" dirty="0"/>
              <a:t> Thực hiện các phép biến đổi trên dữ liệu hình ảnh, giúp mạng học cách kết hợp màu sắc.   </a:t>
            </a:r>
          </a:p>
          <a:p>
            <a:pPr>
              <a:buFont typeface="Arial" panose="020B0604020202020204" pitchFamily="34" charset="0"/>
              <a:buChar char="•"/>
            </a:pPr>
            <a:r>
              <a:rPr lang="vi-VN" b="1" dirty="0"/>
              <a:t>Các lớp Upsample (màu xanh lá cây):</a:t>
            </a:r>
            <a:r>
              <a:rPr lang="vi-VN" dirty="0"/>
              <a:t> Tăng kích thước của các bản đồ đặc trưng, giúp tái tạo hình ảnh có độ phân giải cao hơn.   </a:t>
            </a:r>
          </a:p>
          <a:p>
            <a:pPr>
              <a:buFont typeface="Arial" panose="020B0604020202020204" pitchFamily="34" charset="0"/>
              <a:buChar char="•"/>
            </a:pPr>
            <a:r>
              <a:rPr lang="vi-VN" b="1" dirty="0"/>
              <a:t>Lớp tự chú ý (màu cam):</a:t>
            </a:r>
            <a:r>
              <a:rPr lang="vi-VN" dirty="0"/>
              <a:t> Phân tích mối quan hệ giữa các vùng khác nhau trong hình ảnh, giúp tô màu chính xác hơn.   </a:t>
            </a:r>
          </a:p>
          <a:p>
            <a:pPr>
              <a:buFont typeface="Arial" panose="020B0604020202020204" pitchFamily="34" charset="0"/>
              <a:buChar char="•"/>
            </a:pPr>
            <a:r>
              <a:rPr lang="vi-VN" b="1" dirty="0"/>
              <a:t>Lớp Sigmoid (màu hồng):</a:t>
            </a:r>
            <a:r>
              <a:rPr lang="vi-VN" dirty="0"/>
              <a:t> Chuyển đổi đầu ra của mạng thành các giá trị màu sắc phù hợp.   </a:t>
            </a:r>
          </a:p>
          <a:p>
            <a:pPr>
              <a:buFont typeface="Arial" panose="020B0604020202020204" pitchFamily="34" charset="0"/>
              <a:buChar char="•"/>
            </a:pPr>
            <a:r>
              <a:rPr lang="vi-VN" b="1" dirty="0"/>
              <a:t>Kết nối bỏ qua (skip connections - các đường màu đen):</a:t>
            </a:r>
            <a:r>
              <a:rPr lang="vi-VN" dirty="0"/>
              <a:t> Kết nối trực tiếp đầu ra của các lớp mã hóa với các lớp giải mã tương ứng, giúp bảo tồn thông tin chi tiết và cải thiện hiệu suất của mạng.  </a:t>
            </a:r>
          </a:p>
          <a:p>
            <a:r>
              <a:rPr lang="vi-VN" dirty="0"/>
              <a:t> </a:t>
            </a:r>
          </a:p>
        </p:txBody>
      </p:sp>
      <p:sp>
        <p:nvSpPr>
          <p:cNvPr id="4" name="Slide Number Placeholder 3"/>
          <p:cNvSpPr>
            <a:spLocks noGrp="1"/>
          </p:cNvSpPr>
          <p:nvPr>
            <p:ph type="sldNum" sz="quarter" idx="5"/>
          </p:nvPr>
        </p:nvSpPr>
        <p:spPr/>
        <p:txBody>
          <a:bodyPr/>
          <a:lstStyle/>
          <a:p>
            <a:fld id="{3C084303-86B8-4832-894D-FDB30FB13B3F}" type="slidenum">
              <a:rPr lang="en-US" smtClean="0"/>
              <a:t>3</a:t>
            </a:fld>
            <a:endParaRPr lang="en-US"/>
          </a:p>
        </p:txBody>
      </p:sp>
    </p:spTree>
    <p:extLst>
      <p:ext uri="{BB962C8B-B14F-4D97-AF65-F5344CB8AC3E}">
        <p14:creationId xmlns:p14="http://schemas.microsoft.com/office/powerpoint/2010/main" val="2663322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vi-VN" dirty="0"/>
              <a:t>riển khai đơn giản của phép convolution sub-pixel: các pixel gốc được tô màu xám và các pixel được padding bằng 0 được tô màu trắng. Ma trận màu đại diện cho kernel convolution.</a:t>
            </a:r>
          </a:p>
          <a:p>
            <a:r>
              <a:rPr lang="vi-VN" dirty="0"/>
              <a:t>Tuy nhiên, việc triển khai này không hiệu quả về mặt chi phí tính toán vì phép convolution được thực hiện trên không gian sub-pixel, tức là trên hình ảnh đã được padding. </a:t>
            </a:r>
            <a:endParaRPr lang="en-US" dirty="0"/>
          </a:p>
          <a:p>
            <a:r>
              <a:rPr lang="vi-VN" dirty="0"/>
              <a:t>Để khắc phục vấn đề này, thực hiện trực tiếp phép convolution trong không gian độ phân giải thấp với r² kênh và sau đó thu hồi hình ảnh mục tiêu bằng cách sử dụng toán tử shuffling chu kỳ để sắp xếp lại các phần tử của tensor H × W × r²C thành một tensor có dạng rH × rW × </a:t>
            </a:r>
            <a:r>
              <a:rPr lang="en-US" dirty="0"/>
              <a:t>C</a:t>
            </a:r>
            <a:endParaRPr lang="vi-VN" dirty="0"/>
          </a:p>
        </p:txBody>
      </p:sp>
      <p:sp>
        <p:nvSpPr>
          <p:cNvPr id="4" name="Slide Number Placeholder 3"/>
          <p:cNvSpPr>
            <a:spLocks noGrp="1"/>
          </p:cNvSpPr>
          <p:nvPr>
            <p:ph type="sldNum" sz="quarter" idx="5"/>
          </p:nvPr>
        </p:nvSpPr>
        <p:spPr/>
        <p:txBody>
          <a:bodyPr/>
          <a:lstStyle/>
          <a:p>
            <a:fld id="{3C084303-86B8-4832-894D-FDB30FB13B3F}" type="slidenum">
              <a:rPr lang="en-US" smtClean="0"/>
              <a:t>4</a:t>
            </a:fld>
            <a:endParaRPr lang="en-US"/>
          </a:p>
        </p:txBody>
      </p:sp>
    </p:spTree>
    <p:extLst>
      <p:ext uri="{BB962C8B-B14F-4D97-AF65-F5344CB8AC3E}">
        <p14:creationId xmlns:p14="http://schemas.microsoft.com/office/powerpoint/2010/main" val="4282610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Đồ thị tính toán cho lớp tự chú ý trong tài liệu này mô tả cách lớp này hoạt động để nắm bắt các mối quan hệ không gian trong một hình ảnh.</a:t>
            </a:r>
          </a:p>
          <a:p>
            <a:r>
              <a:rPr lang="vi-VN" b="1" dirty="0"/>
              <a:t>Các bước chính:</a:t>
            </a:r>
            <a:endParaRPr lang="vi-VN" dirty="0"/>
          </a:p>
          <a:p>
            <a:pPr>
              <a:buFont typeface="+mj-lt"/>
              <a:buAutoNum type="arabicPeriod"/>
            </a:pPr>
            <a:r>
              <a:rPr lang="vi-VN" b="1" dirty="0"/>
              <a:t>Nhận đầu vào:</a:t>
            </a:r>
            <a:r>
              <a:rPr lang="vi-VN" dirty="0"/>
              <a:t> Lớp nhận các bản đồ đặc trưng (feature maps) làm đầu vào, đại diện cho thông tin trừu tượng về hình ảnh.</a:t>
            </a:r>
          </a:p>
          <a:p>
            <a:pPr>
              <a:buFont typeface="+mj-lt"/>
              <a:buAutoNum type="arabicPeriod"/>
            </a:pPr>
            <a:r>
              <a:rPr lang="vi-VN" b="1" dirty="0"/>
              <a:t>Tạo các phép chiếu tuyến tính:</a:t>
            </a:r>
            <a:r>
              <a:rPr lang="vi-VN" dirty="0"/>
              <a:t> Ba phép chiếu tuyến tính được áp dụng cho đầu vào bằng cách sử dụng các phép tích chập 1x1, được ký hiệu là f(x), g(x) và h(x). Mỗi phép chiếu tạo ra một tập hợp các bản đồ đặc trưng mới.</a:t>
            </a:r>
          </a:p>
          <a:p>
            <a:pPr>
              <a:buFont typeface="+mj-lt"/>
              <a:buAutoNum type="arabicPeriod"/>
            </a:pPr>
            <a:r>
              <a:rPr lang="vi-VN" b="1" dirty="0"/>
              <a:t>Tính toán bản đồ chú ý:</a:t>
            </a:r>
            <a:r>
              <a:rPr lang="vi-VN" dirty="0"/>
              <a:t> Đầu ra của f(x) được chuyển vị và nhân với đầu ra của g(x), tạo ra một "bản đồ chú ý" (attention map). Bản đồ này nắm bắt mức độ tương quan giữa các vị trí khác nhau trong hình ảnh.</a:t>
            </a:r>
          </a:p>
          <a:p>
            <a:pPr>
              <a:buFont typeface="+mj-lt"/>
              <a:buAutoNum type="arabicPeriod"/>
            </a:pPr>
            <a:r>
              <a:rPr lang="vi-VN" b="1" dirty="0"/>
              <a:t>Áp dụng Softmax:</a:t>
            </a:r>
            <a:r>
              <a:rPr lang="vi-VN" dirty="0"/>
              <a:t> Hàm Softmax được áp dụng cho mỗi hàng của bản đồ chú ý để chuẩn hóa các giá trị và làm cho chúng đại diện cho xác suất.</a:t>
            </a:r>
          </a:p>
          <a:p>
            <a:pPr>
              <a:buFont typeface="+mj-lt"/>
              <a:buAutoNum type="arabicPeriod"/>
            </a:pPr>
            <a:r>
              <a:rPr lang="vi-VN" b="1" dirty="0"/>
              <a:t>Kết hợp với h(x):</a:t>
            </a:r>
            <a:r>
              <a:rPr lang="vi-VN" dirty="0"/>
              <a:t> Bản đồ chú ý được nhân với đầu ra của h(x) và kết quả được cộng với đầu vào ban đầu (kết nối dư). Điều này tạo ra các bản đồ đặc trưng đầu ra của lớp tự chú ý.</a:t>
            </a:r>
          </a:p>
          <a:p>
            <a:r>
              <a:rPr lang="vi-VN" b="1" dirty="0"/>
              <a:t>Ý nghĩa:</a:t>
            </a:r>
            <a:endParaRPr lang="vi-VN" dirty="0"/>
          </a:p>
          <a:p>
            <a:r>
              <a:rPr lang="vi-VN" dirty="0"/>
              <a:t>Lớp tự chú ý cho phép mạng tập trung vào các phần có liên quan của hình ảnh khi thực hiện một nhiệm vụ cụ thể, chẳng hạn như tô màu. Bằng cách tính toán các mối quan hệ giữa các vị trí khác nhau, mạng có thể lan truyền thông tin theo ngữ cảnh và đưa ra quyết định tốt hơn về màu sắc của từng vùng trong hình ảnh.</a:t>
            </a:r>
          </a:p>
          <a:p>
            <a:r>
              <a:rPr lang="vi-VN" b="1" dirty="0"/>
              <a:t>Ví dụ:</a:t>
            </a:r>
            <a:endParaRPr lang="vi-VN" dirty="0"/>
          </a:p>
          <a:p>
            <a:r>
              <a:rPr lang="vi-VN" dirty="0"/>
              <a:t>Khi tô màu một bức ảnh có chứa một người và một cái cây, lớp tự chú ý có thể nhận ra rằng màu da của người thường khác với màu của lá cây. Điều này giúp mạng tránh tô màu da người thành màu xanh lá cây và ngược lại.</a:t>
            </a:r>
          </a:p>
          <a:p>
            <a:r>
              <a:rPr lang="en-US" dirty="0"/>
              <a:t>Đ</a:t>
            </a:r>
            <a:r>
              <a:rPr lang="vi-VN" dirty="0"/>
              <a:t>ồ thị tính toán lớp tự chú ý cho thấy cách lớp này sử dụng các phép chiếu tuyến tính, bản đồ chú ý và kết nối dư để nắm bắt các mối quan hệ không gian và cải thiện khả năng biểu diễn của mạng nơ-ron.</a:t>
            </a:r>
          </a:p>
          <a:p>
            <a:endParaRPr lang="en-US" dirty="0"/>
          </a:p>
        </p:txBody>
      </p:sp>
      <p:sp>
        <p:nvSpPr>
          <p:cNvPr id="4" name="Slide Number Placeholder 3"/>
          <p:cNvSpPr>
            <a:spLocks noGrp="1"/>
          </p:cNvSpPr>
          <p:nvPr>
            <p:ph type="sldNum" sz="quarter" idx="5"/>
          </p:nvPr>
        </p:nvSpPr>
        <p:spPr/>
        <p:txBody>
          <a:bodyPr/>
          <a:lstStyle/>
          <a:p>
            <a:fld id="{3C084303-86B8-4832-894D-FDB30FB13B3F}" type="slidenum">
              <a:rPr lang="en-US" smtClean="0"/>
              <a:t>5</a:t>
            </a:fld>
            <a:endParaRPr lang="en-US"/>
          </a:p>
        </p:txBody>
      </p:sp>
    </p:spTree>
    <p:extLst>
      <p:ext uri="{BB962C8B-B14F-4D97-AF65-F5344CB8AC3E}">
        <p14:creationId xmlns:p14="http://schemas.microsoft.com/office/powerpoint/2010/main" val="2917629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dirty="0">
                <a:effectLst/>
              </a:rPr>
              <a:t>Mạng VGG-16 bao gồm các khối </a:t>
            </a:r>
            <a:r>
              <a:rPr lang="vi-VN" b="1" dirty="0">
                <a:effectLst/>
              </a:rPr>
              <a:t>tích chập</a:t>
            </a:r>
            <a:r>
              <a:rPr lang="vi-VN" dirty="0">
                <a:effectLst/>
              </a:rPr>
              <a:t> (màu xanh lam), các lớp </a:t>
            </a:r>
            <a:r>
              <a:rPr lang="vi-VN" b="1" dirty="0">
                <a:effectLst/>
              </a:rPr>
              <a:t>max-pooling</a:t>
            </a:r>
            <a:r>
              <a:rPr lang="vi-VN" dirty="0">
                <a:effectLst/>
              </a:rPr>
              <a:t> (màu vàng), các lớp </a:t>
            </a:r>
            <a:r>
              <a:rPr lang="vi-VN" b="1" dirty="0">
                <a:effectLst/>
              </a:rPr>
              <a:t>kết nối đầy đủ</a:t>
            </a:r>
            <a:r>
              <a:rPr lang="vi-VN" dirty="0">
                <a:effectLst/>
              </a:rPr>
              <a:t> (màu tím) và lớp </a:t>
            </a:r>
            <a:r>
              <a:rPr lang="vi-VN" b="1" dirty="0">
                <a:effectLst/>
              </a:rPr>
              <a:t>softmax</a:t>
            </a:r>
            <a:r>
              <a:rPr lang="vi-VN" dirty="0">
                <a:effectLst/>
              </a:rPr>
              <a:t> (màu hồng).   </a:t>
            </a:r>
          </a:p>
          <a:p>
            <a:pPr rtl="0">
              <a:buFont typeface="Arial" panose="020B0604020202020204" pitchFamily="34" charset="0"/>
              <a:buChar char="•"/>
            </a:pPr>
            <a:r>
              <a:rPr lang="vi-VN" b="1" dirty="0">
                <a:effectLst/>
              </a:rPr>
              <a:t>Khối tích chập:</a:t>
            </a:r>
            <a:r>
              <a:rPr lang="vi-VN" dirty="0">
                <a:effectLst/>
              </a:rPr>
              <a:t> Mỗi khối tích chập bao gồm nhiều lớp tích chập với hàm kích hoạt ReLU. Các lớp tích chập này trích xuất các đặc trưng từ hình ảnh đầu vào.   </a:t>
            </a:r>
          </a:p>
          <a:p>
            <a:pPr rtl="0">
              <a:buFont typeface="Arial" panose="020B0604020202020204" pitchFamily="34" charset="0"/>
              <a:buChar char="•"/>
            </a:pPr>
            <a:r>
              <a:rPr lang="vi-VN" b="1" dirty="0">
                <a:effectLst/>
              </a:rPr>
              <a:t>Lớp max-pooling:</a:t>
            </a:r>
            <a:r>
              <a:rPr lang="vi-VN" dirty="0">
                <a:effectLst/>
              </a:rPr>
              <a:t> Các lớp max-pooling giảm kích thước của các bản đồ đặc trưng bằng cách chọn giá trị lớn nhất trong mỗi vùng.   </a:t>
            </a:r>
          </a:p>
          <a:p>
            <a:pPr rtl="0">
              <a:buFont typeface="Arial" panose="020B0604020202020204" pitchFamily="34" charset="0"/>
              <a:buChar char="•"/>
            </a:pPr>
            <a:r>
              <a:rPr lang="vi-VN" b="1" dirty="0">
                <a:effectLst/>
              </a:rPr>
              <a:t>Lớp kết nối đầy đủ:</a:t>
            </a:r>
            <a:r>
              <a:rPr lang="vi-VN" dirty="0">
                <a:effectLst/>
              </a:rPr>
              <a:t> Các lớp kết nối đầy đủ kết nối tất cả các nơ-ron từ lớp trước với tất cả các nơ-ron của lớp hiện tại.   </a:t>
            </a:r>
          </a:p>
          <a:p>
            <a:pPr rtl="0">
              <a:buFont typeface="Arial" panose="020B0604020202020204" pitchFamily="34" charset="0"/>
              <a:buChar char="•"/>
            </a:pPr>
            <a:r>
              <a:rPr lang="vi-VN" b="1" dirty="0">
                <a:effectLst/>
              </a:rPr>
              <a:t>Lớp softmax:</a:t>
            </a:r>
            <a:r>
              <a:rPr lang="vi-VN" dirty="0">
                <a:effectLst/>
              </a:rPr>
              <a:t> Lớp softmax tạo ra một phân phối xác suất trên các lớp đầu ra.   </a:t>
            </a:r>
          </a:p>
          <a:p>
            <a:pPr rtl="0"/>
            <a:r>
              <a:rPr lang="vi-VN" b="1" dirty="0">
                <a:effectLst/>
              </a:rPr>
              <a:t>Đặc điểm:</a:t>
            </a:r>
            <a:endParaRPr lang="vi-VN" dirty="0">
              <a:effectLst/>
            </a:endParaRPr>
          </a:p>
          <a:p>
            <a:pPr rtl="0">
              <a:buFont typeface="Arial" panose="020B0604020202020204" pitchFamily="34" charset="0"/>
              <a:buChar char="•"/>
            </a:pPr>
            <a:r>
              <a:rPr lang="vi-VN" dirty="0">
                <a:effectLst/>
              </a:rPr>
              <a:t>VGG-16 có kiến trúc đơn giản, dễ hiểu và triển khai.   </a:t>
            </a:r>
          </a:p>
          <a:p>
            <a:pPr rtl="0">
              <a:buFont typeface="Arial" panose="020B0604020202020204" pitchFamily="34" charset="0"/>
              <a:buChar char="•"/>
            </a:pPr>
            <a:r>
              <a:rPr lang="vi-VN" dirty="0">
                <a:effectLst/>
              </a:rPr>
              <a:t>Mạng sử dụng các bộ lọc nhỏ (3x3) trong các lớp tích chập, giúp tăng độ sâu của mạng và cải thiện khả năng học các đặc trưng.   </a:t>
            </a:r>
          </a:p>
          <a:p>
            <a:pPr rtl="0">
              <a:buFont typeface="Arial" panose="020B0604020202020204" pitchFamily="34" charset="0"/>
              <a:buChar char="•"/>
            </a:pPr>
            <a:r>
              <a:rPr lang="vi-VN" dirty="0">
                <a:effectLst/>
              </a:rPr>
              <a:t>VGG-16 đã đạt được hiệu suất cao trong các tác vụ thị giác máy tính như phân loại hình ảnh và nhận dạng đối tượng.   </a:t>
            </a:r>
          </a:p>
          <a:p>
            <a:pPr rtl="0"/>
            <a:r>
              <a:rPr lang="vi-VN" b="1" dirty="0">
                <a:effectLst/>
              </a:rPr>
              <a:t>Ứng dụng:</a:t>
            </a:r>
            <a:endParaRPr lang="vi-VN" dirty="0">
              <a:effectLst/>
            </a:endParaRPr>
          </a:p>
          <a:p>
            <a:pPr rtl="0"/>
            <a:r>
              <a:rPr lang="vi-VN" dirty="0">
                <a:effectLst/>
              </a:rPr>
              <a:t>VGG-16 được sử dụng trong nhiều ứng dụng thị giác máy tính, bao gồm:</a:t>
            </a:r>
          </a:p>
          <a:p>
            <a:pPr rtl="0">
              <a:buFont typeface="Arial" panose="020B0604020202020204" pitchFamily="34" charset="0"/>
              <a:buChar char="•"/>
            </a:pPr>
            <a:r>
              <a:rPr lang="vi-VN" dirty="0">
                <a:effectLst/>
              </a:rPr>
              <a:t>Phân loại hình ảnh</a:t>
            </a:r>
          </a:p>
          <a:p>
            <a:pPr rtl="0">
              <a:buFont typeface="Arial" panose="020B0604020202020204" pitchFamily="34" charset="0"/>
              <a:buChar char="•"/>
            </a:pPr>
            <a:r>
              <a:rPr lang="vi-VN" dirty="0">
                <a:effectLst/>
              </a:rPr>
              <a:t>Nhận dạng đối tượng</a:t>
            </a:r>
          </a:p>
          <a:p>
            <a:pPr rtl="0">
              <a:buFont typeface="Arial" panose="020B0604020202020204" pitchFamily="34" charset="0"/>
              <a:buChar char="•"/>
            </a:pPr>
            <a:r>
              <a:rPr lang="vi-VN" dirty="0">
                <a:effectLst/>
              </a:rPr>
              <a:t>Phát hiện đối tượng</a:t>
            </a:r>
          </a:p>
          <a:p>
            <a:pPr rtl="0">
              <a:buFont typeface="Arial" panose="020B0604020202020204" pitchFamily="34" charset="0"/>
              <a:buChar char="•"/>
            </a:pPr>
            <a:r>
              <a:rPr lang="vi-VN" dirty="0">
                <a:effectLst/>
              </a:rPr>
              <a:t>Phân đoạn hình ảnh</a:t>
            </a:r>
          </a:p>
          <a:p>
            <a:pPr rtl="0"/>
            <a:r>
              <a:rPr lang="en-US" dirty="0">
                <a:effectLst/>
              </a:rPr>
              <a:t>Trong </a:t>
            </a:r>
            <a:r>
              <a:rPr lang="en-US" dirty="0" err="1">
                <a:effectLst/>
              </a:rPr>
              <a:t>DeOldify</a:t>
            </a:r>
            <a:r>
              <a:rPr lang="vi-VN" dirty="0">
                <a:effectLst/>
              </a:rPr>
              <a:t>, VGG-16 được sử dụng để tính toán hàm mất mát trong quá trình huấn luyện mạng DeOldify.   </a:t>
            </a:r>
          </a:p>
        </p:txBody>
      </p:sp>
      <p:sp>
        <p:nvSpPr>
          <p:cNvPr id="4" name="Slide Number Placeholder 3"/>
          <p:cNvSpPr>
            <a:spLocks noGrp="1"/>
          </p:cNvSpPr>
          <p:nvPr>
            <p:ph type="sldNum" sz="quarter" idx="5"/>
          </p:nvPr>
        </p:nvSpPr>
        <p:spPr/>
        <p:txBody>
          <a:bodyPr/>
          <a:lstStyle/>
          <a:p>
            <a:fld id="{3C084303-86B8-4832-894D-FDB30FB13B3F}" type="slidenum">
              <a:rPr lang="en-US" smtClean="0"/>
              <a:t>6</a:t>
            </a:fld>
            <a:endParaRPr lang="en-US"/>
          </a:p>
        </p:txBody>
      </p:sp>
    </p:spTree>
    <p:extLst>
      <p:ext uri="{BB962C8B-B14F-4D97-AF65-F5344CB8AC3E}">
        <p14:creationId xmlns:p14="http://schemas.microsoft.com/office/powerpoint/2010/main" val="4179960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t>
            </a:r>
            <a:r>
              <a:rPr lang="vi-VN" dirty="0"/>
              <a:t>iến trúc của phương pháp DeOldify, so sánh kiến trúc ban đầu (phía trên) với kiến trúc đã được sửa đổi (phía dưới).   </a:t>
            </a:r>
          </a:p>
          <a:p>
            <a:r>
              <a:rPr lang="vi-VN" b="1" dirty="0"/>
              <a:t>Kiến trúc ban đầu:</a:t>
            </a:r>
            <a:endParaRPr lang="vi-VN" dirty="0"/>
          </a:p>
          <a:p>
            <a:pPr>
              <a:buFont typeface="+mj-lt"/>
              <a:buAutoNum type="arabicPeriod"/>
            </a:pPr>
            <a:r>
              <a:rPr lang="vi-VN" b="1" dirty="0"/>
              <a:t>Chuyển đổi không gian màu:</a:t>
            </a:r>
            <a:r>
              <a:rPr lang="vi-VN" dirty="0"/>
              <a:t> Hình ảnh RGB đầu vào được chuyển đổi sang không gian màu YUV.   </a:t>
            </a:r>
          </a:p>
          <a:p>
            <a:pPr>
              <a:buFont typeface="+mj-lt"/>
              <a:buAutoNum type="arabicPeriod"/>
            </a:pPr>
            <a:r>
              <a:rPr lang="vi-VN" b="1" dirty="0"/>
              <a:t>Tách thành phần:</a:t>
            </a:r>
            <a:r>
              <a:rPr lang="vi-VN" dirty="0"/>
              <a:t> Thành phần Y (độ chói) được tách ra và giữ nguyên.   </a:t>
            </a:r>
          </a:p>
          <a:p>
            <a:pPr>
              <a:buFont typeface="+mj-lt"/>
              <a:buAutoNum type="arabicPeriod"/>
            </a:pPr>
            <a:r>
              <a:rPr lang="vi-VN" b="1" dirty="0"/>
              <a:t>Chuẩn hóa:</a:t>
            </a:r>
            <a:r>
              <a:rPr lang="vi-VN" dirty="0"/>
              <a:t> Các thành phần U và V (sắc độ) được chuẩn hóa.   </a:t>
            </a:r>
          </a:p>
          <a:p>
            <a:pPr>
              <a:buFont typeface="+mj-lt"/>
              <a:buAutoNum type="arabicPeriod"/>
            </a:pPr>
            <a:r>
              <a:rPr lang="vi-VN" b="1" dirty="0"/>
              <a:t>Mạng nơ-ron:</a:t>
            </a:r>
            <a:r>
              <a:rPr lang="vi-VN" dirty="0"/>
              <a:t> Mạng nơ-ron được áp dụng để dự đoán các thành phần U và V đã được chuẩn hóa.   </a:t>
            </a:r>
          </a:p>
          <a:p>
            <a:pPr>
              <a:buFont typeface="+mj-lt"/>
              <a:buAutoNum type="arabicPeriod"/>
            </a:pPr>
            <a:r>
              <a:rPr lang="vi-VN" b="1" dirty="0"/>
              <a:t>Không chuẩn hóa:</a:t>
            </a:r>
            <a:r>
              <a:rPr lang="vi-VN" dirty="0"/>
              <a:t> Các thành phần U và V được dự đoán được không chuẩn hóa.   </a:t>
            </a:r>
          </a:p>
          <a:p>
            <a:pPr>
              <a:buFont typeface="+mj-lt"/>
              <a:buAutoNum type="arabicPeriod"/>
            </a:pPr>
            <a:r>
              <a:rPr lang="vi-VN" b="1" dirty="0"/>
              <a:t>Kết hợp:</a:t>
            </a:r>
            <a:r>
              <a:rPr lang="vi-VN" dirty="0"/>
              <a:t> Các thành phần U và V được kết hợp với thành phần Y ban đầu để tạo thành hình ảnh YUV.   </a:t>
            </a:r>
          </a:p>
          <a:p>
            <a:pPr>
              <a:buFont typeface="+mj-lt"/>
              <a:buAutoNum type="arabicPeriod"/>
            </a:pPr>
            <a:r>
              <a:rPr lang="vi-VN" b="1" dirty="0"/>
              <a:t>Chuyển đổi không gian màu:</a:t>
            </a:r>
            <a:r>
              <a:rPr lang="vi-VN" dirty="0"/>
              <a:t> Hình ảnh YUV được chuyển đổi trở lại không gian màu RGB.   </a:t>
            </a:r>
          </a:p>
          <a:p>
            <a:r>
              <a:rPr lang="vi-VN" b="1" dirty="0"/>
              <a:t>Kiến trúc đã sửa đổi:</a:t>
            </a:r>
            <a:endParaRPr lang="vi-VN" dirty="0"/>
          </a:p>
          <a:p>
            <a:pPr>
              <a:buFont typeface="+mj-lt"/>
              <a:buAutoNum type="arabicPeriod"/>
            </a:pPr>
            <a:r>
              <a:rPr lang="vi-VN" b="1" dirty="0"/>
              <a:t>Chuyển đổi không gian màu:</a:t>
            </a:r>
            <a:r>
              <a:rPr lang="vi-VN" dirty="0"/>
              <a:t> Hình ảnh RGB đầu vào được chuyển đổi sang không gian màu YUV.   </a:t>
            </a:r>
          </a:p>
          <a:p>
            <a:pPr>
              <a:buFont typeface="+mj-lt"/>
              <a:buAutoNum type="arabicPeriod"/>
            </a:pPr>
            <a:r>
              <a:rPr lang="vi-VN" b="1" dirty="0"/>
              <a:t>Tách thành phần:</a:t>
            </a:r>
            <a:r>
              <a:rPr lang="vi-VN" dirty="0"/>
              <a:t> Thành phần Y (độ chói) được tách ra và giữ nguyên.   </a:t>
            </a:r>
          </a:p>
          <a:p>
            <a:pPr>
              <a:buFont typeface="+mj-lt"/>
              <a:buAutoNum type="arabicPeriod"/>
            </a:pPr>
            <a:r>
              <a:rPr lang="vi-VN" b="1" dirty="0"/>
              <a:t>Chuẩn hóa:</a:t>
            </a:r>
            <a:r>
              <a:rPr lang="vi-VN" dirty="0"/>
              <a:t> Hình ảnh RGB đầu vào được chuẩn hóa.   </a:t>
            </a:r>
          </a:p>
          <a:p>
            <a:pPr>
              <a:buFont typeface="+mj-lt"/>
              <a:buAutoNum type="arabicPeriod"/>
            </a:pPr>
            <a:r>
              <a:rPr lang="vi-VN" b="1" dirty="0"/>
              <a:t>Mạng nơ-ron:</a:t>
            </a:r>
            <a:r>
              <a:rPr lang="vi-VN" dirty="0"/>
              <a:t> Mạng nơ-ron được áp dụng để dự đoán trực tiếp các thành phần U và V đã được chuẩn hóa.   </a:t>
            </a:r>
          </a:p>
          <a:p>
            <a:pPr>
              <a:buFont typeface="+mj-lt"/>
              <a:buAutoNum type="arabicPeriod"/>
            </a:pPr>
            <a:r>
              <a:rPr lang="vi-VN" b="1" dirty="0"/>
              <a:t>Chuyển đổi không gian màu:</a:t>
            </a:r>
            <a:r>
              <a:rPr lang="vi-VN" dirty="0"/>
              <a:t> Các thành phần U và V được dự đoán được chuyển đổi sang không gian màu RGB.   </a:t>
            </a:r>
          </a:p>
          <a:p>
            <a:pPr>
              <a:buFont typeface="+mj-lt"/>
              <a:buAutoNum type="arabicPeriod"/>
            </a:pPr>
            <a:r>
              <a:rPr lang="vi-VN" b="1" dirty="0"/>
              <a:t>Không chuẩn hóa:</a:t>
            </a:r>
            <a:r>
              <a:rPr lang="vi-VN" dirty="0"/>
              <a:t> Hình ảnh RGB được không chuẩn hóa.   </a:t>
            </a:r>
          </a:p>
          <a:p>
            <a:pPr>
              <a:buFont typeface="+mj-lt"/>
              <a:buAutoNum type="arabicPeriod"/>
            </a:pPr>
            <a:r>
              <a:rPr lang="vi-VN" b="1" dirty="0"/>
              <a:t>Kết hợp:</a:t>
            </a:r>
            <a:r>
              <a:rPr lang="vi-VN" dirty="0"/>
              <a:t> Các thành phần U và V được kết hợp với thành phần Y ban đầu để tạo thành hình ảnh YUV.   </a:t>
            </a:r>
          </a:p>
          <a:p>
            <a:pPr>
              <a:buFont typeface="+mj-lt"/>
              <a:buAutoNum type="arabicPeriod"/>
            </a:pPr>
            <a:r>
              <a:rPr lang="vi-VN" b="1" dirty="0"/>
              <a:t>Chuyển đổi không gian màu:</a:t>
            </a:r>
            <a:r>
              <a:rPr lang="vi-VN" dirty="0"/>
              <a:t> Hình ảnh YUV được chuyển đổi trở lại không gian màu RGB.   </a:t>
            </a:r>
          </a:p>
          <a:p>
            <a:r>
              <a:rPr lang="vi-VN" b="1" dirty="0"/>
              <a:t>Sự khác biệt chính:</a:t>
            </a:r>
            <a:endParaRPr lang="vi-VN" dirty="0"/>
          </a:p>
          <a:p>
            <a:pPr>
              <a:buFont typeface="Arial" panose="020B0604020202020204" pitchFamily="34" charset="0"/>
              <a:buChar char="•"/>
            </a:pPr>
            <a:r>
              <a:rPr lang="vi-VN" dirty="0"/>
              <a:t>Trong kiến trúc đã sửa đổi, mạng nơ-ron dự đoán trực tiếp các thành phần U và V đã được chuẩn hóa, thay vì dự đoán các thành phần RGB và sau đó chuyển đổi sang YUV.   </a:t>
            </a:r>
          </a:p>
          <a:p>
            <a:pPr>
              <a:buFont typeface="Arial" panose="020B0604020202020204" pitchFamily="34" charset="0"/>
              <a:buChar char="•"/>
            </a:pPr>
            <a:r>
              <a:rPr lang="vi-VN" dirty="0"/>
              <a:t>Việc không chuẩn hóa được thực hiện sau khi chuyển đổi sang không gian màu RGB trong kiến trúc đã sửa đổi.   </a:t>
            </a:r>
          </a:p>
          <a:p>
            <a:r>
              <a:rPr lang="vi-VN" dirty="0"/>
              <a:t>Những thay đổi này giúp đơn giản hóa kiến trúc và giảm chi phí tính toán.</a:t>
            </a:r>
          </a:p>
          <a:p>
            <a:endParaRPr lang="en-US" dirty="0"/>
          </a:p>
        </p:txBody>
      </p:sp>
      <p:sp>
        <p:nvSpPr>
          <p:cNvPr id="4" name="Slide Number Placeholder 3"/>
          <p:cNvSpPr>
            <a:spLocks noGrp="1"/>
          </p:cNvSpPr>
          <p:nvPr>
            <p:ph type="sldNum" sz="quarter" idx="5"/>
          </p:nvPr>
        </p:nvSpPr>
        <p:spPr/>
        <p:txBody>
          <a:bodyPr/>
          <a:lstStyle/>
          <a:p>
            <a:fld id="{3C084303-86B8-4832-894D-FDB30FB13B3F}" type="slidenum">
              <a:rPr lang="en-US" smtClean="0"/>
              <a:t>7</a:t>
            </a:fld>
            <a:endParaRPr lang="en-US"/>
          </a:p>
        </p:txBody>
      </p:sp>
    </p:spTree>
    <p:extLst>
      <p:ext uri="{BB962C8B-B14F-4D97-AF65-F5344CB8AC3E}">
        <p14:creationId xmlns:p14="http://schemas.microsoft.com/office/powerpoint/2010/main" val="3965368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Hình</a:t>
            </a:r>
            <a:r>
              <a:rPr lang="en-US" dirty="0"/>
              <a:t> </a:t>
            </a:r>
            <a:r>
              <a:rPr lang="en-US" dirty="0" err="1"/>
              <a:t>ảnh</a:t>
            </a:r>
            <a:r>
              <a:rPr lang="en-US" dirty="0"/>
              <a:t> </a:t>
            </a:r>
            <a:r>
              <a:rPr lang="en-US" dirty="0" err="1"/>
              <a:t>tô</a:t>
            </a:r>
            <a:r>
              <a:rPr lang="en-US" dirty="0"/>
              <a:t> </a:t>
            </a:r>
            <a:r>
              <a:rPr lang="en-US" dirty="0" err="1"/>
              <a:t>màu</a:t>
            </a:r>
            <a:r>
              <a:rPr lang="en-US" dirty="0"/>
              <a:t> </a:t>
            </a:r>
            <a:r>
              <a:rPr lang="en-US" dirty="0" err="1"/>
              <a:t>với</a:t>
            </a:r>
            <a:r>
              <a:rPr lang="en-US" dirty="0"/>
              <a:t> </a:t>
            </a:r>
            <a:r>
              <a:rPr lang="en-US" sz="1800" b="0" i="0" dirty="0">
                <a:solidFill>
                  <a:srgbClr val="000000"/>
                </a:solidFill>
                <a:effectLst/>
                <a:latin typeface="CMSS10"/>
              </a:rPr>
              <a:t>Self-Attention, image </a:t>
            </a:r>
            <a:r>
              <a:rPr lang="en-US" sz="1800" b="0" i="0" dirty="0" err="1">
                <a:solidFill>
                  <a:srgbClr val="000000"/>
                </a:solidFill>
                <a:effectLst/>
                <a:latin typeface="CMSS10"/>
              </a:rPr>
              <a:t>colorizedwithout</a:t>
            </a:r>
            <a:r>
              <a:rPr lang="en-US" sz="1800" b="0" i="0" dirty="0">
                <a:solidFill>
                  <a:srgbClr val="000000"/>
                </a:solidFill>
                <a:effectLst/>
                <a:latin typeface="CMSS10"/>
              </a:rPr>
              <a:t> the Self-Attention layer. </a:t>
            </a:r>
            <a:br>
              <a:rPr lang="en-US" dirty="0"/>
            </a:br>
            <a:r>
              <a:rPr lang="vi-VN" dirty="0"/>
              <a:t>Trong mạng DeOldify, </a:t>
            </a:r>
            <a:r>
              <a:rPr lang="vi-VN" b="1" dirty="0"/>
              <a:t>self-attention</a:t>
            </a:r>
            <a:r>
              <a:rPr lang="vi-VN" dirty="0"/>
              <a:t> là một lớp được tích hợp vào kiến trúc của mạng đối kháng sinh tạo (GAN) để cải thiện khả năng tái tạo màu sắc cho ảnh đen trắng. Cụ thể, DeOldify sử dụng một </a:t>
            </a:r>
            <a:r>
              <a:rPr lang="vi-VN" b="1" dirty="0"/>
              <a:t>Self-Attention Generative Adversarial Network (SAGAN)</a:t>
            </a:r>
            <a:r>
              <a:rPr lang="vi-VN" dirty="0"/>
              <a:t>, trong đó bộ sinh (generator) được xây dựng dựa trên kiến trúc U-Net đã được huấn luyện trước và được điều chỉnh để áp dụng chuẩn hóa phổ (spectral normalization) và self-attention. </a:t>
            </a:r>
          </a:p>
          <a:p>
            <a:r>
              <a:rPr lang="vi-VN" b="1" dirty="0"/>
              <a:t>Vai trò của self-attention trong DeOldify:</a:t>
            </a:r>
            <a:endParaRPr lang="vi-VN" dirty="0"/>
          </a:p>
          <a:p>
            <a:pPr>
              <a:buFont typeface="Arial" panose="020B0604020202020204" pitchFamily="34" charset="0"/>
              <a:buChar char="•"/>
            </a:pPr>
            <a:r>
              <a:rPr lang="vi-VN" b="1" dirty="0"/>
              <a:t>Cải thiện sự nhất quán không gian:</a:t>
            </a:r>
            <a:r>
              <a:rPr lang="vi-VN" dirty="0"/>
              <a:t> Lớp self-attention cho phép mạng học được mối quan hệ giữa các phần tử ở các vị trí khác nhau trong ảnh, giúp tạo ra các màu sắc nhất quán và tự nhiên hơn, đặc biệt trong các khu vực có chi tiết phức tạp.</a:t>
            </a:r>
          </a:p>
          <a:p>
            <a:pPr>
              <a:buFont typeface="Arial" panose="020B0604020202020204" pitchFamily="34" charset="0"/>
              <a:buChar char="•"/>
            </a:pPr>
            <a:r>
              <a:rPr lang="vi-VN" b="1" dirty="0"/>
              <a:t>Tăng cường khả năng tái tạo màu sắc:</a:t>
            </a:r>
            <a:r>
              <a:rPr lang="vi-VN" dirty="0"/>
              <a:t> Bằng cách học được các mối quan hệ không gian xa, mạng có thể tái tạo màu sắc chính xác hơn, đặc biệt trong các khu vực có độ tương phản cao hoặc chi tiết nhỏ.</a:t>
            </a:r>
          </a:p>
          <a:p>
            <a:r>
              <a:rPr lang="vi-VN" dirty="0"/>
              <a:t>Việc tích hợp self-attention vào DeOldify đã giúp cải thiện đáng kể chất lượng của ảnh màu hóa, mang lại kết quả gần với thực tế hơn so với các phương pháp truyền thống.</a:t>
            </a:r>
          </a:p>
          <a:p>
            <a:endParaRPr lang="en-US" dirty="0"/>
          </a:p>
        </p:txBody>
      </p:sp>
      <p:sp>
        <p:nvSpPr>
          <p:cNvPr id="4" name="Slide Number Placeholder 3"/>
          <p:cNvSpPr>
            <a:spLocks noGrp="1"/>
          </p:cNvSpPr>
          <p:nvPr>
            <p:ph type="sldNum" sz="quarter" idx="5"/>
          </p:nvPr>
        </p:nvSpPr>
        <p:spPr/>
        <p:txBody>
          <a:bodyPr/>
          <a:lstStyle/>
          <a:p>
            <a:fld id="{3C084303-86B8-4832-894D-FDB30FB13B3F}" type="slidenum">
              <a:rPr lang="en-US" smtClean="0"/>
              <a:t>8</a:t>
            </a:fld>
            <a:endParaRPr lang="en-US"/>
          </a:p>
        </p:txBody>
      </p:sp>
    </p:spTree>
    <p:extLst>
      <p:ext uri="{BB962C8B-B14F-4D97-AF65-F5344CB8AC3E}">
        <p14:creationId xmlns:p14="http://schemas.microsoft.com/office/powerpoint/2010/main" val="2415463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Hình</a:t>
            </a:r>
            <a:r>
              <a:rPr lang="en-US" dirty="0"/>
              <a:t> </a:t>
            </a:r>
            <a:r>
              <a:rPr lang="en-US" dirty="0" err="1"/>
              <a:t>ảnh</a:t>
            </a:r>
            <a:r>
              <a:rPr lang="en-US" dirty="0"/>
              <a:t> </a:t>
            </a:r>
            <a:r>
              <a:rPr lang="en-US" dirty="0" err="1"/>
              <a:t>được</a:t>
            </a:r>
            <a:r>
              <a:rPr lang="en-US" dirty="0"/>
              <a:t> </a:t>
            </a:r>
            <a:r>
              <a:rPr lang="en-US" dirty="0" err="1"/>
              <a:t>tô</a:t>
            </a:r>
            <a:r>
              <a:rPr lang="en-US" dirty="0"/>
              <a:t> </a:t>
            </a:r>
            <a:r>
              <a:rPr lang="en-US" dirty="0" err="1"/>
              <a:t>màu</a:t>
            </a:r>
            <a:r>
              <a:rPr lang="en-US" dirty="0"/>
              <a:t> </a:t>
            </a:r>
            <a:r>
              <a:rPr lang="en-US" dirty="0" err="1"/>
              <a:t>với</a:t>
            </a:r>
            <a:r>
              <a:rPr lang="en-US" dirty="0"/>
              <a:t> </a:t>
            </a:r>
            <a:r>
              <a:rPr lang="en-US" dirty="0" err="1"/>
              <a:t>có</a:t>
            </a:r>
            <a:r>
              <a:rPr lang="en-US" dirty="0"/>
              <a:t> </a:t>
            </a:r>
            <a:r>
              <a:rPr lang="en-US" dirty="0" err="1"/>
              <a:t>và</a:t>
            </a:r>
            <a:r>
              <a:rPr lang="en-US" dirty="0"/>
              <a:t> </a:t>
            </a:r>
            <a:r>
              <a:rPr lang="en-US" dirty="0" err="1"/>
              <a:t>không</a:t>
            </a:r>
            <a:r>
              <a:rPr lang="en-US" dirty="0"/>
              <a:t> </a:t>
            </a:r>
            <a:r>
              <a:rPr lang="en-US" dirty="0" err="1"/>
              <a:t>có</a:t>
            </a:r>
            <a:r>
              <a:rPr lang="en-US" dirty="0"/>
              <a:t> </a:t>
            </a:r>
            <a:r>
              <a:rPr lang="en-US" dirty="0" err="1"/>
              <a:t>chuẩn</a:t>
            </a:r>
            <a:r>
              <a:rPr lang="en-US" dirty="0"/>
              <a:t> </a:t>
            </a:r>
            <a:r>
              <a:rPr lang="en-US" dirty="0" err="1"/>
              <a:t>hóa</a:t>
            </a:r>
            <a:r>
              <a:rPr lang="en-US" dirty="0"/>
              <a:t> </a:t>
            </a:r>
            <a:r>
              <a:rPr lang="en-US" dirty="0" err="1"/>
              <a:t>phổ</a:t>
            </a:r>
            <a:endParaRPr lang="en-US" dirty="0"/>
          </a:p>
          <a:p>
            <a:pPr rtl="0"/>
            <a:r>
              <a:rPr lang="en-US" b="1" dirty="0">
                <a:effectLst/>
              </a:rPr>
              <a:t>C</a:t>
            </a:r>
            <a:r>
              <a:rPr lang="vi-VN" b="1" dirty="0">
                <a:effectLst/>
              </a:rPr>
              <a:t>huẩn hóa phổ</a:t>
            </a:r>
            <a:r>
              <a:rPr lang="vi-VN" dirty="0">
                <a:effectLst/>
              </a:rPr>
              <a:t> (spectral normalization) trong quá trình huấn luyện mạng DeOldify. Chuẩn hóa phổ là một kỹ thuật được sử dụng để ổn định quá trình huấn luyện mạng nơ-ron, đặc biệt là trong các mạng đối nghịch tạo sinh (GAN).   </a:t>
            </a:r>
          </a:p>
          <a:p>
            <a:pPr rtl="0">
              <a:buFont typeface="Arial" panose="020B0604020202020204" pitchFamily="34" charset="0"/>
              <a:buChar char="•"/>
            </a:pPr>
            <a:r>
              <a:rPr lang="vi-VN" dirty="0">
                <a:effectLst/>
              </a:rPr>
              <a:t>Hình ảnh bên trái: Hình ảnh thang độ xám đầu vào.</a:t>
            </a:r>
          </a:p>
          <a:p>
            <a:pPr rtl="0">
              <a:buFont typeface="Arial" panose="020B0604020202020204" pitchFamily="34" charset="0"/>
              <a:buChar char="•"/>
            </a:pPr>
            <a:r>
              <a:rPr lang="vi-VN" dirty="0">
                <a:effectLst/>
              </a:rPr>
              <a:t>Hình ảnh ở giữa: Hình ảnh được tô màu bởi mạng </a:t>
            </a:r>
            <a:r>
              <a:rPr lang="vi-VN" b="1" dirty="0">
                <a:effectLst/>
              </a:rPr>
              <a:t>có sử dụng chuẩn hóa phổ</a:t>
            </a:r>
            <a:r>
              <a:rPr lang="vi-VN" dirty="0">
                <a:effectLst/>
              </a:rPr>
              <a:t>.</a:t>
            </a:r>
          </a:p>
          <a:p>
            <a:pPr rtl="0">
              <a:buFont typeface="Arial" panose="020B0604020202020204" pitchFamily="34" charset="0"/>
              <a:buChar char="•"/>
            </a:pPr>
            <a:r>
              <a:rPr lang="vi-VN" dirty="0">
                <a:effectLst/>
              </a:rPr>
              <a:t>Hình ảnh bên phải: Hình ảnh được tô màu bởi mạng </a:t>
            </a:r>
            <a:r>
              <a:rPr lang="vi-VN" b="1" dirty="0">
                <a:effectLst/>
              </a:rPr>
              <a:t>không sử dụng chuẩn hóa phổ</a:t>
            </a:r>
            <a:r>
              <a:rPr lang="vi-VN" dirty="0">
                <a:effectLst/>
              </a:rPr>
              <a:t>.</a:t>
            </a:r>
          </a:p>
          <a:p>
            <a:pPr rtl="0"/>
            <a:r>
              <a:rPr lang="en-US" dirty="0">
                <a:effectLst/>
              </a:rPr>
              <a:t>K</a:t>
            </a:r>
            <a:r>
              <a:rPr lang="vi-VN" dirty="0">
                <a:effectLst/>
              </a:rPr>
              <a:t>ết quả tô màu của hai mạng không khác biệt nhiều.   </a:t>
            </a:r>
          </a:p>
          <a:p>
            <a:pPr rtl="0">
              <a:buFont typeface="Arial" panose="020B0604020202020204" pitchFamily="34" charset="0"/>
              <a:buChar char="•"/>
            </a:pPr>
            <a:r>
              <a:rPr lang="vi-VN" dirty="0">
                <a:effectLst/>
              </a:rPr>
              <a:t>Hình ảnh bên trái: Hình ảnh gốc.</a:t>
            </a:r>
          </a:p>
          <a:p>
            <a:pPr rtl="0">
              <a:buFont typeface="Arial" panose="020B0604020202020204" pitchFamily="34" charset="0"/>
              <a:buChar char="•"/>
            </a:pPr>
            <a:r>
              <a:rPr lang="vi-VN" dirty="0">
                <a:effectLst/>
              </a:rPr>
              <a:t>Hình ảnh ở giữa: Hình ảnh được tô màu bởi mạng </a:t>
            </a:r>
            <a:r>
              <a:rPr lang="vi-VN" b="1" dirty="0">
                <a:effectLst/>
              </a:rPr>
              <a:t>có sử dụng chuẩn hóa phổ</a:t>
            </a:r>
            <a:r>
              <a:rPr lang="vi-VN" dirty="0">
                <a:effectLst/>
              </a:rPr>
              <a:t>.</a:t>
            </a:r>
          </a:p>
          <a:p>
            <a:pPr rtl="0">
              <a:buFont typeface="Arial" panose="020B0604020202020204" pitchFamily="34" charset="0"/>
              <a:buChar char="•"/>
            </a:pPr>
            <a:r>
              <a:rPr lang="vi-VN" dirty="0">
                <a:effectLst/>
              </a:rPr>
              <a:t>Hình ảnh bên phải: Hình ảnh được tô màu bởi mạng </a:t>
            </a:r>
            <a:r>
              <a:rPr lang="vi-VN" b="1" dirty="0">
                <a:effectLst/>
              </a:rPr>
              <a:t>không sử dụng chuẩn hóa phổ</a:t>
            </a:r>
            <a:r>
              <a:rPr lang="vi-VN" dirty="0">
                <a:effectLst/>
              </a:rPr>
              <a:t>.</a:t>
            </a:r>
          </a:p>
          <a:p>
            <a:pPr rtl="0"/>
            <a:r>
              <a:rPr lang="en-US" dirty="0" err="1">
                <a:effectLst/>
              </a:rPr>
              <a:t>Mạng</a:t>
            </a:r>
            <a:r>
              <a:rPr lang="en-US" dirty="0">
                <a:effectLst/>
              </a:rPr>
              <a:t> </a:t>
            </a:r>
            <a:r>
              <a:rPr lang="vi-VN" dirty="0">
                <a:effectLst/>
              </a:rPr>
              <a:t>không sử dụng chuẩn hóa phổ tạo ra </a:t>
            </a:r>
            <a:r>
              <a:rPr lang="vi-VN" b="1" dirty="0">
                <a:effectLst/>
              </a:rPr>
              <a:t>màu sắc sai</a:t>
            </a:r>
            <a:r>
              <a:rPr lang="vi-VN" dirty="0">
                <a:effectLst/>
              </a:rPr>
              <a:t> và </a:t>
            </a:r>
            <a:r>
              <a:rPr lang="vi-VN" b="1" dirty="0">
                <a:effectLst/>
              </a:rPr>
              <a:t>để lại một số vùng trong hình ảnh không được tô màu</a:t>
            </a:r>
            <a:r>
              <a:rPr lang="vi-VN" dirty="0">
                <a:effectLst/>
              </a:rPr>
              <a:t>.   </a:t>
            </a:r>
          </a:p>
          <a:p>
            <a:pPr rtl="0"/>
            <a:r>
              <a:rPr lang="vi-VN" b="1" dirty="0">
                <a:effectLst/>
              </a:rPr>
              <a:t>Kết luận:</a:t>
            </a:r>
            <a:endParaRPr lang="vi-VN" dirty="0">
              <a:effectLst/>
            </a:endParaRPr>
          </a:p>
          <a:p>
            <a:pPr rtl="0"/>
            <a:r>
              <a:rPr lang="vi-VN" dirty="0">
                <a:effectLst/>
              </a:rPr>
              <a:t>Chuẩn hóa phổ giúp ổn định quá trình huấn luyện mạng DeOldify và tạo ra kết quả tô màu tốt hơn. Khi không sử dụng chuẩn hóa phổ, mạng có thể tạo ra màu sắc sai và không tô màu được một số vùng trong hình ảnh.   </a:t>
            </a:r>
          </a:p>
          <a:p>
            <a:r>
              <a:rPr lang="vi-VN" dirty="0"/>
              <a:t>Nguồn và nội dung liên quan</a:t>
            </a:r>
          </a:p>
          <a:p>
            <a:endParaRPr lang="en-US" dirty="0"/>
          </a:p>
        </p:txBody>
      </p:sp>
      <p:sp>
        <p:nvSpPr>
          <p:cNvPr id="4" name="Slide Number Placeholder 3"/>
          <p:cNvSpPr>
            <a:spLocks noGrp="1"/>
          </p:cNvSpPr>
          <p:nvPr>
            <p:ph type="sldNum" sz="quarter" idx="5"/>
          </p:nvPr>
        </p:nvSpPr>
        <p:spPr/>
        <p:txBody>
          <a:bodyPr/>
          <a:lstStyle/>
          <a:p>
            <a:fld id="{3C084303-86B8-4832-894D-FDB30FB13B3F}" type="slidenum">
              <a:rPr lang="en-US" smtClean="0"/>
              <a:t>9</a:t>
            </a:fld>
            <a:endParaRPr lang="en-US"/>
          </a:p>
        </p:txBody>
      </p:sp>
    </p:spTree>
    <p:extLst>
      <p:ext uri="{BB962C8B-B14F-4D97-AF65-F5344CB8AC3E}">
        <p14:creationId xmlns:p14="http://schemas.microsoft.com/office/powerpoint/2010/main" val="534975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3A3BA-21F8-C4ED-2D49-B0A5E6F23D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6D7DE1-6E63-4E47-B38E-F6D880ADF0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F5D0AD-3B8C-8D08-3693-191D188DCC90}"/>
              </a:ext>
            </a:extLst>
          </p:cNvPr>
          <p:cNvSpPr>
            <a:spLocks noGrp="1"/>
          </p:cNvSpPr>
          <p:nvPr>
            <p:ph type="dt" sz="half" idx="10"/>
          </p:nvPr>
        </p:nvSpPr>
        <p:spPr/>
        <p:txBody>
          <a:bodyPr/>
          <a:lstStyle/>
          <a:p>
            <a:fld id="{B6A4463E-1EA4-4BF4-AAC4-7CB61B22F65A}" type="datetimeFigureOut">
              <a:rPr lang="en-US" smtClean="0"/>
              <a:t>2/11/2025</a:t>
            </a:fld>
            <a:endParaRPr lang="en-US"/>
          </a:p>
        </p:txBody>
      </p:sp>
      <p:sp>
        <p:nvSpPr>
          <p:cNvPr id="5" name="Footer Placeholder 4">
            <a:extLst>
              <a:ext uri="{FF2B5EF4-FFF2-40B4-BE49-F238E27FC236}">
                <a16:creationId xmlns:a16="http://schemas.microsoft.com/office/drawing/2014/main" id="{6DA0F79F-0B79-FC72-E899-391724F97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BA19A-416F-0386-BFFC-0EBA8F080D84}"/>
              </a:ext>
            </a:extLst>
          </p:cNvPr>
          <p:cNvSpPr>
            <a:spLocks noGrp="1"/>
          </p:cNvSpPr>
          <p:nvPr>
            <p:ph type="sldNum" sz="quarter" idx="12"/>
          </p:nvPr>
        </p:nvSpPr>
        <p:spPr/>
        <p:txBody>
          <a:bodyPr/>
          <a:lstStyle/>
          <a:p>
            <a:fld id="{EE63911D-A926-4FCF-A768-02B114FAE5A3}" type="slidenum">
              <a:rPr lang="en-US" smtClean="0"/>
              <a:t>‹#›</a:t>
            </a:fld>
            <a:endParaRPr lang="en-US"/>
          </a:p>
        </p:txBody>
      </p:sp>
    </p:spTree>
    <p:extLst>
      <p:ext uri="{BB962C8B-B14F-4D97-AF65-F5344CB8AC3E}">
        <p14:creationId xmlns:p14="http://schemas.microsoft.com/office/powerpoint/2010/main" val="3414191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A99D-1B09-A5DE-EBAC-03A632A888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C02D61-C95B-94ED-8CD2-BC841E6C1E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98F64-7D59-FF84-5C72-7D75549CCBAB}"/>
              </a:ext>
            </a:extLst>
          </p:cNvPr>
          <p:cNvSpPr>
            <a:spLocks noGrp="1"/>
          </p:cNvSpPr>
          <p:nvPr>
            <p:ph type="dt" sz="half" idx="10"/>
          </p:nvPr>
        </p:nvSpPr>
        <p:spPr/>
        <p:txBody>
          <a:bodyPr/>
          <a:lstStyle/>
          <a:p>
            <a:fld id="{B6A4463E-1EA4-4BF4-AAC4-7CB61B22F65A}" type="datetimeFigureOut">
              <a:rPr lang="en-US" smtClean="0"/>
              <a:t>2/11/2025</a:t>
            </a:fld>
            <a:endParaRPr lang="en-US"/>
          </a:p>
        </p:txBody>
      </p:sp>
      <p:sp>
        <p:nvSpPr>
          <p:cNvPr id="5" name="Footer Placeholder 4">
            <a:extLst>
              <a:ext uri="{FF2B5EF4-FFF2-40B4-BE49-F238E27FC236}">
                <a16:creationId xmlns:a16="http://schemas.microsoft.com/office/drawing/2014/main" id="{DACBD449-4B25-673F-360E-4A6241A907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32617-3C03-40F1-E7B9-6755D583018A}"/>
              </a:ext>
            </a:extLst>
          </p:cNvPr>
          <p:cNvSpPr>
            <a:spLocks noGrp="1"/>
          </p:cNvSpPr>
          <p:nvPr>
            <p:ph type="sldNum" sz="quarter" idx="12"/>
          </p:nvPr>
        </p:nvSpPr>
        <p:spPr/>
        <p:txBody>
          <a:bodyPr/>
          <a:lstStyle/>
          <a:p>
            <a:fld id="{EE63911D-A926-4FCF-A768-02B114FAE5A3}" type="slidenum">
              <a:rPr lang="en-US" smtClean="0"/>
              <a:t>‹#›</a:t>
            </a:fld>
            <a:endParaRPr lang="en-US"/>
          </a:p>
        </p:txBody>
      </p:sp>
    </p:spTree>
    <p:extLst>
      <p:ext uri="{BB962C8B-B14F-4D97-AF65-F5344CB8AC3E}">
        <p14:creationId xmlns:p14="http://schemas.microsoft.com/office/powerpoint/2010/main" val="1581510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232B59-82F8-6DFA-3654-94EE35B309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F918AA-0640-8326-16DC-0F75F957EF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E39FBA-5218-BEC4-810C-91680575F63E}"/>
              </a:ext>
            </a:extLst>
          </p:cNvPr>
          <p:cNvSpPr>
            <a:spLocks noGrp="1"/>
          </p:cNvSpPr>
          <p:nvPr>
            <p:ph type="dt" sz="half" idx="10"/>
          </p:nvPr>
        </p:nvSpPr>
        <p:spPr/>
        <p:txBody>
          <a:bodyPr/>
          <a:lstStyle/>
          <a:p>
            <a:fld id="{B6A4463E-1EA4-4BF4-AAC4-7CB61B22F65A}" type="datetimeFigureOut">
              <a:rPr lang="en-US" smtClean="0"/>
              <a:t>2/11/2025</a:t>
            </a:fld>
            <a:endParaRPr lang="en-US"/>
          </a:p>
        </p:txBody>
      </p:sp>
      <p:sp>
        <p:nvSpPr>
          <p:cNvPr id="5" name="Footer Placeholder 4">
            <a:extLst>
              <a:ext uri="{FF2B5EF4-FFF2-40B4-BE49-F238E27FC236}">
                <a16:creationId xmlns:a16="http://schemas.microsoft.com/office/drawing/2014/main" id="{C7344184-43E8-FD43-F8BB-EEC9C47D47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1779F-E19F-FAE3-A288-7EC48DF4DBB4}"/>
              </a:ext>
            </a:extLst>
          </p:cNvPr>
          <p:cNvSpPr>
            <a:spLocks noGrp="1"/>
          </p:cNvSpPr>
          <p:nvPr>
            <p:ph type="sldNum" sz="quarter" idx="12"/>
          </p:nvPr>
        </p:nvSpPr>
        <p:spPr/>
        <p:txBody>
          <a:bodyPr/>
          <a:lstStyle/>
          <a:p>
            <a:fld id="{EE63911D-A926-4FCF-A768-02B114FAE5A3}" type="slidenum">
              <a:rPr lang="en-US" smtClean="0"/>
              <a:t>‹#›</a:t>
            </a:fld>
            <a:endParaRPr lang="en-US"/>
          </a:p>
        </p:txBody>
      </p:sp>
    </p:spTree>
    <p:extLst>
      <p:ext uri="{BB962C8B-B14F-4D97-AF65-F5344CB8AC3E}">
        <p14:creationId xmlns:p14="http://schemas.microsoft.com/office/powerpoint/2010/main" val="4209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9634-BC7F-FB01-68E8-D12F987A11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D931BC-2BE6-76F7-EE16-48244F2F53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5576E-8AE0-5764-FD35-1D47A853D278}"/>
              </a:ext>
            </a:extLst>
          </p:cNvPr>
          <p:cNvSpPr>
            <a:spLocks noGrp="1"/>
          </p:cNvSpPr>
          <p:nvPr>
            <p:ph type="dt" sz="half" idx="10"/>
          </p:nvPr>
        </p:nvSpPr>
        <p:spPr/>
        <p:txBody>
          <a:bodyPr/>
          <a:lstStyle/>
          <a:p>
            <a:fld id="{B6A4463E-1EA4-4BF4-AAC4-7CB61B22F65A}" type="datetimeFigureOut">
              <a:rPr lang="en-US" smtClean="0"/>
              <a:t>2/11/2025</a:t>
            </a:fld>
            <a:endParaRPr lang="en-US"/>
          </a:p>
        </p:txBody>
      </p:sp>
      <p:sp>
        <p:nvSpPr>
          <p:cNvPr id="5" name="Footer Placeholder 4">
            <a:extLst>
              <a:ext uri="{FF2B5EF4-FFF2-40B4-BE49-F238E27FC236}">
                <a16:creationId xmlns:a16="http://schemas.microsoft.com/office/drawing/2014/main" id="{24D9B1E5-4953-F556-410E-033A5C6BAD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B5AC2A-32D7-930C-1806-22CF7636690D}"/>
              </a:ext>
            </a:extLst>
          </p:cNvPr>
          <p:cNvSpPr>
            <a:spLocks noGrp="1"/>
          </p:cNvSpPr>
          <p:nvPr>
            <p:ph type="sldNum" sz="quarter" idx="12"/>
          </p:nvPr>
        </p:nvSpPr>
        <p:spPr/>
        <p:txBody>
          <a:bodyPr/>
          <a:lstStyle/>
          <a:p>
            <a:fld id="{EE63911D-A926-4FCF-A768-02B114FAE5A3}" type="slidenum">
              <a:rPr lang="en-US" smtClean="0"/>
              <a:t>‹#›</a:t>
            </a:fld>
            <a:endParaRPr lang="en-US"/>
          </a:p>
        </p:txBody>
      </p:sp>
    </p:spTree>
    <p:extLst>
      <p:ext uri="{BB962C8B-B14F-4D97-AF65-F5344CB8AC3E}">
        <p14:creationId xmlns:p14="http://schemas.microsoft.com/office/powerpoint/2010/main" val="93842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9E8B3-9AB7-C6DB-63C7-8768B365CF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C891D2-8E1E-A201-72F2-31897317718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4CCB07-5C5A-85AC-BEF7-0A48DCC84519}"/>
              </a:ext>
            </a:extLst>
          </p:cNvPr>
          <p:cNvSpPr>
            <a:spLocks noGrp="1"/>
          </p:cNvSpPr>
          <p:nvPr>
            <p:ph type="dt" sz="half" idx="10"/>
          </p:nvPr>
        </p:nvSpPr>
        <p:spPr/>
        <p:txBody>
          <a:bodyPr/>
          <a:lstStyle/>
          <a:p>
            <a:fld id="{B6A4463E-1EA4-4BF4-AAC4-7CB61B22F65A}" type="datetimeFigureOut">
              <a:rPr lang="en-US" smtClean="0"/>
              <a:t>2/11/2025</a:t>
            </a:fld>
            <a:endParaRPr lang="en-US"/>
          </a:p>
        </p:txBody>
      </p:sp>
      <p:sp>
        <p:nvSpPr>
          <p:cNvPr id="5" name="Footer Placeholder 4">
            <a:extLst>
              <a:ext uri="{FF2B5EF4-FFF2-40B4-BE49-F238E27FC236}">
                <a16:creationId xmlns:a16="http://schemas.microsoft.com/office/drawing/2014/main" id="{82F6E889-046B-65D9-D567-4FB3856586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A537F9-0D6D-ACEA-F0E7-83D7B5B2E632}"/>
              </a:ext>
            </a:extLst>
          </p:cNvPr>
          <p:cNvSpPr>
            <a:spLocks noGrp="1"/>
          </p:cNvSpPr>
          <p:nvPr>
            <p:ph type="sldNum" sz="quarter" idx="12"/>
          </p:nvPr>
        </p:nvSpPr>
        <p:spPr/>
        <p:txBody>
          <a:bodyPr/>
          <a:lstStyle/>
          <a:p>
            <a:fld id="{EE63911D-A926-4FCF-A768-02B114FAE5A3}" type="slidenum">
              <a:rPr lang="en-US" smtClean="0"/>
              <a:t>‹#›</a:t>
            </a:fld>
            <a:endParaRPr lang="en-US"/>
          </a:p>
        </p:txBody>
      </p:sp>
    </p:spTree>
    <p:extLst>
      <p:ext uri="{BB962C8B-B14F-4D97-AF65-F5344CB8AC3E}">
        <p14:creationId xmlns:p14="http://schemas.microsoft.com/office/powerpoint/2010/main" val="315667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AF61-0B31-C31A-E6E4-3E558DA8D8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828E37-EEC6-D779-240C-4279A49875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E24DAE-EBCD-3DC2-BD75-4C791D415E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90E349-F097-3B80-6305-6FA8D306DCDB}"/>
              </a:ext>
            </a:extLst>
          </p:cNvPr>
          <p:cNvSpPr>
            <a:spLocks noGrp="1"/>
          </p:cNvSpPr>
          <p:nvPr>
            <p:ph type="dt" sz="half" idx="10"/>
          </p:nvPr>
        </p:nvSpPr>
        <p:spPr/>
        <p:txBody>
          <a:bodyPr/>
          <a:lstStyle/>
          <a:p>
            <a:fld id="{B6A4463E-1EA4-4BF4-AAC4-7CB61B22F65A}" type="datetimeFigureOut">
              <a:rPr lang="en-US" smtClean="0"/>
              <a:t>2/11/2025</a:t>
            </a:fld>
            <a:endParaRPr lang="en-US"/>
          </a:p>
        </p:txBody>
      </p:sp>
      <p:sp>
        <p:nvSpPr>
          <p:cNvPr id="6" name="Footer Placeholder 5">
            <a:extLst>
              <a:ext uri="{FF2B5EF4-FFF2-40B4-BE49-F238E27FC236}">
                <a16:creationId xmlns:a16="http://schemas.microsoft.com/office/drawing/2014/main" id="{02C232E7-BEAA-F7CE-4D66-218D6AC57E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B6306-2222-EB4C-31FD-33FCAF4B7EF6}"/>
              </a:ext>
            </a:extLst>
          </p:cNvPr>
          <p:cNvSpPr>
            <a:spLocks noGrp="1"/>
          </p:cNvSpPr>
          <p:nvPr>
            <p:ph type="sldNum" sz="quarter" idx="12"/>
          </p:nvPr>
        </p:nvSpPr>
        <p:spPr/>
        <p:txBody>
          <a:bodyPr/>
          <a:lstStyle/>
          <a:p>
            <a:fld id="{EE63911D-A926-4FCF-A768-02B114FAE5A3}" type="slidenum">
              <a:rPr lang="en-US" smtClean="0"/>
              <a:t>‹#›</a:t>
            </a:fld>
            <a:endParaRPr lang="en-US"/>
          </a:p>
        </p:txBody>
      </p:sp>
    </p:spTree>
    <p:extLst>
      <p:ext uri="{BB962C8B-B14F-4D97-AF65-F5344CB8AC3E}">
        <p14:creationId xmlns:p14="http://schemas.microsoft.com/office/powerpoint/2010/main" val="604371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ABEB-1659-7A3E-456E-0C12930610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88A43F-D22C-A088-D4C2-738977EC9C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B00268-879D-80B7-80BB-229593CFF5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90FF4A-3297-5536-2CBD-08B5418EBC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E95F9-B2F9-26EB-7173-A115DA9BE7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3B1CE7-5F86-07EE-7BB4-A5EBDC8958B3}"/>
              </a:ext>
            </a:extLst>
          </p:cNvPr>
          <p:cNvSpPr>
            <a:spLocks noGrp="1"/>
          </p:cNvSpPr>
          <p:nvPr>
            <p:ph type="dt" sz="half" idx="10"/>
          </p:nvPr>
        </p:nvSpPr>
        <p:spPr/>
        <p:txBody>
          <a:bodyPr/>
          <a:lstStyle/>
          <a:p>
            <a:fld id="{B6A4463E-1EA4-4BF4-AAC4-7CB61B22F65A}" type="datetimeFigureOut">
              <a:rPr lang="en-US" smtClean="0"/>
              <a:t>2/11/2025</a:t>
            </a:fld>
            <a:endParaRPr lang="en-US"/>
          </a:p>
        </p:txBody>
      </p:sp>
      <p:sp>
        <p:nvSpPr>
          <p:cNvPr id="8" name="Footer Placeholder 7">
            <a:extLst>
              <a:ext uri="{FF2B5EF4-FFF2-40B4-BE49-F238E27FC236}">
                <a16:creationId xmlns:a16="http://schemas.microsoft.com/office/drawing/2014/main" id="{E383C57E-411A-049F-213C-2142573910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A0FA31-996B-14D1-C28B-55FAAA5676A8}"/>
              </a:ext>
            </a:extLst>
          </p:cNvPr>
          <p:cNvSpPr>
            <a:spLocks noGrp="1"/>
          </p:cNvSpPr>
          <p:nvPr>
            <p:ph type="sldNum" sz="quarter" idx="12"/>
          </p:nvPr>
        </p:nvSpPr>
        <p:spPr/>
        <p:txBody>
          <a:bodyPr/>
          <a:lstStyle/>
          <a:p>
            <a:fld id="{EE63911D-A926-4FCF-A768-02B114FAE5A3}" type="slidenum">
              <a:rPr lang="en-US" smtClean="0"/>
              <a:t>‹#›</a:t>
            </a:fld>
            <a:endParaRPr lang="en-US"/>
          </a:p>
        </p:txBody>
      </p:sp>
    </p:spTree>
    <p:extLst>
      <p:ext uri="{BB962C8B-B14F-4D97-AF65-F5344CB8AC3E}">
        <p14:creationId xmlns:p14="http://schemas.microsoft.com/office/powerpoint/2010/main" val="66583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2E3B-6A22-EC94-53DC-EC54EF9E42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77136-C1F0-5B55-C37A-9850265D2EF4}"/>
              </a:ext>
            </a:extLst>
          </p:cNvPr>
          <p:cNvSpPr>
            <a:spLocks noGrp="1"/>
          </p:cNvSpPr>
          <p:nvPr>
            <p:ph type="dt" sz="half" idx="10"/>
          </p:nvPr>
        </p:nvSpPr>
        <p:spPr/>
        <p:txBody>
          <a:bodyPr/>
          <a:lstStyle/>
          <a:p>
            <a:fld id="{B6A4463E-1EA4-4BF4-AAC4-7CB61B22F65A}" type="datetimeFigureOut">
              <a:rPr lang="en-US" smtClean="0"/>
              <a:t>2/11/2025</a:t>
            </a:fld>
            <a:endParaRPr lang="en-US"/>
          </a:p>
        </p:txBody>
      </p:sp>
      <p:sp>
        <p:nvSpPr>
          <p:cNvPr id="4" name="Footer Placeholder 3">
            <a:extLst>
              <a:ext uri="{FF2B5EF4-FFF2-40B4-BE49-F238E27FC236}">
                <a16:creationId xmlns:a16="http://schemas.microsoft.com/office/drawing/2014/main" id="{80F2A9F8-EEF8-9D91-4816-48F459C39E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BDC3-D8BD-3E22-7B99-AE09B349060E}"/>
              </a:ext>
            </a:extLst>
          </p:cNvPr>
          <p:cNvSpPr>
            <a:spLocks noGrp="1"/>
          </p:cNvSpPr>
          <p:nvPr>
            <p:ph type="sldNum" sz="quarter" idx="12"/>
          </p:nvPr>
        </p:nvSpPr>
        <p:spPr/>
        <p:txBody>
          <a:bodyPr/>
          <a:lstStyle/>
          <a:p>
            <a:fld id="{EE63911D-A926-4FCF-A768-02B114FAE5A3}" type="slidenum">
              <a:rPr lang="en-US" smtClean="0"/>
              <a:t>‹#›</a:t>
            </a:fld>
            <a:endParaRPr lang="en-US"/>
          </a:p>
        </p:txBody>
      </p:sp>
    </p:spTree>
    <p:extLst>
      <p:ext uri="{BB962C8B-B14F-4D97-AF65-F5344CB8AC3E}">
        <p14:creationId xmlns:p14="http://schemas.microsoft.com/office/powerpoint/2010/main" val="472591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A06D17-857F-5394-2A39-C0B81DB8F608}"/>
              </a:ext>
            </a:extLst>
          </p:cNvPr>
          <p:cNvSpPr>
            <a:spLocks noGrp="1"/>
          </p:cNvSpPr>
          <p:nvPr>
            <p:ph type="dt" sz="half" idx="10"/>
          </p:nvPr>
        </p:nvSpPr>
        <p:spPr/>
        <p:txBody>
          <a:bodyPr/>
          <a:lstStyle/>
          <a:p>
            <a:fld id="{B6A4463E-1EA4-4BF4-AAC4-7CB61B22F65A}" type="datetimeFigureOut">
              <a:rPr lang="en-US" smtClean="0"/>
              <a:t>2/11/2025</a:t>
            </a:fld>
            <a:endParaRPr lang="en-US"/>
          </a:p>
        </p:txBody>
      </p:sp>
      <p:sp>
        <p:nvSpPr>
          <p:cNvPr id="3" name="Footer Placeholder 2">
            <a:extLst>
              <a:ext uri="{FF2B5EF4-FFF2-40B4-BE49-F238E27FC236}">
                <a16:creationId xmlns:a16="http://schemas.microsoft.com/office/drawing/2014/main" id="{E5EB1CE1-B514-061B-B1A8-C46F67DDC5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F5D9E4-CB04-92D4-06E2-5A1CF8862334}"/>
              </a:ext>
            </a:extLst>
          </p:cNvPr>
          <p:cNvSpPr>
            <a:spLocks noGrp="1"/>
          </p:cNvSpPr>
          <p:nvPr>
            <p:ph type="sldNum" sz="quarter" idx="12"/>
          </p:nvPr>
        </p:nvSpPr>
        <p:spPr/>
        <p:txBody>
          <a:bodyPr/>
          <a:lstStyle/>
          <a:p>
            <a:fld id="{EE63911D-A926-4FCF-A768-02B114FAE5A3}" type="slidenum">
              <a:rPr lang="en-US" smtClean="0"/>
              <a:t>‹#›</a:t>
            </a:fld>
            <a:endParaRPr lang="en-US"/>
          </a:p>
        </p:txBody>
      </p:sp>
    </p:spTree>
    <p:extLst>
      <p:ext uri="{BB962C8B-B14F-4D97-AF65-F5344CB8AC3E}">
        <p14:creationId xmlns:p14="http://schemas.microsoft.com/office/powerpoint/2010/main" val="49901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1328-9513-14C4-4D6C-9D2D51D27A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D7F0B1-BC2C-6E9A-44E9-BC6289CC41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038635-1F64-B9C8-56FE-6735D9CF9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60DA4F-95CD-2F0D-BFAD-323CE60E550A}"/>
              </a:ext>
            </a:extLst>
          </p:cNvPr>
          <p:cNvSpPr>
            <a:spLocks noGrp="1"/>
          </p:cNvSpPr>
          <p:nvPr>
            <p:ph type="dt" sz="half" idx="10"/>
          </p:nvPr>
        </p:nvSpPr>
        <p:spPr/>
        <p:txBody>
          <a:bodyPr/>
          <a:lstStyle/>
          <a:p>
            <a:fld id="{B6A4463E-1EA4-4BF4-AAC4-7CB61B22F65A}" type="datetimeFigureOut">
              <a:rPr lang="en-US" smtClean="0"/>
              <a:t>2/11/2025</a:t>
            </a:fld>
            <a:endParaRPr lang="en-US"/>
          </a:p>
        </p:txBody>
      </p:sp>
      <p:sp>
        <p:nvSpPr>
          <p:cNvPr id="6" name="Footer Placeholder 5">
            <a:extLst>
              <a:ext uri="{FF2B5EF4-FFF2-40B4-BE49-F238E27FC236}">
                <a16:creationId xmlns:a16="http://schemas.microsoft.com/office/drawing/2014/main" id="{0FF4A74D-E4B4-9C24-3676-BACDB60BEE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D7BE7F-352C-825B-AAC6-643B758F7BD9}"/>
              </a:ext>
            </a:extLst>
          </p:cNvPr>
          <p:cNvSpPr>
            <a:spLocks noGrp="1"/>
          </p:cNvSpPr>
          <p:nvPr>
            <p:ph type="sldNum" sz="quarter" idx="12"/>
          </p:nvPr>
        </p:nvSpPr>
        <p:spPr/>
        <p:txBody>
          <a:bodyPr/>
          <a:lstStyle/>
          <a:p>
            <a:fld id="{EE63911D-A926-4FCF-A768-02B114FAE5A3}" type="slidenum">
              <a:rPr lang="en-US" smtClean="0"/>
              <a:t>‹#›</a:t>
            </a:fld>
            <a:endParaRPr lang="en-US"/>
          </a:p>
        </p:txBody>
      </p:sp>
    </p:spTree>
    <p:extLst>
      <p:ext uri="{BB962C8B-B14F-4D97-AF65-F5344CB8AC3E}">
        <p14:creationId xmlns:p14="http://schemas.microsoft.com/office/powerpoint/2010/main" val="383817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1C6DB-F4F0-999F-9348-03D8DD3E6D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02B77B-4D3D-16BD-4340-F9B3C8E829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6FAD61-2E8F-A099-9B74-CBB73F9B8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054514-148E-A4FA-96D0-A338B52D9299}"/>
              </a:ext>
            </a:extLst>
          </p:cNvPr>
          <p:cNvSpPr>
            <a:spLocks noGrp="1"/>
          </p:cNvSpPr>
          <p:nvPr>
            <p:ph type="dt" sz="half" idx="10"/>
          </p:nvPr>
        </p:nvSpPr>
        <p:spPr/>
        <p:txBody>
          <a:bodyPr/>
          <a:lstStyle/>
          <a:p>
            <a:fld id="{B6A4463E-1EA4-4BF4-AAC4-7CB61B22F65A}" type="datetimeFigureOut">
              <a:rPr lang="en-US" smtClean="0"/>
              <a:t>2/11/2025</a:t>
            </a:fld>
            <a:endParaRPr lang="en-US"/>
          </a:p>
        </p:txBody>
      </p:sp>
      <p:sp>
        <p:nvSpPr>
          <p:cNvPr id="6" name="Footer Placeholder 5">
            <a:extLst>
              <a:ext uri="{FF2B5EF4-FFF2-40B4-BE49-F238E27FC236}">
                <a16:creationId xmlns:a16="http://schemas.microsoft.com/office/drawing/2014/main" id="{CD0A1790-6F05-F8D9-CFAA-F187624D2B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BAFB2C-77DE-1E38-EEC8-C6B97D8DB7C5}"/>
              </a:ext>
            </a:extLst>
          </p:cNvPr>
          <p:cNvSpPr>
            <a:spLocks noGrp="1"/>
          </p:cNvSpPr>
          <p:nvPr>
            <p:ph type="sldNum" sz="quarter" idx="12"/>
          </p:nvPr>
        </p:nvSpPr>
        <p:spPr/>
        <p:txBody>
          <a:bodyPr/>
          <a:lstStyle/>
          <a:p>
            <a:fld id="{EE63911D-A926-4FCF-A768-02B114FAE5A3}" type="slidenum">
              <a:rPr lang="en-US" smtClean="0"/>
              <a:t>‹#›</a:t>
            </a:fld>
            <a:endParaRPr lang="en-US"/>
          </a:p>
        </p:txBody>
      </p:sp>
    </p:spTree>
    <p:extLst>
      <p:ext uri="{BB962C8B-B14F-4D97-AF65-F5344CB8AC3E}">
        <p14:creationId xmlns:p14="http://schemas.microsoft.com/office/powerpoint/2010/main" val="2531341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19D8C1-4902-E033-98B9-43F9CED6C4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52E90C-2127-D09D-A165-CD175B58E3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1CC0D7-3F55-68BC-FAF4-2544254111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A4463E-1EA4-4BF4-AAC4-7CB61B22F65A}" type="datetimeFigureOut">
              <a:rPr lang="en-US" smtClean="0"/>
              <a:t>2/11/2025</a:t>
            </a:fld>
            <a:endParaRPr lang="en-US"/>
          </a:p>
        </p:txBody>
      </p:sp>
      <p:sp>
        <p:nvSpPr>
          <p:cNvPr id="5" name="Footer Placeholder 4">
            <a:extLst>
              <a:ext uri="{FF2B5EF4-FFF2-40B4-BE49-F238E27FC236}">
                <a16:creationId xmlns:a16="http://schemas.microsoft.com/office/drawing/2014/main" id="{9B3F9C1B-C1E2-559F-09C3-7FAC9C1334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3F7ADC1-0B88-1BBC-AEBE-97EEE5217D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63911D-A926-4FCF-A768-02B114FAE5A3}" type="slidenum">
              <a:rPr lang="en-US" smtClean="0"/>
              <a:t>‹#›</a:t>
            </a:fld>
            <a:endParaRPr lang="en-US"/>
          </a:p>
        </p:txBody>
      </p:sp>
    </p:spTree>
    <p:extLst>
      <p:ext uri="{BB962C8B-B14F-4D97-AF65-F5344CB8AC3E}">
        <p14:creationId xmlns:p14="http://schemas.microsoft.com/office/powerpoint/2010/main" val="1347236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2B40-4EA3-E901-2723-D7DE4032DB7B}"/>
              </a:ext>
            </a:extLst>
          </p:cNvPr>
          <p:cNvSpPr>
            <a:spLocks noGrp="1"/>
          </p:cNvSpPr>
          <p:nvPr>
            <p:ph type="ctrTitle"/>
          </p:nvPr>
        </p:nvSpPr>
        <p:spPr/>
        <p:txBody>
          <a:bodyPr/>
          <a:lstStyle/>
          <a:p>
            <a:r>
              <a:rPr lang="en-US" dirty="0"/>
              <a:t>Colorizing and restoring old images and video </a:t>
            </a:r>
          </a:p>
        </p:txBody>
      </p:sp>
      <p:sp>
        <p:nvSpPr>
          <p:cNvPr id="3" name="Subtitle 2">
            <a:extLst>
              <a:ext uri="{FF2B5EF4-FFF2-40B4-BE49-F238E27FC236}">
                <a16:creationId xmlns:a16="http://schemas.microsoft.com/office/drawing/2014/main" id="{9AAF9F9F-7BE8-9D3D-53CB-282A38808216}"/>
              </a:ext>
            </a:extLst>
          </p:cNvPr>
          <p:cNvSpPr>
            <a:spLocks noGrp="1"/>
          </p:cNvSpPr>
          <p:nvPr>
            <p:ph type="subTitle" idx="1"/>
          </p:nvPr>
        </p:nvSpPr>
        <p:spPr/>
        <p:txBody>
          <a:bodyPr/>
          <a:lstStyle/>
          <a:p>
            <a:pPr algn="r"/>
            <a:r>
              <a:rPr lang="en-US" dirty="0"/>
              <a:t>Team 3</a:t>
            </a:r>
          </a:p>
        </p:txBody>
      </p:sp>
    </p:spTree>
    <p:extLst>
      <p:ext uri="{BB962C8B-B14F-4D97-AF65-F5344CB8AC3E}">
        <p14:creationId xmlns:p14="http://schemas.microsoft.com/office/powerpoint/2010/main" val="2931455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E6F94-EEF2-5AC3-6A55-9E6AED1A931B}"/>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8D8672B9-4EFB-A1DA-CA0D-D6DB30305775}"/>
              </a:ext>
            </a:extLst>
          </p:cNvPr>
          <p:cNvPicPr>
            <a:picLocks noGrp="1" noChangeAspect="1"/>
          </p:cNvPicPr>
          <p:nvPr>
            <p:ph idx="1"/>
          </p:nvPr>
        </p:nvPicPr>
        <p:blipFill>
          <a:blip r:embed="rId3"/>
          <a:stretch>
            <a:fillRect/>
          </a:stretch>
        </p:blipFill>
        <p:spPr>
          <a:xfrm>
            <a:off x="567731" y="3743011"/>
            <a:ext cx="9709747" cy="2919238"/>
          </a:xfrm>
        </p:spPr>
      </p:pic>
      <p:pic>
        <p:nvPicPr>
          <p:cNvPr id="5" name="Picture 4">
            <a:extLst>
              <a:ext uri="{FF2B5EF4-FFF2-40B4-BE49-F238E27FC236}">
                <a16:creationId xmlns:a16="http://schemas.microsoft.com/office/drawing/2014/main" id="{CE68F53B-6674-0F1D-CE30-84C3CA533B27}"/>
              </a:ext>
            </a:extLst>
          </p:cNvPr>
          <p:cNvPicPr>
            <a:picLocks noChangeAspect="1"/>
          </p:cNvPicPr>
          <p:nvPr/>
        </p:nvPicPr>
        <p:blipFill>
          <a:blip r:embed="rId4"/>
          <a:stretch>
            <a:fillRect/>
          </a:stretch>
        </p:blipFill>
        <p:spPr>
          <a:xfrm>
            <a:off x="753626" y="1583670"/>
            <a:ext cx="9684936" cy="2308793"/>
          </a:xfrm>
          <a:prstGeom prst="rect">
            <a:avLst/>
          </a:prstGeom>
        </p:spPr>
      </p:pic>
    </p:spTree>
    <p:extLst>
      <p:ext uri="{BB962C8B-B14F-4D97-AF65-F5344CB8AC3E}">
        <p14:creationId xmlns:p14="http://schemas.microsoft.com/office/powerpoint/2010/main" val="1803265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94624-249E-2547-CA0A-EF340ADCC41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41AFC5F-579E-BD37-B378-260851407968}"/>
              </a:ext>
            </a:extLst>
          </p:cNvPr>
          <p:cNvPicPr>
            <a:picLocks noGrp="1" noChangeAspect="1"/>
          </p:cNvPicPr>
          <p:nvPr>
            <p:ph idx="1"/>
          </p:nvPr>
        </p:nvPicPr>
        <p:blipFill>
          <a:blip r:embed="rId2"/>
          <a:stretch>
            <a:fillRect/>
          </a:stretch>
        </p:blipFill>
        <p:spPr>
          <a:xfrm>
            <a:off x="1542414" y="2443739"/>
            <a:ext cx="9107171" cy="3115110"/>
          </a:xfrm>
        </p:spPr>
      </p:pic>
    </p:spTree>
    <p:extLst>
      <p:ext uri="{BB962C8B-B14F-4D97-AF65-F5344CB8AC3E}">
        <p14:creationId xmlns:p14="http://schemas.microsoft.com/office/powerpoint/2010/main" val="2663507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58042-45BE-FB25-7484-F2AC95D83F1A}"/>
              </a:ext>
            </a:extLst>
          </p:cNvPr>
          <p:cNvSpPr>
            <a:spLocks noGrp="1"/>
          </p:cNvSpPr>
          <p:nvPr>
            <p:ph type="title"/>
          </p:nvPr>
        </p:nvSpPr>
        <p:spPr/>
        <p:txBody>
          <a:bodyPr/>
          <a:lstStyle/>
          <a:p>
            <a:endParaRPr lang="en-US"/>
          </a:p>
        </p:txBody>
      </p:sp>
      <p:pic>
        <p:nvPicPr>
          <p:cNvPr id="13" name="Content Placeholder 12">
            <a:extLst>
              <a:ext uri="{FF2B5EF4-FFF2-40B4-BE49-F238E27FC236}">
                <a16:creationId xmlns:a16="http://schemas.microsoft.com/office/drawing/2014/main" id="{E87760D0-8CEC-C48D-1958-765AE7619805}"/>
              </a:ext>
            </a:extLst>
          </p:cNvPr>
          <p:cNvPicPr>
            <a:picLocks noGrp="1" noChangeAspect="1"/>
          </p:cNvPicPr>
          <p:nvPr>
            <p:ph idx="1"/>
          </p:nvPr>
        </p:nvPicPr>
        <p:blipFill>
          <a:blip r:embed="rId3"/>
          <a:stretch>
            <a:fillRect/>
          </a:stretch>
        </p:blipFill>
        <p:spPr>
          <a:xfrm>
            <a:off x="2531763" y="4308661"/>
            <a:ext cx="7957457" cy="1980002"/>
          </a:xfrm>
        </p:spPr>
      </p:pic>
      <p:pic>
        <p:nvPicPr>
          <p:cNvPr id="11" name="Picture 10">
            <a:extLst>
              <a:ext uri="{FF2B5EF4-FFF2-40B4-BE49-F238E27FC236}">
                <a16:creationId xmlns:a16="http://schemas.microsoft.com/office/drawing/2014/main" id="{02D56F7E-197E-1CE7-DCCB-E695A43FE0B4}"/>
              </a:ext>
            </a:extLst>
          </p:cNvPr>
          <p:cNvPicPr>
            <a:picLocks noChangeAspect="1"/>
          </p:cNvPicPr>
          <p:nvPr/>
        </p:nvPicPr>
        <p:blipFill>
          <a:blip r:embed="rId4"/>
          <a:stretch>
            <a:fillRect/>
          </a:stretch>
        </p:blipFill>
        <p:spPr>
          <a:xfrm>
            <a:off x="2577400" y="2013081"/>
            <a:ext cx="7866185" cy="2295580"/>
          </a:xfrm>
          <a:prstGeom prst="rect">
            <a:avLst/>
          </a:prstGeom>
        </p:spPr>
      </p:pic>
    </p:spTree>
    <p:extLst>
      <p:ext uri="{BB962C8B-B14F-4D97-AF65-F5344CB8AC3E}">
        <p14:creationId xmlns:p14="http://schemas.microsoft.com/office/powerpoint/2010/main" val="2575157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0155EF-8A97-2910-A113-5ABB34AEF335}"/>
                  </a:ext>
                </a:extLst>
              </p:cNvPr>
              <p:cNvSpPr>
                <a:spLocks noGrp="1"/>
              </p:cNvSpPr>
              <p:nvPr>
                <p:ph idx="1"/>
              </p:nvPr>
            </p:nvSpPr>
            <p:spPr>
              <a:xfrm>
                <a:off x="695823" y="659458"/>
                <a:ext cx="3455821" cy="1003544"/>
              </a:xfrm>
            </p:spPr>
            <p:txBody>
              <a:bodyPr anchor="t">
                <a:normAutofit/>
              </a:bodyPr>
              <a:lstStyle/>
              <a:p>
                <a14:m>
                  <m:oMath xmlns:m="http://schemas.openxmlformats.org/officeDocument/2006/math">
                    <m:sSup>
                      <m:sSupPr>
                        <m:ctrlPr>
                          <a:rPr lang="en-US" sz="2000" b="0" i="1" smtClean="0">
                            <a:latin typeface="Cambria Math" panose="02040503050406030204" pitchFamily="18" charset="0"/>
                          </a:rPr>
                        </m:ctrlPr>
                      </m:sSupPr>
                      <m:e>
                        <m:r>
                          <a:rPr lang="en-US" sz="2000" b="0" i="1">
                            <a:latin typeface="Cambria Math" panose="02040503050406030204" pitchFamily="18" charset="0"/>
                          </a:rPr>
                          <m:t>𝐶𝑜𝑙𝑜𝑟𝑖𝑧𝑎𝑡𝑖𝑜𝑛</m:t>
                        </m:r>
                        <m:r>
                          <a:rPr lang="en-US" sz="2000" b="0" i="1">
                            <a:latin typeface="Cambria Math" panose="02040503050406030204" pitchFamily="18" charset="0"/>
                          </a:rPr>
                          <m:t>: </m:t>
                        </m:r>
                        <m:r>
                          <a:rPr lang="en-US" sz="2000" b="0" i="1">
                            <a:latin typeface="Cambria Math" panose="02040503050406030204" pitchFamily="18" charset="0"/>
                          </a:rPr>
                          <m:t>𝑅</m:t>
                        </m:r>
                      </m:e>
                      <m:sup>
                        <m:r>
                          <a:rPr lang="en-US" sz="2000" b="0" i="1">
                            <a:latin typeface="Cambria Math" panose="02040503050406030204" pitchFamily="18" charset="0"/>
                          </a:rPr>
                          <m:t>𝑁</m:t>
                        </m:r>
                      </m:sup>
                    </m:sSup>
                    <m:r>
                      <a:rPr lang="en-US" sz="2000" b="0" i="0">
                        <a:latin typeface="Cambria Math" panose="02040503050406030204" pitchFamily="18" charset="0"/>
                      </a:rPr>
                      <m:t> →</m:t>
                    </m:r>
                    <m:sSup>
                      <m:sSupPr>
                        <m:ctrlPr>
                          <a:rPr lang="en-US" sz="2000" b="0" i="1">
                            <a:latin typeface="Cambria Math" panose="02040503050406030204" pitchFamily="18" charset="0"/>
                          </a:rPr>
                        </m:ctrlPr>
                      </m:sSupPr>
                      <m:e>
                        <m:r>
                          <m:rPr>
                            <m:sty m:val="p"/>
                          </m:rPr>
                          <a:rPr lang="en-US" sz="2000" b="0" i="0">
                            <a:latin typeface="Cambria Math" panose="02040503050406030204" pitchFamily="18" charset="0"/>
                          </a:rPr>
                          <m:t>R</m:t>
                        </m:r>
                      </m:e>
                      <m:sup>
                        <m:r>
                          <m:rPr>
                            <m:sty m:val="p"/>
                          </m:rPr>
                          <a:rPr lang="en-US" sz="2000" b="0" i="0" smtClean="0">
                            <a:latin typeface="Cambria Math" panose="02040503050406030204" pitchFamily="18" charset="0"/>
                          </a:rPr>
                          <m:t>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x</m:t>
                        </m:r>
                        <m:r>
                          <a:rPr lang="en-US" sz="2000" b="0" i="0" smtClean="0">
                            <a:latin typeface="Cambria Math" panose="02040503050406030204" pitchFamily="18" charset="0"/>
                          </a:rPr>
                          <m:t> 3</m:t>
                        </m:r>
                      </m:sup>
                    </m:sSup>
                  </m:oMath>
                </a14:m>
                <a:endParaRPr lang="en-US" sz="2000" b="0" dirty="0"/>
              </a:p>
              <a:p>
                <a:endParaRPr lang="en-US" sz="2000" b="0" dirty="0"/>
              </a:p>
              <a:p>
                <a:endParaRPr lang="en-US" sz="2000" b="0" dirty="0"/>
              </a:p>
              <a:p>
                <a:endParaRPr lang="en-US" sz="2000" dirty="0"/>
              </a:p>
            </p:txBody>
          </p:sp>
        </mc:Choice>
        <mc:Fallback xmlns="">
          <p:sp>
            <p:nvSpPr>
              <p:cNvPr id="3" name="Content Placeholder 2">
                <a:extLst>
                  <a:ext uri="{FF2B5EF4-FFF2-40B4-BE49-F238E27FC236}">
                    <a16:creationId xmlns:a16="http://schemas.microsoft.com/office/drawing/2014/main" id="{330155EF-8A97-2910-A113-5ABB34AEF335}"/>
                  </a:ext>
                </a:extLst>
              </p:cNvPr>
              <p:cNvSpPr>
                <a:spLocks noGrp="1" noRot="1" noChangeAspect="1" noMove="1" noResize="1" noEditPoints="1" noAdjustHandles="1" noChangeArrowheads="1" noChangeShapeType="1" noTextEdit="1"/>
              </p:cNvSpPr>
              <p:nvPr>
                <p:ph idx="1"/>
              </p:nvPr>
            </p:nvSpPr>
            <p:spPr>
              <a:xfrm>
                <a:off x="695823" y="659458"/>
                <a:ext cx="3455821" cy="1003544"/>
              </a:xfrm>
              <a:blipFill>
                <a:blip r:embed="rId3"/>
                <a:stretch>
                  <a:fillRect l="-1587" t="-4848"/>
                </a:stretch>
              </a:blipFill>
            </p:spPr>
            <p:txBody>
              <a:bodyPr/>
              <a:lstStyle/>
              <a:p>
                <a:r>
                  <a:rPr lang="en-US">
                    <a:noFill/>
                  </a:rPr>
                  <a:t> </a:t>
                </a:r>
              </a:p>
            </p:txBody>
          </p:sp>
        </mc:Fallback>
      </mc:AlternateContent>
      <p:pic>
        <p:nvPicPr>
          <p:cNvPr id="1026" name="Picture 2" descr="Traditional grayscale recognition and the RGB recognition matrix ...">
            <a:extLst>
              <a:ext uri="{FF2B5EF4-FFF2-40B4-BE49-F238E27FC236}">
                <a16:creationId xmlns:a16="http://schemas.microsoft.com/office/drawing/2014/main" id="{A9E2ADDA-6E15-08E1-7EF7-FCE497357B8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932509" y="659458"/>
            <a:ext cx="4143058" cy="2144032"/>
          </a:xfrm>
          <a:prstGeom prst="rect">
            <a:avLst/>
          </a:prstGeom>
          <a:noFill/>
          <a:extLst>
            <a:ext uri="{909E8E84-426E-40DD-AFC4-6F175D3DCCD1}">
              <a14:hiddenFill xmlns:a14="http://schemas.microsoft.com/office/drawing/2010/main">
                <a:solidFill>
                  <a:srgbClr val="FFFFFF"/>
                </a:solidFill>
              </a14:hiddenFill>
            </a:ext>
          </a:extLst>
        </p:spPr>
      </p:pic>
      <p:grpSp>
        <p:nvGrpSpPr>
          <p:cNvPr id="1031" name="Group 103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32" name="Rectangle 103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F585EEBB-7DBD-2827-B30C-2025F08F2B0B}"/>
                  </a:ext>
                </a:extLst>
              </p:cNvPr>
              <p:cNvSpPr txBox="1">
                <a:spLocks/>
              </p:cNvSpPr>
              <p:nvPr/>
            </p:nvSpPr>
            <p:spPr>
              <a:xfrm>
                <a:off x="652280" y="3527553"/>
                <a:ext cx="3455821" cy="100354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sSup>
                      <m:sSupPr>
                        <m:ctrlPr>
                          <a:rPr lang="en-US" sz="2000" i="1" smtClean="0">
                            <a:latin typeface="Cambria Math" panose="02040503050406030204" pitchFamily="18" charset="0"/>
                          </a:rPr>
                        </m:ctrlPr>
                      </m:sSupPr>
                      <m:e>
                        <m:r>
                          <a:rPr lang="en-US" sz="2000" i="1">
                            <a:latin typeface="Cambria Math" panose="02040503050406030204" pitchFamily="18" charset="0"/>
                          </a:rPr>
                          <m:t>𝐶𝑜𝑙𝑜𝑟𝑖𝑧𝑎𝑡𝑖𝑜𝑛</m:t>
                        </m:r>
                        <m:r>
                          <a:rPr lang="en-US" sz="2000" i="1">
                            <a:latin typeface="Cambria Math" panose="02040503050406030204" pitchFamily="18" charset="0"/>
                          </a:rPr>
                          <m:t>: </m:t>
                        </m:r>
                        <m:r>
                          <a:rPr lang="en-US" sz="2000" i="1">
                            <a:latin typeface="Cambria Math" panose="02040503050406030204" pitchFamily="18" charset="0"/>
                          </a:rPr>
                          <m:t>𝑅</m:t>
                        </m:r>
                      </m:e>
                      <m:sup>
                        <m:r>
                          <a:rPr lang="en-US" sz="2000" i="1">
                            <a:latin typeface="Cambria Math" panose="02040503050406030204" pitchFamily="18" charset="0"/>
                          </a:rPr>
                          <m:t>𝑁</m:t>
                        </m:r>
                      </m:sup>
                    </m:sSup>
                    <m:r>
                      <a:rPr lang="en-US" sz="2000">
                        <a:latin typeface="Cambria Math" panose="02040503050406030204" pitchFamily="18" charset="0"/>
                      </a:rPr>
                      <m:t> →</m:t>
                    </m:r>
                    <m:sSup>
                      <m:sSupPr>
                        <m:ctrlPr>
                          <a:rPr lang="en-US" sz="2000" i="1">
                            <a:latin typeface="Cambria Math" panose="02040503050406030204" pitchFamily="18" charset="0"/>
                          </a:rPr>
                        </m:ctrlPr>
                      </m:sSupPr>
                      <m:e>
                        <m:r>
                          <m:rPr>
                            <m:sty m:val="p"/>
                          </m:rPr>
                          <a:rPr lang="en-US" sz="2000">
                            <a:latin typeface="Cambria Math" panose="02040503050406030204" pitchFamily="18" charset="0"/>
                          </a:rPr>
                          <m:t>R</m:t>
                        </m:r>
                      </m:e>
                      <m:sup>
                        <m:r>
                          <m:rPr>
                            <m:sty m:val="p"/>
                          </m:rPr>
                          <a:rPr lang="en-US" sz="2000" smtClean="0">
                            <a:latin typeface="Cambria Math" panose="02040503050406030204" pitchFamily="18" charset="0"/>
                          </a:rPr>
                          <m:t>N</m:t>
                        </m:r>
                        <m:r>
                          <a:rPr lang="en-US" sz="2000" smtClean="0">
                            <a:latin typeface="Cambria Math" panose="02040503050406030204" pitchFamily="18" charset="0"/>
                          </a:rPr>
                          <m:t> </m:t>
                        </m:r>
                        <m:r>
                          <m:rPr>
                            <m:sty m:val="p"/>
                          </m:rPr>
                          <a:rPr lang="en-US" sz="2000" smtClean="0">
                            <a:latin typeface="Cambria Math" panose="02040503050406030204" pitchFamily="18" charset="0"/>
                          </a:rPr>
                          <m:t>x</m:t>
                        </m:r>
                        <m:r>
                          <a:rPr lang="en-US" sz="2000" smtClean="0">
                            <a:latin typeface="Cambria Math" panose="02040503050406030204" pitchFamily="18" charset="0"/>
                          </a:rPr>
                          <m:t> </m:t>
                        </m:r>
                        <m:r>
                          <a:rPr lang="en-US" sz="2000" b="0" i="1" smtClean="0">
                            <a:latin typeface="Cambria Math" panose="02040503050406030204" pitchFamily="18" charset="0"/>
                          </a:rPr>
                          <m:t>2</m:t>
                        </m:r>
                      </m:sup>
                    </m:sSup>
                  </m:oMath>
                </a14:m>
                <a:endParaRPr lang="en-US" sz="2000" dirty="0"/>
              </a:p>
              <a:p>
                <a:endParaRPr lang="en-US" sz="2000" dirty="0"/>
              </a:p>
              <a:p>
                <a:endParaRPr lang="en-US" sz="2000" dirty="0"/>
              </a:p>
              <a:p>
                <a:endParaRPr lang="en-US" sz="2000" dirty="0"/>
              </a:p>
            </p:txBody>
          </p:sp>
        </mc:Choice>
        <mc:Fallback xmlns="">
          <p:sp>
            <p:nvSpPr>
              <p:cNvPr id="4" name="Content Placeholder 2">
                <a:extLst>
                  <a:ext uri="{FF2B5EF4-FFF2-40B4-BE49-F238E27FC236}">
                    <a16:creationId xmlns:a16="http://schemas.microsoft.com/office/drawing/2014/main" id="{F585EEBB-7DBD-2827-B30C-2025F08F2B0B}"/>
                  </a:ext>
                </a:extLst>
              </p:cNvPr>
              <p:cNvSpPr txBox="1">
                <a:spLocks noRot="1" noChangeAspect="1" noMove="1" noResize="1" noEditPoints="1" noAdjustHandles="1" noChangeArrowheads="1" noChangeShapeType="1" noTextEdit="1"/>
              </p:cNvSpPr>
              <p:nvPr/>
            </p:nvSpPr>
            <p:spPr>
              <a:xfrm>
                <a:off x="652280" y="3527553"/>
                <a:ext cx="3455821" cy="1003544"/>
              </a:xfrm>
              <a:prstGeom prst="rect">
                <a:avLst/>
              </a:prstGeom>
              <a:blipFill>
                <a:blip r:embed="rId5"/>
                <a:stretch>
                  <a:fillRect l="-1587" t="-4878"/>
                </a:stretch>
              </a:blipFill>
            </p:spPr>
            <p:txBody>
              <a:bodyPr/>
              <a:lstStyle/>
              <a:p>
                <a:r>
                  <a:rPr lang="en-US">
                    <a:noFill/>
                  </a:rPr>
                  <a:t> </a:t>
                </a:r>
              </a:p>
            </p:txBody>
          </p:sp>
        </mc:Fallback>
      </mc:AlternateContent>
    </p:spTree>
    <p:extLst>
      <p:ext uri="{BB962C8B-B14F-4D97-AF65-F5344CB8AC3E}">
        <p14:creationId xmlns:p14="http://schemas.microsoft.com/office/powerpoint/2010/main" val="1184032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F6AB-3F2C-B9B6-CEF8-57A759BC34E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51B4A3E-93F6-EE91-5F11-8BDC4B5E3E30}"/>
              </a:ext>
            </a:extLst>
          </p:cNvPr>
          <p:cNvSpPr>
            <a:spLocks noGrp="1"/>
          </p:cNvSpPr>
          <p:nvPr>
            <p:ph idx="1"/>
          </p:nvPr>
        </p:nvSpPr>
        <p:spPr/>
        <p:txBody>
          <a:bodyPr/>
          <a:lstStyle/>
          <a:p>
            <a:r>
              <a:rPr lang="en-US" dirty="0" err="1"/>
              <a:t>Mạng</a:t>
            </a:r>
            <a:r>
              <a:rPr lang="en-US" dirty="0"/>
              <a:t> </a:t>
            </a:r>
            <a:r>
              <a:rPr lang="en-US" dirty="0" err="1"/>
              <a:t>chính</a:t>
            </a:r>
            <a:r>
              <a:rPr lang="en-US" dirty="0"/>
              <a:t> </a:t>
            </a:r>
            <a:r>
              <a:rPr lang="en-US" dirty="0" err="1"/>
              <a:t>của</a:t>
            </a:r>
            <a:r>
              <a:rPr lang="en-US" dirty="0"/>
              <a:t> </a:t>
            </a:r>
            <a:r>
              <a:rPr lang="en-US" dirty="0" err="1"/>
              <a:t>Deoldify</a:t>
            </a:r>
            <a:r>
              <a:rPr lang="en-US" dirty="0"/>
              <a:t> </a:t>
            </a:r>
            <a:r>
              <a:rPr lang="en-US" dirty="0" err="1"/>
              <a:t>là</a:t>
            </a:r>
            <a:r>
              <a:rPr lang="en-US" dirty="0"/>
              <a:t> U-Net, </a:t>
            </a:r>
            <a:r>
              <a:rPr lang="en-US" dirty="0" err="1"/>
              <a:t>sử</a:t>
            </a:r>
            <a:r>
              <a:rPr lang="en-US" dirty="0"/>
              <a:t> </a:t>
            </a:r>
            <a:r>
              <a:rPr lang="en-US" dirty="0" err="1"/>
              <a:t>dụng</a:t>
            </a:r>
            <a:r>
              <a:rPr lang="en-US" dirty="0"/>
              <a:t> </a:t>
            </a:r>
            <a:r>
              <a:rPr lang="en-US" dirty="0" err="1"/>
              <a:t>Resnes</a:t>
            </a:r>
            <a:r>
              <a:rPr lang="en-US" dirty="0"/>
              <a:t> </a:t>
            </a:r>
            <a:r>
              <a:rPr lang="en-US" dirty="0" err="1"/>
              <a:t>được</a:t>
            </a:r>
            <a:r>
              <a:rPr lang="en-US" dirty="0"/>
              <a:t> </a:t>
            </a:r>
            <a:r>
              <a:rPr lang="en-US" dirty="0" err="1"/>
              <a:t>huấn</a:t>
            </a:r>
            <a:r>
              <a:rPr lang="en-US" dirty="0"/>
              <a:t> </a:t>
            </a:r>
            <a:r>
              <a:rPr lang="en-US" dirty="0" err="1"/>
              <a:t>luyện</a:t>
            </a:r>
            <a:r>
              <a:rPr lang="en-US" dirty="0"/>
              <a:t> </a:t>
            </a:r>
            <a:r>
              <a:rPr lang="en-US" dirty="0" err="1"/>
              <a:t>trước</a:t>
            </a:r>
            <a:r>
              <a:rPr lang="en-US" dirty="0"/>
              <a:t> </a:t>
            </a:r>
            <a:r>
              <a:rPr lang="en-US" dirty="0" err="1"/>
              <a:t>để</a:t>
            </a:r>
            <a:r>
              <a:rPr lang="en-US" dirty="0"/>
              <a:t> </a:t>
            </a:r>
            <a:r>
              <a:rPr lang="en-US" dirty="0" err="1"/>
              <a:t>trích</a:t>
            </a:r>
            <a:r>
              <a:rPr lang="en-US" dirty="0"/>
              <a:t> </a:t>
            </a:r>
            <a:r>
              <a:rPr lang="en-US" dirty="0" err="1"/>
              <a:t>xuất</a:t>
            </a:r>
            <a:r>
              <a:rPr lang="en-US" dirty="0"/>
              <a:t> </a:t>
            </a:r>
            <a:r>
              <a:rPr lang="en-US" dirty="0" err="1"/>
              <a:t>đặc</a:t>
            </a:r>
            <a:r>
              <a:rPr lang="en-US" dirty="0"/>
              <a:t> </a:t>
            </a:r>
            <a:r>
              <a:rPr lang="en-US" dirty="0" err="1"/>
              <a:t>trung</a:t>
            </a:r>
            <a:r>
              <a:rPr lang="en-US" dirty="0"/>
              <a:t>, </a:t>
            </a:r>
            <a:r>
              <a:rPr lang="en-US" dirty="0" err="1"/>
              <a:t>sau</a:t>
            </a:r>
            <a:r>
              <a:rPr lang="en-US" dirty="0"/>
              <a:t> </a:t>
            </a:r>
            <a:r>
              <a:rPr lang="en-US" dirty="0" err="1"/>
              <a:t>đó</a:t>
            </a:r>
            <a:r>
              <a:rPr lang="en-US" dirty="0"/>
              <a:t> </a:t>
            </a:r>
            <a:r>
              <a:rPr lang="en-US" dirty="0" err="1"/>
              <a:t>sử</a:t>
            </a:r>
            <a:r>
              <a:rPr lang="en-US" dirty="0"/>
              <a:t> </a:t>
            </a:r>
            <a:r>
              <a:rPr lang="en-US" dirty="0" err="1"/>
              <a:t>dụng</a:t>
            </a:r>
            <a:r>
              <a:rPr lang="en-US" dirty="0"/>
              <a:t> </a:t>
            </a:r>
            <a:r>
              <a:rPr lang="en-US" dirty="0" err="1"/>
              <a:t>phần</a:t>
            </a:r>
            <a:r>
              <a:rPr lang="en-US" dirty="0"/>
              <a:t> </a:t>
            </a:r>
            <a:r>
              <a:rPr lang="en-US" dirty="0" err="1"/>
              <a:t>giải</a:t>
            </a:r>
            <a:r>
              <a:rPr lang="en-US" dirty="0"/>
              <a:t> </a:t>
            </a:r>
            <a:r>
              <a:rPr lang="en-US" dirty="0" err="1"/>
              <a:t>mã</a:t>
            </a:r>
            <a:r>
              <a:rPr lang="en-US" dirty="0"/>
              <a:t> </a:t>
            </a:r>
            <a:r>
              <a:rPr lang="en-US" dirty="0" err="1"/>
              <a:t>để</a:t>
            </a:r>
            <a:r>
              <a:rPr lang="en-US" dirty="0"/>
              <a:t> </a:t>
            </a:r>
            <a:r>
              <a:rPr lang="en-US" dirty="0" err="1"/>
              <a:t>tạo</a:t>
            </a:r>
            <a:r>
              <a:rPr lang="en-US" dirty="0"/>
              <a:t> </a:t>
            </a:r>
            <a:r>
              <a:rPr lang="en-US" dirty="0" err="1"/>
              <a:t>ảnh</a:t>
            </a:r>
            <a:r>
              <a:rPr lang="en-US" dirty="0"/>
              <a:t> </a:t>
            </a:r>
            <a:r>
              <a:rPr lang="en-US" dirty="0" err="1"/>
              <a:t>màu</a:t>
            </a:r>
            <a:r>
              <a:rPr lang="en-US" dirty="0"/>
              <a:t> </a:t>
            </a:r>
            <a:r>
              <a:rPr lang="en-US" dirty="0" err="1"/>
              <a:t>từ</a:t>
            </a:r>
            <a:r>
              <a:rPr lang="en-US" dirty="0"/>
              <a:t> </a:t>
            </a:r>
            <a:r>
              <a:rPr lang="en-US" dirty="0" err="1"/>
              <a:t>đầu</a:t>
            </a:r>
            <a:r>
              <a:rPr lang="en-US" dirty="0"/>
              <a:t> </a:t>
            </a:r>
            <a:r>
              <a:rPr lang="en-US" dirty="0" err="1"/>
              <a:t>ra</a:t>
            </a:r>
            <a:r>
              <a:rPr lang="en-US" dirty="0"/>
              <a:t> </a:t>
            </a:r>
            <a:r>
              <a:rPr lang="en-US" dirty="0" err="1"/>
              <a:t>của</a:t>
            </a:r>
            <a:r>
              <a:rPr lang="en-US" dirty="0"/>
              <a:t> </a:t>
            </a:r>
            <a:r>
              <a:rPr lang="en-US" dirty="0" err="1"/>
              <a:t>Resnes</a:t>
            </a:r>
            <a:endParaRPr lang="en-US" dirty="0"/>
          </a:p>
        </p:txBody>
      </p:sp>
      <p:pic>
        <p:nvPicPr>
          <p:cNvPr id="5" name="Picture 4">
            <a:extLst>
              <a:ext uri="{FF2B5EF4-FFF2-40B4-BE49-F238E27FC236}">
                <a16:creationId xmlns:a16="http://schemas.microsoft.com/office/drawing/2014/main" id="{77E36FFA-805E-0054-9FAB-F0DFD4CCEDB7}"/>
              </a:ext>
            </a:extLst>
          </p:cNvPr>
          <p:cNvPicPr>
            <a:picLocks noChangeAspect="1"/>
          </p:cNvPicPr>
          <p:nvPr/>
        </p:nvPicPr>
        <p:blipFill>
          <a:blip r:embed="rId3"/>
          <a:stretch>
            <a:fillRect/>
          </a:stretch>
        </p:blipFill>
        <p:spPr>
          <a:xfrm>
            <a:off x="1869089" y="3202912"/>
            <a:ext cx="8453821" cy="2745622"/>
          </a:xfrm>
          <a:prstGeom prst="rect">
            <a:avLst/>
          </a:prstGeom>
        </p:spPr>
      </p:pic>
    </p:spTree>
    <p:extLst>
      <p:ext uri="{BB962C8B-B14F-4D97-AF65-F5344CB8AC3E}">
        <p14:creationId xmlns:p14="http://schemas.microsoft.com/office/powerpoint/2010/main" val="2402978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A951-FCAF-9BA3-CD6D-D3BC46FAF2A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017FC95-FEB0-3420-D5C6-B9C406277FC2}"/>
              </a:ext>
            </a:extLst>
          </p:cNvPr>
          <p:cNvPicPr>
            <a:picLocks noGrp="1" noChangeAspect="1"/>
          </p:cNvPicPr>
          <p:nvPr>
            <p:ph idx="1"/>
          </p:nvPr>
        </p:nvPicPr>
        <p:blipFill>
          <a:blip r:embed="rId3"/>
          <a:stretch>
            <a:fillRect/>
          </a:stretch>
        </p:blipFill>
        <p:spPr>
          <a:xfrm>
            <a:off x="2190540" y="1126292"/>
            <a:ext cx="6952622" cy="2045255"/>
          </a:xfrm>
        </p:spPr>
      </p:pic>
      <p:pic>
        <p:nvPicPr>
          <p:cNvPr id="7" name="Picture 6">
            <a:extLst>
              <a:ext uri="{FF2B5EF4-FFF2-40B4-BE49-F238E27FC236}">
                <a16:creationId xmlns:a16="http://schemas.microsoft.com/office/drawing/2014/main" id="{2A45CB69-CCF0-BBC7-2B06-2E606F37CC42}"/>
              </a:ext>
            </a:extLst>
          </p:cNvPr>
          <p:cNvPicPr>
            <a:picLocks noChangeAspect="1"/>
          </p:cNvPicPr>
          <p:nvPr/>
        </p:nvPicPr>
        <p:blipFill>
          <a:blip r:embed="rId4"/>
          <a:stretch>
            <a:fillRect/>
          </a:stretch>
        </p:blipFill>
        <p:spPr>
          <a:xfrm>
            <a:off x="2004645" y="3259418"/>
            <a:ext cx="7249977" cy="1879624"/>
          </a:xfrm>
          <a:prstGeom prst="rect">
            <a:avLst/>
          </a:prstGeom>
        </p:spPr>
      </p:pic>
    </p:spTree>
    <p:extLst>
      <p:ext uri="{BB962C8B-B14F-4D97-AF65-F5344CB8AC3E}">
        <p14:creationId xmlns:p14="http://schemas.microsoft.com/office/powerpoint/2010/main" val="570713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5A352-50C6-61B6-7A84-BF4A1DF263E5}"/>
              </a:ext>
            </a:extLst>
          </p:cNvPr>
          <p:cNvSpPr>
            <a:spLocks noGrp="1"/>
          </p:cNvSpPr>
          <p:nvPr>
            <p:ph type="title"/>
          </p:nvPr>
        </p:nvSpPr>
        <p:spPr/>
        <p:txBody>
          <a:bodyPr/>
          <a:lstStyle/>
          <a:p>
            <a:r>
              <a:rPr lang="en-US" dirty="0" err="1"/>
              <a:t>Đồ</a:t>
            </a:r>
            <a:r>
              <a:rPr lang="en-US" dirty="0"/>
              <a:t> </a:t>
            </a:r>
            <a:r>
              <a:rPr lang="en-US" dirty="0" err="1"/>
              <a:t>thị</a:t>
            </a:r>
            <a:r>
              <a:rPr lang="en-US" dirty="0"/>
              <a:t> </a:t>
            </a:r>
            <a:r>
              <a:rPr lang="en-US" dirty="0" err="1"/>
              <a:t>tính</a:t>
            </a:r>
            <a:r>
              <a:rPr lang="en-US" dirty="0"/>
              <a:t> </a:t>
            </a:r>
            <a:r>
              <a:rPr lang="en-US" dirty="0" err="1"/>
              <a:t>toán</a:t>
            </a:r>
            <a:r>
              <a:rPr lang="en-US" dirty="0"/>
              <a:t> </a:t>
            </a:r>
            <a:r>
              <a:rPr lang="en-US" dirty="0" err="1"/>
              <a:t>cho</a:t>
            </a:r>
            <a:r>
              <a:rPr lang="en-US" dirty="0"/>
              <a:t> </a:t>
            </a:r>
            <a:r>
              <a:rPr lang="en-US" dirty="0" err="1"/>
              <a:t>lớp</a:t>
            </a:r>
            <a:r>
              <a:rPr lang="en-US" dirty="0"/>
              <a:t> </a:t>
            </a:r>
            <a:r>
              <a:rPr lang="en-US" dirty="0" err="1"/>
              <a:t>self.attension</a:t>
            </a:r>
            <a:endParaRPr lang="en-US" dirty="0"/>
          </a:p>
        </p:txBody>
      </p:sp>
      <p:pic>
        <p:nvPicPr>
          <p:cNvPr id="5" name="Content Placeholder 4">
            <a:extLst>
              <a:ext uri="{FF2B5EF4-FFF2-40B4-BE49-F238E27FC236}">
                <a16:creationId xmlns:a16="http://schemas.microsoft.com/office/drawing/2014/main" id="{D925F123-03A1-7FDC-5C8E-8559E2FC9746}"/>
              </a:ext>
            </a:extLst>
          </p:cNvPr>
          <p:cNvPicPr>
            <a:picLocks noGrp="1" noChangeAspect="1"/>
          </p:cNvPicPr>
          <p:nvPr>
            <p:ph idx="1"/>
          </p:nvPr>
        </p:nvPicPr>
        <p:blipFill>
          <a:blip r:embed="rId3"/>
          <a:stretch>
            <a:fillRect/>
          </a:stretch>
        </p:blipFill>
        <p:spPr>
          <a:xfrm>
            <a:off x="1869627" y="1825625"/>
            <a:ext cx="8452746" cy="4351338"/>
          </a:xfrm>
        </p:spPr>
      </p:pic>
    </p:spTree>
    <p:extLst>
      <p:ext uri="{BB962C8B-B14F-4D97-AF65-F5344CB8AC3E}">
        <p14:creationId xmlns:p14="http://schemas.microsoft.com/office/powerpoint/2010/main" val="2665381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908C09-2489-7B1B-38D8-94AB41D64BE4}"/>
              </a:ext>
            </a:extLst>
          </p:cNvPr>
          <p:cNvSpPr>
            <a:spLocks noGrp="1"/>
          </p:cNvSpPr>
          <p:nvPr>
            <p:ph type="title"/>
          </p:nvPr>
        </p:nvSpPr>
        <p:spPr>
          <a:xfrm>
            <a:off x="1008184" y="174032"/>
            <a:ext cx="10175631" cy="1111843"/>
          </a:xfrm>
        </p:spPr>
        <p:txBody>
          <a:bodyPr anchor="ctr">
            <a:normAutofit/>
          </a:bodyPr>
          <a:lstStyle/>
          <a:p>
            <a:endParaRPr lang="en-US" sz="4000" dirty="0"/>
          </a:p>
        </p:txBody>
      </p:sp>
      <p:sp>
        <p:nvSpPr>
          <p:cNvPr id="5" name="Content Placeholder 4">
            <a:extLst>
              <a:ext uri="{FF2B5EF4-FFF2-40B4-BE49-F238E27FC236}">
                <a16:creationId xmlns:a16="http://schemas.microsoft.com/office/drawing/2014/main" id="{26828AA0-9960-9272-2D97-F009C17E912C}"/>
              </a:ext>
            </a:extLst>
          </p:cNvPr>
          <p:cNvSpPr>
            <a:spLocks noGrp="1"/>
          </p:cNvSpPr>
          <p:nvPr>
            <p:ph idx="1"/>
          </p:nvPr>
        </p:nvSpPr>
        <p:spPr>
          <a:xfrm>
            <a:off x="1008184" y="1459907"/>
            <a:ext cx="10175630" cy="767904"/>
          </a:xfrm>
        </p:spPr>
        <p:txBody>
          <a:bodyPr anchor="ctr">
            <a:normAutofit/>
          </a:bodyPr>
          <a:lstStyle/>
          <a:p>
            <a:pPr marL="0" indent="0">
              <a:buNone/>
            </a:pPr>
            <a:r>
              <a:rPr lang="en-US" sz="2000" dirty="0" err="1"/>
              <a:t>Kiến</a:t>
            </a:r>
            <a:r>
              <a:rPr lang="en-US" sz="2000" dirty="0"/>
              <a:t> </a:t>
            </a:r>
            <a:r>
              <a:rPr lang="en-US" sz="2000" dirty="0" err="1"/>
              <a:t>trúc</a:t>
            </a:r>
            <a:r>
              <a:rPr lang="en-US" sz="2000" dirty="0"/>
              <a:t> </a:t>
            </a:r>
            <a:r>
              <a:rPr lang="en-US" sz="2000" dirty="0" err="1"/>
              <a:t>mạng</a:t>
            </a:r>
            <a:r>
              <a:rPr lang="en-US" sz="2000" dirty="0"/>
              <a:t> VGG 16	</a:t>
            </a:r>
          </a:p>
        </p:txBody>
      </p:sp>
      <p:pic>
        <p:nvPicPr>
          <p:cNvPr id="7" name="Picture 6">
            <a:extLst>
              <a:ext uri="{FF2B5EF4-FFF2-40B4-BE49-F238E27FC236}">
                <a16:creationId xmlns:a16="http://schemas.microsoft.com/office/drawing/2014/main" id="{721E627F-FE3C-45F8-0AC5-F039BF9F1228}"/>
              </a:ext>
            </a:extLst>
          </p:cNvPr>
          <p:cNvPicPr>
            <a:picLocks noChangeAspect="1"/>
          </p:cNvPicPr>
          <p:nvPr/>
        </p:nvPicPr>
        <p:blipFill>
          <a:blip r:embed="rId3"/>
          <a:stretch>
            <a:fillRect/>
          </a:stretch>
        </p:blipFill>
        <p:spPr>
          <a:xfrm>
            <a:off x="668219" y="2284286"/>
            <a:ext cx="10515595" cy="3575302"/>
          </a:xfrm>
          <a:prstGeom prst="rect">
            <a:avLst/>
          </a:prstGeom>
        </p:spPr>
      </p:pic>
    </p:spTree>
    <p:extLst>
      <p:ext uri="{BB962C8B-B14F-4D97-AF65-F5344CB8AC3E}">
        <p14:creationId xmlns:p14="http://schemas.microsoft.com/office/powerpoint/2010/main" val="2857547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0C999C-9845-1F1D-DEDD-CFDFD8438826}"/>
              </a:ext>
            </a:extLst>
          </p:cNvPr>
          <p:cNvSpPr>
            <a:spLocks noGrp="1"/>
          </p:cNvSpPr>
          <p:nvPr>
            <p:ph type="title"/>
          </p:nvPr>
        </p:nvSpPr>
        <p:spPr>
          <a:xfrm>
            <a:off x="1008184" y="174032"/>
            <a:ext cx="10175631" cy="1111843"/>
          </a:xfrm>
        </p:spPr>
        <p:txBody>
          <a:bodyPr anchor="ctr">
            <a:normAutofit/>
          </a:bodyPr>
          <a:lstStyle/>
          <a:p>
            <a:pPr algn="ctr"/>
            <a:endParaRPr lang="en-US" sz="4000"/>
          </a:p>
        </p:txBody>
      </p:sp>
      <p:sp>
        <p:nvSpPr>
          <p:cNvPr id="9" name="Content Placeholder 8">
            <a:extLst>
              <a:ext uri="{FF2B5EF4-FFF2-40B4-BE49-F238E27FC236}">
                <a16:creationId xmlns:a16="http://schemas.microsoft.com/office/drawing/2014/main" id="{9ACB2569-57DD-4BC1-D962-859C71A1368E}"/>
              </a:ext>
            </a:extLst>
          </p:cNvPr>
          <p:cNvSpPr>
            <a:spLocks noGrp="1"/>
          </p:cNvSpPr>
          <p:nvPr>
            <p:ph idx="1"/>
          </p:nvPr>
        </p:nvSpPr>
        <p:spPr>
          <a:xfrm>
            <a:off x="1008184" y="1459907"/>
            <a:ext cx="10175630" cy="767904"/>
          </a:xfrm>
        </p:spPr>
        <p:txBody>
          <a:bodyPr anchor="ctr">
            <a:normAutofit/>
          </a:bodyPr>
          <a:lstStyle/>
          <a:p>
            <a:r>
              <a:rPr lang="en-US" sz="2000" dirty="0" err="1"/>
              <a:t>Kiến</a:t>
            </a:r>
            <a:r>
              <a:rPr lang="en-US" sz="2000" dirty="0"/>
              <a:t> </a:t>
            </a:r>
            <a:r>
              <a:rPr lang="en-US" sz="2000" dirty="0" err="1"/>
              <a:t>trúc</a:t>
            </a:r>
            <a:r>
              <a:rPr lang="en-US" sz="2000" dirty="0"/>
              <a:t> </a:t>
            </a:r>
            <a:r>
              <a:rPr lang="en-US" sz="2000" dirty="0" err="1"/>
              <a:t>phương</a:t>
            </a:r>
            <a:r>
              <a:rPr lang="en-US" sz="2000" dirty="0"/>
              <a:t> </a:t>
            </a:r>
            <a:r>
              <a:rPr lang="en-US" sz="2000" dirty="0" err="1"/>
              <a:t>pháp</a:t>
            </a:r>
            <a:r>
              <a:rPr lang="en-US" sz="2000" dirty="0"/>
              <a:t> ban </a:t>
            </a:r>
            <a:r>
              <a:rPr lang="en-US" sz="2000" dirty="0" err="1"/>
              <a:t>đầu</a:t>
            </a:r>
            <a:r>
              <a:rPr lang="en-US" sz="2000" dirty="0"/>
              <a:t> </a:t>
            </a:r>
            <a:r>
              <a:rPr lang="en-US" sz="2000" dirty="0" err="1"/>
              <a:t>và</a:t>
            </a:r>
            <a:r>
              <a:rPr lang="en-US" sz="2000" dirty="0"/>
              <a:t> </a:t>
            </a:r>
            <a:r>
              <a:rPr lang="en-US" sz="2000" dirty="0" err="1"/>
              <a:t>mạng</a:t>
            </a:r>
            <a:r>
              <a:rPr lang="en-US" sz="2000" dirty="0"/>
              <a:t> </a:t>
            </a:r>
            <a:r>
              <a:rPr lang="en-US" sz="2000" dirty="0" err="1"/>
              <a:t>đã</a:t>
            </a:r>
            <a:r>
              <a:rPr lang="en-US" sz="2000" dirty="0"/>
              <a:t> </a:t>
            </a:r>
            <a:r>
              <a:rPr lang="en-US" sz="2000" dirty="0" err="1"/>
              <a:t>sửa</a:t>
            </a:r>
            <a:r>
              <a:rPr lang="en-US" sz="2000" dirty="0"/>
              <a:t> </a:t>
            </a:r>
            <a:r>
              <a:rPr lang="en-US" sz="2000" dirty="0" err="1"/>
              <a:t>đổi</a:t>
            </a:r>
            <a:r>
              <a:rPr lang="en-US" sz="2000" dirty="0"/>
              <a:t>: </a:t>
            </a:r>
          </a:p>
        </p:txBody>
      </p:sp>
      <p:pic>
        <p:nvPicPr>
          <p:cNvPr id="5" name="Content Placeholder 4" descr="A diagram of a computer program&#10;&#10;AI-generated content may be incorrect.">
            <a:extLst>
              <a:ext uri="{FF2B5EF4-FFF2-40B4-BE49-F238E27FC236}">
                <a16:creationId xmlns:a16="http://schemas.microsoft.com/office/drawing/2014/main" id="{87E60FF3-AE1E-8C95-A3CA-5B3436442DF5}"/>
              </a:ext>
            </a:extLst>
          </p:cNvPr>
          <p:cNvPicPr>
            <a:picLocks noChangeAspect="1"/>
          </p:cNvPicPr>
          <p:nvPr/>
        </p:nvPicPr>
        <p:blipFill>
          <a:blip r:embed="rId3"/>
          <a:stretch>
            <a:fillRect/>
          </a:stretch>
        </p:blipFill>
        <p:spPr>
          <a:xfrm>
            <a:off x="995704" y="2405149"/>
            <a:ext cx="10194494" cy="3899393"/>
          </a:xfrm>
          <a:prstGeom prst="rect">
            <a:avLst/>
          </a:prstGeom>
        </p:spPr>
      </p:pic>
    </p:spTree>
    <p:extLst>
      <p:ext uri="{BB962C8B-B14F-4D97-AF65-F5344CB8AC3E}">
        <p14:creationId xmlns:p14="http://schemas.microsoft.com/office/powerpoint/2010/main" val="400572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B98E-C02D-1924-F423-BE56AC8D80F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45A43CF-B572-5DAB-2C9B-0C511919897F}"/>
              </a:ext>
            </a:extLst>
          </p:cNvPr>
          <p:cNvPicPr>
            <a:picLocks noGrp="1" noChangeAspect="1"/>
          </p:cNvPicPr>
          <p:nvPr>
            <p:ph idx="1"/>
          </p:nvPr>
        </p:nvPicPr>
        <p:blipFill>
          <a:blip r:embed="rId3"/>
          <a:stretch>
            <a:fillRect/>
          </a:stretch>
        </p:blipFill>
        <p:spPr>
          <a:xfrm>
            <a:off x="920198" y="1825625"/>
            <a:ext cx="10351603" cy="4351338"/>
          </a:xfrm>
        </p:spPr>
      </p:pic>
    </p:spTree>
    <p:extLst>
      <p:ext uri="{BB962C8B-B14F-4D97-AF65-F5344CB8AC3E}">
        <p14:creationId xmlns:p14="http://schemas.microsoft.com/office/powerpoint/2010/main" val="11811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CBAB1D-EEF3-61A2-57A3-CDE319BDB2C7}"/>
              </a:ext>
            </a:extLst>
          </p:cNvPr>
          <p:cNvSpPr>
            <a:spLocks noGrp="1"/>
          </p:cNvSpPr>
          <p:nvPr>
            <p:ph type="title"/>
          </p:nvPr>
        </p:nvSpPr>
        <p:spPr>
          <a:xfrm>
            <a:off x="630936" y="640823"/>
            <a:ext cx="3419856" cy="5583148"/>
          </a:xfrm>
        </p:spPr>
        <p:txBody>
          <a:bodyPr anchor="ctr">
            <a:normAutofit/>
          </a:bodyPr>
          <a:lstStyle/>
          <a:p>
            <a:endParaRPr lang="en-US" sz="5400"/>
          </a:p>
        </p:txBody>
      </p:sp>
      <p:sp>
        <p:nvSpPr>
          <p:cNvPr id="14"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74593A2-B922-78A8-DEFE-FA2B6C1F9329}"/>
              </a:ext>
            </a:extLst>
          </p:cNvPr>
          <p:cNvPicPr>
            <a:picLocks noChangeAspect="1"/>
          </p:cNvPicPr>
          <p:nvPr/>
        </p:nvPicPr>
        <p:blipFill>
          <a:blip r:embed="rId3"/>
          <a:stretch>
            <a:fillRect/>
          </a:stretch>
        </p:blipFill>
        <p:spPr>
          <a:xfrm>
            <a:off x="4654296" y="1122655"/>
            <a:ext cx="6894576" cy="2930194"/>
          </a:xfrm>
          <a:prstGeom prst="rect">
            <a:avLst/>
          </a:prstGeom>
        </p:spPr>
      </p:pic>
      <p:sp>
        <p:nvSpPr>
          <p:cNvPr id="9" name="Content Placeholder 8">
            <a:extLst>
              <a:ext uri="{FF2B5EF4-FFF2-40B4-BE49-F238E27FC236}">
                <a16:creationId xmlns:a16="http://schemas.microsoft.com/office/drawing/2014/main" id="{B51B8080-C911-3517-E29F-3EA42911ABCC}"/>
              </a:ext>
            </a:extLst>
          </p:cNvPr>
          <p:cNvSpPr>
            <a:spLocks noGrp="1"/>
          </p:cNvSpPr>
          <p:nvPr>
            <p:ph idx="1"/>
          </p:nvPr>
        </p:nvSpPr>
        <p:spPr>
          <a:xfrm>
            <a:off x="4654296" y="4798577"/>
            <a:ext cx="6894576" cy="1428487"/>
          </a:xfrm>
        </p:spPr>
        <p:txBody>
          <a:bodyPr anchor="t">
            <a:normAutofit/>
          </a:bodyPr>
          <a:lstStyle/>
          <a:p>
            <a:endParaRPr lang="en-US" sz="2200" dirty="0"/>
          </a:p>
        </p:txBody>
      </p:sp>
      <p:pic>
        <p:nvPicPr>
          <p:cNvPr id="7" name="Picture 6">
            <a:extLst>
              <a:ext uri="{FF2B5EF4-FFF2-40B4-BE49-F238E27FC236}">
                <a16:creationId xmlns:a16="http://schemas.microsoft.com/office/drawing/2014/main" id="{D89DE174-C2C0-20CB-5948-92A86993809F}"/>
              </a:ext>
            </a:extLst>
          </p:cNvPr>
          <p:cNvPicPr>
            <a:picLocks noChangeAspect="1"/>
          </p:cNvPicPr>
          <p:nvPr/>
        </p:nvPicPr>
        <p:blipFill>
          <a:blip r:embed="rId4"/>
          <a:stretch>
            <a:fillRect/>
          </a:stretch>
        </p:blipFill>
        <p:spPr>
          <a:xfrm>
            <a:off x="4801771" y="4540701"/>
            <a:ext cx="6406278" cy="1539938"/>
          </a:xfrm>
          <a:prstGeom prst="rect">
            <a:avLst/>
          </a:prstGeom>
        </p:spPr>
      </p:pic>
    </p:spTree>
    <p:extLst>
      <p:ext uri="{BB962C8B-B14F-4D97-AF65-F5344CB8AC3E}">
        <p14:creationId xmlns:p14="http://schemas.microsoft.com/office/powerpoint/2010/main" val="654472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727</TotalTime>
  <Words>3385</Words>
  <Application>Microsoft Office PowerPoint</Application>
  <PresentationFormat>Widescreen</PresentationFormat>
  <Paragraphs>157</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Cambria Math</vt:lpstr>
      <vt:lpstr>CMSS10</vt:lpstr>
      <vt:lpstr>Office Theme</vt:lpstr>
      <vt:lpstr>Colorizing and restoring old images and video </vt:lpstr>
      <vt:lpstr>PowerPoint Presentation</vt:lpstr>
      <vt:lpstr>PowerPoint Presentation</vt:lpstr>
      <vt:lpstr>PowerPoint Presentation</vt:lpstr>
      <vt:lpstr>Đồ thị tính toán cho lớp self.attension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Ngô Thị Thùy Linh</dc:creator>
  <cp:lastModifiedBy>Manh Le Tien</cp:lastModifiedBy>
  <cp:revision>26</cp:revision>
  <dcterms:created xsi:type="dcterms:W3CDTF">2025-02-10T04:48:18Z</dcterms:created>
  <dcterms:modified xsi:type="dcterms:W3CDTF">2025-02-11T03:01:19Z</dcterms:modified>
</cp:coreProperties>
</file>