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2" r:id="rId9"/>
    <p:sldId id="260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3E170-ED6B-474C-8094-E8CFE2436CA6}" v="1292" dt="2021-11-10T02:20:22.421"/>
    <p1510:client id="{63280A2F-E0CF-DC37-C4AE-D78B85AD7734}" v="190" dt="2021-11-11T19:26:22.537"/>
    <p1510:client id="{A277171F-CA7C-D7AB-EB89-BF9E52114F2E}" v="230" dt="2021-11-10T21:16:01.205"/>
    <p1510:client id="{EC75E6BB-C87D-A99B-8908-C12632FF6EBF}" v="2" dt="2021-11-10T13:38:03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34EB8-E70C-41D2-94D4-72F54A0DB4F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30CA6-0FFC-4EDF-A2E8-F85519816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3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E30CA6-0FFC-4EDF-A2E8-F8551981600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4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6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95F006D-ED1F-7878-88D3-BA954B34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2246" y="991723"/>
            <a:ext cx="10681878" cy="3174690"/>
          </a:xfrm>
        </p:spPr>
        <p:txBody>
          <a:bodyPr>
            <a:normAutofit/>
          </a:bodyPr>
          <a:lstStyle/>
          <a:p>
            <a:r>
              <a:rPr lang="en-US" sz="7200">
                <a:cs typeface="Calibri Light"/>
              </a:rPr>
              <a:t>Code.i for Android Developer</a:t>
            </a:r>
            <a:endParaRPr lang="en-US" sz="7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3606" y="4970490"/>
            <a:ext cx="10681878" cy="11179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Samsung R&amp;D Viet Nam workshops</a:t>
            </a:r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55078FD-0108-1F48-31ED-337DD654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7877" y="4501201"/>
            <a:ext cx="10556246" cy="18288"/>
          </a:xfrm>
          <a:custGeom>
            <a:avLst/>
            <a:gdLst>
              <a:gd name="connsiteX0" fmla="*/ 0 w 10556246"/>
              <a:gd name="connsiteY0" fmla="*/ 18288 h 18288"/>
              <a:gd name="connsiteX1" fmla="*/ 10556246 w 10556246"/>
              <a:gd name="connsiteY1" fmla="*/ 18288 h 18288"/>
              <a:gd name="connsiteX2" fmla="*/ 10556246 w 10556246"/>
              <a:gd name="connsiteY2" fmla="*/ 0 h 18288"/>
              <a:gd name="connsiteX3" fmla="*/ 0 w 10556246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6246" h="18288">
                <a:moveTo>
                  <a:pt x="0" y="18288"/>
                </a:moveTo>
                <a:lnTo>
                  <a:pt x="10556246" y="18288"/>
                </a:lnTo>
                <a:lnTo>
                  <a:pt x="105562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F06FC24-1271-EF82-C58D-1DB7482ED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04909" y="3180836"/>
            <a:ext cx="54864" cy="2628927"/>
          </a:xfrm>
          <a:custGeom>
            <a:avLst/>
            <a:gdLst>
              <a:gd name="connsiteX0" fmla="*/ 0 w 54864"/>
              <a:gd name="connsiteY0" fmla="*/ 2628927 h 2628927"/>
              <a:gd name="connsiteX1" fmla="*/ 0 w 54864"/>
              <a:gd name="connsiteY1" fmla="*/ 0 h 2628927"/>
              <a:gd name="connsiteX2" fmla="*/ 54864 w 54864"/>
              <a:gd name="connsiteY2" fmla="*/ 0 h 2628927"/>
              <a:gd name="connsiteX3" fmla="*/ 54864 w 54864"/>
              <a:gd name="connsiteY3" fmla="*/ 2628927 h 262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" h="2628927">
                <a:moveTo>
                  <a:pt x="0" y="2628927"/>
                </a:moveTo>
                <a:lnTo>
                  <a:pt x="0" y="0"/>
                </a:lnTo>
                <a:lnTo>
                  <a:pt x="54864" y="0"/>
                </a:lnTo>
                <a:lnTo>
                  <a:pt x="54864" y="26289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5F0DE8-A70A-885D-F18E-62C81D98D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95F006D-ED1F-7878-88D3-BA954B34F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5408D-272A-ECE3-6D69-12BE6DBFB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2246" y="991723"/>
            <a:ext cx="10681878" cy="3174690"/>
          </a:xfrm>
        </p:spPr>
        <p:txBody>
          <a:bodyPr>
            <a:normAutofit/>
          </a:bodyPr>
          <a:lstStyle/>
          <a:p>
            <a:r>
              <a:rPr lang="en-US" sz="7200"/>
              <a:t>Code.i vs Search Engine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5078FD-0108-1F48-31ED-337DD654F3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17877" y="4501201"/>
            <a:ext cx="10556246" cy="18288"/>
          </a:xfrm>
          <a:custGeom>
            <a:avLst/>
            <a:gdLst>
              <a:gd name="connsiteX0" fmla="*/ 0 w 10556246"/>
              <a:gd name="connsiteY0" fmla="*/ 18288 h 18288"/>
              <a:gd name="connsiteX1" fmla="*/ 10556246 w 10556246"/>
              <a:gd name="connsiteY1" fmla="*/ 18288 h 18288"/>
              <a:gd name="connsiteX2" fmla="*/ 10556246 w 10556246"/>
              <a:gd name="connsiteY2" fmla="*/ 0 h 18288"/>
              <a:gd name="connsiteX3" fmla="*/ 0 w 10556246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6246" h="18288">
                <a:moveTo>
                  <a:pt x="0" y="18288"/>
                </a:moveTo>
                <a:lnTo>
                  <a:pt x="10556246" y="18288"/>
                </a:lnTo>
                <a:lnTo>
                  <a:pt x="105562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F06FC24-1271-EF82-C58D-1DB7482ED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04909" y="3180836"/>
            <a:ext cx="54864" cy="2628927"/>
          </a:xfrm>
          <a:custGeom>
            <a:avLst/>
            <a:gdLst>
              <a:gd name="connsiteX0" fmla="*/ 0 w 54864"/>
              <a:gd name="connsiteY0" fmla="*/ 2628927 h 2628927"/>
              <a:gd name="connsiteX1" fmla="*/ 0 w 54864"/>
              <a:gd name="connsiteY1" fmla="*/ 0 h 2628927"/>
              <a:gd name="connsiteX2" fmla="*/ 54864 w 54864"/>
              <a:gd name="connsiteY2" fmla="*/ 0 h 2628927"/>
              <a:gd name="connsiteX3" fmla="*/ 54864 w 54864"/>
              <a:gd name="connsiteY3" fmla="*/ 2628927 h 2628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864" h="2628927">
                <a:moveTo>
                  <a:pt x="0" y="2628927"/>
                </a:moveTo>
                <a:lnTo>
                  <a:pt x="0" y="0"/>
                </a:lnTo>
                <a:lnTo>
                  <a:pt x="54864" y="0"/>
                </a:lnTo>
                <a:lnTo>
                  <a:pt x="54864" y="26289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521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2EBF5-61F3-27A5-D9F0-FE22A659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62B0-4852-03A5-EE39-B74C0230B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 fontScale="90000"/>
          </a:bodyPr>
          <a:lstStyle/>
          <a:p>
            <a:r>
              <a:rPr lang="en-US" sz="5400"/>
              <a:t>Code template for recycler.adapter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6DA2A4-37B8-D2A7-5487-D4187E2E4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vi-VN" dirty="0"/>
              <a:t>- Gõ mô tả → nhận ngay snippet Java trọn gói, thường kèm lời giải thích.</a:t>
            </a:r>
            <a:br>
              <a:rPr lang="vi-VN" dirty="0"/>
            </a:br>
            <a:r>
              <a:rPr lang="vi-VN" dirty="0"/>
              <a:t>- Có thể yêu cầu sửa style, thêm comment, đổi API level trong cùng phiên.</a:t>
            </a:r>
            <a:endParaRPr lang="en-US" dirty="0"/>
          </a:p>
          <a:p>
            <a:pPr marL="457200" indent="-457200">
              <a:buFont typeface="Wingdings" panose="020B0604020202020204" pitchFamily="34" charset="0"/>
              <a:buChar char="q"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D8D45B-7A6F-B6D8-1A97-21034C404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76088"/>
              </p:ext>
            </p:extLst>
          </p:nvPr>
        </p:nvGraphicFramePr>
        <p:xfrm>
          <a:off x="2032000" y="2158260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031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Generate a Java </a:t>
                      </a:r>
                      <a:r>
                        <a:rPr lang="en-US" dirty="0" err="1"/>
                        <a:t>RecyclerView.Adapter</a:t>
                      </a:r>
                      <a:r>
                        <a:rPr lang="en-US" dirty="0"/>
                        <a:t> for displaying a list of Post {id, title}. Use </a:t>
                      </a:r>
                      <a:r>
                        <a:rPr lang="en-US" dirty="0" err="1"/>
                        <a:t>ViewBinding</a:t>
                      </a:r>
                      <a:r>
                        <a:rPr lang="en-US" dirty="0"/>
                        <a:t>.	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2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530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29A96-6B4B-9D2D-CC37-2A08A41B0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AE22F-ACA1-A98D-87E3-43C5056A2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 fontScale="90000"/>
          </a:bodyPr>
          <a:lstStyle/>
          <a:p>
            <a:r>
              <a:rPr lang="en-US" sz="5400"/>
              <a:t>Code template for recycler.adapter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9C57F-C06D-1884-F0BA-C9EEE788F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/>
              <a:t>-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rải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: </a:t>
            </a:r>
            <a:r>
              <a:rPr lang="en-US" dirty="0" err="1"/>
              <a:t>StackOverflow</a:t>
            </a:r>
            <a:r>
              <a:rPr lang="en-US" dirty="0"/>
              <a:t>, blog </a:t>
            </a:r>
            <a:r>
              <a:rPr lang="en-US" dirty="0" err="1"/>
              <a:t>cũ</a:t>
            </a:r>
            <a:r>
              <a:rPr lang="en-US" dirty="0"/>
              <a:t>, GitHub Gist.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, copy-paste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87C64C-46D1-3102-665C-A5D55BDA1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94014"/>
              </p:ext>
            </p:extLst>
          </p:nvPr>
        </p:nvGraphicFramePr>
        <p:xfrm>
          <a:off x="2032000" y="2218828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0318169"/>
                    </a:ext>
                  </a:extLst>
                </a:gridCol>
              </a:tblGrid>
              <a:tr h="310272">
                <a:tc>
                  <a:txBody>
                    <a:bodyPr/>
                    <a:lstStyle/>
                    <a:p>
                      <a:r>
                        <a:rPr lang="en-US" dirty="0"/>
                        <a:t>java </a:t>
                      </a:r>
                      <a:r>
                        <a:rPr lang="en-US" dirty="0" err="1"/>
                        <a:t>recyclerview</a:t>
                      </a:r>
                      <a:r>
                        <a:rPr lang="en-US" dirty="0"/>
                        <a:t> adapter example </a:t>
                      </a:r>
                      <a:r>
                        <a:rPr lang="en-US" dirty="0" err="1"/>
                        <a:t>viewbinding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22095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D7D3D61-73CE-EA12-D2C5-EADB77366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9083" y="1579352"/>
            <a:ext cx="2852430" cy="496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2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EE4CC-B589-4F18-A12B-ABFC784BB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B07D-12E3-8DC2-E140-60618C42B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/>
          </a:bodyPr>
          <a:lstStyle/>
          <a:p>
            <a:r>
              <a:rPr lang="en-US" sz="5400" dirty="0"/>
              <a:t>Explain/ learn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22468-7E49-04EB-E091-AB7EA8C33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/>
              <a:t>-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 +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(“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…”).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BBD11E-F79F-FAFC-6591-4F23F5829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657568"/>
              </p:ext>
            </p:extLst>
          </p:nvPr>
        </p:nvGraphicFramePr>
        <p:xfrm>
          <a:off x="2032000" y="2158260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031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Explain the difference between </a:t>
                      </a:r>
                      <a:r>
                        <a:rPr lang="en-US" dirty="0" err="1"/>
                        <a:t>WorkManager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JobScheduler</a:t>
                      </a:r>
                      <a:r>
                        <a:rPr lang="en-US" dirty="0"/>
                        <a:t> and when to pick each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2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244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E92DC-7864-9397-D34E-D4C858F14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E37A-9A10-A04C-2AD4-98D0DEE12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/>
          </a:bodyPr>
          <a:lstStyle/>
          <a:p>
            <a:r>
              <a:rPr lang="en-US" sz="5400" dirty="0"/>
              <a:t>Explain/ learn API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2B22-B0C7-17E2-3252-B8DA76192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vi-VN" dirty="0"/>
              <a:t>- Docs chính thức, video Google I/O mới nhất</a:t>
            </a:r>
            <a:br>
              <a:rPr lang="vi-VN" dirty="0"/>
            </a:br>
            <a:r>
              <a:rPr lang="vi-VN" dirty="0"/>
              <a:t>- Tự phải đọc nhiều trang.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49A73-664F-8F49-79C8-9DC62BB8F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156" y="1140527"/>
            <a:ext cx="4732102" cy="317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43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B965E-F06A-A65D-0D02-2C468D225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F7FB-B5B9-979E-3FC4-50BC9A03D4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/>
          </a:bodyPr>
          <a:lstStyle/>
          <a:p>
            <a:r>
              <a:rPr lang="en-US" sz="5400" dirty="0"/>
              <a:t>Analyze 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47716-4D9A-EB39-CD45-35BF9DE7B0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fix, </a:t>
            </a:r>
            <a:r>
              <a:rPr lang="en-US" dirty="0" err="1"/>
              <a:t>kèm</a:t>
            </a:r>
            <a:r>
              <a:rPr lang="en-US" dirty="0"/>
              <a:t> snippet check API level/null-safety.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log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67E7FE-EDCD-47B5-B893-BA531198C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178949"/>
              </p:ext>
            </p:extLst>
          </p:nvPr>
        </p:nvGraphicFramePr>
        <p:xfrm>
          <a:off x="2032000" y="2158260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031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Explain and fix: </a:t>
                      </a:r>
                      <a:r>
                        <a:rPr lang="en-US" dirty="0" err="1"/>
                        <a:t>java.lang.IllegalStateException</a:t>
                      </a:r>
                      <a:r>
                        <a:rPr lang="en-US" dirty="0"/>
                        <a:t>: Fragment not attached to a context at </a:t>
                      </a:r>
                      <a:r>
                        <a:rPr lang="en-US" dirty="0" err="1"/>
                        <a:t>MyFragment.getResources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2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166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87CCE-5F66-2DDE-F03B-0FC0DDA4D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E49C0-93D1-76B9-1EE4-03B90D8DF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/>
          </a:bodyPr>
          <a:lstStyle/>
          <a:p>
            <a:r>
              <a:rPr lang="en-US" sz="5400" dirty="0"/>
              <a:t>Analyze 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73BBC2-C14B-7BC4-0164-BD5CA67D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vi-VN" dirty="0"/>
              <a:t>Tìm từng thông báo lỗi → đọc thread SO, issue tracker.</a:t>
            </a:r>
            <a:br>
              <a:rPr lang="vi-VN" dirty="0"/>
            </a:br>
            <a:r>
              <a:rPr lang="vi-VN" dirty="0"/>
              <a:t>- Phải tự suy diễn bước sửa.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6F3307-9470-26E8-5C88-C31F1FC08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827531"/>
              </p:ext>
            </p:extLst>
          </p:nvPr>
        </p:nvGraphicFramePr>
        <p:xfrm>
          <a:off x="2032000" y="2210161"/>
          <a:ext cx="8128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0318169"/>
                    </a:ext>
                  </a:extLst>
                </a:gridCol>
              </a:tblGrid>
              <a:tr h="318939">
                <a:tc>
                  <a:txBody>
                    <a:bodyPr/>
                    <a:lstStyle/>
                    <a:p>
                      <a:r>
                        <a:rPr lang="en-US" dirty="0"/>
                        <a:t>Fragment not attached to a context </a:t>
                      </a:r>
                      <a:r>
                        <a:rPr lang="en-US" dirty="0" err="1"/>
                        <a:t>IllegalStateException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22095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6FFF364-DE8B-8D4F-D8F9-4BF645468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02" y="2786418"/>
            <a:ext cx="8044698" cy="265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22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4D85A-62A2-AA78-54D4-B58CD688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60FE-63D9-AD3A-BA4C-AFCA24EE6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/>
          </a:bodyPr>
          <a:lstStyle/>
          <a:p>
            <a:r>
              <a:rPr lang="en-US" sz="5400" dirty="0"/>
              <a:t>Analyze 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2280-B0AA-04AC-C82B-DB4EE9EA4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fix, </a:t>
            </a:r>
            <a:r>
              <a:rPr lang="en-US" dirty="0" err="1"/>
              <a:t>kèm</a:t>
            </a:r>
            <a:r>
              <a:rPr lang="en-US" dirty="0"/>
              <a:t> snippet check API level/null-safety.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log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FA91CD7-68BB-D792-BC8A-CD8841CE313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58260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031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Explain and fix: </a:t>
                      </a:r>
                      <a:r>
                        <a:rPr lang="en-US" dirty="0" err="1"/>
                        <a:t>java.lang.IllegalStateException</a:t>
                      </a:r>
                      <a:r>
                        <a:rPr lang="en-US" dirty="0"/>
                        <a:t>: Fragment not attached to a context at </a:t>
                      </a:r>
                      <a:r>
                        <a:rPr lang="en-US" dirty="0" err="1"/>
                        <a:t>MyFragment.getResources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2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824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D4683-2DF3-3F36-F244-9608CEA06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6DC87-85D1-2BB3-BD65-643C1298C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 fontScale="90000"/>
          </a:bodyPr>
          <a:lstStyle/>
          <a:p>
            <a:r>
              <a:rPr lang="en-US" sz="5400" dirty="0" err="1"/>
              <a:t>Sửa</a:t>
            </a:r>
            <a:r>
              <a:rPr lang="en-US" sz="5400" dirty="0"/>
              <a:t> </a:t>
            </a:r>
            <a:r>
              <a:rPr lang="en-US" sz="5400" dirty="0" err="1"/>
              <a:t>lỗi</a:t>
            </a:r>
            <a:r>
              <a:rPr lang="en-US" sz="5400" dirty="0"/>
              <a:t> Gradle / dependency conflict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6B004-D4D2-9C0F-DBF2-C4A1D802B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fix, </a:t>
            </a:r>
            <a:r>
              <a:rPr lang="en-US" dirty="0" err="1"/>
              <a:t>kèm</a:t>
            </a:r>
            <a:r>
              <a:rPr lang="en-US" dirty="0"/>
              <a:t> snippet check API level/null-safety.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log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CC382D4-0081-36C3-A524-FB067C5BD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387697"/>
              </p:ext>
            </p:extLst>
          </p:nvPr>
        </p:nvGraphicFramePr>
        <p:xfrm>
          <a:off x="2032000" y="21582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031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2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799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552D6-C5B4-3FCD-B238-480408A68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43BD-E026-83EA-5A83-9069F92A93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/>
          </a:bodyPr>
          <a:lstStyle/>
          <a:p>
            <a:r>
              <a:rPr lang="en-US" sz="5400" dirty="0" err="1"/>
              <a:t>Đọc</a:t>
            </a:r>
            <a:r>
              <a:rPr lang="en-US" sz="5400" dirty="0"/>
              <a:t>/ </a:t>
            </a:r>
            <a:r>
              <a:rPr lang="en-US" sz="5400" dirty="0" err="1"/>
              <a:t>viết</a:t>
            </a:r>
            <a:r>
              <a:rPr lang="en-US" sz="5400" dirty="0"/>
              <a:t> </a:t>
            </a:r>
            <a:r>
              <a:rPr lang="en-US" sz="5400" dirty="0" err="1"/>
              <a:t>tài</a:t>
            </a:r>
            <a:r>
              <a:rPr lang="en-US" sz="5400" dirty="0"/>
              <a:t> </a:t>
            </a:r>
            <a:r>
              <a:rPr lang="en-US" sz="5400" dirty="0" err="1"/>
              <a:t>liệu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A421A4-D06C-ACB2-4018-CDE006C5C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,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fix, </a:t>
            </a:r>
            <a:r>
              <a:rPr lang="en-US" dirty="0" err="1"/>
              <a:t>kèm</a:t>
            </a:r>
            <a:r>
              <a:rPr lang="en-US" dirty="0"/>
              <a:t> snippet check API level/null-safety.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tiện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log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4A74AE-EC88-3297-E7E7-1561998A5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84897"/>
              </p:ext>
            </p:extLst>
          </p:nvPr>
        </p:nvGraphicFramePr>
        <p:xfrm>
          <a:off x="2032000" y="21582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031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2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8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F973E-7A82-491E-A73F-39683B734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/>
              <a:t>How many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A87D9-3D2A-40AD-A418-0886FD5577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1900"/>
              <a:t>Cần đọc rất nhiều sách để có thể trở thành master Android</a:t>
            </a:r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sz="1900"/>
              <a:t>…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4C3DF-0FC8-C683-9773-FD91D870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3" t="51989" r="40544" b="-83903"/>
          <a:stretch>
            <a:fillRect/>
          </a:stretch>
        </p:blipFill>
        <p:spPr>
          <a:xfrm>
            <a:off x="6323382" y="625683"/>
            <a:ext cx="3928815" cy="545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44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425BD-711D-9518-15C5-81185568B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CBA3-801E-4FF6-C65B-1681E0ED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/>
          </a:bodyPr>
          <a:lstStyle/>
          <a:p>
            <a:r>
              <a:rPr lang="en-US" sz="5400" dirty="0" err="1"/>
              <a:t>Tối</a:t>
            </a:r>
            <a:r>
              <a:rPr lang="en-US" sz="5400" dirty="0"/>
              <a:t> </a:t>
            </a:r>
            <a:r>
              <a:rPr lang="en-US" sz="5400" dirty="0" err="1"/>
              <a:t>ưu</a:t>
            </a:r>
            <a:r>
              <a:rPr lang="en-US" sz="5400" dirty="0"/>
              <a:t> </a:t>
            </a:r>
            <a:r>
              <a:rPr lang="en-US" sz="5400" dirty="0" err="1"/>
              <a:t>hiệu</a:t>
            </a:r>
            <a:r>
              <a:rPr lang="en-US" sz="5400" dirty="0"/>
              <a:t> </a:t>
            </a:r>
            <a:r>
              <a:rPr lang="en-US" sz="5400" dirty="0" err="1"/>
              <a:t>năng</a:t>
            </a:r>
            <a:r>
              <a:rPr lang="en-US" sz="5400" dirty="0"/>
              <a:t>,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96216-F2D6-283D-A4D2-35EC0D00E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/>
              <a:t>- Cho code 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triệu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→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allocate </a:t>
            </a:r>
            <a:r>
              <a:rPr lang="en-US" dirty="0" err="1"/>
              <a:t>thừa</a:t>
            </a:r>
            <a:r>
              <a:rPr lang="en-US" dirty="0"/>
              <a:t>,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LruCache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O(n).	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2194F68-6A00-D235-F550-F7C0E4E62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855775"/>
              </p:ext>
            </p:extLst>
          </p:nvPr>
        </p:nvGraphicFramePr>
        <p:xfrm>
          <a:off x="2032000" y="21582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031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2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053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323A0-B78F-A8F2-C805-1DD7F7973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8FFF-959A-4E99-4E08-85CB48DA4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69539"/>
            <a:ext cx="11182604" cy="853559"/>
          </a:xfrm>
        </p:spPr>
        <p:txBody>
          <a:bodyPr>
            <a:normAutofit/>
          </a:bodyPr>
          <a:lstStyle/>
          <a:p>
            <a:r>
              <a:rPr lang="en-US" sz="5400" dirty="0" err="1"/>
              <a:t>Tối</a:t>
            </a:r>
            <a:r>
              <a:rPr lang="en-US" sz="5400" dirty="0"/>
              <a:t> </a:t>
            </a:r>
            <a:r>
              <a:rPr lang="en-US" sz="5400" dirty="0" err="1"/>
              <a:t>ưu</a:t>
            </a:r>
            <a:r>
              <a:rPr lang="en-US" sz="5400" dirty="0"/>
              <a:t> </a:t>
            </a:r>
            <a:r>
              <a:rPr lang="en-US" sz="5400" dirty="0" err="1"/>
              <a:t>hiệu</a:t>
            </a:r>
            <a:r>
              <a:rPr lang="en-US" sz="5400" dirty="0"/>
              <a:t> </a:t>
            </a:r>
            <a:r>
              <a:rPr lang="en-US" sz="5400" dirty="0" err="1"/>
              <a:t>năng</a:t>
            </a:r>
            <a:r>
              <a:rPr lang="en-US" sz="5400" dirty="0"/>
              <a:t>,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0B220-B74D-C44E-E033-854D39DBE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vi-VN" dirty="0"/>
              <a:t>- Tìm blog profiling, codelab Jetpack Performance, issue tương tự.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EC30A67-D7E9-40C1-8F5D-F0F52357927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15826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5803181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220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90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75EF-37A6-BD41-B3EF-A73D1C41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5AF0-6068-6048-A3F5-C63C4821B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" y="1124712"/>
            <a:ext cx="11036808" cy="109355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Layout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F1314-B86D-025F-8C16-D87F10E77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/>
              <a:t>Generate Android XML (</a:t>
            </a:r>
            <a:r>
              <a:rPr lang="en-US" dirty="0" err="1"/>
              <a:t>ConstraintLayout</a:t>
            </a:r>
            <a:r>
              <a:rPr lang="en-US" dirty="0"/>
              <a:t>) for a dark-theme login</a:t>
            </a:r>
          </a:p>
          <a:p>
            <a:r>
              <a:rPr lang="en-US" dirty="0"/>
              <a:t>screen: email, password (</a:t>
            </a:r>
            <a:r>
              <a:rPr lang="en-US" dirty="0" err="1"/>
              <a:t>textPassword</a:t>
            </a:r>
            <a:r>
              <a:rPr lang="en-US" dirty="0"/>
              <a:t>), “Forgot password?” link</a:t>
            </a:r>
          </a:p>
          <a:p>
            <a:r>
              <a:rPr lang="en-US" dirty="0"/>
              <a:t>aligned right, and a full-width </a:t>
            </a:r>
            <a:r>
              <a:rPr lang="en-US" dirty="0" err="1"/>
              <a:t>MaterialButton</a:t>
            </a:r>
            <a:r>
              <a:rPr lang="en-US" dirty="0"/>
              <a:t> label “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”.</a:t>
            </a:r>
          </a:p>
          <a:p>
            <a:r>
              <a:rPr lang="en-US" dirty="0"/>
              <a:t>Margins 24dp, use Material3 style.…</a:t>
            </a:r>
          </a:p>
        </p:txBody>
      </p:sp>
    </p:spTree>
    <p:extLst>
      <p:ext uri="{BB962C8B-B14F-4D97-AF65-F5344CB8AC3E}">
        <p14:creationId xmlns:p14="http://schemas.microsoft.com/office/powerpoint/2010/main" val="365242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87F23-500E-C24A-398A-B8E6728AD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0CAD0-3C7E-4D2B-6F80-E6332D185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12657"/>
            <a:ext cx="11182604" cy="1850669"/>
          </a:xfrm>
        </p:spPr>
        <p:txBody>
          <a:bodyPr>
            <a:normAutofit/>
          </a:bodyPr>
          <a:lstStyle/>
          <a:p>
            <a:r>
              <a:rPr lang="en-US" sz="6000" dirty="0" err="1"/>
              <a:t>Đọc</a:t>
            </a:r>
            <a:r>
              <a:rPr lang="en-US" sz="6000" dirty="0"/>
              <a:t> logcat crash &amp; </a:t>
            </a:r>
            <a:r>
              <a:rPr lang="en-US" sz="6000" dirty="0" err="1"/>
              <a:t>khoanh</a:t>
            </a:r>
            <a:r>
              <a:rPr lang="en-US" sz="6000" dirty="0"/>
              <a:t> </a:t>
            </a:r>
            <a:r>
              <a:rPr lang="en-US" sz="6000" dirty="0" err="1"/>
              <a:t>vùng</a:t>
            </a:r>
            <a:r>
              <a:rPr lang="en-US" sz="6000" dirty="0"/>
              <a:t> </a:t>
            </a:r>
            <a:r>
              <a:rPr lang="en-US" sz="6000" dirty="0" err="1"/>
              <a:t>lỗi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502A90-B890-7B26-E1E5-4C3EE8278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88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871D6-75DA-0AAE-E578-BA14CFB4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8FEEC-5144-1491-FB6B-5F96AEE23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886830"/>
            <a:ext cx="11182604" cy="1253322"/>
          </a:xfrm>
        </p:spPr>
        <p:txBody>
          <a:bodyPr>
            <a:normAutofit/>
          </a:bodyPr>
          <a:lstStyle/>
          <a:p>
            <a:r>
              <a:rPr lang="en-US" sz="6600" dirty="0"/>
              <a:t>Refactor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AFAB8-4978-C675-9B04-EDA698219D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3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A75B3-C814-6C7A-13CF-832B7ABA4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3DB4-744A-436C-2ACC-45E26EA85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698" y="918995"/>
            <a:ext cx="11182604" cy="1262512"/>
          </a:xfrm>
        </p:spPr>
        <p:txBody>
          <a:bodyPr>
            <a:normAutofit/>
          </a:bodyPr>
          <a:lstStyle/>
          <a:p>
            <a:r>
              <a:rPr lang="en-US" sz="6600" dirty="0"/>
              <a:t>Auto fix memory leak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8174F-51AF-8C51-7532-F3B4023C2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" y="4752848"/>
            <a:ext cx="11036808" cy="1481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77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8A2AFF-B2C1-64C8-680B-FA9A113D2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 call&#10;&#10;AI-generated content may be incorrect.">
            <a:extLst>
              <a:ext uri="{FF2B5EF4-FFF2-40B4-BE49-F238E27FC236}">
                <a16:creationId xmlns:a16="http://schemas.microsoft.com/office/drawing/2014/main" id="{FDAF78F2-A77D-D31A-1B03-CA0E88517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71" b="23979"/>
          <a:stretch>
            <a:fillRect/>
          </a:stretch>
        </p:blipFill>
        <p:spPr>
          <a:xfrm>
            <a:off x="19" y="16635"/>
            <a:ext cx="12191981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7858536-A04A-6DEA-5F80-B38ABD233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-990600"/>
            <a:ext cx="13992167" cy="222228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Issue once + urgent + only log + </a:t>
            </a:r>
            <a:r>
              <a:rPr lang="en-US" sz="4800" dirty="0" err="1">
                <a:solidFill>
                  <a:schemeClr val="bg1"/>
                </a:solidFill>
              </a:rPr>
              <a:t>interm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61C2E-C7AD-9351-CCA3-E68D3BC8B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q"/>
            </a:pPr>
            <a:r>
              <a:rPr lang="en-US" dirty="0">
                <a:solidFill>
                  <a:schemeClr val="bg1"/>
                </a:solidFill>
              </a:rPr>
              <a:t>Example Screnario</a:t>
            </a:r>
          </a:p>
        </p:txBody>
      </p:sp>
    </p:spTree>
    <p:extLst>
      <p:ext uri="{BB962C8B-B14F-4D97-AF65-F5344CB8AC3E}">
        <p14:creationId xmlns:p14="http://schemas.microsoft.com/office/powerpoint/2010/main" val="277146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F1C4E306-BC28-4A7B-871B-1926F6FA6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Freeform: Shape 9">
            <a:extLst>
              <a:ext uri="{FF2B5EF4-FFF2-40B4-BE49-F238E27FC236}">
                <a16:creationId xmlns:a16="http://schemas.microsoft.com/office/drawing/2014/main" id="{C3ECC9B4-989C-4F71-A6BC-DEBC1D9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52322" cy="6858000"/>
          </a:xfrm>
          <a:custGeom>
            <a:avLst/>
            <a:gdLst>
              <a:gd name="connsiteX0" fmla="*/ 0 w 8452322"/>
              <a:gd name="connsiteY0" fmla="*/ 0 h 6858000"/>
              <a:gd name="connsiteX1" fmla="*/ 7447992 w 8452322"/>
              <a:gd name="connsiteY1" fmla="*/ 0 h 6858000"/>
              <a:gd name="connsiteX2" fmla="*/ 7501089 w 8452322"/>
              <a:gd name="connsiteY2" fmla="*/ 79009 h 6858000"/>
              <a:gd name="connsiteX3" fmla="*/ 8452322 w 8452322"/>
              <a:gd name="connsiteY3" fmla="*/ 3429001 h 6858000"/>
              <a:gd name="connsiteX4" fmla="*/ 7501089 w 8452322"/>
              <a:gd name="connsiteY4" fmla="*/ 6778993 h 6858000"/>
              <a:gd name="connsiteX5" fmla="*/ 7447994 w 8452322"/>
              <a:gd name="connsiteY5" fmla="*/ 6858000 h 6858000"/>
              <a:gd name="connsiteX6" fmla="*/ 0 w 845232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52322" h="6858000">
                <a:moveTo>
                  <a:pt x="0" y="0"/>
                </a:moveTo>
                <a:lnTo>
                  <a:pt x="7447992" y="0"/>
                </a:lnTo>
                <a:lnTo>
                  <a:pt x="7501089" y="79009"/>
                </a:lnTo>
                <a:cubicBezTo>
                  <a:pt x="8098524" y="1013167"/>
                  <a:pt x="8452322" y="2172770"/>
                  <a:pt x="8452322" y="3429001"/>
                </a:cubicBezTo>
                <a:cubicBezTo>
                  <a:pt x="8452322" y="4685233"/>
                  <a:pt x="8098524" y="5844836"/>
                  <a:pt x="7501089" y="6778993"/>
                </a:cubicBezTo>
                <a:lnTo>
                  <a:pt x="744799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1">
            <a:extLst>
              <a:ext uri="{FF2B5EF4-FFF2-40B4-BE49-F238E27FC236}">
                <a16:creationId xmlns:a16="http://schemas.microsoft.com/office/drawing/2014/main" id="{7948E8DE-A931-4EF0-BE1D-F10274740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443572" cy="6858000"/>
          </a:xfrm>
          <a:custGeom>
            <a:avLst/>
            <a:gdLst>
              <a:gd name="connsiteX0" fmla="*/ 0 w 8443572"/>
              <a:gd name="connsiteY0" fmla="*/ 0 h 6858000"/>
              <a:gd name="connsiteX1" fmla="*/ 7439242 w 8443572"/>
              <a:gd name="connsiteY1" fmla="*/ 0 h 6858000"/>
              <a:gd name="connsiteX2" fmla="*/ 7492339 w 8443572"/>
              <a:gd name="connsiteY2" fmla="*/ 79009 h 6858000"/>
              <a:gd name="connsiteX3" fmla="*/ 8443572 w 8443572"/>
              <a:gd name="connsiteY3" fmla="*/ 3429001 h 6858000"/>
              <a:gd name="connsiteX4" fmla="*/ 7492339 w 8443572"/>
              <a:gd name="connsiteY4" fmla="*/ 6778993 h 6858000"/>
              <a:gd name="connsiteX5" fmla="*/ 7439244 w 8443572"/>
              <a:gd name="connsiteY5" fmla="*/ 6858000 h 6858000"/>
              <a:gd name="connsiteX6" fmla="*/ 0 w 844357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43572" h="6858000">
                <a:moveTo>
                  <a:pt x="0" y="0"/>
                </a:moveTo>
                <a:lnTo>
                  <a:pt x="7439242" y="0"/>
                </a:lnTo>
                <a:lnTo>
                  <a:pt x="7492339" y="79009"/>
                </a:lnTo>
                <a:cubicBezTo>
                  <a:pt x="8089774" y="1013167"/>
                  <a:pt x="8443572" y="2172770"/>
                  <a:pt x="8443572" y="3429001"/>
                </a:cubicBezTo>
                <a:cubicBezTo>
                  <a:pt x="8443572" y="4685233"/>
                  <a:pt x="8089774" y="5844836"/>
                  <a:pt x="7492339" y="6778993"/>
                </a:cubicBezTo>
                <a:lnTo>
                  <a:pt x="7439244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270DB-85A5-4B27-B9A2-9A76B3D7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401" y="749979"/>
            <a:ext cx="7823909" cy="60238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 err="1"/>
              <a:t>giảm</a:t>
            </a:r>
            <a:r>
              <a:rPr lang="en-US" sz="2400" b="1" dirty="0"/>
              <a:t> context switching, </a:t>
            </a:r>
            <a:r>
              <a:rPr lang="vi-VN" sz="2400" dirty="0"/>
              <a:t>không cần rời IDE để hỏi đáp, mọi thứ diễn ra mượt mà trong cửa sổ code</a:t>
            </a: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E4BB4F-99AB-4C4E-A763-C5AC5273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27916"/>
            <a:ext cx="128016" cy="1188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995B2B0-CA5D-4E4A-B468-7D0AC960D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99756" y="1547122"/>
            <a:ext cx="3870664" cy="3778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DDA18D-202E-4ABD-9B69-334FD2E262FF}"/>
              </a:ext>
            </a:extLst>
          </p:cNvPr>
          <p:cNvSpPr txBox="1"/>
          <p:nvPr/>
        </p:nvSpPr>
        <p:spPr>
          <a:xfrm>
            <a:off x="359545" y="233778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 err="1"/>
              <a:t>Code.i</a:t>
            </a:r>
            <a:r>
              <a:rPr lang="en-US" sz="2800" dirty="0"/>
              <a:t> inline</a:t>
            </a:r>
          </a:p>
        </p:txBody>
      </p:sp>
    </p:spTree>
    <p:extLst>
      <p:ext uri="{BB962C8B-B14F-4D97-AF65-F5344CB8AC3E}">
        <p14:creationId xmlns:p14="http://schemas.microsoft.com/office/powerpoint/2010/main" val="407577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E3ED910-979B-508F-0B2C-9AC32A06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36EA369-C517-71AE-A333-1FAED0106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D981D-EC03-412F-836F-A40E0283D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879" y="1055057"/>
            <a:ext cx="7690243" cy="2918130"/>
          </a:xfrm>
        </p:spPr>
        <p:txBody>
          <a:bodyPr anchor="b">
            <a:normAutofit/>
          </a:bodyPr>
          <a:lstStyle/>
          <a:p>
            <a:pPr algn="ctr"/>
            <a:r>
              <a:rPr lang="en-US" sz="6000"/>
              <a:t>ALWAYS USE HUMAN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FE174-AB27-4EB4-9E95-229C4D2331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720" y="4197350"/>
            <a:ext cx="7326560" cy="1157766"/>
          </a:xfrm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200"/>
              <a:t>Code.i is not search engine, has no fact checking function, make sure someone reviews the output produced for errors, accuracy, factual information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80C1AD-8416-EEC2-E3FC-A6A726BE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877291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571</Words>
  <Application>Microsoft Office PowerPoint</Application>
  <PresentationFormat>Widescreen</PresentationFormat>
  <Paragraphs>49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Arial</vt:lpstr>
      <vt:lpstr>Calibri</vt:lpstr>
      <vt:lpstr>Calibri Light</vt:lpstr>
      <vt:lpstr>Neue Haas Grotesk Text Pro</vt:lpstr>
      <vt:lpstr>Wingdings</vt:lpstr>
      <vt:lpstr>AccentBoxVTI</vt:lpstr>
      <vt:lpstr>Code.i for Android Developer</vt:lpstr>
      <vt:lpstr>How many ?</vt:lpstr>
      <vt:lpstr>Design Layout</vt:lpstr>
      <vt:lpstr>Đọc logcat crash &amp; khoanh vùng lỗi</vt:lpstr>
      <vt:lpstr>Refactor</vt:lpstr>
      <vt:lpstr>Auto fix memory leak</vt:lpstr>
      <vt:lpstr>Issue once + urgent + only log + interm</vt:lpstr>
      <vt:lpstr>PowerPoint Presentation</vt:lpstr>
      <vt:lpstr>ALWAYS USE HUMAN REVIEW</vt:lpstr>
      <vt:lpstr>Code.i vs Search Engine</vt:lpstr>
      <vt:lpstr>Code template for recycler.adapter</vt:lpstr>
      <vt:lpstr>Code template for recycler.adapter</vt:lpstr>
      <vt:lpstr>Explain/ learn API</vt:lpstr>
      <vt:lpstr>Explain/ learn API</vt:lpstr>
      <vt:lpstr>Analyze log</vt:lpstr>
      <vt:lpstr>Analyze log</vt:lpstr>
      <vt:lpstr>Analyze log</vt:lpstr>
      <vt:lpstr>Sửa lỗi Gradle / dependency conflict </vt:lpstr>
      <vt:lpstr>Đọc/ viết tài liệu</vt:lpstr>
      <vt:lpstr>Tối ưu hiệu năng, memory</vt:lpstr>
      <vt:lpstr>Tối ưu hiệu năng, memory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Duy Le</cp:lastModifiedBy>
  <cp:revision>83</cp:revision>
  <dcterms:created xsi:type="dcterms:W3CDTF">2021-11-10T01:26:08Z</dcterms:created>
  <dcterms:modified xsi:type="dcterms:W3CDTF">2025-06-10T20:20:12Z</dcterms:modified>
</cp:coreProperties>
</file>