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VTM/VVC – Efficiency Optimization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~300 logs • RA (coarse 16 frames) • 2025-09-26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RD Curves – BasketballDrill_832x480_50 – perf_add vs Baseline_Min</a:t>
            </a:r>
          </a:p>
        </p:txBody>
      </p:sp>
      <p:pic>
        <p:nvPicPr>
          <p:cNvPr id="3" name="Picture 2" descr="rd_BasketballDrill_832x480_50_perf_ad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371600"/>
            <a:ext cx="7607808" cy="47548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RD Curves – BasketballDrive_1920x1080_50 – perf_ablate vs Baseline_Ref</a:t>
            </a:r>
          </a:p>
        </p:txBody>
      </p:sp>
      <p:pic>
        <p:nvPicPr>
          <p:cNvPr id="3" name="Picture 2" descr="rd_BasketballDrive_1920x1080_50_perf_ab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371600"/>
            <a:ext cx="7607808" cy="47548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RD Curves – BasketballDrive_1920x1080_50 – perf_add vs Baseline_Min</a:t>
            </a:r>
          </a:p>
        </p:txBody>
      </p:sp>
      <p:pic>
        <p:nvPicPr>
          <p:cNvPr id="3" name="Picture 2" descr="rd_BasketballDrive_1920x1080_50_perf_ad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371600"/>
            <a:ext cx="7607808" cy="47548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RD Curves – BasketballPass_416x240_50 – perf_ablate vs Baseline_Ref</a:t>
            </a:r>
          </a:p>
        </p:txBody>
      </p:sp>
      <p:pic>
        <p:nvPicPr>
          <p:cNvPr id="3" name="Picture 2" descr="rd_BasketballPass_416x240_50_perf_ab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371600"/>
            <a:ext cx="7607808" cy="47548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RD Curves – BasketballPass_416x240_50 – perf_add vs Baseline_Min</a:t>
            </a:r>
          </a:p>
        </p:txBody>
      </p:sp>
      <p:pic>
        <p:nvPicPr>
          <p:cNvPr id="3" name="Picture 2" descr="rd_BasketballPass_416x240_50_perf_ad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371600"/>
            <a:ext cx="7607808" cy="47548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RD Curves – BlowingBubbles_416x240_50 – perf_ablate vs Baseline_Ref</a:t>
            </a:r>
          </a:p>
        </p:txBody>
      </p:sp>
      <p:pic>
        <p:nvPicPr>
          <p:cNvPr id="3" name="Picture 2" descr="rd_BlowingBubbles_416x240_50_perf_ab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371600"/>
            <a:ext cx="7607808" cy="47548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RD Curves – BlowingBubbles_416x240_50 – perf_add vs Baseline_Min</a:t>
            </a:r>
          </a:p>
        </p:txBody>
      </p:sp>
      <p:pic>
        <p:nvPicPr>
          <p:cNvPr id="3" name="Picture 2" descr="rd_BlowingBubbles_416x240_50_perf_ad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371600"/>
            <a:ext cx="7607808" cy="47548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BD-Rate per Sequence – perf_ablate</a:t>
            </a:r>
          </a:p>
        </p:txBody>
      </p:sp>
      <p:pic>
        <p:nvPicPr>
          <p:cNvPr id="3" name="Picture 2" descr="bd_BQTerrace_1920x1080_60_perf_ab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371600"/>
            <a:ext cx="8453120" cy="47548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BD-Rate per Sequence – perf_ablate</a:t>
            </a:r>
          </a:p>
        </p:txBody>
      </p:sp>
      <p:pic>
        <p:nvPicPr>
          <p:cNvPr id="3" name="Picture 2" descr="bd_BasketballDrill_832x480_50_perf_ab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371600"/>
            <a:ext cx="8453120" cy="47548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BD-Rate per Sequence – perf_ablate</a:t>
            </a:r>
          </a:p>
        </p:txBody>
      </p:sp>
      <p:pic>
        <p:nvPicPr>
          <p:cNvPr id="3" name="Picture 2" descr="bd_BasketballDrive_1920x1080_50_perf_ab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371600"/>
            <a:ext cx="8453120" cy="4754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Protocol &amp;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Mode: Random Access (encoder_randomaccess_vtm.cfg)</a:t>
            </a:r>
          </a:p>
          <a:p>
            <a:pPr/>
            <a:r>
              <a:t>BD-Rate QPs: 27, 32, 37 (coarse); 5 sequences (Class B/C/D), 16 frames/sequence</a:t>
            </a:r>
          </a:p>
          <a:p>
            <a:pPr/>
            <a:r>
              <a:t>Anchors: Baseline_Ref (reference) and Baseline_Min (minimal)</a:t>
            </a:r>
          </a:p>
          <a:p>
            <a:pPr/>
            <a:r>
              <a:t>Metric: BD-Rate on PSNR-Y (lower is better for absolute RD; negative BD-Rate is better)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BD-Rate per Sequence – perf_ablate</a:t>
            </a:r>
          </a:p>
        </p:txBody>
      </p:sp>
      <p:pic>
        <p:nvPicPr>
          <p:cNvPr id="3" name="Picture 2" descr="bd_BasketballPass_416x240_50_perf_ab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371600"/>
            <a:ext cx="8453120" cy="47548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BD-Rate per Sequence – perf_ablate</a:t>
            </a:r>
          </a:p>
        </p:txBody>
      </p:sp>
      <p:pic>
        <p:nvPicPr>
          <p:cNvPr id="3" name="Picture 2" descr="bd_BlowingBubbles_416x240_50_perf_ab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371600"/>
            <a:ext cx="8453120" cy="47548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Recommended Efficiency Preset (Eff_Best)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RDOQ/DepQuant – must keep; strongest and most stable gains</a:t>
            </a:r>
          </a:p>
          <a:p>
            <a:pPr/>
            <a:r>
              <a:t>ALF/CCALF – strong gains; synergizes with deblocking/SAO</a:t>
            </a:r>
          </a:p>
          <a:p>
            <a:pPr/>
            <a:r>
              <a:t>Deblocking – consistent PSNR-Y improvements; prepares signal for ALF</a:t>
            </a:r>
          </a:p>
          <a:p>
            <a:pPr/>
            <a:r>
              <a:t>SAO – small in 16-frame coarse, but typically synergistic over longer runs</a:t>
            </a:r>
          </a:p>
          <a:p>
            <a:pPr/>
            <a:r>
              <a:t>Flags (CLI): --DepQuant=1 --RDOQ=1 --RDOQTS=1 --ALF=1 --CCALF=1 --SAO=1 --DeblockingFilterDisable=0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&amp;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Confirm run: RA, 33 frames (or full clips), QP 22/27/32/37, Baseline_Ref vs Eff_Best</a:t>
            </a:r>
          </a:p>
          <a:p>
            <a:pPr/>
            <a:r>
              <a:t>Re-run perf_add ensuring CLI flags are applied (sanity: TOOL CFG in log shows toggles)</a:t>
            </a:r>
          </a:p>
          <a:p>
            <a:pPr/>
            <a:r>
              <a:t>Optional: greedy forward selection on additional tools (LMCS/LFNST/MTS/ISP/MIP/CIIP/GEO/Affine/AMVR/BDOF/DMVR/BCW)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Parsing &amp; BD-Rate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VTM 23.11 logs: prefer Layer summary (Total Frames | Bitrate | Y-PSNR ...)</a:t>
            </a:r>
          </a:p>
          <a:p>
            <a:pPr/>
            <a:r>
              <a:t>Fallbacks: average PSNR-Y from POC lines; if bitrate missing, compute from POC bits × fps/1000</a:t>
            </a:r>
          </a:p>
          <a:p>
            <a:pPr/>
            <a:r>
              <a:t>BD-Rate: cubic fit in log-rate domain (JVET practice); integration over PSNR-Y overlap</a:t>
            </a:r>
          </a:p>
          <a:p>
            <a:pPr/>
            <a:r>
              <a:t>Normalize effect to 'benefit when ON': perf_ablate → +BD, perf_add → −BD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Ranking by Benefit (perf_ablate)</a:t>
            </a:r>
          </a:p>
        </p:txBody>
      </p:sp>
      <p:pic>
        <p:nvPicPr>
          <p:cNvPr id="3" name="Picture 2" descr="chart_rank_ablate_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371600"/>
            <a:ext cx="9509760" cy="4754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 by Resolution Class (perf_ablate)</a:t>
            </a:r>
          </a:p>
        </p:txBody>
      </p:sp>
      <p:pic>
        <p:nvPicPr>
          <p:cNvPr id="3" name="Picture 2" descr="chart_per_class_core_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371600"/>
            <a:ext cx="8558784" cy="47548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Correlation of Benefits Across Tools (perf_ablate)</a:t>
            </a:r>
          </a:p>
        </p:txBody>
      </p:sp>
      <p:pic>
        <p:nvPicPr>
          <p:cNvPr id="3" name="Picture 2" descr="chart_corr_ablate_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371600"/>
            <a:ext cx="5705856" cy="47548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RD Curves – BQTerrace_1920x1080_60 – perf_ablate vs Baseline_Ref</a:t>
            </a:r>
          </a:p>
        </p:txBody>
      </p:sp>
      <p:pic>
        <p:nvPicPr>
          <p:cNvPr id="3" name="Picture 2" descr="rd_BQTerrace_1920x1080_60_perf_ab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371600"/>
            <a:ext cx="7607808" cy="4754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RD Curves – BQTerrace_1920x1080_60 – perf_add vs Baseline_Min</a:t>
            </a:r>
          </a:p>
        </p:txBody>
      </p:sp>
      <p:pic>
        <p:nvPicPr>
          <p:cNvPr id="3" name="Picture 2" descr="rd_BQTerrace_1920x1080_60_perf_ad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371600"/>
            <a:ext cx="7607808" cy="47548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RD Curves – BasketballDrill_832x480_50 – perf_ablate vs Baseline_Ref</a:t>
            </a:r>
          </a:p>
        </p:txBody>
      </p:sp>
      <p:pic>
        <p:nvPicPr>
          <p:cNvPr id="3" name="Picture 2" descr="rd_BasketballDrill_832x480_50_perf_abl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371600"/>
            <a:ext cx="7607808" cy="4754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