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VVC (H.266) – Công cụ hiệu năng &amp; Quy trình nghiên cứu ablation trên VTM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Tối ưu hiệu năng (coding efficiency) bằng bật/tắt tool và quy trình 2 pha Coarse → Confirm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Bản đồ tham số (CLI) ↔ Công cụ (tóm tắt)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188720"/>
            <a:ext cx="1170432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Tên tool | Mô tả | Gợi ý tác dụng | Tham số CLI</a:t>
            </a:r>
          </a:p>
          <a:p>
            <a:pPr/>
            <a:r>
              <a:t>ALF/CCALF  | In‑loop filter thích nghi (luma/chroma) | Thường cho lợi lớn | --ALF, --CCALF</a:t>
            </a:r>
          </a:p>
          <a:p>
            <a:pPr/>
            <a:r>
              <a:t>SAO        | Offset thích nghi theo lớp/biên          | Lợi đều            | --SAO</a:t>
            </a:r>
          </a:p>
          <a:p>
            <a:pPr/>
            <a:r>
              <a:t>Deblock    | Lọc biên khối                            | Ổn định PSNR       | --DeblockingFilterDisable=0/1</a:t>
            </a:r>
          </a:p>
          <a:p>
            <a:pPr/>
            <a:r>
              <a:t>LMCS       | Ánh xạ luma                              | Lợi tuỳ nội dung   | --LMCSEnable</a:t>
            </a:r>
          </a:p>
          <a:p>
            <a:pPr/>
            <a:r>
              <a:t>LFNST      | Biến đổi bậc hai cho tần số thấp         | Lợi intra          | --LFNST</a:t>
            </a:r>
          </a:p>
          <a:p>
            <a:pPr/>
            <a:r>
              <a:t>MTS        | Chọn nhiều biến đổi                      | Lợi intra/inter    | --MTS</a:t>
            </a:r>
          </a:p>
          <a:p>
            <a:pPr/>
            <a:r>
              <a:t>ISP        | Intra Sub‑Partition                      | Lợi intra khối nhỏ | --ISP</a:t>
            </a:r>
          </a:p>
          <a:p>
            <a:pPr/>
            <a:r>
              <a:t>MIP        | Intra Prediction theo ma trận            | Lợi intra          | --MIP</a:t>
            </a:r>
          </a:p>
          <a:p>
            <a:pPr/>
            <a:r>
              <a:t>RDOQ/DepQ  | Lượng tử tối ưu + phụ thuộc              | Lợi rõ rệt         | --RDOQ, --RDOQTS, --DepQuant</a:t>
            </a:r>
          </a:p>
          <a:p>
            <a:pPr/>
            <a:r>
              <a:t>BDOF/DMVR  | Tinh chỉnh bi‑prediction                 | Lợi inter          | --Bdof, --Dmvr</a:t>
            </a:r>
          </a:p>
          <a:p>
            <a:pPr/>
            <a:r>
              <a:t>BCW        | Trọng số hoá hai hướng ở CU             | Lợi inter          | --Bcw</a:t>
            </a:r>
          </a:p>
          <a:p>
            <a:pPr/>
            <a:r>
              <a:t>CIIP/GEO   | Kết hợp Intra+Inter / chia hình học      | Lợi cảnh phức      | --CIIP, --Geo</a:t>
            </a:r>
          </a:p>
          <a:p>
            <a:pPr/>
            <a:r>
              <a:t>Affine/AMVR| Mô hình chuyển động &amp; AMVR               | Lợi chuyển động    | --Affine, --AffineAmvr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Thiết kế thí nghiệm (ablation)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Hai mốc neo:</a:t>
            </a:r>
          </a:p>
          <a:p>
            <a:pPr lvl="1"/>
            <a:r>
              <a:t>– Baseline_Ref: nguyên cấu hình chuẩn (dùng làm anchor để tắt tool: perf_ablate).</a:t>
            </a:r>
          </a:p>
          <a:p>
            <a:pPr lvl="1"/>
            <a:r>
              <a:t>– Baseline_Min: cấu hình tối thiểu (dùng làm nền để bật lại từng tool: perf_add).</a:t>
            </a:r>
          </a:p>
          <a:p>
            <a:pPr/>
            <a:r>
              <a:t>• Hai nhóm thí nghiệm hiệu năng:</a:t>
            </a:r>
          </a:p>
          <a:p>
            <a:pPr lvl="1"/>
            <a:r>
              <a:t>– perf_ablate: tắt từng tool từ Baseline_Ref → đo mức ‘mất mát’ (BD‑Rate dương).</a:t>
            </a:r>
          </a:p>
          <a:p>
            <a:pPr lvl="1"/>
            <a:r>
              <a:t>– perf_add   : bật từng tool từ Baseline_Min → đo mức ‘được lợi’ (BD‑Rate âm).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Quy trình 2 pha: Coarse → Confirm</a:t>
            </a:r>
          </a:p>
        </p:txBody>
      </p:sp>
      <p:pic>
        <p:nvPicPr>
          <p:cNvPr id="3" name="Picture 2" descr="ablation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188720"/>
            <a:ext cx="658368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Cách đọc kết quả &amp; quyết định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BD‑Rate (PSNR‑Y): Âm → tốt hơn anchor (tiết kiệm bitrate); Dương → kém hơn.</a:t>
            </a:r>
          </a:p>
          <a:p>
            <a:pPr/>
            <a:r>
              <a:t>• Từ perf_ablate: tool nào tắt đi mà BD‑Rate tăng nhiều → PHẢI GIỮ.</a:t>
            </a:r>
          </a:p>
          <a:p>
            <a:pPr/>
            <a:r>
              <a:t>• Từ perf_add   : tool nào bật lên mà BD‑Rate giảm nhiều → NÊN BẬT.</a:t>
            </a:r>
          </a:p>
          <a:p>
            <a:pPr/>
            <a:r>
              <a:t>• Tạo cấu hình ‘Eff_Best’ (gộp các tool thắng cuộc) và so Eff_Best vs Baseline_Ref.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Lộ trình tiếp theo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Sau khi chốt preset hiệu năng (không đổi chuẩn):</a:t>
            </a:r>
          </a:p>
          <a:p>
            <a:pPr lvl="1"/>
            <a:r>
              <a:t>– Retune encoder‑side: AQ/λ‑scaling CTU, robust WP/BCW/BDOF, RPL/LTR, ALF Huber‑WLS.</a:t>
            </a:r>
          </a:p>
          <a:p>
            <a:pPr lvl="1"/>
            <a:r>
              <a:t>– Viết báo cáo: mô tả dataset, QP, frames, ma trận thí nghiệm, BD‑Rate trung bình theo Class.</a:t>
            </a:r>
          </a:p>
          <a:p>
            <a:pPr/>
            <a:r>
              <a:t>• Tất cả thay đổi giữ conforming bitstream (decoder chuẩn đọc được).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Thuật ngữ nhanh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CTU: Coding Tree Unit – đơn vị phân tích lớn nhất.</a:t>
            </a:r>
          </a:p>
          <a:p>
            <a:pPr/>
            <a:r>
              <a:t>• RA/AI/LDB: Chế độ test Random Access / All Intra / Low Delay B.</a:t>
            </a:r>
          </a:p>
          <a:p>
            <a:pPr/>
            <a:r>
              <a:t>• BD‑Rate: % thay đổi bitrate ở cùng chất lượng (âm: tốt).</a:t>
            </a:r>
          </a:p>
          <a:p>
            <a:pPr/>
            <a:r>
              <a:t>• In‑loop filters: Deblock/SAO/ALF/LMCS áp dụng trong vòng lặp dự đoán.</a:t>
            </a:r>
          </a:p>
          <a:p>
            <a:pPr/>
            <a:r>
              <a:t>• perf_ablate/perf_add: tắt/bật công cụ để đo đóng góp hiệu năng.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1. VVC &amp; VTM là gì? Tổng quan mã hoá video hiện đại</a:t>
            </a:r>
          </a:p>
          <a:p>
            <a:pPr/>
            <a:r>
              <a:t>2. Chỉ số đánh giá hiệu năng: BD‑Rate (PSNR‑Y) &amp; CTC</a:t>
            </a:r>
          </a:p>
          <a:p>
            <a:pPr/>
            <a:r>
              <a:t>3. Các công cụ hiệu năng chủ chốt trong VVC</a:t>
            </a:r>
          </a:p>
          <a:p>
            <a:pPr/>
            <a:r>
              <a:t>4. Thiết kế thí nghiệm: Baseline_Ref ↔ Baseline_Min; perf_ablate &amp; perf_add</a:t>
            </a:r>
          </a:p>
          <a:p>
            <a:pPr/>
            <a:r>
              <a:t>5. Quy trình 2 pha để chạy nhanh mà vẫn tin cậy</a:t>
            </a:r>
          </a:p>
          <a:p>
            <a:pPr/>
            <a:r>
              <a:t>6. Cách đọc kết quả &amp; ra quyết định</a:t>
            </a:r>
          </a:p>
          <a:p>
            <a:pPr/>
            <a:r>
              <a:t>7. Lộ trình tiếp theo (retune encoder side, không đổi chuẩn)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VVC &amp; VTM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VVC (H.266) là thế hệ tiếp theo sau HEVC (H.265), tăng hiệu quả nén đáng kể.</a:t>
            </a:r>
          </a:p>
          <a:p>
            <a:pPr/>
            <a:r>
              <a:t>• VTM là phần mềm tham chiếu do JVET phát hành: đúng chuẩn, ưu tiên rõ ràng hơn là tốc độ.</a:t>
            </a:r>
          </a:p>
          <a:p>
            <a:pPr/>
            <a:r>
              <a:t>• Dòng xử lý encoder (rất rút gọn): Phân tích CTU → Dự đoán Intra/Inter → Biến đổi → Lượng tử (RDOQ) → CABAC → (Deblock/SAO/ALF/LMCS in‑loop).</a:t>
            </a:r>
          </a:p>
          <a:p>
            <a:pPr/>
            <a:r>
              <a:t>• Chế độ test JVET CTC phổ biến: RA (Random Access), AI (All Intra), LDB (Low Delay B).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Chỉ số &amp; CTC (đánh giá hiệu năng)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Mục tiêu hiệu năng: tiết kiệm bitrate ở cùng chất lượng (PSNR‑Y/SSIM/VMAF).</a:t>
            </a:r>
          </a:p>
          <a:p>
            <a:pPr/>
            <a:r>
              <a:t>• BD‑Rate (Bjøntegaard): so sánh 2 đường cong Rate–PSNR bằng nội suy bậc 3 trên 4 QP (22,27,32,37).</a:t>
            </a:r>
          </a:p>
          <a:p>
            <a:pPr/>
            <a:r>
              <a:t>• Thực tế: ta dùng 3 QP (27,32,37) ở pha Coarse để lọc nhanh; Confirm lại bằng đủ 4 QP.</a:t>
            </a:r>
          </a:p>
          <a:p>
            <a:pPr/>
            <a:r>
              <a:t>• Tập sequence CTC (ví dụ Class B/C/D), số frames vừa phải (33) giúp so sánh công bằng.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Chuỗi xử lý encoder (rút gọn)</a:t>
            </a:r>
          </a:p>
        </p:txBody>
      </p:sp>
      <p:pic>
        <p:nvPicPr>
          <p:cNvPr id="3" name="Picture 2" descr="vvc_pip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188720"/>
            <a:ext cx="7559040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Công cụ hiệu năng – In‑loop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Deblocking: giảm bậc thang ở biên khối, cải thiện PSNR‑Y nhẹ nhưng ổn định.</a:t>
            </a:r>
          </a:p>
          <a:p>
            <a:pPr/>
            <a:r>
              <a:t>• SAO (Sample Adaptive Offset): sửa sai lệch hệ thống theo lớp/biên – lợi hiệu năng đều.</a:t>
            </a:r>
          </a:p>
          <a:p>
            <a:pPr/>
            <a:r>
              <a:t>• ALF/CCALF (Adaptive Loop Filter/Chroma‑Constraint ALF): lọc thích nghi mạnh, thường cho lợi lớn nhất trong nhóm in‑loop.</a:t>
            </a:r>
          </a:p>
          <a:p>
            <a:pPr/>
            <a:r>
              <a:t>• LMCS (Luma Mapping với Chiếu sáng): ánh xạ luma để tận dụng lượng tử hoá hiệu quả hơn.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Công cụ hiệu năng – Intra/Transform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LFNST (Low‑Frequency Non‑Separable Transform): biến đổi bậc hai cho thành phần tần số thấp.</a:t>
            </a:r>
          </a:p>
          <a:p>
            <a:pPr/>
            <a:r>
              <a:t>• MTS (Multiple Transform Selection): thử nhiều biến đổi (DCT-II/VII/VIII, DST-VII) để chọn tốt nhất.</a:t>
            </a:r>
          </a:p>
          <a:p>
            <a:pPr/>
            <a:r>
              <a:t>• ISP (Intra Sub‑Partition): chia khối để mô hình hướng tốt hơn ở intra.</a:t>
            </a:r>
          </a:p>
          <a:p>
            <a:pPr/>
            <a:r>
              <a:t>• MIP (Matrix‑based Intra Prediction): dự đoán intra dựa trên ma trận học từ dữ liệu tham chiếu.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Công cụ hiệu năng – Inter/Bi‑prediction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BDOF (Bi‑Directional Optical Flow): tinh chỉnh bù chuyển động hai hướng theo gradient.</a:t>
            </a:r>
          </a:p>
          <a:p>
            <a:pPr/>
            <a:r>
              <a:t>• DMVR (Decoder-side Motion Vector Refinement): tinh chỉnh MV phía giải mã, giảm tín hiệu hoá phía mã hoá.</a:t>
            </a:r>
          </a:p>
          <a:p>
            <a:pPr/>
            <a:r>
              <a:t>• BCW (Bi‑Prediction with CU‑level Weights): trọng số hoá bidir tại CU để cân bằng 2 hướng.</a:t>
            </a:r>
          </a:p>
          <a:p>
            <a:pPr/>
            <a:r>
              <a:t>• CIIP (Combined Intra+Inter Prediction), GEO (Geometric Split), Affine/AMVR, MMVD: tăng linh hoạt dự đoán chuyển động &amp; hình học.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Công cụ hiệu năng – Lượng tử/RD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RDOQ/RDOQTS (Rate‑Distortion Optimized Quantization / with Transform Skip): chọn mức lượng tử tối ưu xét cả bit và méo.</a:t>
            </a:r>
          </a:p>
          <a:p>
            <a:pPr/>
            <a:r>
              <a:t>• DepQuant (Dependent Quantization): khai thác phụ thuộc mức lượng tử giữa hệ số để giảm bitrate.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