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485" r:id="rId2"/>
    <p:sldId id="587" r:id="rId3"/>
    <p:sldId id="590" r:id="rId4"/>
    <p:sldId id="622" r:id="rId5"/>
    <p:sldId id="623" r:id="rId6"/>
    <p:sldId id="592" r:id="rId7"/>
    <p:sldId id="591" r:id="rId8"/>
    <p:sldId id="593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</p:sldIdLst>
  <p:sldSz cx="9144000" cy="6858000" type="screen4x3"/>
  <p:notesSz cx="6699250" cy="9836150"/>
  <p:custDataLst>
    <p:tags r:id="rId3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19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235">
          <p15:clr>
            <a:srgbClr val="A4A3A4"/>
          </p15:clr>
        </p15:guide>
        <p15:guide id="5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900" autoAdjust="0"/>
  </p:normalViewPr>
  <p:slideViewPr>
    <p:cSldViewPr snapToGrid="0">
      <p:cViewPr varScale="1">
        <p:scale>
          <a:sx n="70" d="100"/>
          <a:sy n="70" d="100"/>
        </p:scale>
        <p:origin x="1272" y="72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67300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yenct@utc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5364" y="2110965"/>
            <a:ext cx="7499769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Hướng</a:t>
            </a: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trong</a:t>
            </a: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C# </a:t>
            </a:r>
            <a:endParaRPr lang="en-US" sz="44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7115" y="3309259"/>
            <a:ext cx="2710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TS. Cao </a:t>
            </a:r>
            <a:r>
              <a:rPr lang="en-US" sz="2200" dirty="0" err="1" smtClean="0">
                <a:solidFill>
                  <a:srgbClr val="FFFFFF"/>
                </a:solidFill>
              </a:rPr>
              <a:t>Thị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Luyên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  <a:hlinkClick r:id="rId3"/>
              </a:rPr>
              <a:t>luyenct@utc.edu.vn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0912403345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Phương thức tạo của lớp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Mặc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endParaRPr lang="en-US" sz="22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mặc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0679-876F-4F99-BB62-8649478A9496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30214"/>
              </p:ext>
            </p:extLst>
          </p:nvPr>
        </p:nvGraphicFramePr>
        <p:xfrm>
          <a:off x="1407840" y="2011511"/>
          <a:ext cx="6480720" cy="315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3240360"/>
              </a:tblGrid>
              <a:tr h="482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Kiểu</a:t>
                      </a:r>
                      <a:r>
                        <a:rPr lang="en-US" sz="24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dữ</a:t>
                      </a:r>
                      <a:r>
                        <a:rPr lang="en-US" sz="24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liệu</a:t>
                      </a:r>
                      <a:endParaRPr lang="en-US" sz="24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Giá</a:t>
                      </a:r>
                      <a:r>
                        <a:rPr lang="en-US" sz="24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trị</a:t>
                      </a:r>
                      <a:r>
                        <a:rPr lang="en-US" sz="24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mặc</a:t>
                      </a:r>
                      <a:r>
                        <a:rPr lang="en-US" sz="24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định</a:t>
                      </a:r>
                      <a:endParaRPr lang="en-US" sz="24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0320">
                <a:tc>
                  <a:txBody>
                    <a:bodyPr/>
                    <a:lstStyle/>
                    <a:p>
                      <a:r>
                        <a:rPr lang="en-US" sz="2400" smtClean="0"/>
                        <a:t>Numeric (int, long,…)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0</a:t>
                      </a:r>
                      <a:endParaRPr lang="en-US" sz="2400"/>
                    </a:p>
                  </a:txBody>
                  <a:tcPr/>
                </a:tc>
              </a:tr>
              <a:tr h="68560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false</a:t>
                      </a:r>
                      <a:endParaRPr lang="en-US" sz="2400"/>
                    </a:p>
                  </a:txBody>
                  <a:tcPr/>
                </a:tc>
              </a:tr>
              <a:tr h="685602">
                <a:tc>
                  <a:txBody>
                    <a:bodyPr/>
                    <a:lstStyle/>
                    <a:p>
                      <a:r>
                        <a:rPr lang="en-US" sz="2400" smtClean="0"/>
                        <a:t>char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‘\0’ (null)</a:t>
                      </a:r>
                      <a:endParaRPr lang="en-US" sz="2400"/>
                    </a:p>
                  </a:txBody>
                  <a:tcPr/>
                </a:tc>
              </a:tr>
              <a:tr h="685602">
                <a:tc>
                  <a:txBody>
                    <a:bodyPr/>
                    <a:lstStyle/>
                    <a:p>
                      <a:r>
                        <a:rPr lang="en-US" sz="2400" smtClean="0"/>
                        <a:t>reference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10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6645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vi-VN" dirty="0" smtClean="0"/>
              <a:t>Phương thức tạo của 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84284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200" dirty="0" smtClean="0"/>
              <a:t>Phương thức tạo của 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trùng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,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, </a:t>
            </a:r>
            <a:r>
              <a:rPr lang="en-US" sz="2200" dirty="0" err="1" smtClean="0"/>
              <a:t>phạm</a:t>
            </a:r>
            <a:r>
              <a:rPr lang="en-US" sz="2200" dirty="0" smtClean="0"/>
              <a:t> vi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public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vi-VN" sz="2200" dirty="0" smtClean="0"/>
              <a:t>Phương thức tạo của lớp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vi-VN" sz="2200" dirty="0" smtClean="0"/>
              <a:t>Phương thức tạo của 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Cú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/>
              <a:t>;</a:t>
            </a:r>
            <a:endParaRPr lang="en-US" sz="2200" dirty="0" smtClean="0"/>
          </a:p>
          <a:p>
            <a:pPr marL="471487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71487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danh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sách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35B1-5692-471D-87A1-956E0501E81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11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842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- </a:t>
            </a:r>
            <a:r>
              <a:rPr lang="vi-VN" dirty="0" smtClean="0"/>
              <a:t>Phương thức tạo của 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{   //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thuộc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tính</a:t>
            </a:r>
            <a:endParaRPr lang="en-US" sz="15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Year, Month, Date; //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Năm,Tháng,Ngày</a:t>
            </a:r>
            <a:endParaRPr lang="en-US" sz="15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Hour,Minute,Second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 //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Giờ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Phút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Giây</a:t>
            </a:r>
            <a:endParaRPr lang="en-US" sz="15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//Các phương thức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//Phương thức tạo (khởi tạo giá trị)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Time(</a:t>
            </a:r>
            <a:r>
              <a:rPr lang="en-US" sz="15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Year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dt.Year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Month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dt.Month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Date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dt.Day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Hour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dt.Hour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Minute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dt.Minute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Second =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dt.Second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void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HienThiThoiGian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gian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hien</a:t>
            </a: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tai la: {0}/{1}/{2} {3}:{4}:{5}", Date, Month, Year, Hour, Minute, Second);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F61C-39D9-452B-A4F3-31BFAB290D0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12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96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</a:t>
            </a:r>
            <a:r>
              <a:rPr lang="vi-VN" dirty="0" smtClean="0"/>
              <a:t>Phương thức tạo của lớp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70194"/>
            <a:ext cx="8524875" cy="387667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System.DateTime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System.DateTime.Now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vi-VN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//Tạo đối tượng t thuộc lớp Time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Time t = new Time(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t.HienThiThoiGian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quả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chạy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7B08-7B4B-4461-A215-7266A6C484D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71" y="5037873"/>
            <a:ext cx="5472608" cy="116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13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1389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 smtClean="0"/>
              <a:t>Phương thức t</a:t>
            </a:r>
            <a:r>
              <a:rPr lang="en-US" sz="3200" dirty="0" err="1" smtClean="0"/>
              <a:t>ạo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5" y="1084262"/>
            <a:ext cx="8524875" cy="3876675"/>
          </a:xfrm>
        </p:spPr>
        <p:txBody>
          <a:bodyPr/>
          <a:lstStyle/>
          <a:p>
            <a:r>
              <a:rPr lang="vi-VN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Phương thức tạo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chép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giúp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mới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mới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bằng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chép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đã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tồn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tại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pháp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71487" lvl="1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 &lt;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471487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471487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1=&lt;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1&gt;.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1;</a:t>
            </a:r>
          </a:p>
          <a:p>
            <a:pPr marL="471487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2=&lt;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1&gt;.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2;</a:t>
            </a:r>
          </a:p>
          <a:p>
            <a:pPr marL="471487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dụng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71487" lvl="1" indent="0"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&lt;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2&gt; = 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1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5DB-17FC-415C-A6A1-824DED0B7C0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14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856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- </a:t>
            </a:r>
            <a:r>
              <a:rPr lang="vi-VN" dirty="0" smtClean="0"/>
              <a:t>Phương thức tạo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56" y="801688"/>
            <a:ext cx="8202488" cy="5181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 thức tạo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sao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chép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//Phương thức tạo của lớp </a:t>
            </a:r>
            <a:r>
              <a:rPr lang="vi-VN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sao chép. Sao chép lại các giá trị </a:t>
            </a:r>
            <a:r>
              <a:rPr lang="vi-VN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//của </a:t>
            </a:r>
            <a:r>
              <a:rPr lang="vi-VN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đối tượng dt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Time(Time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Year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dt.Year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Month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dt.Month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Date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dt.Date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Hour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dt.Hour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Minute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dt.Minute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Second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dt.Second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System.DateTime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System.DateTime.Now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Time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t1 = new Time(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ThoiGianHienTai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t1.HienThiThoiGian();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//Tạo đối tượng t2 cùng với 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Time t2 = new Time(t1);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t2.HienThiThoiGian();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7EF3-0AA4-41E3-86A5-63C105F5CCEB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15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0103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khoá </a:t>
            </a:r>
            <a:r>
              <a:rPr lang="en-US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0900"/>
            <a:ext cx="8524875" cy="3876675"/>
          </a:xfrm>
        </p:spPr>
        <p:txBody>
          <a:bodyPr/>
          <a:lstStyle/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Từ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khoá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trỏ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(current instance)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endParaRPr lang="en-US" sz="2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Từ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khoá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this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rất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hữu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ích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trong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hợp</a:t>
            </a:r>
            <a:endParaRPr lang="en-US" sz="2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71487" lvl="1" indent="0">
              <a:buNone/>
            </a:pP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720A-7CFE-4D84-95DF-525F22AC5182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16</a:t>
            </a:fld>
            <a:r>
              <a:rPr lang="vi-VN" smtClean="0"/>
              <a:t>/33</a:t>
            </a:r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37569"/>
            <a:ext cx="53721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672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50825"/>
            <a:ext cx="8515350" cy="600075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Từ khoá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8369"/>
            <a:ext cx="8382000" cy="5181600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Dùng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phép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tại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myClass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Foo(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OtherClass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otherObject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otherObject.Bar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(this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81050" lvl="1" indent="-342900">
              <a:spcBef>
                <a:spcPts val="0"/>
              </a:spcBef>
            </a:pP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Gọi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tường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minh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thức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thuộc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tính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endParaRPr lang="en-GB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81050" lvl="1" indent="-342900">
              <a:spcBef>
                <a:spcPts val="0"/>
              </a:spcBef>
            </a:pP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Ví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dụ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 …. </a:t>
            </a:r>
            <a:r>
              <a:rPr lang="en-GB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this.Draw</a:t>
            </a:r>
            <a:r>
              <a:rPr lang="en-GB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GB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50" y="6167438"/>
            <a:ext cx="3048000" cy="247650"/>
          </a:xfrm>
        </p:spPr>
        <p:txBody>
          <a:bodyPr/>
          <a:lstStyle/>
          <a:p>
            <a:fld id="{E1736380-0CCD-48F3-BDCF-22641E20D2B2}" type="datetime1"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29/08/2020</a:t>
            </a:fld>
            <a:endParaRPr lang="vi-V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 3. Lập trình hướng đối tượng trong C#</a:t>
            </a:r>
            <a:endParaRPr lang="vi-V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pPr/>
              <a:t>17</a:t>
            </a:fld>
            <a:r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/33</a:t>
            </a:r>
            <a:endParaRPr lang="vi-V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87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 huỷ (destructor)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phóng</a:t>
            </a:r>
            <a:r>
              <a:rPr lang="en-US" sz="2600" dirty="0" smtClean="0"/>
              <a:t> </a:t>
            </a:r>
            <a:r>
              <a:rPr lang="en-US" sz="2600" dirty="0" err="1" smtClean="0"/>
              <a:t>vùng</a:t>
            </a:r>
            <a:r>
              <a:rPr lang="en-US" sz="2600" dirty="0" smtClean="0"/>
              <a:t> </a:t>
            </a:r>
            <a:r>
              <a:rPr lang="en-US" sz="2600" dirty="0" err="1" smtClean="0"/>
              <a:t>nhớ</a:t>
            </a:r>
            <a:r>
              <a:rPr lang="en-US" sz="2600" dirty="0" smtClean="0"/>
              <a:t> </a:t>
            </a:r>
            <a:r>
              <a:rPr lang="en-US" sz="2600" dirty="0" err="1" smtClean="0"/>
              <a:t>đã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còn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chiếu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. </a:t>
            </a:r>
          </a:p>
          <a:p>
            <a:r>
              <a:rPr lang="en-US" sz="2600" dirty="0" err="1" smtClean="0"/>
              <a:t>Cú</a:t>
            </a:r>
            <a:r>
              <a:rPr lang="en-US" sz="2600" dirty="0" smtClean="0"/>
              <a:t> </a:t>
            </a:r>
            <a:r>
              <a:rPr lang="en-US" sz="2600" dirty="0" err="1" smtClean="0"/>
              <a:t>pháp</a:t>
            </a:r>
            <a:r>
              <a:rPr lang="en-US" sz="2600" dirty="0" smtClean="0"/>
              <a:t>:           </a:t>
            </a:r>
            <a:r>
              <a:rPr lang="en-US" sz="2600" b="1" dirty="0" smtClean="0">
                <a:solidFill>
                  <a:srgbClr val="FF0000"/>
                </a:solidFill>
              </a:rPr>
              <a:t>~</a:t>
            </a:r>
            <a:r>
              <a:rPr lang="en-US" sz="2600" dirty="0" smtClean="0"/>
              <a:t>&lt;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&gt;()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E0A6-C5DF-4745-8975-FF2C37C3104D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18</a:t>
            </a:fld>
            <a:r>
              <a:rPr lang="vi-VN" smtClean="0"/>
              <a:t>/33</a:t>
            </a:r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09427"/>
            <a:ext cx="6696744" cy="362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681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C#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rác</a:t>
            </a:r>
            <a:r>
              <a:rPr lang="en-US" sz="2200" dirty="0"/>
              <a:t> (garbage collector)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người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lập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trình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không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phải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huỷ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đối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tượng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một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cách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tường</a:t>
            </a:r>
            <a:r>
              <a:rPr lang="en-US" sz="2200" dirty="0">
                <a:sym typeface="Wingdings" pitchFamily="2" charset="2"/>
              </a:rPr>
              <a:t> minh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sym typeface="Wingdings" pitchFamily="2" charset="2"/>
              </a:rPr>
              <a:t>Bộ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thu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gom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rác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tự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động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gọi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phương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thức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huỷ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FDB1-9615-4287-8D55-AF20E3CF298E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19</a:t>
            </a:fld>
            <a:r>
              <a:rPr lang="vi-VN" smtClean="0"/>
              <a:t>/33</a:t>
            </a:r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7544" y="332656"/>
            <a:ext cx="669674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chemeClr val="fol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huỷ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(destructor)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3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722236" y="944768"/>
            <a:ext cx="8421764" cy="4896474"/>
            <a:chOff x="1298390" y="2007211"/>
            <a:chExt cx="3793975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298390" y="2007211"/>
              <a:ext cx="3793975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550423" y="2713484"/>
              <a:ext cx="3202523" cy="32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endParaRPr lang="en-US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790645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Nội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dung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8790" y="1500179"/>
            <a:ext cx="61486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hàm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đặc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biệt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Thừa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kế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đa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hình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trừu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giao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diện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Xử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ngoại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lệ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17525" y="6236315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</a:t>
            </a:r>
            <a:r>
              <a:rPr lang="en-US" dirty="0" smtClean="0"/>
              <a:t>3:</a:t>
            </a:r>
            <a:r>
              <a:rPr lang="vi-VN" dirty="0" smtClean="0"/>
              <a:t> hướng đối tượng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 C#</a:t>
            </a:r>
            <a:endParaRPr lang="vi-V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Trong</a:t>
            </a:r>
            <a:r>
              <a:rPr lang="en-US" sz="2200" dirty="0" smtClean="0"/>
              <a:t> C#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T</a:t>
            </a:r>
            <a:r>
              <a:rPr lang="en-US" sz="2200" dirty="0" err="1" smtClean="0"/>
              <a:t>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huỷ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thúc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thay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thúc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3175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471487" lvl="1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471487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01B3-1450-4D9E-BF5E-C44211EA18F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20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84412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tham chiếu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/>
              <a:t>C#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,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khoá</a:t>
            </a:r>
            <a:r>
              <a:rPr lang="en-US" sz="22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ref</a:t>
            </a:r>
            <a:r>
              <a:rPr lang="en-US" sz="2200" dirty="0" smtClean="0"/>
              <a:t>: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,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out</a:t>
            </a:r>
            <a:r>
              <a:rPr lang="en-US" sz="2200" dirty="0" smtClean="0"/>
              <a:t>: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,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truyền</a:t>
            </a:r>
            <a:r>
              <a:rPr lang="en-US" sz="2200" dirty="0" smtClean="0"/>
              <a:t>.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9224-C033-45CC-800B-BC578A80F7A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21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6475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- truyền tham chiếu, từ khoá ref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850900"/>
            <a:ext cx="8382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Swap2(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ref 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a, ref 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temp =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 =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 = temp;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phuong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thuc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: a={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0},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},",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n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30; m = 40;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Truoc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goi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swap2: n = {0},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1},", n, m);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Swap2(ref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n, ref 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goi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swap2: n = {0}, m = {1},", n, 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F37D-71C1-44A1-8504-D61A93E27612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22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22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- truyền tham </a:t>
            </a:r>
            <a:r>
              <a:rPr lang="en-US" smtClean="0"/>
              <a:t>chiếu, từ khoá 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302224"/>
          </a:xfrm>
        </p:spPr>
        <p:txBody>
          <a:bodyPr/>
          <a:lstStyle/>
          <a:p>
            <a:pPr marL="0" indent="0">
              <a:buNone/>
            </a:pPr>
            <a:r>
              <a:rPr lang="vi-VN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//Phương thức thay đổi giá trị, sử dụng truyền tham chiếu, từ khoá out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Change(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a, out </a:t>
            </a:r>
            <a:r>
              <a:rPr lang="en-US" sz="16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100;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200;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phuong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thuc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: a={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},b={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1},",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Change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(out n, out 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goi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Change: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0},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m={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},",n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2A18-ABEF-4196-955B-F6901CC2356E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23</a:t>
            </a:fld>
            <a:r>
              <a:rPr lang="vi-VN" smtClean="0"/>
              <a:t>/33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762000" y="5805264"/>
            <a:ext cx="748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err="1" smtClean="0"/>
              <a:t>Hãy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thử</a:t>
            </a:r>
            <a:r>
              <a:rPr lang="en-US" sz="2600" i="1" dirty="0" smtClean="0"/>
              <a:t> 2 </a:t>
            </a:r>
            <a:r>
              <a:rPr lang="en-US" sz="2600" i="1" dirty="0" err="1" smtClean="0"/>
              <a:t>ví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trên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nếu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bỏ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từ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khóa</a:t>
            </a:r>
            <a:r>
              <a:rPr lang="en-US" sz="2600" i="1" dirty="0" smtClean="0"/>
              <a:t> ref, out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26510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Nạp chồng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4262"/>
            <a:ext cx="8524875" cy="3876675"/>
          </a:xfrm>
        </p:spPr>
        <p:txBody>
          <a:bodyPr/>
          <a:lstStyle/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muốn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nhiều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hàm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cùng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nhiều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hàm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với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đầu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vào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nhau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sử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dụng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kĩ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thuật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nạp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chồng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hàm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(overloading)</a:t>
            </a:r>
          </a:p>
          <a:p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Để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phân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biệt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được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hàm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với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nhau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,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căn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cứ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vào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một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trong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hai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yếu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tố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:</a:t>
            </a: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Khác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tên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Khác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tham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số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hoặc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kiểu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dữ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liệu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của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tham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số</a:t>
            </a: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marL="471487" lvl="1" indent="0">
              <a:buNone/>
            </a:pP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Ví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dụ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:</a:t>
            </a: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void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myMethod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p1);</a:t>
            </a:r>
          </a:p>
          <a:p>
            <a:pPr marL="471487" lvl="1" indent="0">
              <a:buNone/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void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myMethod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p1,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p2);</a:t>
            </a:r>
          </a:p>
          <a:p>
            <a:pPr marL="471487" lvl="1" indent="0"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void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myMethod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(double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p1,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double s1);</a:t>
            </a:r>
          </a:p>
          <a:p>
            <a:pPr marL="471487" lvl="1" indent="0">
              <a:buNone/>
            </a:pP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67C6-674B-43BE-A985-3005ECC76BC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24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729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- Nạp chồng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72" y="930826"/>
            <a:ext cx="4314056" cy="5181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PhanSo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Mau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vi-VN" sz="15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nạp chồng các phương thức khởi tạo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Mau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Mau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fr-FR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t, </a:t>
            </a:r>
            <a:r>
              <a:rPr lang="fr-FR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Mau =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</a:t>
            </a:r>
            <a:endParaRPr lang="en-US" sz="15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481-AD2D-4F1A-B3B5-0859064143D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5061992" y="1301254"/>
            <a:ext cx="374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("{0}/{1} ", Tu, </a:t>
            </a:r>
            <a:r>
              <a:rPr lang="fr-FR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Mau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Cong(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PS2)</a:t>
            </a:r>
          </a:p>
          <a:p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5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TS = Tu * PS2.Mau + </a:t>
            </a:r>
            <a:r>
              <a:rPr lang="fr-FR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Mau</a:t>
            </a:r>
            <a:r>
              <a:rPr lang="fr-FR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* PS2.Tu;</a:t>
            </a:r>
          </a:p>
          <a:p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MS = Mau * PS2.Mau;</a:t>
            </a:r>
          </a:p>
          <a:p>
            <a:pPr algn="just" fontAlgn="base">
              <a:spcAft>
                <a:spcPct val="0"/>
              </a:spcAft>
              <a:buClr>
                <a:schemeClr val="accent2"/>
              </a:buClr>
            </a:pPr>
            <a:r>
              <a:rPr lang="vi-VN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//Gọi phương thức tạo 2 tham số</a:t>
            </a:r>
          </a:p>
          <a:p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KetQua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(TS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MS);</a:t>
            </a:r>
          </a:p>
          <a:p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KetQua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25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3775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- Nạp chồng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16046"/>
            <a:ext cx="8524875" cy="38766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Main(string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 p1 =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p1.InPhanSo();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 p2 =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p2.InPhanSo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mau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p3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 p3 =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p3.InPhanSo();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//p1=p2+p3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p1 = p2.Cong(p3);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Phan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so p1 = p2 + p3 =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p1.InPhanSo();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D572-BDC5-4F69-866B-9CFBC5FB329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26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100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909637" lvl="2" indent="0">
              <a:buNone/>
            </a:pPr>
            <a:r>
              <a:rPr lang="en-US" dirty="0" smtClean="0"/>
              <a:t>		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TuSo</a:t>
            </a:r>
            <a:r>
              <a:rPr lang="en-US" dirty="0" smtClean="0"/>
              <a:t>; //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	</a:t>
            </a:r>
            <a:r>
              <a:rPr lang="en-US" dirty="0" smtClean="0"/>
              <a:t>     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MauSo</a:t>
            </a:r>
            <a:r>
              <a:rPr lang="en-US" dirty="0" smtClean="0"/>
              <a:t>; //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 smtClean="0"/>
              <a:t>}	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= 0,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= 1)</a:t>
            </a:r>
          </a:p>
          <a:p>
            <a:pPr lvl="2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/</a:t>
            </a:r>
            <a:r>
              <a:rPr lang="en-US" dirty="0" err="1" smtClean="0"/>
              <a:t>hiệu</a:t>
            </a:r>
            <a:r>
              <a:rPr lang="en-US" dirty="0" smtClean="0"/>
              <a:t>/</a:t>
            </a:r>
            <a:r>
              <a:rPr lang="en-US" dirty="0" err="1" smtClean="0"/>
              <a:t>tích</a:t>
            </a:r>
            <a:r>
              <a:rPr lang="en-US" dirty="0" smtClean="0"/>
              <a:t>/</a:t>
            </a:r>
            <a:r>
              <a:rPr lang="en-US" dirty="0" err="1" smtClean="0"/>
              <a:t>thương</a:t>
            </a:r>
            <a:r>
              <a:rPr lang="en-US" dirty="0" smtClean="0"/>
              <a:t> 2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2F6A-0C91-4A69-B879-383AE4CC140E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27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27949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909637"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 private double x; //</a:t>
            </a:r>
            <a:r>
              <a:rPr lang="en-US" dirty="0" err="1" smtClean="0"/>
              <a:t>Hoành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private double y; //Tung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(0,0)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x, y: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toạ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F843-30DB-4EC0-B5D8-13B5F030E036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28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3479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382000" cy="51816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n; //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[ ] a; //</a:t>
            </a:r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908050" lvl="2" indent="-184150"/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Mang1Chieu(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908050" lvl="2" indent="-184150"/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908050" lvl="2" indent="-184150"/>
            <a:r>
              <a:rPr lang="en-US" dirty="0" smtClean="0"/>
              <a:t> In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908050" lvl="2" indent="-184150"/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908050" lvl="3" indent="-184150">
              <a:buNone/>
            </a:pPr>
            <a:r>
              <a:rPr lang="en-US" dirty="0" smtClean="0"/>
              <a:t>     public  void </a:t>
            </a:r>
            <a:r>
              <a:rPr lang="en-US" dirty="0" err="1" smtClean="0"/>
              <a:t>sapxep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thutu</a:t>
            </a:r>
            <a:r>
              <a:rPr lang="en-US" dirty="0" smtClean="0"/>
              <a:t>) //</a:t>
            </a:r>
            <a:r>
              <a:rPr lang="en-US" dirty="0" err="1" smtClean="0"/>
              <a:t>thutu</a:t>
            </a:r>
            <a:r>
              <a:rPr lang="en-US" dirty="0" smtClean="0"/>
              <a:t> = 0: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, </a:t>
            </a:r>
            <a:r>
              <a:rPr lang="en-US" dirty="0" err="1" smtClean="0"/>
              <a:t>thutu</a:t>
            </a:r>
            <a:r>
              <a:rPr lang="en-US" dirty="0" smtClean="0"/>
              <a:t>=1: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pPr marL="908050" lvl="2" indent="-184150"/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908050" lvl="2" indent="-18415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public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timkiem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 m) //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-1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,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thầy</a:t>
            </a:r>
            <a:endParaRPr lang="en-US" sz="1800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DC92-D28D-4626-A724-EBFA2F81813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29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8340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12" y="850900"/>
            <a:ext cx="8784976" cy="51816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mẫu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mô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tả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chung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đặc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điểm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hành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vi,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cử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chỉ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…)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Cú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phạm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vi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truy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cập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 [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 class &lt;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	//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endParaRPr lang="en-US" sz="22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//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thức</a:t>
            </a:r>
            <a:endParaRPr lang="en-US" sz="22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71487" lvl="1" indent="0"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pPr marL="471487" lvl="1" indent="0">
              <a:buNone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phạm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vi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truy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cập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]: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khả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năng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truy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nhập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(public, private, internal, protected, internal protected)</a:t>
            </a:r>
          </a:p>
          <a:p>
            <a:pPr marL="471487" lvl="1" indent="0">
              <a:buNone/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]: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</a:p>
          <a:p>
            <a:pPr marL="814387" lvl="1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459-1175-4056-B1C9-C1D91011525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2263" y="6400801"/>
            <a:ext cx="6097137" cy="149226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3. Lập trình hướng đối tượng trong C#</a:t>
            </a:r>
            <a:endParaRPr lang="vi-V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88254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m; //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n; //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[ , ] a; //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MaTran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m </a:t>
            </a:r>
            <a:r>
              <a:rPr lang="en-US" dirty="0" err="1" smtClean="0"/>
              <a:t>dòng</a:t>
            </a:r>
            <a:r>
              <a:rPr lang="en-US" dirty="0" smtClean="0"/>
              <a:t>, n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2"/>
            <a:r>
              <a:rPr lang="en-US" dirty="0" err="1" smtClean="0"/>
              <a:t>Nhập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2"/>
            <a:r>
              <a:rPr lang="en-US" dirty="0" smtClean="0"/>
              <a:t>In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err="1" smtClean="0"/>
              <a:t>Cộng</a:t>
            </a:r>
            <a:r>
              <a:rPr lang="en-US" dirty="0" smtClean="0"/>
              <a:t> 2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3800-BB88-4D4A-B283-C34782DDB45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30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34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Xây dựng các phương thức trong lớp MaTran</a:t>
            </a:r>
          </a:p>
          <a:p>
            <a:pPr lvl="2"/>
            <a:r>
              <a:rPr lang="en-US" smtClean="0"/>
              <a:t>Tính hiệu 2 ma trận</a:t>
            </a:r>
          </a:p>
          <a:p>
            <a:pPr lvl="2"/>
            <a:r>
              <a:rPr lang="en-US" smtClean="0"/>
              <a:t>Tính tích 2 ma trận</a:t>
            </a:r>
          </a:p>
          <a:p>
            <a:pPr lvl="2"/>
            <a:r>
              <a:rPr lang="en-US" smtClean="0"/>
              <a:t>Tìm ma trận chuyển vị</a:t>
            </a:r>
          </a:p>
          <a:p>
            <a:pPr lvl="2"/>
            <a:r>
              <a:rPr lang="en-US" smtClean="0"/>
              <a:t>Kiểm tra ma trận có phải ma trận vuông hay không?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4BD1-788F-46DA-B3BC-5A2F88339AD0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31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3309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5. Xây dựng lớp NhanVien</a:t>
            </a:r>
          </a:p>
          <a:p>
            <a:pPr lvl="1"/>
            <a:r>
              <a:rPr lang="en-US" smtClean="0"/>
              <a:t>Các thành phần dữ liệu</a:t>
            </a:r>
          </a:p>
          <a:p>
            <a:pPr lvl="2"/>
            <a:r>
              <a:rPr lang="en-US" smtClean="0"/>
              <a:t>Họ tên, Năm sinh, Địa chỉ, Lương cơ bản, Hệ số, Phụ cấp, Tổng tiền</a:t>
            </a:r>
          </a:p>
          <a:p>
            <a:pPr lvl="1"/>
            <a:r>
              <a:rPr lang="en-US" smtClean="0"/>
              <a:t>Các phương thức</a:t>
            </a:r>
          </a:p>
          <a:p>
            <a:pPr lvl="2"/>
            <a:r>
              <a:rPr lang="en-US" smtClean="0"/>
              <a:t>Hàm tạo không tham số</a:t>
            </a:r>
          </a:p>
          <a:p>
            <a:pPr lvl="2"/>
            <a:r>
              <a:rPr lang="en-US" smtClean="0"/>
              <a:t>Nhập nhân viên</a:t>
            </a:r>
          </a:p>
          <a:p>
            <a:pPr lvl="2"/>
            <a:r>
              <a:rPr lang="en-US" smtClean="0"/>
              <a:t>Tính lương: Tổng tiền = Lương cơ bản x Hệ số + Phụ cấp</a:t>
            </a:r>
          </a:p>
          <a:p>
            <a:pPr lvl="2"/>
            <a:r>
              <a:rPr lang="en-US" smtClean="0"/>
              <a:t>In nhân viên ra màn hình</a:t>
            </a:r>
          </a:p>
          <a:p>
            <a:pPr lvl="2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D43F-DF81-440A-A98C-CC918185A4E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32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663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smtClean="0"/>
              <a:t>6. </a:t>
            </a:r>
            <a:r>
              <a:rPr lang="en-US"/>
              <a:t>Chương trình quản lý Sinh viên</a:t>
            </a:r>
          </a:p>
          <a:p>
            <a:pPr lvl="1"/>
            <a:r>
              <a:rPr lang="en-US"/>
              <a:t>Xây dựng lớp SinhVien</a:t>
            </a:r>
          </a:p>
          <a:p>
            <a:pPr lvl="2"/>
            <a:r>
              <a:rPr lang="en-US"/>
              <a:t>Các thành phần dữ liệu: </a:t>
            </a:r>
          </a:p>
          <a:p>
            <a:pPr lvl="3"/>
            <a:r>
              <a:rPr lang="en-US"/>
              <a:t>Mã sinh viên, Họ tên, Năm sinh, Điểm lập trình, Điểm CSDL , Điểm TB (trong đó: Điểm TB=Điểm Lập trình + Điểm CSDL)/2</a:t>
            </a:r>
          </a:p>
          <a:p>
            <a:pPr lvl="2"/>
            <a:r>
              <a:rPr lang="en-US"/>
              <a:t>Các hàm tạo</a:t>
            </a:r>
          </a:p>
          <a:p>
            <a:pPr lvl="3"/>
            <a:r>
              <a:rPr lang="en-US"/>
              <a:t>Hàm tạo không tham số</a:t>
            </a:r>
          </a:p>
          <a:p>
            <a:pPr lvl="3"/>
            <a:r>
              <a:rPr lang="en-US"/>
              <a:t>Hàm tạo có 5 tham số (Họ tên, năm sinh, quê quán, Điểm lập trình, Điểm CSDL</a:t>
            </a:r>
            <a:r>
              <a:rPr lang="en-US" smtClean="0"/>
              <a:t>)</a:t>
            </a:r>
          </a:p>
          <a:p>
            <a:pPr lvl="2"/>
            <a:r>
              <a:rPr lang="en-US"/>
              <a:t>Các phương thức</a:t>
            </a:r>
          </a:p>
          <a:p>
            <a:pPr lvl="3"/>
            <a:r>
              <a:rPr lang="en-US"/>
              <a:t>Nhập thông tin sinh viên</a:t>
            </a:r>
          </a:p>
          <a:p>
            <a:pPr lvl="3"/>
            <a:r>
              <a:rPr lang="en-US"/>
              <a:t>In thông tin sinh viên ra màn hình</a:t>
            </a:r>
          </a:p>
          <a:p>
            <a:pPr lvl="3"/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7D5C-3296-44A2-B203-344FEDE516DA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33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1361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DanhSach</a:t>
            </a:r>
            <a:endParaRPr lang="en-US" dirty="0" smtClean="0"/>
          </a:p>
          <a:p>
            <a:pPr lvl="2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n; //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SinhVien</a:t>
            </a:r>
            <a:r>
              <a:rPr lang="en-US" dirty="0" smtClean="0"/>
              <a:t>[ ]  DS; //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909637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3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3"/>
            <a:r>
              <a:rPr lang="en-US" dirty="0" smtClean="0"/>
              <a:t>In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3"/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TB&gt;8.0</a:t>
            </a:r>
          </a:p>
          <a:p>
            <a:pPr lvl="3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909637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73E3-0076-4848-9349-C1F8A2EFC992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34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430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50900"/>
            <a:ext cx="8524875" cy="3876675"/>
          </a:xfrm>
        </p:spPr>
        <p:txBody>
          <a:bodyPr/>
          <a:lstStyle/>
          <a:p>
            <a:pPr marL="471487" lvl="1" indent="0"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diện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diện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Cú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từ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khoá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 &lt;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 = new &lt;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&gt;([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nếu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Hoặc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 &lt;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= 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 &lt;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tên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&gt;([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trị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nếu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]);</a:t>
            </a:r>
          </a:p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Chú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ý</a:t>
            </a:r>
          </a:p>
          <a:p>
            <a:pPr lvl="1"/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thì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đó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chỉ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con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trỏ</a:t>
            </a:r>
            <a:endParaRPr lang="en-US" sz="2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Sau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cấp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phát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bằng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từ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khoá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ea typeface="+mn-ea"/>
              </a:rPr>
              <a:t>new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thì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trỏ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trỏ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tới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thực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sự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A07-31FB-4E67-B060-FB6B32670DD6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771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cập thuộc tính/phương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46"/>
            <a:ext cx="8524875" cy="3876675"/>
          </a:xfrm>
        </p:spPr>
        <p:txBody>
          <a:bodyPr/>
          <a:lstStyle/>
          <a:p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endParaRPr lang="en-US" sz="2200" dirty="0" smtClean="0"/>
          </a:p>
          <a:p>
            <a:pPr lvl="1"/>
            <a:r>
              <a:rPr lang="en-US" sz="2200" dirty="0" smtClean="0"/>
              <a:t>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&gt;.&lt;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&gt;</a:t>
            </a:r>
          </a:p>
          <a:p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endParaRPr lang="en-US" sz="2200" dirty="0" smtClean="0"/>
          </a:p>
          <a:p>
            <a:pPr lvl="1"/>
            <a:r>
              <a:rPr lang="en-US" sz="2200" dirty="0" smtClean="0"/>
              <a:t>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&gt;.&lt;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&gt;([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])</a:t>
            </a:r>
          </a:p>
          <a:p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chữ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h</a:t>
            </a:r>
          </a:p>
          <a:p>
            <a:pPr marL="469900" lvl="1" indent="506413">
              <a:buNone/>
            </a:pP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HCN h;</a:t>
            </a:r>
          </a:p>
          <a:p>
            <a:pPr marL="469900" lvl="1" indent="506413">
              <a:buNone/>
            </a:pP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 = new HCN();</a:t>
            </a:r>
          </a:p>
          <a:p>
            <a:pPr marL="469900" lvl="1" indent="506413">
              <a:buNone/>
            </a:pP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h.Nhap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69900" lvl="1" indent="506413">
              <a:buNone/>
            </a:pP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h.Xuat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9604-7EA1-4A7F-917E-D831B9ABBE59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5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5784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- Lớp hình chữ nhật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0900"/>
            <a:ext cx="8524875" cy="3876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class HCN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{	protected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float Dai,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ChuVi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(Dai +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)*2;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DienTich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Dai*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chieu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dai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Dai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float.Parse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chieu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Rong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float.Parse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566-B52F-451F-9663-BEA2D252C05C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6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024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Phạm vi truy nhập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447044"/>
              </p:ext>
            </p:extLst>
          </p:nvPr>
        </p:nvGraphicFramePr>
        <p:xfrm>
          <a:off x="557283" y="733567"/>
          <a:ext cx="7924800" cy="516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68"/>
                <a:gridCol w="6203032"/>
              </a:tblGrid>
              <a:tr h="949691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public</a:t>
                      </a:r>
                      <a:endParaRPr lang="en-US" sz="22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Có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thể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được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truy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xuất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bởi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bất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cứ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phương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thức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của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lớp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nào</a:t>
                      </a:r>
                      <a:r>
                        <a:rPr lang="en-US" sz="2200" b="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khác</a:t>
                      </a:r>
                      <a:endParaRPr lang="en-US" sz="22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49691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truy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bởi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969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200" baseline="0" smtClean="0">
                          <a:solidFill>
                            <a:schemeClr val="tx1"/>
                          </a:solidFill>
                        </a:rPr>
                        <a:t> thể được truy xuất bởi các phương thức của chính lớp đó và các lớp dẫn xuất (derived) từ nó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9691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truy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bởi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cùng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khối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(assembly)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67555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internal protected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truy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bởi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dẫn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cùng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khối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(assembly)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</a:rPr>
                        <a:t>nó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A459-D0BD-481A-8BB2-EA30FB1765F7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7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293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961432"/>
            <a:ext cx="8524875" cy="387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dữ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xem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như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biến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toàn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cục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với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quyền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truy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cập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này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mà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cần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lại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Mặc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mức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truy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cập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private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thuộc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cùng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project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xem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là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cùng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hợp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assembly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DE5-922C-46E9-AA07-6F1ECB5333C2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8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22750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huỷ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11580"/>
            <a:ext cx="8524875" cy="38766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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Gọi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vi-VN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Phương thức tạo của 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(constructor)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Được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gọi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đến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1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cách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tự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động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được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ra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khởi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giá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trị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đầu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cho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các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thành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phần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dữ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liệu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Nếu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không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xây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dựng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thì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phương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thức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mặc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định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được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gọi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Trước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vi-VN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Phương thức tạo của 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được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chạy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,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đối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tượng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chưa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thực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sự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tồn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tại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trong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bộ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nhớ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,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sau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khi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lập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hoàn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thành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,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bộ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nhớ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lưu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trữ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thể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hiện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của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lớp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5D10-39C2-4BDC-AEC6-240E037F7EF8}" type="datetime1">
              <a:rPr lang="vi-VN" smtClean="0"/>
              <a:t>29/08/2020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3962400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3. Lập trình hướng đối tượng trong C#</a:t>
            </a:r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9</a:t>
            </a:fld>
            <a:r>
              <a:rPr lang="vi-VN" smtClean="0"/>
              <a:t>/33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4052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C998B43A1A9B4CB7E2F48616E2792D" ma:contentTypeVersion="0" ma:contentTypeDescription="Create a new document." ma:contentTypeScope="" ma:versionID="f240c6ec3fac7a485c2e8c9e437c6a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E9BA93-5184-4E73-8287-44E1CBBDDF05}"/>
</file>

<file path=customXml/itemProps2.xml><?xml version="1.0" encoding="utf-8"?>
<ds:datastoreItem xmlns:ds="http://schemas.openxmlformats.org/officeDocument/2006/customXml" ds:itemID="{6A137117-D667-40B8-A876-890FF9AAA4E0}"/>
</file>

<file path=customXml/itemProps3.xml><?xml version="1.0" encoding="utf-8"?>
<ds:datastoreItem xmlns:ds="http://schemas.openxmlformats.org/officeDocument/2006/customXml" ds:itemID="{4BBE5AB6-BCDF-4905-8012-C5E023F6CB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2890</Words>
  <Application>Microsoft Office PowerPoint</Application>
  <PresentationFormat>On-screen Show (4:3)</PresentationFormat>
  <Paragraphs>485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Wingdings</vt:lpstr>
      <vt:lpstr>Standarddesign</vt:lpstr>
      <vt:lpstr>PowerPoint Presentation</vt:lpstr>
      <vt:lpstr>PowerPoint Presentation</vt:lpstr>
      <vt:lpstr>Lớp</vt:lpstr>
      <vt:lpstr>đối tượng</vt:lpstr>
      <vt:lpstr>Truy cập thuộc tính/phương thức</vt:lpstr>
      <vt:lpstr>Ví dụ - Lớp hình chữ nhật</vt:lpstr>
      <vt:lpstr>Phạm vi truy nhập</vt:lpstr>
      <vt:lpstr>Chú ý</vt:lpstr>
      <vt:lpstr>2. Phương thức Tạo và huỷ đối tượng</vt:lpstr>
      <vt:lpstr>Phương thức tạo của lớp mặc định</vt:lpstr>
      <vt:lpstr>Xây dựng Phương thức tạo của lớp</vt:lpstr>
      <vt:lpstr>Ví dụ - Phương thức tạo của lớp</vt:lpstr>
      <vt:lpstr>Ví dụ - Phương thức tạo của lớp (tiếp)</vt:lpstr>
      <vt:lpstr>Phương thức tạo sao chép</vt:lpstr>
      <vt:lpstr>Ví dụ - Phương thức tạo sao chép</vt:lpstr>
      <vt:lpstr>Từ khoá this</vt:lpstr>
      <vt:lpstr>Từ khoá this</vt:lpstr>
      <vt:lpstr>Phương thức huỷ (destructor)</vt:lpstr>
      <vt:lpstr>PowerPoint Presentation</vt:lpstr>
      <vt:lpstr>3. Truyền tham số</vt:lpstr>
      <vt:lpstr>Truyền tham chiếu</vt:lpstr>
      <vt:lpstr>Ví dụ - truyền tham chiếu, từ khoá ref</vt:lpstr>
      <vt:lpstr>Ví dụ - truyền tham chiếu, từ khoá out</vt:lpstr>
      <vt:lpstr>4. Nạp chồng hàm</vt:lpstr>
      <vt:lpstr>Ví dụ - Nạp chồng hàm</vt:lpstr>
      <vt:lpstr>Ví dụ - Nạp chồng hàm</vt:lpstr>
      <vt:lpstr>Bài tập về nhà</vt:lpstr>
      <vt:lpstr>Bài tập về nhà</vt:lpstr>
      <vt:lpstr>Bài tập về nhà</vt:lpstr>
      <vt:lpstr>Bài tập về nhà</vt:lpstr>
      <vt:lpstr>Bài tập về nhà</vt:lpstr>
      <vt:lpstr>Bài tập về nhà</vt:lpstr>
      <vt:lpstr>Bài tập về nhà</vt:lpstr>
      <vt:lpstr>Bài tập về nhà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PresentationPoint;CTLUYEN</dc:creator>
  <cp:lastModifiedBy>My Documents</cp:lastModifiedBy>
  <cp:revision>586</cp:revision>
  <cp:lastPrinted>2005-03-15T07:48:11Z</cp:lastPrinted>
  <dcterms:created xsi:type="dcterms:W3CDTF">2004-11-16T16:03:16Z</dcterms:created>
  <dcterms:modified xsi:type="dcterms:W3CDTF">2020-08-29T08:35:59Z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  <property fmtid="{D5CDD505-2E9C-101B-9397-08002B2CF9AE}" pid="3" name="ContentTypeId">
    <vt:lpwstr>0x010100B7C998B43A1A9B4CB7E2F48616E2792D</vt:lpwstr>
  </property>
</Properties>
</file>