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485" r:id="rId2"/>
    <p:sldId id="587" r:id="rId3"/>
    <p:sldId id="590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17" r:id="rId31"/>
    <p:sldId id="618" r:id="rId32"/>
    <p:sldId id="619" r:id="rId33"/>
    <p:sldId id="620" r:id="rId34"/>
    <p:sldId id="621" r:id="rId35"/>
    <p:sldId id="622" r:id="rId36"/>
    <p:sldId id="623" r:id="rId37"/>
    <p:sldId id="624" r:id="rId38"/>
    <p:sldId id="625" r:id="rId39"/>
    <p:sldId id="626" r:id="rId40"/>
    <p:sldId id="627" r:id="rId41"/>
    <p:sldId id="628" r:id="rId42"/>
    <p:sldId id="629" r:id="rId43"/>
    <p:sldId id="630" r:id="rId44"/>
    <p:sldId id="631" r:id="rId45"/>
  </p:sldIdLst>
  <p:sldSz cx="9144000" cy="6858000" type="screen4x3"/>
  <p:notesSz cx="6699250" cy="9836150"/>
  <p:custDataLst>
    <p:tags r:id="rId48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3197">
          <p15:clr>
            <a:srgbClr val="A4A3A4"/>
          </p15:clr>
        </p15:guide>
        <p15:guide id="3" orient="horz" pos="917">
          <p15:clr>
            <a:srgbClr val="A4A3A4"/>
          </p15:clr>
        </p15:guide>
        <p15:guide id="4" pos="235">
          <p15:clr>
            <a:srgbClr val="A4A3A4"/>
          </p15:clr>
        </p15:guide>
        <p15:guide id="5" pos="55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 autoAdjust="0"/>
    <p:restoredTop sz="94900" autoAdjust="0"/>
  </p:normalViewPr>
  <p:slideViewPr>
    <p:cSldViewPr snapToGrid="0">
      <p:cViewPr varScale="1">
        <p:scale>
          <a:sx n="70" d="100"/>
          <a:sy n="70" d="100"/>
        </p:scale>
        <p:origin x="1272" y="48"/>
      </p:cViewPr>
      <p:guideLst>
        <p:guide orient="horz" pos="4319"/>
        <p:guide orient="horz" pos="3197"/>
        <p:guide orient="horz" pos="917"/>
        <p:guide pos="235"/>
        <p:guide pos="55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5999E9D-6D51-4EBC-8DAD-A3BF4FDC97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802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39B2171B-3D54-49F4-9539-1CAE2C757E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093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752CFA-C365-48FB-ADB1-FD2FE6103123}" type="slidenum">
              <a:rPr lang="en-GB">
                <a:latin typeface="Arial" pitchFamily="34" charset="0"/>
              </a:rPr>
              <a:pPr/>
              <a:t>1</a:t>
            </a:fld>
            <a:endParaRPr lang="en-GB">
              <a:latin typeface="Arial" pitchFamily="34" charset="0"/>
            </a:endParaRPr>
          </a:p>
        </p:txBody>
      </p:sp>
      <p:sp>
        <p:nvSpPr>
          <p:cNvPr id="11267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11268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  <p:extLst>
      <p:ext uri="{BB962C8B-B14F-4D97-AF65-F5344CB8AC3E}">
        <p14:creationId xmlns:p14="http://schemas.microsoft.com/office/powerpoint/2010/main" val="367300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50FB75E-81F0-4B3B-8D2E-5F9DC943C58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711950" y="250825"/>
            <a:ext cx="2132013" cy="50006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314325" y="250825"/>
            <a:ext cx="6245225" cy="50006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427A01C3-1722-4739-A0FE-714AD893A92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D437A68-E703-466B-85A0-753D77862F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0D0D72F0-7165-4984-AC72-519188B2AF8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319088" y="1374775"/>
            <a:ext cx="4186237" cy="387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57725" y="1374775"/>
            <a:ext cx="4186238" cy="387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51D7F5EC-D112-4325-B184-13907574258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0B0BFCE-74AC-4EB7-961E-4DC11686CD4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A3DC13E8-224F-4A68-9084-F7A0DEF159D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2BEDABA4-1336-442B-8D3E-B313EE2739C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BF74A30D-4AD8-4441-BFAF-34529C0AFA6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2688673E-8629-435C-B6A9-35C28234F08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50825"/>
            <a:ext cx="8515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e-DE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74775"/>
            <a:ext cx="85248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167438"/>
            <a:ext cx="3048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4F4F4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23074D8-5AE3-4C96-9B91-3AA2AEBE64C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2pPr>
      <a:lvl3pPr marL="561975" indent="-1793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3pPr>
      <a:lvl4pPr marL="752475" indent="-1889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4pPr>
      <a:lvl5pPr marL="962025" indent="-2079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5pPr>
      <a:lvl6pPr marL="14192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6pPr>
      <a:lvl7pPr marL="18764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7pPr>
      <a:lvl8pPr marL="23336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8pPr>
      <a:lvl9pPr marL="27908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yenct@utc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9138" y="2110965"/>
            <a:ext cx="6806496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44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</a:t>
            </a:r>
            <a:r>
              <a:rPr lang="en-US" sz="44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cơ</a:t>
            </a:r>
            <a:r>
              <a:rPr lang="en-US" sz="44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bản</a:t>
            </a:r>
            <a:endParaRPr lang="en-US" sz="4400" b="1" i="1" kern="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7115" y="3309259"/>
            <a:ext cx="27105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</a:rPr>
              <a:t>TS. Cao </a:t>
            </a:r>
            <a:r>
              <a:rPr lang="en-US" sz="2200" dirty="0" err="1" smtClean="0">
                <a:solidFill>
                  <a:srgbClr val="FFFFFF"/>
                </a:solidFill>
              </a:rPr>
              <a:t>Thị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Luyên</a:t>
            </a:r>
            <a:endParaRPr lang="en-US" sz="2200" dirty="0" smtClean="0">
              <a:solidFill>
                <a:srgbClr val="FFFFFF"/>
              </a:solidFill>
            </a:endParaRPr>
          </a:p>
          <a:p>
            <a:pPr algn="ctr"/>
            <a:r>
              <a:rPr lang="en-US" sz="2200" dirty="0" smtClean="0">
                <a:solidFill>
                  <a:srgbClr val="FFFFFF"/>
                </a:solidFill>
                <a:hlinkClick r:id="rId3"/>
              </a:rPr>
              <a:t>luyenct@utc.edu.vn</a:t>
            </a:r>
            <a:endParaRPr lang="en-US" sz="2200" dirty="0" smtClean="0">
              <a:solidFill>
                <a:srgbClr val="FFFFFF"/>
              </a:solidFill>
            </a:endParaRPr>
          </a:p>
          <a:p>
            <a:pPr algn="ctr"/>
            <a:r>
              <a:rPr lang="en-US" sz="2200" dirty="0" smtClean="0">
                <a:solidFill>
                  <a:srgbClr val="FFFFFF"/>
                </a:solidFill>
              </a:rPr>
              <a:t>0912403345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Không gian tên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50900"/>
            <a:ext cx="8524875" cy="3876675"/>
          </a:xfrm>
        </p:spPr>
        <p:txBody>
          <a:bodyPr/>
          <a:lstStyle/>
          <a:p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Using &lt;</a:t>
            </a:r>
            <a:r>
              <a:rPr lang="en-US" sz="2200" dirty="0" err="1" smtClean="0"/>
              <a:t>tên</a:t>
            </a:r>
            <a:r>
              <a:rPr lang="en-US" sz="2200" dirty="0" smtClean="0"/>
              <a:t> namespace&gt;;</a:t>
            </a:r>
          </a:p>
          <a:p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namespace &lt;</a:t>
            </a:r>
            <a:r>
              <a:rPr lang="en-US" sz="2200" dirty="0" err="1" smtClean="0"/>
              <a:t>Tên</a:t>
            </a:r>
            <a:r>
              <a:rPr lang="en-US" sz="2200" dirty="0" smtClean="0"/>
              <a:t> namespace&gt;</a:t>
            </a:r>
          </a:p>
          <a:p>
            <a:pPr marL="471487" lvl="1" indent="0">
              <a:buNone/>
            </a:pPr>
            <a:r>
              <a:rPr lang="en-US" sz="2200" dirty="0" smtClean="0"/>
              <a:t>	{</a:t>
            </a:r>
          </a:p>
          <a:p>
            <a:pPr marL="471487" lvl="1" indent="0">
              <a:buNone/>
            </a:pPr>
            <a:r>
              <a:rPr lang="en-US" sz="2200" dirty="0" smtClean="0"/>
              <a:t>		&lt;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nghĩa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A&gt;</a:t>
            </a:r>
          </a:p>
          <a:p>
            <a:pPr marL="471487" lvl="1" indent="0">
              <a:buNone/>
            </a:pPr>
            <a:r>
              <a:rPr lang="en-US" sz="2200" dirty="0" smtClean="0"/>
              <a:t>		&lt;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nghĩa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B&gt;</a:t>
            </a:r>
          </a:p>
          <a:p>
            <a:pPr marL="471487" lvl="1" indent="0">
              <a:buNone/>
            </a:pPr>
            <a:r>
              <a:rPr lang="en-US" sz="2200" dirty="0" smtClean="0"/>
              <a:t>		….</a:t>
            </a:r>
          </a:p>
          <a:p>
            <a:pPr marL="471487" lvl="1" indent="0">
              <a:buNone/>
            </a:pPr>
            <a:r>
              <a:rPr lang="en-US" sz="2200" dirty="0" smtClean="0"/>
              <a:t>	}</a:t>
            </a:r>
            <a:endParaRPr lang="vi-V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7967-C84E-4535-BB2B-874B85CF954C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10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136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Kiểu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4262"/>
            <a:ext cx="8524875" cy="3876675"/>
          </a:xfrm>
        </p:spPr>
        <p:txBody>
          <a:bodyPr/>
          <a:lstStyle/>
          <a:p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endParaRPr lang="en-US" sz="2200" dirty="0" smtClean="0"/>
          </a:p>
          <a:p>
            <a:pPr lvl="1"/>
            <a:r>
              <a:rPr lang="en-US" sz="2200" dirty="0" smtClean="0"/>
              <a:t>Theo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nghĩa</a:t>
            </a:r>
            <a:r>
              <a:rPr lang="en-US" sz="2200" dirty="0" smtClean="0"/>
              <a:t>:</a:t>
            </a:r>
          </a:p>
          <a:p>
            <a:pPr lvl="2"/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sẵn</a:t>
            </a:r>
            <a:r>
              <a:rPr lang="en-US" sz="2200" dirty="0" smtClean="0"/>
              <a:t> (Build-in)</a:t>
            </a:r>
          </a:p>
          <a:p>
            <a:pPr lvl="2"/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nghĩa</a:t>
            </a:r>
            <a:r>
              <a:rPr lang="en-US" sz="2200" dirty="0" smtClean="0"/>
              <a:t> (user-defined)</a:t>
            </a:r>
          </a:p>
          <a:p>
            <a:pPr lvl="1"/>
            <a:r>
              <a:rPr lang="en-US" sz="2200" dirty="0" smtClean="0"/>
              <a:t>Theo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trữ</a:t>
            </a:r>
            <a:endParaRPr lang="en-US" sz="2200" dirty="0" smtClean="0"/>
          </a:p>
          <a:p>
            <a:pPr lvl="2"/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(Value)</a:t>
            </a:r>
          </a:p>
          <a:p>
            <a:pPr lvl="2"/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 (Reference)</a:t>
            </a:r>
            <a:endParaRPr lang="vi-V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68B3-0E56-49F7-84AA-69C3E32379C4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11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34297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Kiểu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15" y="850900"/>
            <a:ext cx="8524875" cy="3876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sẵn</a:t>
            </a:r>
            <a:endParaRPr lang="en-US" sz="2200" dirty="0" smtClean="0"/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C# </a:t>
            </a:r>
            <a:r>
              <a:rPr lang="en-US" sz="2200" dirty="0" err="1" smtClean="0"/>
              <a:t>hỗ</a:t>
            </a:r>
            <a:r>
              <a:rPr lang="en-US" sz="2200" dirty="0" smtClean="0"/>
              <a:t> </a:t>
            </a:r>
            <a:r>
              <a:rPr lang="en-US" sz="2200" dirty="0" err="1" smtClean="0"/>
              <a:t>trợ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sẵn</a:t>
            </a:r>
            <a:r>
              <a:rPr lang="en-US" sz="2200" dirty="0" smtClean="0"/>
              <a:t>-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hỗ</a:t>
            </a:r>
            <a:r>
              <a:rPr lang="en-US" sz="2200" dirty="0" smtClean="0"/>
              <a:t> </a:t>
            </a:r>
            <a:r>
              <a:rPr lang="en-US" sz="2200" dirty="0" err="1" smtClean="0"/>
              <a:t>trợ</a:t>
            </a:r>
            <a:r>
              <a:rPr lang="en-US" sz="2200" dirty="0" smtClean="0"/>
              <a:t> </a:t>
            </a:r>
            <a:r>
              <a:rPr lang="en-US" sz="2200" dirty="0" err="1" smtClean="0"/>
              <a:t>bởi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nhận</a:t>
            </a:r>
            <a:r>
              <a:rPr lang="en-US" sz="2200" dirty="0" smtClean="0"/>
              <a:t> </a:t>
            </a:r>
            <a:r>
              <a:rPr lang="en-US" sz="2200" dirty="0" err="1" smtClean="0"/>
              <a:t>ngôn</a:t>
            </a:r>
            <a:r>
              <a:rPr lang="en-US" sz="2200" dirty="0" smtClean="0"/>
              <a:t> </a:t>
            </a:r>
            <a:r>
              <a:rPr lang="en-US" sz="2200" dirty="0" err="1" smtClean="0"/>
              <a:t>ngữ</a:t>
            </a:r>
            <a:r>
              <a:rPr lang="en-US" sz="2200" dirty="0" smtClean="0"/>
              <a:t> </a:t>
            </a:r>
            <a:r>
              <a:rPr lang="en-US" sz="2200" dirty="0" err="1" smtClean="0"/>
              <a:t>chung</a:t>
            </a:r>
            <a:r>
              <a:rPr lang="en-US" sz="2200" dirty="0" smtClean="0"/>
              <a:t> CLS (Common Language System) </a:t>
            </a:r>
            <a:r>
              <a:rPr lang="en-US" sz="2200" dirty="0" err="1" smtClean="0"/>
              <a:t>trong</a:t>
            </a:r>
            <a:r>
              <a:rPr lang="en-US" sz="2200" dirty="0" smtClean="0"/>
              <a:t> MS.NET</a:t>
            </a:r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xạ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nguyên</a:t>
            </a:r>
            <a:r>
              <a:rPr lang="en-US" sz="2200" dirty="0" smtClean="0"/>
              <a:t> </a:t>
            </a:r>
            <a:r>
              <a:rPr lang="en-US" sz="2200" dirty="0" err="1" smtClean="0"/>
              <a:t>thủy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C#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.Net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đảm</a:t>
            </a:r>
            <a:r>
              <a:rPr lang="en-US" sz="2200" dirty="0" smtClean="0"/>
              <a:t> </a:t>
            </a:r>
            <a:r>
              <a:rPr lang="en-US" sz="2200" dirty="0" err="1" smtClean="0"/>
              <a:t>bảo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C#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đồng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bởi</a:t>
            </a:r>
            <a:r>
              <a:rPr lang="en-US" sz="2200" dirty="0" smtClean="0"/>
              <a:t> </a:t>
            </a:r>
            <a:r>
              <a:rPr lang="en-US" sz="2200" dirty="0" err="1" smtClean="0"/>
              <a:t>bất</a:t>
            </a:r>
            <a:r>
              <a:rPr lang="en-US" sz="2200" dirty="0" smtClean="0"/>
              <a:t> </a:t>
            </a:r>
            <a:r>
              <a:rPr lang="en-US" sz="2200" dirty="0" err="1" smtClean="0"/>
              <a:t>cứ</a:t>
            </a:r>
            <a:r>
              <a:rPr lang="en-US" sz="2200" dirty="0" smtClean="0"/>
              <a:t> </a:t>
            </a:r>
            <a:r>
              <a:rPr lang="en-US" sz="2200" dirty="0" err="1" smtClean="0"/>
              <a:t>ngôn</a:t>
            </a:r>
            <a:r>
              <a:rPr lang="en-US" sz="2200" dirty="0" smtClean="0"/>
              <a:t> </a:t>
            </a:r>
            <a:r>
              <a:rPr lang="en-US" sz="2200" dirty="0" err="1" smtClean="0"/>
              <a:t>ngữ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biên</a:t>
            </a:r>
            <a:r>
              <a:rPr lang="en-US" sz="2200" dirty="0" smtClean="0"/>
              <a:t> </a:t>
            </a:r>
            <a:r>
              <a:rPr lang="en-US" sz="2200" dirty="0" err="1" smtClean="0"/>
              <a:t>dịch</a:t>
            </a:r>
            <a:r>
              <a:rPr lang="en-US" sz="2200" dirty="0" smtClean="0"/>
              <a:t> </a:t>
            </a:r>
            <a:r>
              <a:rPr lang="en-US" sz="2200" dirty="0" err="1" smtClean="0"/>
              <a:t>bởi</a:t>
            </a:r>
            <a:r>
              <a:rPr lang="en-US" sz="2200" dirty="0" smtClean="0"/>
              <a:t> </a:t>
            </a:r>
            <a:r>
              <a:rPr lang="en-US" sz="2200" dirty="0" err="1" smtClean="0"/>
              <a:t>.Net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VB.Net</a:t>
            </a:r>
            <a:endParaRPr lang="en-US" sz="2200" dirty="0" smtClean="0"/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kích</a:t>
            </a:r>
            <a:r>
              <a:rPr lang="en-US" sz="2200" dirty="0" smtClean="0"/>
              <a:t> </a:t>
            </a:r>
            <a:r>
              <a:rPr lang="en-US" sz="2200" dirty="0" err="1" smtClean="0"/>
              <a:t>thước</a:t>
            </a:r>
            <a:r>
              <a:rPr lang="en-US" sz="2200" dirty="0" smtClean="0"/>
              <a:t>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endParaRPr lang="vi-V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6257-F18A-4CE4-9917-2AEE6E54D1DD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12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93454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Kiểu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B662-A204-465F-A193-E0D457D5DF61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13</a:t>
            </a:fld>
            <a:r>
              <a:rPr lang="vi-VN" smtClean="0"/>
              <a:t>/47</a:t>
            </a:r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50900"/>
            <a:ext cx="8064896" cy="554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2449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Kiểu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84262"/>
            <a:ext cx="8524875" cy="3876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(value type)</a:t>
            </a:r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trữ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vùng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r>
              <a:rPr lang="en-US" sz="2200" dirty="0" smtClean="0"/>
              <a:t> </a:t>
            </a:r>
            <a:r>
              <a:rPr lang="en-US" sz="2200" dirty="0" err="1" smtClean="0"/>
              <a:t>ngăn</a:t>
            </a:r>
            <a:r>
              <a:rPr lang="en-US" sz="2200" dirty="0" smtClean="0"/>
              <a:t> </a:t>
            </a:r>
            <a:r>
              <a:rPr lang="en-US" sz="2200" dirty="0" err="1" smtClean="0"/>
              <a:t>xếp</a:t>
            </a:r>
            <a:r>
              <a:rPr lang="en-US" sz="2200" dirty="0" smtClean="0"/>
              <a:t> (stack)</a:t>
            </a:r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 </a:t>
            </a:r>
            <a:r>
              <a:rPr lang="en-US" sz="2200" dirty="0" err="1" smtClean="0"/>
              <a:t>int</a:t>
            </a:r>
            <a:r>
              <a:rPr lang="en-US" sz="2200" dirty="0" smtClean="0"/>
              <a:t>, long, float…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 (reference type)</a:t>
            </a:r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Địa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trữ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ngăn</a:t>
            </a:r>
            <a:r>
              <a:rPr lang="en-US" sz="2200" dirty="0" smtClean="0"/>
              <a:t> </a:t>
            </a:r>
            <a:r>
              <a:rPr lang="en-US" sz="2200" dirty="0" err="1" smtClean="0"/>
              <a:t>xếp</a:t>
            </a:r>
            <a:r>
              <a:rPr lang="en-US" sz="2200" dirty="0" smtClean="0"/>
              <a:t> (stack)</a:t>
            </a:r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trữ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vùng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r>
              <a:rPr lang="en-US" sz="2200" dirty="0" smtClean="0"/>
              <a:t> Heap</a:t>
            </a:r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 class, delegate, interface, object, string, dynamic</a:t>
            </a:r>
            <a:endParaRPr lang="vi-V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64A-FF1E-4861-9C79-12715E6E7457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14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97987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084262"/>
            <a:ext cx="8524875" cy="3876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ngầm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(</a:t>
            </a:r>
            <a:r>
              <a:rPr lang="en-US" sz="2200" dirty="0" err="1" smtClean="0"/>
              <a:t>implicity</a:t>
            </a:r>
            <a:r>
              <a:rPr lang="en-US" sz="22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biên</a:t>
            </a:r>
            <a:r>
              <a:rPr lang="en-US" sz="2200" dirty="0" smtClean="0"/>
              <a:t> </a:t>
            </a:r>
            <a:r>
              <a:rPr lang="en-US" sz="2200" dirty="0" err="1" smtClean="0"/>
              <a:t>dịch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động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, </a:t>
            </a:r>
            <a:r>
              <a:rPr lang="en-US" sz="2200" dirty="0" err="1" smtClean="0"/>
              <a:t>đảm</a:t>
            </a:r>
            <a:r>
              <a:rPr lang="en-US" sz="2200" dirty="0" smtClean="0"/>
              <a:t> </a:t>
            </a:r>
            <a:r>
              <a:rPr lang="en-US" sz="2200" dirty="0" err="1" smtClean="0"/>
              <a:t>bảo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bị</a:t>
            </a:r>
            <a:r>
              <a:rPr lang="en-US" sz="2200" dirty="0" smtClean="0"/>
              <a:t> </a:t>
            </a:r>
            <a:r>
              <a:rPr lang="en-US" sz="2200" dirty="0" err="1" smtClean="0"/>
              <a:t>mất</a:t>
            </a:r>
            <a:r>
              <a:rPr lang="en-US" sz="2200" dirty="0" smtClean="0"/>
              <a:t> </a:t>
            </a:r>
            <a:r>
              <a:rPr lang="en-US" sz="2200" dirty="0" err="1" smtClean="0"/>
              <a:t>mát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endParaRPr lang="en-US" sz="2200" dirty="0" smtClean="0"/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 short x=5;</a:t>
            </a:r>
          </a:p>
          <a:p>
            <a:pPr marL="471487" lvl="1" indent="0">
              <a:lnSpc>
                <a:spcPct val="150000"/>
              </a:lnSpc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dirty="0" err="1" smtClean="0"/>
              <a:t>int</a:t>
            </a:r>
            <a:r>
              <a:rPr lang="en-US" sz="2200" dirty="0" smtClean="0"/>
              <a:t> y=x;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tường</a:t>
            </a:r>
            <a:r>
              <a:rPr lang="en-US" sz="2200" dirty="0" smtClean="0"/>
              <a:t> minh (</a:t>
            </a:r>
            <a:r>
              <a:rPr lang="en-US" sz="2200" dirty="0" err="1" smtClean="0"/>
              <a:t>explicity</a:t>
            </a:r>
            <a:r>
              <a:rPr lang="en-US" sz="22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tử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endParaRPr lang="en-US" sz="2200" dirty="0" smtClean="0"/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tiện</a:t>
            </a:r>
            <a:r>
              <a:rPr lang="en-US" sz="2200" dirty="0" smtClean="0"/>
              <a:t> </a:t>
            </a:r>
            <a:r>
              <a:rPr lang="en-US" sz="2200" dirty="0" err="1" smtClean="0"/>
              <a:t>ích</a:t>
            </a:r>
            <a:endParaRPr lang="vi-V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F004-438C-4F25-9181-D8C919221BB1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15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60978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869157"/>
            <a:ext cx="8686800" cy="5181600"/>
          </a:xfrm>
        </p:spPr>
        <p:txBody>
          <a:bodyPr/>
          <a:lstStyle/>
          <a:p>
            <a:pPr marL="909637" lvl="2" indent="0">
              <a:buNone/>
            </a:pPr>
            <a:r>
              <a:rPr lang="en-US" sz="2200" b="1" dirty="0" err="1" smtClean="0">
                <a:solidFill>
                  <a:srgbClr val="FF0000"/>
                </a:solidFill>
              </a:rPr>
              <a:t>TryParse</a:t>
            </a:r>
            <a:r>
              <a:rPr lang="en-US" sz="2200" dirty="0" smtClean="0"/>
              <a:t>(</a:t>
            </a:r>
            <a:r>
              <a:rPr lang="en-US" sz="2200" dirty="0" err="1" smtClean="0"/>
              <a:t>chuỗi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, </a:t>
            </a:r>
            <a:r>
              <a:rPr lang="en-US" sz="2200" b="1" dirty="0" smtClean="0"/>
              <a:t>out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</a:t>
            </a:r>
            <a:r>
              <a:rPr lang="en-US" sz="2200" dirty="0" err="1" smtClean="0"/>
              <a:t>chứa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)</a:t>
            </a:r>
          </a:p>
          <a:p>
            <a:pPr marL="909637" lvl="2" indent="0">
              <a:buNone/>
            </a:pPr>
            <a:r>
              <a:rPr lang="en-US" sz="2200" b="1" dirty="0" err="1" smtClean="0"/>
              <a:t>TryParse</a:t>
            </a:r>
            <a:r>
              <a:rPr lang="en-US" sz="2200" dirty="0" smtClean="0"/>
              <a:t> 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trả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true </a:t>
            </a:r>
            <a:r>
              <a:rPr lang="en-US" sz="2200" dirty="0" err="1" smtClean="0"/>
              <a:t>ngược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false</a:t>
            </a:r>
            <a:endParaRPr lang="en-US" sz="2200" b="1" dirty="0" smtClean="0"/>
          </a:p>
          <a:p>
            <a:pPr marL="909637" lvl="2" indent="0">
              <a:buNone/>
            </a:pP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</a:t>
            </a:r>
          </a:p>
          <a:p>
            <a:pPr marL="909637" lvl="2" indent="0"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a;</a:t>
            </a:r>
          </a:p>
          <a:p>
            <a:pPr marL="909637" lvl="2" indent="0">
              <a:buNone/>
            </a:pPr>
            <a:r>
              <a:rPr lang="en-US" sz="2200" dirty="0" smtClean="0"/>
              <a:t>Int32.TryParse(“123”, out a) //a = 123 </a:t>
            </a:r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true</a:t>
            </a:r>
          </a:p>
          <a:p>
            <a:pPr lvl="2"/>
            <a:r>
              <a:rPr lang="en-US" sz="2200" b="1" dirty="0" smtClean="0">
                <a:solidFill>
                  <a:srgbClr val="FF0000"/>
                </a:solidFill>
              </a:rPr>
              <a:t>Convert</a:t>
            </a:r>
            <a:r>
              <a:rPr lang="en-US" sz="2200" dirty="0" smtClean="0"/>
              <a:t>: </a:t>
            </a: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</a:t>
            </a:r>
          </a:p>
          <a:p>
            <a:pPr marL="909637" lvl="2" indent="0">
              <a:buNone/>
            </a:pPr>
            <a:r>
              <a:rPr lang="en-US" sz="2200" dirty="0" smtClean="0"/>
              <a:t>Double d = Convert.ToInt32(“123”); //d </a:t>
            </a:r>
            <a:r>
              <a:rPr lang="en-US" sz="2200" dirty="0" err="1" smtClean="0"/>
              <a:t>mang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123</a:t>
            </a:r>
          </a:p>
          <a:p>
            <a:pPr lvl="2"/>
            <a:r>
              <a:rPr lang="en-US" sz="2200" b="1" dirty="0">
                <a:solidFill>
                  <a:srgbClr val="FF0000"/>
                </a:solidFill>
              </a:rPr>
              <a:t>Parse</a:t>
            </a:r>
            <a:r>
              <a:rPr lang="en-US" sz="2200" dirty="0"/>
              <a:t>: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chuyển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chuỗi</a:t>
            </a:r>
            <a:r>
              <a:rPr lang="en-US" sz="2200" dirty="0"/>
              <a:t> sang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kiểu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.</a:t>
            </a:r>
            <a:endParaRPr lang="en-US" sz="2200" dirty="0"/>
          </a:p>
          <a:p>
            <a:pPr marL="909637" lvl="2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a = Int32.Parse(“123”); // a </a:t>
            </a:r>
            <a:r>
              <a:rPr lang="en-US" sz="2200" dirty="0" smtClean="0"/>
              <a:t>=123</a:t>
            </a:r>
            <a:endParaRPr lang="en-US" sz="2200" dirty="0"/>
          </a:p>
          <a:p>
            <a:pPr marL="909637" lvl="2" indent="0">
              <a:buNone/>
            </a:pPr>
            <a:r>
              <a:rPr lang="en-US" sz="2200" dirty="0"/>
              <a:t>float b = </a:t>
            </a:r>
            <a:r>
              <a:rPr lang="en-US" sz="2200" dirty="0" err="1"/>
              <a:t>Float.Parse</a:t>
            </a:r>
            <a:r>
              <a:rPr lang="en-US" sz="2200" dirty="0"/>
              <a:t>(“20.7”); //b </a:t>
            </a:r>
            <a:r>
              <a:rPr lang="en-US" sz="2200" dirty="0" smtClean="0"/>
              <a:t>=20.7</a:t>
            </a:r>
            <a:endParaRPr lang="en-US" sz="2200" dirty="0"/>
          </a:p>
          <a:p>
            <a:pPr marL="909637" lvl="2" indent="0">
              <a:buNone/>
            </a:pPr>
            <a:r>
              <a:rPr lang="en-US" sz="2200" dirty="0" err="1"/>
              <a:t>bool</a:t>
            </a:r>
            <a:r>
              <a:rPr lang="en-US" sz="2200" dirty="0"/>
              <a:t> c = </a:t>
            </a:r>
            <a:r>
              <a:rPr lang="en-US" sz="2200" dirty="0" err="1"/>
              <a:t>Boolean.Parse</a:t>
            </a:r>
            <a:r>
              <a:rPr lang="en-US" sz="2200" dirty="0"/>
              <a:t>(“true”); //c </a:t>
            </a:r>
            <a:r>
              <a:rPr lang="en-US" sz="2200" dirty="0" smtClean="0"/>
              <a:t>= </a:t>
            </a:r>
            <a:r>
              <a:rPr lang="en-US" sz="2200" dirty="0"/>
              <a:t>true</a:t>
            </a:r>
            <a:endParaRPr lang="vi-VN" sz="2200" dirty="0"/>
          </a:p>
          <a:p>
            <a:pPr marL="909637" lvl="2" indent="0">
              <a:buNone/>
            </a:pPr>
            <a:endParaRPr lang="vi-V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75C3-6DB2-466F-9B4E-C5649CDAC1BC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16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21069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25440"/>
            <a:ext cx="8515350" cy="450845"/>
          </a:xfrm>
        </p:spPr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Variable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160294"/>
            <a:ext cx="8524875" cy="3876675"/>
          </a:xfrm>
        </p:spPr>
        <p:txBody>
          <a:bodyPr/>
          <a:lstStyle/>
          <a:p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Biến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(Variable)</a:t>
            </a:r>
          </a:p>
          <a:p>
            <a:pPr lvl="1"/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vùng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nhớ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có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định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kiểu</a:t>
            </a:r>
            <a:endParaRPr lang="en-US" sz="2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Có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thể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gán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và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thay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đổi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giá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trị</a:t>
            </a:r>
            <a:endParaRPr lang="en-US" sz="2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biến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phải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được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khởi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gán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trước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khi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sử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dụng</a:t>
            </a:r>
            <a:endParaRPr lang="en-US" sz="2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vi-VN" sz="2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0F0-C71B-49D4-8351-93737A73E96A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dirty="0" smtClean="0"/>
              <a:t>Chương 2. Các thành phần cơ bản trong C#</a:t>
            </a:r>
            <a:endParaRPr lang="vi-VN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4325" y="3098632"/>
            <a:ext cx="496855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Cú</a:t>
            </a: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pháp</a:t>
            </a: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 </a:t>
            </a:r>
            <a:r>
              <a:rPr lang="en-US" sz="2200" i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loại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] </a:t>
            </a:r>
            <a:r>
              <a:rPr lang="en-US" sz="2200" i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kiểu_dữ_liệu</a:t>
            </a:r>
            <a:r>
              <a:rPr lang="en-US" sz="2200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i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tên_biến</a:t>
            </a:r>
            <a:r>
              <a:rPr lang="en-US" sz="2200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endParaRPr lang="en-US" sz="2200" i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</a:t>
            </a:r>
            <a:r>
              <a:rPr lang="en-US" sz="2200" i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loại</a:t>
            </a:r>
            <a:r>
              <a:rPr lang="en-US" sz="2200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public, private,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protected, static</a:t>
            </a:r>
            <a:endParaRPr lang="en-US" sz="2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kiểu_dữ_liệu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, long ,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float….</a:t>
            </a:r>
            <a:endParaRPr lang="en-US" sz="2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biến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theo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nguyên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tắc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đặt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tên</a:t>
            </a:r>
            <a:endParaRPr lang="en-US" sz="2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449322" y="3573016"/>
            <a:ext cx="2362200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tuoi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 diem;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tien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ten;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17</a:t>
            </a:fld>
            <a:r>
              <a:rPr lang="vi-VN" dirty="0" smtClean="0"/>
              <a:t>/47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109379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ằng</a:t>
            </a:r>
            <a:r>
              <a:rPr lang="en-US" dirty="0" smtClean="0"/>
              <a:t> (Constant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56" y="985838"/>
            <a:ext cx="8202488" cy="5181600"/>
          </a:xfrm>
        </p:spPr>
        <p:txBody>
          <a:bodyPr/>
          <a:lstStyle/>
          <a:p>
            <a:r>
              <a:rPr lang="en-US" sz="2200" dirty="0" err="1" smtClean="0"/>
              <a:t>Hằng</a:t>
            </a:r>
            <a:r>
              <a:rPr lang="en-US" sz="2200" dirty="0" smtClean="0"/>
              <a:t> (Constant)</a:t>
            </a:r>
          </a:p>
          <a:p>
            <a:pPr lvl="1"/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</a:t>
            </a:r>
            <a:r>
              <a:rPr lang="en-US" sz="2200" dirty="0" err="1" smtClean="0"/>
              <a:t>nhưng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khởi</a:t>
            </a:r>
            <a:r>
              <a:rPr lang="en-US" sz="2200" dirty="0" smtClean="0"/>
              <a:t> </a:t>
            </a:r>
            <a:r>
              <a:rPr lang="en-US" sz="2200" dirty="0" err="1" smtClean="0"/>
              <a:t>gán</a:t>
            </a:r>
            <a:endParaRPr lang="en-US" sz="2200" dirty="0" smtClean="0"/>
          </a:p>
          <a:p>
            <a:pPr lvl="1"/>
            <a:r>
              <a:rPr lang="en-US" sz="2200" dirty="0" err="1" smtClean="0"/>
              <a:t>Cú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: </a:t>
            </a:r>
            <a:r>
              <a:rPr lang="en-US" sz="2200" b="1" dirty="0" smtClean="0"/>
              <a:t>&lt;</a:t>
            </a:r>
            <a:r>
              <a:rPr lang="en-US" sz="2200" b="1" dirty="0" err="1" smtClean="0"/>
              <a:t>const</a:t>
            </a:r>
            <a:r>
              <a:rPr lang="en-US" sz="2200" b="1" dirty="0" smtClean="0"/>
              <a:t> &gt; &lt;</a:t>
            </a:r>
            <a:r>
              <a:rPr lang="en-US" sz="2200" b="1" dirty="0" err="1" smtClean="0"/>
              <a:t>kiểu</a:t>
            </a:r>
            <a:r>
              <a:rPr lang="en-US" sz="2200" b="1" dirty="0" smtClean="0"/>
              <a:t>&gt; &lt;</a:t>
            </a:r>
            <a:r>
              <a:rPr lang="en-US" sz="2200" b="1" dirty="0" err="1" smtClean="0"/>
              <a:t>tên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hằng</a:t>
            </a:r>
            <a:r>
              <a:rPr lang="en-US" sz="2200" b="1" dirty="0" smtClean="0"/>
              <a:t>&gt; = &lt;</a:t>
            </a:r>
            <a:r>
              <a:rPr lang="en-US" sz="2200" b="1" dirty="0" err="1" smtClean="0"/>
              <a:t>giá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trị</a:t>
            </a:r>
            <a:r>
              <a:rPr lang="en-US" sz="2200" b="1" dirty="0" smtClean="0"/>
              <a:t>&gt;;</a:t>
            </a:r>
          </a:p>
          <a:p>
            <a:pPr lvl="1"/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 </a:t>
            </a:r>
            <a:r>
              <a:rPr lang="en-US" sz="2200" dirty="0" err="1" smtClean="0"/>
              <a:t>const</a:t>
            </a:r>
            <a:r>
              <a:rPr lang="en-US" sz="2200" dirty="0" smtClean="0"/>
              <a:t> </a:t>
            </a:r>
            <a:r>
              <a:rPr lang="en-US" sz="2200" dirty="0" err="1" smtClean="0"/>
              <a:t>int</a:t>
            </a:r>
            <a:r>
              <a:rPr lang="en-US" sz="2200" dirty="0" smtClean="0"/>
              <a:t> a = 10;</a:t>
            </a:r>
          </a:p>
          <a:p>
            <a:pPr lvl="1"/>
            <a:r>
              <a:rPr lang="en-US" sz="2200" dirty="0" err="1" smtClean="0"/>
              <a:t>Hằng</a:t>
            </a:r>
            <a:r>
              <a:rPr lang="en-US" sz="2200" dirty="0" smtClean="0"/>
              <a:t> </a:t>
            </a:r>
            <a:r>
              <a:rPr lang="en-US" sz="2200" dirty="0" err="1" smtClean="0"/>
              <a:t>bắt</a:t>
            </a:r>
            <a:r>
              <a:rPr lang="en-US" sz="2200" dirty="0" smtClean="0"/>
              <a:t> </a:t>
            </a:r>
            <a:r>
              <a:rPr lang="en-US" sz="2200" dirty="0" err="1" smtClean="0"/>
              <a:t>buộc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gán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lúc</a:t>
            </a:r>
            <a:r>
              <a:rPr lang="en-US" sz="2200" dirty="0" smtClean="0"/>
              <a:t> </a:t>
            </a:r>
            <a:r>
              <a:rPr lang="en-US" sz="2200" dirty="0" err="1" smtClean="0"/>
              <a:t>khai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endParaRPr lang="en-US" sz="2200" dirty="0" smtClean="0"/>
          </a:p>
          <a:p>
            <a:pPr lvl="1"/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hằng</a:t>
            </a:r>
            <a:endParaRPr lang="en-US" sz="2200" dirty="0" smtClean="0"/>
          </a:p>
          <a:p>
            <a:pPr lvl="1"/>
            <a:endParaRPr lang="vi-V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AD75-E6AA-4A97-BB65-C1628DFF524D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18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38841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Kiểu liệt kê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Là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tập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hợp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hằng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có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giá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trị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không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thay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đổi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(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thường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được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gọi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là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danh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sách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liệt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kê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).</a:t>
            </a:r>
          </a:p>
          <a:p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Cú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pháp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thuộc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tính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 [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bổ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sung] </a:t>
            </a:r>
            <a:r>
              <a:rPr lang="en-US" sz="22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enum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liệt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kê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[: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kiểu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cơ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sở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 {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danh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sách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thành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liệt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kê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</a:t>
            </a:r>
          </a:p>
          <a:p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Ví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dụ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endParaRPr lang="vi-VN" sz="2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3983-5C87-4BAF-996C-DCF5ED70B70A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253" y="3124649"/>
            <a:ext cx="2717349" cy="2584795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19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77853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722236" y="944768"/>
            <a:ext cx="8421764" cy="4896474"/>
            <a:chOff x="1298390" y="2007211"/>
            <a:chExt cx="3793975" cy="2197100"/>
          </a:xfrm>
        </p:grpSpPr>
        <p:pic>
          <p:nvPicPr>
            <p:cNvPr id="4103" name="Picture 6" descr="Blue_boxes_a"/>
            <p:cNvPicPr>
              <a:picLocks noChangeAspect="1" noChangeArrowheads="1"/>
            </p:cNvPicPr>
            <p:nvPr/>
          </p:nvPicPr>
          <p:blipFill>
            <a:blip r:embed="rId2"/>
            <a:srcRect r="64529"/>
            <a:stretch>
              <a:fillRect/>
            </a:stretch>
          </p:blipFill>
          <p:spPr bwMode="auto">
            <a:xfrm>
              <a:off x="1298390" y="2007211"/>
              <a:ext cx="3793975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Text Box 14"/>
            <p:cNvSpPr txBox="1">
              <a:spLocks noChangeArrowheads="1"/>
            </p:cNvSpPr>
            <p:nvPr/>
          </p:nvSpPr>
          <p:spPr bwMode="auto">
            <a:xfrm>
              <a:off x="1550423" y="2713484"/>
              <a:ext cx="3202523" cy="321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5888" indent="-115888" algn="ctr" eaLnBrk="1" hangingPunct="1">
                <a:buFont typeface="Wingdings" pitchFamily="2" charset="2"/>
                <a:buChar char="§"/>
              </a:pPr>
              <a:endParaRPr lang="en-US" i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517525" y="247650"/>
            <a:ext cx="7906457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Nội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dung</a:t>
            </a:r>
            <a:endParaRPr lang="en-US" sz="3200" b="1" i="1" kern="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8790" y="1500179"/>
            <a:ext cx="6148656" cy="3244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chương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trình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C#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Không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tên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Kiểu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liệu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điều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khiển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Mảng</a:t>
            </a:r>
            <a:endParaRPr lang="vi-VN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17525" y="6236315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dirty="0" smtClean="0"/>
              <a:t>Chương 1. Tổng quan về lập trình hướng đối tượng và ngôn ngữ C#</a:t>
            </a:r>
            <a:endParaRPr lang="vi-V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Kiểu chuỗi kí tự (string)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Khai báo</a:t>
            </a:r>
          </a:p>
          <a:p>
            <a:pPr lvl="1"/>
            <a:r>
              <a:rPr lang="en-US" smtClean="0"/>
              <a:t>Ví dụ: string st = “hello”;</a:t>
            </a:r>
          </a:p>
          <a:p>
            <a:r>
              <a:rPr lang="en-US" smtClean="0"/>
              <a:t>Sử dụng</a:t>
            </a:r>
          </a:p>
          <a:p>
            <a:pPr lvl="1"/>
            <a:r>
              <a:rPr lang="en-US" smtClean="0"/>
              <a:t>Sử dụng các các toán tử: == (bằng), != (khác), + (nối chuỗi)</a:t>
            </a:r>
          </a:p>
          <a:p>
            <a:pPr lvl="1"/>
            <a:r>
              <a:rPr lang="en-US" smtClean="0"/>
              <a:t>Ví dụ: </a:t>
            </a:r>
          </a:p>
          <a:p>
            <a:pPr marL="469900" lvl="1" indent="0">
              <a:buNone/>
            </a:pPr>
            <a:r>
              <a:rPr lang="en-US" sz="2000" smtClean="0"/>
              <a:t>	string </a:t>
            </a:r>
            <a:r>
              <a:rPr lang="en-US" sz="2000"/>
              <a:t>s1 = "hello ";</a:t>
            </a:r>
          </a:p>
          <a:p>
            <a:pPr marL="469900" lvl="1" indent="0">
              <a:buNone/>
            </a:pPr>
            <a:r>
              <a:rPr lang="en-US" sz="2000" smtClean="0"/>
              <a:t>	string </a:t>
            </a:r>
            <a:r>
              <a:rPr lang="en-US" sz="2000"/>
              <a:t>s2 = "world";</a:t>
            </a:r>
          </a:p>
          <a:p>
            <a:pPr marL="469900" lvl="1" indent="0">
              <a:buNone/>
            </a:pPr>
            <a:r>
              <a:rPr lang="en-US" sz="2000"/>
              <a:t>      </a:t>
            </a:r>
            <a:r>
              <a:rPr lang="en-US" sz="2000" smtClean="0"/>
              <a:t>Console.WriteLine(s1</a:t>
            </a:r>
            <a:r>
              <a:rPr lang="en-US" sz="2000"/>
              <a:t>+ s2</a:t>
            </a:r>
            <a:r>
              <a:rPr lang="en-US" sz="2000" smtClean="0"/>
              <a:t>); //”hello world”</a:t>
            </a:r>
            <a:endParaRPr lang="en-US" sz="2000"/>
          </a:p>
          <a:p>
            <a:pPr marL="469900" lvl="1" indent="0">
              <a:buNone/>
            </a:pPr>
            <a:r>
              <a:rPr lang="en-US" sz="2000"/>
              <a:t>      </a:t>
            </a:r>
            <a:r>
              <a:rPr lang="en-US" sz="2000" smtClean="0"/>
              <a:t>Console.WriteLine(s1 </a:t>
            </a:r>
            <a:r>
              <a:rPr lang="en-US" sz="2000"/>
              <a:t>+ s2 == "hello world</a:t>
            </a:r>
            <a:r>
              <a:rPr lang="en-US" sz="2000" smtClean="0"/>
              <a:t>"); //True</a:t>
            </a:r>
            <a:endParaRPr lang="en-US" sz="2000"/>
          </a:p>
          <a:p>
            <a:pPr marL="469900" lvl="1" indent="0">
              <a:buNone/>
            </a:pPr>
            <a:r>
              <a:rPr lang="en-US" sz="2000"/>
              <a:t>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4D18-24BA-4B51-AB6C-B8B4404D4F75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20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44763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đặt tên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50900"/>
            <a:ext cx="8524875" cy="460820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/>
              <a:t>2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Camel Case </a:t>
            </a:r>
            <a:r>
              <a:rPr lang="en-US" sz="2200" dirty="0" err="1"/>
              <a:t>hoặc</a:t>
            </a:r>
            <a:r>
              <a:rPr lang="en-US" sz="2200" dirty="0"/>
              <a:t> Pascal </a:t>
            </a:r>
            <a:r>
              <a:rPr lang="en-US" sz="2200" dirty="0" smtClean="0"/>
              <a:t>Case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Camel Case: </a:t>
            </a:r>
            <a:r>
              <a:rPr lang="en-US" sz="2200" dirty="0" err="1"/>
              <a:t>Chữ</a:t>
            </a:r>
            <a:r>
              <a:rPr lang="en-US" sz="2200" dirty="0"/>
              <a:t> </a:t>
            </a:r>
            <a:r>
              <a:rPr lang="en-US" sz="2200" dirty="0" err="1"/>
              <a:t>cái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tiên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tiên</a:t>
            </a:r>
            <a:r>
              <a:rPr lang="en-US" sz="2200" dirty="0"/>
              <a:t>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thường</a:t>
            </a:r>
            <a:r>
              <a:rPr lang="en-US" sz="2200" dirty="0"/>
              <a:t>,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hoa</a:t>
            </a:r>
            <a:r>
              <a:rPr lang="en-US" sz="2200" dirty="0"/>
              <a:t> </a:t>
            </a:r>
            <a:r>
              <a:rPr lang="en-US" sz="2200" dirty="0" err="1"/>
              <a:t>chữ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endParaRPr lang="vi-VN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Pascal Case: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hoa</a:t>
            </a:r>
            <a:r>
              <a:rPr lang="en-US" sz="2200" dirty="0"/>
              <a:t> </a:t>
            </a:r>
            <a:r>
              <a:rPr lang="en-US" sz="2200" dirty="0" err="1"/>
              <a:t>chữ</a:t>
            </a:r>
            <a:r>
              <a:rPr lang="en-US" sz="2200" dirty="0"/>
              <a:t> </a:t>
            </a:r>
            <a:r>
              <a:rPr lang="en-US" sz="2200" dirty="0" err="1"/>
              <a:t>cái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tiên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endParaRPr lang="vi-VN" sz="2200" dirty="0"/>
          </a:p>
          <a:p>
            <a:pPr lvl="0">
              <a:lnSpc>
                <a:spcPct val="150000"/>
              </a:lnSpc>
            </a:pP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/>
              <a:t>đặt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ở </a:t>
            </a:r>
            <a:r>
              <a:rPr lang="en-US" sz="2200" dirty="0" err="1"/>
              <a:t>chữ</a:t>
            </a:r>
            <a:r>
              <a:rPr lang="en-US" sz="2200" dirty="0"/>
              <a:t> </a:t>
            </a:r>
            <a:r>
              <a:rPr lang="en-US" sz="2200" dirty="0" err="1"/>
              <a:t>hoa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chữ</a:t>
            </a:r>
            <a:r>
              <a:rPr lang="en-US" sz="2200" dirty="0"/>
              <a:t> </a:t>
            </a:r>
            <a:r>
              <a:rPr lang="en-US" sz="2200" dirty="0" err="1"/>
              <a:t>thường</a:t>
            </a:r>
            <a:endParaRPr lang="vi-VN" sz="2200" dirty="0"/>
          </a:p>
          <a:p>
            <a:pPr lvl="0">
              <a:lnSpc>
                <a:spcPct val="150000"/>
              </a:lnSpc>
            </a:pP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bắt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endParaRPr lang="vi-VN" sz="2200" dirty="0"/>
          </a:p>
          <a:p>
            <a:pPr lvl="0">
              <a:lnSpc>
                <a:spcPct val="150000"/>
              </a:lnSpc>
            </a:pP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thúc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endParaRPr lang="vi-VN" sz="2200" dirty="0"/>
          </a:p>
          <a:p>
            <a:pPr>
              <a:lnSpc>
                <a:spcPct val="150000"/>
              </a:lnSpc>
            </a:pPr>
            <a:endParaRPr lang="vi-V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8683-2CC1-4F68-B851-B62D609ADFB8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21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9264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đặt tên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610" y="850900"/>
            <a:ext cx="8524875" cy="3876675"/>
          </a:xfrm>
        </p:spPr>
        <p:txBody>
          <a:bodyPr/>
          <a:lstStyle/>
          <a:p>
            <a:pPr lvl="0"/>
            <a:r>
              <a:rPr lang="en-US" sz="2200" dirty="0" err="1"/>
              <a:t>Luôn</a:t>
            </a:r>
            <a:r>
              <a:rPr lang="en-US" sz="2200" dirty="0"/>
              <a:t> </a:t>
            </a:r>
            <a:r>
              <a:rPr lang="en-US" sz="2200" dirty="0" err="1"/>
              <a:t>luôn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ý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endParaRPr lang="vi-VN" sz="2200" dirty="0"/>
          </a:p>
          <a:p>
            <a:pPr lvl="0"/>
            <a:r>
              <a:rPr lang="en-US" sz="2200" dirty="0" err="1"/>
              <a:t>Tránh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tắt</a:t>
            </a:r>
            <a:r>
              <a:rPr lang="en-US" sz="2200" dirty="0"/>
              <a:t> </a:t>
            </a:r>
            <a:r>
              <a:rPr lang="en-US" sz="2200" dirty="0" err="1"/>
              <a:t>trừ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dài</a:t>
            </a:r>
            <a:endParaRPr lang="vi-VN" sz="2200" dirty="0"/>
          </a:p>
          <a:p>
            <a:pPr lvl="0"/>
            <a:r>
              <a:rPr lang="en-US" sz="2200" dirty="0" err="1"/>
              <a:t>Tránh</a:t>
            </a:r>
            <a:r>
              <a:rPr lang="en-US" sz="2200" dirty="0"/>
              <a:t>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tắt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nhỏ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5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endParaRPr lang="vi-VN" sz="2200" dirty="0"/>
          </a:p>
          <a:p>
            <a:pPr lvl="0"/>
            <a:r>
              <a:rPr lang="en-US" sz="2200" dirty="0" err="1" smtClean="0"/>
              <a:t>Tránh</a:t>
            </a:r>
            <a:r>
              <a:rPr lang="en-US" sz="2200" dirty="0" smtClean="0"/>
              <a:t> </a:t>
            </a:r>
            <a:r>
              <a:rPr lang="en-US" sz="2200" dirty="0" err="1"/>
              <a:t>đặt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trùng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mặc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smtClean="0"/>
              <a:t>Framework</a:t>
            </a:r>
          </a:p>
          <a:p>
            <a:pPr marL="0" lvl="0" indent="0">
              <a:buNone/>
            </a:pP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 string </a:t>
            </a:r>
            <a:r>
              <a:rPr lang="en-US" sz="2200" dirty="0" err="1" smtClean="0"/>
              <a:t>int</a:t>
            </a:r>
            <a:r>
              <a:rPr lang="en-US" sz="2200" dirty="0" smtClean="0"/>
              <a:t>, public system;</a:t>
            </a:r>
            <a:endParaRPr lang="vi-VN" sz="2200" dirty="0"/>
          </a:p>
          <a:p>
            <a:pPr lvl="0"/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tiền</a:t>
            </a:r>
            <a:r>
              <a:rPr lang="en-US" sz="2200" dirty="0"/>
              <a:t> </a:t>
            </a:r>
            <a:r>
              <a:rPr lang="en-US" sz="2200" dirty="0" err="1"/>
              <a:t>tố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hậu</a:t>
            </a:r>
            <a:r>
              <a:rPr lang="en-US" sz="2200" dirty="0"/>
              <a:t> </a:t>
            </a:r>
            <a:r>
              <a:rPr lang="en-US" sz="2200" dirty="0" err="1"/>
              <a:t>tố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 smtClean="0"/>
              <a:t>nghĩa</a:t>
            </a:r>
            <a:endParaRPr lang="en-US" sz="2200" dirty="0" smtClean="0"/>
          </a:p>
          <a:p>
            <a:pPr lvl="0"/>
            <a:endParaRPr lang="vi-VN" sz="2200" dirty="0"/>
          </a:p>
          <a:p>
            <a:pPr lvl="0"/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tiền</a:t>
            </a:r>
            <a:r>
              <a:rPr lang="en-US" sz="2200" dirty="0"/>
              <a:t> </a:t>
            </a:r>
            <a:r>
              <a:rPr lang="en-US" sz="2200" dirty="0" err="1"/>
              <a:t>tố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boolean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“Is”, “Can”, “Has”</a:t>
            </a:r>
            <a:endParaRPr lang="vi-VN" sz="2200" dirty="0"/>
          </a:p>
          <a:p>
            <a:endParaRPr lang="vi-V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8F72-7763-457A-9A71-7A482193D398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22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67740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Toán tử trong C#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tử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r>
              <a:rPr lang="en-US" sz="2200" dirty="0" smtClean="0"/>
              <a:t>: +, -, *, /, %, ^, ++, --</a:t>
            </a:r>
          </a:p>
          <a:p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tử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: ==, !=, &gt;, &gt;=, &lt;, &lt;=</a:t>
            </a:r>
          </a:p>
          <a:p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tử</a:t>
            </a:r>
            <a:r>
              <a:rPr lang="en-US" sz="2200" dirty="0" smtClean="0"/>
              <a:t> logic: &amp;&amp;, ||, !</a:t>
            </a:r>
          </a:p>
          <a:p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tử</a:t>
            </a:r>
            <a:r>
              <a:rPr lang="en-US" sz="2200" dirty="0" smtClean="0"/>
              <a:t> </a:t>
            </a:r>
            <a:r>
              <a:rPr lang="en-US" sz="2200" dirty="0" err="1" smtClean="0"/>
              <a:t>gán</a:t>
            </a:r>
            <a:r>
              <a:rPr lang="en-US" sz="2200" dirty="0" smtClean="0"/>
              <a:t>: =, +=, -=, /=, *=, %=</a:t>
            </a:r>
          </a:p>
          <a:p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tử</a:t>
            </a:r>
            <a:r>
              <a:rPr lang="en-US" sz="2200" dirty="0" smtClean="0"/>
              <a:t> 3 </a:t>
            </a:r>
            <a:r>
              <a:rPr lang="en-US" sz="2200" dirty="0" err="1" smtClean="0"/>
              <a:t>ngôi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(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) ? (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1): (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2)</a:t>
            </a:r>
          </a:p>
          <a:p>
            <a:pPr marL="0" indent="0">
              <a:buNone/>
            </a:pPr>
            <a:r>
              <a:rPr lang="en-US" sz="2200" b="1" dirty="0" err="1" smtClean="0"/>
              <a:t>Ví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dụ</a:t>
            </a:r>
            <a:r>
              <a:rPr lang="en-US" sz="2200" b="1" dirty="0" smtClean="0"/>
              <a:t>:</a:t>
            </a:r>
            <a:r>
              <a:rPr lang="en-US" sz="2200" dirty="0" smtClean="0"/>
              <a:t>  a= a&gt;</a:t>
            </a:r>
            <a:r>
              <a:rPr lang="en-US" sz="2200" dirty="0" err="1" smtClean="0"/>
              <a:t>b?a-b:b-a</a:t>
            </a:r>
            <a:r>
              <a:rPr lang="en-US" sz="2200" dirty="0" smtClean="0"/>
              <a:t>;</a:t>
            </a:r>
            <a:endParaRPr lang="vi-V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98F3-D593-47B7-9CF7-AE6327B8B740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23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12270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Toán tử trong C#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D685-8428-41A2-81B1-1290C03CCF17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graphicFrame>
        <p:nvGraphicFramePr>
          <p:cNvPr id="6" name="Group 1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28109"/>
              </p:ext>
            </p:extLst>
          </p:nvPr>
        </p:nvGraphicFramePr>
        <p:xfrm>
          <a:off x="285750" y="814696"/>
          <a:ext cx="5728667" cy="32308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79123"/>
                <a:gridCol w="1120659"/>
                <a:gridCol w="3228885"/>
              </a:tblGrid>
              <a:tr h="460825"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Loại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toán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tử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Toán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tử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Tính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kết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hợp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460825"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Một ngôi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 , ++ , --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phải sang trái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417659">
                <a:tc rowSpan="4"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Hai ngôi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^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rowSpan="3"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trái sang phải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417659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*, /, %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417659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+, -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417659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=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phải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 sang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trái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7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973729"/>
              </p:ext>
            </p:extLst>
          </p:nvPr>
        </p:nvGraphicFramePr>
        <p:xfrm>
          <a:off x="314325" y="4027329"/>
          <a:ext cx="4536504" cy="17068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11888"/>
                <a:gridCol w="2824616"/>
              </a:tblGrid>
              <a:tr h="38079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Thứ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tự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Kiểu toán tử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8741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Số học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8079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So sánh (quan hệ)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8079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3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logic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24</a:t>
            </a:fld>
            <a:r>
              <a:rPr lang="vi-VN" smtClean="0"/>
              <a:t>/47</a:t>
            </a:r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22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Các cấu trúc điều khiển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625190"/>
            <a:ext cx="8524875" cy="3876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lệnh</a:t>
            </a:r>
            <a:r>
              <a:rPr lang="en-US" sz="22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Chương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C#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dãy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lệnh</a:t>
            </a:r>
            <a:r>
              <a:rPr lang="en-US" sz="2200" dirty="0" smtClean="0"/>
              <a:t> (statements)</a:t>
            </a:r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lệnh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thúc</a:t>
            </a:r>
            <a:r>
              <a:rPr lang="en-US" sz="2200" dirty="0" smtClean="0"/>
              <a:t> </a:t>
            </a:r>
            <a:r>
              <a:rPr lang="en-US" sz="2200" dirty="0" err="1" smtClean="0"/>
              <a:t>bởi</a:t>
            </a:r>
            <a:r>
              <a:rPr lang="en-US" sz="2200" dirty="0" smtClean="0"/>
              <a:t> </a:t>
            </a:r>
            <a:r>
              <a:rPr lang="en-US" sz="2200" dirty="0" err="1" smtClean="0"/>
              <a:t>dấu</a:t>
            </a:r>
            <a:r>
              <a:rPr lang="en-US" sz="2200" dirty="0" smtClean="0"/>
              <a:t> “;”</a:t>
            </a:r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lệnh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tuần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chiều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xuống</a:t>
            </a:r>
            <a:r>
              <a:rPr lang="en-US" sz="2200" dirty="0" smtClean="0"/>
              <a:t> </a:t>
            </a:r>
            <a:r>
              <a:rPr lang="en-US" sz="2200" dirty="0" err="1" smtClean="0"/>
              <a:t>dưới</a:t>
            </a:r>
            <a:r>
              <a:rPr lang="en-US" sz="2200" dirty="0" smtClean="0"/>
              <a:t> (</a:t>
            </a:r>
            <a:r>
              <a:rPr lang="en-US" sz="2200" dirty="0" err="1" smtClean="0"/>
              <a:t>trừ</a:t>
            </a:r>
            <a:r>
              <a:rPr lang="en-US" sz="2200" dirty="0" smtClean="0"/>
              <a:t> </a:t>
            </a:r>
            <a:r>
              <a:rPr lang="en-US" sz="2200" dirty="0" err="1" smtClean="0"/>
              <a:t>trường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lệnh</a:t>
            </a:r>
            <a:r>
              <a:rPr lang="en-US" sz="2200" dirty="0" smtClean="0"/>
              <a:t> </a:t>
            </a:r>
            <a:r>
              <a:rPr lang="en-US" sz="2200" dirty="0" err="1" smtClean="0"/>
              <a:t>nhảy</a:t>
            </a:r>
            <a:r>
              <a:rPr lang="en-US" sz="2200" dirty="0" smtClean="0"/>
              <a:t>, </a:t>
            </a:r>
            <a:r>
              <a:rPr lang="en-US" sz="2200" dirty="0" err="1" smtClean="0"/>
              <a:t>rẽ</a:t>
            </a:r>
            <a:r>
              <a:rPr lang="en-US" sz="2200" dirty="0" smtClean="0"/>
              <a:t> </a:t>
            </a:r>
            <a:r>
              <a:rPr lang="en-US" sz="2200" dirty="0" err="1" smtClean="0"/>
              <a:t>nhánh</a:t>
            </a:r>
            <a:r>
              <a:rPr lang="en-US" sz="2200" dirty="0" smtClean="0"/>
              <a:t>, </a:t>
            </a:r>
            <a:r>
              <a:rPr lang="en-US" sz="2200" dirty="0" err="1" smtClean="0"/>
              <a:t>lặp</a:t>
            </a:r>
            <a:r>
              <a:rPr lang="en-US" sz="2200" dirty="0" smtClean="0"/>
              <a:t>…)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Lệnh</a:t>
            </a:r>
            <a:r>
              <a:rPr lang="en-US" sz="2200" dirty="0" smtClean="0"/>
              <a:t> </a:t>
            </a:r>
            <a:r>
              <a:rPr lang="en-US" sz="2200" dirty="0" err="1" smtClean="0"/>
              <a:t>nhảy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endParaRPr lang="en-US" sz="2200" dirty="0" smtClean="0"/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lời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endParaRPr lang="en-US" sz="2200" dirty="0" smtClean="0"/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lệnh</a:t>
            </a:r>
            <a:r>
              <a:rPr lang="en-US" sz="2200" dirty="0" smtClean="0"/>
              <a:t> </a:t>
            </a:r>
            <a:r>
              <a:rPr lang="en-US" sz="2200" dirty="0" err="1" smtClean="0"/>
              <a:t>nhảy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: </a:t>
            </a:r>
            <a:r>
              <a:rPr lang="en-US" sz="2200" dirty="0" err="1" smtClean="0"/>
              <a:t>goto</a:t>
            </a:r>
            <a:r>
              <a:rPr lang="en-US" sz="2200" dirty="0" smtClean="0"/>
              <a:t>, break, continue, return, throw</a:t>
            </a:r>
            <a:endParaRPr lang="vi-V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48E6-BB05-4E7D-9C91-028A8B98819C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25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66943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nhảy có điều kiện (rẽ nhánh)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/>
              <a:t>Rẽ</a:t>
            </a:r>
            <a:r>
              <a:rPr lang="en-US" sz="2200" dirty="0" smtClean="0"/>
              <a:t> </a:t>
            </a:r>
            <a:r>
              <a:rPr lang="en-US" sz="2200" dirty="0" err="1" smtClean="0"/>
              <a:t>nhánh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 </a:t>
            </a:r>
            <a:r>
              <a:rPr lang="en-US" sz="2200" dirty="0" err="1" smtClean="0"/>
              <a:t>rẽ</a:t>
            </a:r>
            <a:r>
              <a:rPr lang="en-US" sz="2200" dirty="0" smtClean="0"/>
              <a:t> </a:t>
            </a:r>
            <a:r>
              <a:rPr lang="en-US" sz="2200" dirty="0" err="1" smtClean="0"/>
              <a:t>nhánh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đúng</a:t>
            </a:r>
            <a:r>
              <a:rPr lang="en-US" sz="2200" dirty="0" smtClean="0"/>
              <a:t> (true)</a:t>
            </a:r>
          </a:p>
          <a:p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lệnh</a:t>
            </a:r>
            <a:r>
              <a:rPr lang="en-US" sz="2200" dirty="0" smtClean="0"/>
              <a:t> if…else (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lồng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r>
              <a:rPr lang="en-US" sz="2200" dirty="0" smtClean="0"/>
              <a:t>)</a:t>
            </a:r>
          </a:p>
          <a:p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lệnh</a:t>
            </a:r>
            <a:r>
              <a:rPr lang="en-US" sz="2200" dirty="0" smtClean="0"/>
              <a:t> </a:t>
            </a:r>
            <a:r>
              <a:rPr lang="en-US" sz="2200" dirty="0" err="1" smtClean="0"/>
              <a:t>chọn</a:t>
            </a:r>
            <a:r>
              <a:rPr lang="en-US" sz="2200" dirty="0" smtClean="0"/>
              <a:t>: switch…case</a:t>
            </a:r>
            <a:endParaRPr lang="vi-V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D7C-8647-45E9-9B39-2C726CB128FA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26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2735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sz="3200" dirty="0" smtClean="0"/>
              <a:t>if…else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Cú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pháp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biểu</a:t>
            </a: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thức</a:t>
            </a: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điều</a:t>
            </a: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kiện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công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việc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1&gt;;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công</a:t>
            </a: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việc</a:t>
            </a: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&gt;;]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Thực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hiện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Nếu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biểu</a:t>
            </a:r>
            <a:r>
              <a:rPr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thức</a:t>
            </a:r>
            <a:r>
              <a:rPr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điều</a:t>
            </a:r>
            <a:r>
              <a:rPr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kiện</a:t>
            </a:r>
            <a:r>
              <a:rPr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là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True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thì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Công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việc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được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thực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ngược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lại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công</a:t>
            </a:r>
            <a:r>
              <a:rPr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việc</a:t>
            </a:r>
            <a:r>
              <a:rPr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được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thực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dụ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Nhập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cho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biết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tính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chẵn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lẻ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vừa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nhập</a:t>
            </a:r>
            <a:endParaRPr lang="vi-VN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8A29-89D3-40E8-874B-279E6D7545FA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27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84189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dirty="0" smtClean="0"/>
              <a:t>Ví dụ câu lệnh if...else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4262"/>
            <a:ext cx="8524875" cy="38766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using System.Collections.Generic;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using System.Text;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vi-VN" sz="1800" b="1" dirty="0">
                <a:latin typeface="Courier New" pitchFamily="49" charset="0"/>
                <a:cs typeface="Courier New" pitchFamily="49" charset="0"/>
              </a:rPr>
              <a:t>IfElse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class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    static void Main(string[]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        int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        Console.Write("nhap so n:");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        n = Convert.ToInt32(Console.ReadLine());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        if ((n % 2)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            Console.WriteLine(n + " la so chan");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itchFamily="49" charset="0"/>
                <a:cs typeface="Courier New" pitchFamily="49" charset="0"/>
              </a:rPr>
              <a:t>            else Console.WriteLine(n + " la so le");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        Console.ReadLine();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vi-V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952B-865C-4C47-BCF1-32918DE9A648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28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38078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Câu lệnh switch case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978990"/>
            <a:ext cx="8524875" cy="3876675"/>
          </a:xfrm>
        </p:spPr>
        <p:txBody>
          <a:bodyPr/>
          <a:lstStyle/>
          <a:p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Cú pháp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</a:t>
            </a:r>
            <a:r>
              <a:rPr lang="vi-VN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biểu thức</a:t>
            </a: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vi-VN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giá_trị_1: {Các lệnh 1; </a:t>
            </a:r>
            <a:r>
              <a:rPr lang="vi-VN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...</a:t>
            </a:r>
            <a:endParaRPr lang="vi-VN" sz="2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vi-VN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giá_trị_n: </a:t>
            </a:r>
            <a:r>
              <a:rPr lang="vi-VN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{Các </a:t>
            </a: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lệnh n; </a:t>
            </a:r>
            <a:r>
              <a:rPr lang="vi-VN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vi-VN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 </a:t>
            </a: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vi-VN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 Các lệnh n+1;]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</a:t>
            </a:r>
            <a:endParaRPr lang="vi-VN" sz="2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Thực hiện</a:t>
            </a:r>
          </a:p>
          <a:p>
            <a:pPr marL="0" indent="0">
              <a:buNone/>
            </a:pPr>
            <a:r>
              <a:rPr lang="vi-VN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Biểu thức có giá trị 1, lệnh 1 thực hiện...</a:t>
            </a:r>
          </a:p>
          <a:p>
            <a:pPr marL="0" indent="0">
              <a:buNone/>
            </a:pPr>
            <a:r>
              <a:rPr lang="vi-VN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Mặc định, lệnh n+1 được thực hiện</a:t>
            </a:r>
          </a:p>
          <a:p>
            <a:pPr marL="0" indent="0">
              <a:buNone/>
            </a:pPr>
            <a:endParaRPr lang="vi-VN" sz="2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E97C-C556-4217-96AA-A3CB5E5BE4D0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29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18080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Cấu trúc chương trình C#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50900"/>
            <a:ext cx="8524875" cy="387667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//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Sử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dụng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không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gian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chuẩn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using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System;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using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System.Text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//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Khai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báo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không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gian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của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ứng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dụng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namespace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myConsoleApplication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//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Vùng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bắt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đầu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khai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báo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Class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class Program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//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Vùng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khai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báo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phương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thức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static void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Main(string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[]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args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{</a:t>
            </a:r>
          </a:p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//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Vùng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khai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báo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lệnh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}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103D-31A3-4C0D-84C9-4148E9FAC004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4928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79376"/>
            <a:ext cx="8515350" cy="600075"/>
          </a:xfrm>
        </p:spPr>
        <p:txBody>
          <a:bodyPr/>
          <a:lstStyle/>
          <a:p>
            <a:r>
              <a:rPr lang="vi-VN" dirty="0" smtClean="0"/>
              <a:t>Ví dụ câu lệnh switch case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9413"/>
            <a:ext cx="8382000" cy="5181600"/>
          </a:xfrm>
        </p:spPr>
        <p:txBody>
          <a:bodyPr/>
          <a:lstStyle/>
          <a:p>
            <a:r>
              <a:rPr lang="vi-VN" sz="1600" dirty="0" smtClean="0"/>
              <a:t>Nhập vào số nguyên, viết ra dạng chữ của số đó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using System.Collections.Generic;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using System.Text;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namespace SwitchCase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    class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        static void Main(string[]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vi-VN" sz="1600" b="1" dirty="0" smtClean="0">
                <a:latin typeface="Courier New" pitchFamily="49" charset="0"/>
                <a:cs typeface="Courier New" pitchFamily="49" charset="0"/>
              </a:rPr>
              <a:t>{   </a:t>
            </a:r>
            <a:r>
              <a:rPr lang="vi-VN" sz="1600" b="1" dirty="0">
                <a:latin typeface="Courier New" pitchFamily="49" charset="0"/>
                <a:cs typeface="Courier New" pitchFamily="49" charset="0"/>
              </a:rPr>
              <a:t>int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     Console.Write("nhap so n (0&lt;n&lt;4):");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            n = Convert.ToInt32(Console.ReadLine());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            switch (n)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vi-VN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case 1: {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 + ": mot"); break;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case 2: {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 + ":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hai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"); break;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case 3: {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 + ":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"); break;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                default: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                    { Console.WriteLine(n + " Khong biet doc"); break;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            Console.ReadLine();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vi-VN" sz="1600" dirty="0"/>
          </a:p>
          <a:p>
            <a:pPr marL="0" indent="0">
              <a:buNone/>
            </a:pPr>
            <a:endParaRPr lang="vi-VN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60B3-CF77-40BD-BC40-945C9AAA30D5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30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5928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Câu lệnh lặp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200" smtClean="0"/>
              <a:t>Câu lệnh lặp for</a:t>
            </a:r>
          </a:p>
          <a:p>
            <a:r>
              <a:rPr lang="vi-VN" sz="2200" smtClean="0"/>
              <a:t>Câu lệnh lặp while</a:t>
            </a:r>
          </a:p>
          <a:p>
            <a:r>
              <a:rPr lang="vi-VN" sz="2200" smtClean="0"/>
              <a:t>Câu lệnh lặp do...while</a:t>
            </a:r>
          </a:p>
          <a:p>
            <a:r>
              <a:rPr lang="vi-VN" sz="2200" smtClean="0"/>
              <a:t>Câu lệnh lặp foreach...in</a:t>
            </a:r>
            <a:endParaRPr lang="vi-VN" sz="2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D6C5-ABB2-44DD-AB00-07563A522B5A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31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6297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Câu lệnh lặp for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50900"/>
            <a:ext cx="8524875" cy="3876675"/>
          </a:xfrm>
        </p:spPr>
        <p:txBody>
          <a:bodyPr/>
          <a:lstStyle/>
          <a:p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Cú pháp</a:t>
            </a:r>
          </a:p>
          <a:p>
            <a:pPr marL="0" indent="0">
              <a:buNone/>
            </a:pPr>
            <a:r>
              <a:rPr lang="vi-VN" sz="2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2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urier New" pitchFamily="49" charset="0"/>
              </a:rPr>
              <a:t>([</a:t>
            </a:r>
            <a:r>
              <a:rPr lang="vi-VN" sz="25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urier New" pitchFamily="49" charset="0"/>
              </a:rPr>
              <a:t>Khởi tạo</a:t>
            </a:r>
            <a:r>
              <a:rPr lang="vi-VN" sz="2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urier New" pitchFamily="49" charset="0"/>
              </a:rPr>
              <a:t>]; [</a:t>
            </a:r>
            <a:r>
              <a:rPr lang="vi-VN" sz="25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urier New" pitchFamily="49" charset="0"/>
              </a:rPr>
              <a:t>Biểu thức điều kiện</a:t>
            </a:r>
            <a:r>
              <a:rPr lang="vi-VN" sz="2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urier New" pitchFamily="49" charset="0"/>
              </a:rPr>
              <a:t>]; [</a:t>
            </a:r>
            <a:r>
              <a:rPr lang="vi-VN" sz="25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urier New" pitchFamily="49" charset="0"/>
              </a:rPr>
              <a:t>Bước lặp</a:t>
            </a:r>
            <a:r>
              <a:rPr lang="vi-VN" sz="2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vi-VN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Câu lệnh</a:t>
            </a:r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Thực hiện</a:t>
            </a:r>
          </a:p>
          <a:p>
            <a:pPr marL="438150" lvl="1" indent="0">
              <a:buNone/>
            </a:pPr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B1. Thực hiện </a:t>
            </a:r>
            <a:r>
              <a:rPr lang="vi-VN" sz="2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+mn-ea"/>
                <a:cs typeface="Courier New" pitchFamily="49" charset="0"/>
              </a:rPr>
              <a:t>Khởi tạo</a:t>
            </a:r>
          </a:p>
          <a:p>
            <a:pPr marL="438150" lvl="1" indent="0">
              <a:buNone/>
            </a:pPr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B2. </a:t>
            </a:r>
            <a:r>
              <a:rPr lang="vi-VN" sz="2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+mn-ea"/>
                <a:cs typeface="Courier New" pitchFamily="49" charset="0"/>
              </a:rPr>
              <a:t>Kiểm tra điều kiện</a:t>
            </a:r>
          </a:p>
          <a:p>
            <a:pPr marL="438150" lvl="1" indent="0">
              <a:buNone/>
            </a:pPr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 Nếu </a:t>
            </a:r>
            <a:r>
              <a:rPr lang="vi-VN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đúng</a:t>
            </a:r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thực hiện </a:t>
            </a:r>
            <a:r>
              <a:rPr lang="vi-VN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Câu lệnh </a:t>
            </a:r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rồi </a:t>
            </a:r>
            <a:r>
              <a:rPr lang="vi-VN" sz="2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+mn-ea"/>
                <a:cs typeface="Courier New" pitchFamily="49" charset="0"/>
              </a:rPr>
              <a:t>Bước lặp </a:t>
            </a:r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và quay lại B2.</a:t>
            </a:r>
          </a:p>
          <a:p>
            <a:pPr marL="781050" lvl="1" indent="-342900">
              <a:buFontTx/>
              <a:buChar char="-"/>
            </a:pPr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Nếu </a:t>
            </a:r>
            <a:r>
              <a:rPr lang="vi-VN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sai</a:t>
            </a:r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chuyển sang câu lệnh sau </a:t>
            </a:r>
            <a:r>
              <a:rPr lang="vi-VN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84A0-F705-42F1-A660-02CD775491CD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32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51962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 câu lệnh for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084262"/>
            <a:ext cx="8524875" cy="38766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vi-VN" sz="2400" dirty="0" smtClean="0"/>
              <a:t>Ví dụ: In </a:t>
            </a:r>
            <a:r>
              <a:rPr lang="vi-VN" sz="2400" dirty="0"/>
              <a:t>ra màn hình 10 số nguyên dương đầu </a:t>
            </a:r>
            <a:r>
              <a:rPr lang="vi-VN" sz="2400" dirty="0" smtClean="0"/>
              <a:t>tiên</a:t>
            </a:r>
            <a:endParaRPr lang="vi-VN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vi-VN" sz="1800" b="1" dirty="0">
                <a:latin typeface="Courier New" pitchFamily="49" charset="0"/>
                <a:cs typeface="Courier New" pitchFamily="49" charset="0"/>
              </a:rPr>
              <a:t>System;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using System.Collections.Generic;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using System.Linq;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using System.Text;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namespace forStatement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class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    static void Main(string[]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        Console.WriteLine("10 so nguyen duong dau tien");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b="1" dirty="0">
                <a:latin typeface="Courier New" pitchFamily="49" charset="0"/>
                <a:cs typeface="Courier New" pitchFamily="49" charset="0"/>
              </a:rPr>
              <a:t>            for (int i = 1; i &lt;= 10;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            Console.Write("{0} ", 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        Console.ReadLine();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vi-VN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EE68-8124-4D71-A67B-A095F5760061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33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61512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Câu lệnh lặp while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50900"/>
            <a:ext cx="8524875" cy="3876675"/>
          </a:xfrm>
        </p:spPr>
        <p:txBody>
          <a:bodyPr/>
          <a:lstStyle/>
          <a:p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Cú pháp</a:t>
            </a:r>
          </a:p>
          <a:p>
            <a:pPr marL="0" indent="0">
              <a:buNone/>
            </a:pPr>
            <a:r>
              <a:rPr lang="vi-VN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</a:t>
            </a:r>
            <a:r>
              <a:rPr lang="vi-VN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urier New" pitchFamily="49" charset="0"/>
              </a:rPr>
              <a:t>biểu thức điều kiện</a:t>
            </a: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 &lt;</a:t>
            </a:r>
            <a:r>
              <a:rPr lang="vi-VN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Công việc</a:t>
            </a: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&gt;;</a:t>
            </a:r>
          </a:p>
          <a:p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Ví </a:t>
            </a:r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dụ:</a:t>
            </a:r>
            <a:endParaRPr lang="vi-VN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vi-VN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class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{   static void Main(string[]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Console.WriteLine("10 so nguyen duong dau tien");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int i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while (i &lt;= 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Console.Write("{0} ", 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i++;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Console.ReadLine();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vi-VN" b="1" dirty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D5A2-1175-48C5-9492-00FA9A376257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34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44638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Câu lệnh lặp do...while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84262"/>
            <a:ext cx="8524875" cy="3876675"/>
          </a:xfrm>
        </p:spPr>
        <p:txBody>
          <a:bodyPr/>
          <a:lstStyle/>
          <a:p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Cú pháp</a:t>
            </a:r>
          </a:p>
          <a:p>
            <a:pPr marL="0" indent="0">
              <a:buNone/>
            </a:pPr>
            <a:r>
              <a:rPr lang="vi-VN" sz="2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vi-VN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công việc</a:t>
            </a:r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vi-VN" sz="2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vi-VN" sz="2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urier New" pitchFamily="49" charset="0"/>
              </a:rPr>
              <a:t>biểu thức điều kiện</a:t>
            </a:r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&gt;;</a:t>
            </a:r>
          </a:p>
          <a:p>
            <a:r>
              <a:rPr lang="vi-V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Ví dụ: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class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vi-VN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{  </a:t>
            </a:r>
            <a:r>
              <a:rPr lang="vi-VN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static void Main(string[]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Console.WriteLine("10 so nguyen duong dau tien");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int i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vi-VN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{   </a:t>
            </a:r>
            <a:r>
              <a:rPr lang="vi-VN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Console.Write("{0} ", 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i++;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while (i &lt;= 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Console.ReadLine();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endParaRPr lang="vi-V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0224-2CF6-4768-AE2C-73E07ACB84F0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35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21694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Câu lệnh lặp foreach...in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84262"/>
            <a:ext cx="8524875" cy="3876675"/>
          </a:xfrm>
        </p:spPr>
        <p:txBody>
          <a:bodyPr/>
          <a:lstStyle/>
          <a:p>
            <a:r>
              <a:rPr lang="vi-VN" sz="22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Cho phép tạo vòng lặp thông qua một tập hợp hay một mảng</a:t>
            </a:r>
          </a:p>
          <a:p>
            <a:r>
              <a:rPr lang="vi-VN" sz="22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Cú pháp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>
                <a:solidFill>
                  <a:schemeClr val="accent5">
                    <a:lumMod val="20000"/>
                    <a:lumOff val="80000"/>
                  </a:schemeClr>
                </a:solidFill>
              </a:rPr>
              <a:t>foreach(&lt;kiểu tập hợp&gt; &lt;tên truy cập thành phần&gt; in &lt;tên tập hợp&gt;)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>
                <a:solidFill>
                  <a:schemeClr val="accent5">
                    <a:lumMod val="20000"/>
                    <a:lumOff val="80000"/>
                  </a:schemeClr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>
                <a:solidFill>
                  <a:schemeClr val="accent5">
                    <a:lumMod val="20000"/>
                    <a:lumOff val="80000"/>
                  </a:schemeClr>
                </a:solidFill>
              </a:rPr>
              <a:t>	&lt;Khối lệnh&gt;;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>
                <a:solidFill>
                  <a:schemeClr val="accent5">
                    <a:lumMod val="20000"/>
                    <a:lumOff val="80000"/>
                  </a:schemeClr>
                </a:solidFill>
              </a:rPr>
              <a:t>}</a:t>
            </a:r>
          </a:p>
          <a:p>
            <a:r>
              <a:rPr lang="en-US" sz="22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Thực hiện</a:t>
            </a:r>
          </a:p>
          <a:p>
            <a:pPr marL="438150" lvl="1" indent="0">
              <a:buNone/>
            </a:pPr>
            <a:r>
              <a:rPr lang="en-US" sz="22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Số lần lặp </a:t>
            </a:r>
            <a:r>
              <a:rPr lang="en-US" sz="2200" b="1">
                <a:solidFill>
                  <a:schemeClr val="accent5">
                    <a:lumMod val="20000"/>
                    <a:lumOff val="80000"/>
                  </a:schemeClr>
                </a:solidFill>
                <a:ea typeface="+mn-ea"/>
              </a:rPr>
              <a:t>Khối lệnh </a:t>
            </a:r>
            <a:r>
              <a:rPr lang="en-US" sz="22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tương ứng bằng số lượng phần tử trong </a:t>
            </a:r>
            <a:r>
              <a:rPr lang="en-US" sz="2200" b="1">
                <a:solidFill>
                  <a:schemeClr val="accent5">
                    <a:lumMod val="20000"/>
                    <a:lumOff val="80000"/>
                  </a:schemeClr>
                </a:solidFill>
                <a:ea typeface="+mn-ea"/>
              </a:rPr>
              <a:t>tập hợp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E4D8-6897-47CF-B3C3-70B480B76ECC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36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865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câu lệnh lặp foreach…in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611" y="1129115"/>
            <a:ext cx="8524875" cy="3876675"/>
          </a:xfrm>
        </p:spPr>
        <p:txBody>
          <a:bodyPr/>
          <a:lstStyle/>
          <a:p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 smtClean="0"/>
              <a:t>mảng</a:t>
            </a:r>
            <a:endParaRPr lang="vi-V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DC1D-58CD-4C27-B0EE-44F2EFEB5569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83" y="1702942"/>
            <a:ext cx="8370930" cy="4464496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37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51327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</a:t>
            </a:r>
            <a:r>
              <a:rPr lang="en-US" dirty="0" smtClean="0"/>
              <a:t>#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978990"/>
            <a:ext cx="8524875" cy="3876675"/>
          </a:xfrm>
        </p:spPr>
        <p:txBody>
          <a:bodyPr/>
          <a:lstStyle/>
          <a:p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Mảng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là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tập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hữu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hạn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tử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có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cùng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kiểu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dữ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liệu</a:t>
            </a:r>
            <a:endParaRPr lang="en-US" sz="2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Khai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báo</a:t>
            </a:r>
            <a:endParaRPr lang="en-US" sz="2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kiểu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dữ</a:t>
            </a: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liệu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&gt;[] &lt;</a:t>
            </a:r>
            <a:r>
              <a:rPr lang="en-US" sz="22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mảng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[] so;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float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[] diem;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string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[]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tenlop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thể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mảng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dùng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0" indent="0" algn="l">
              <a:buNone/>
            </a:pP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kiểu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dữ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liệu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][ ] [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mảng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] = new [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kiểu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dữ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liệu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][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tổng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tử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[] so = new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[10];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float[] diem = new float[3];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AA08-7C8F-4CA2-8751-6991ACB89095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38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49000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Mảng trong C#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84262"/>
            <a:ext cx="8524875" cy="3876675"/>
          </a:xfrm>
        </p:spPr>
        <p:txBody>
          <a:bodyPr/>
          <a:lstStyle/>
          <a:p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Giá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trị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mặc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định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mỗi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thành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sẽ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chứa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giá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trị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mặc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định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của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kiểu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dữ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liệu</a:t>
            </a:r>
            <a:endParaRPr lang="en-US" sz="2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Ví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dụ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200" b="1" i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22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[] so = new </a:t>
            </a:r>
            <a:r>
              <a:rPr lang="en-US" sz="2200" b="1" i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22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[5];</a:t>
            </a:r>
            <a:r>
              <a:rPr lang="en-US" sz="2200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mảng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gồm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5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nguyên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mỗi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thành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giá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trị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mặc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định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là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0</a:t>
            </a:r>
          </a:p>
          <a:p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Khởi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thành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của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mảng</a:t>
            </a:r>
            <a:endParaRPr lang="en-US" sz="2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Đặt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giá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trị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khởi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trong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cặp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dấu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{ }</a:t>
            </a:r>
          </a:p>
          <a:p>
            <a:pPr lvl="1"/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Ví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dụ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471487" lvl="1" indent="0">
              <a:buNone/>
            </a:pPr>
            <a:r>
              <a:rPr lang="en-US" sz="2200" i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2200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[] myIntArray1 = new </a:t>
            </a:r>
            <a:r>
              <a:rPr lang="en-US" sz="2200" i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2200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[5]{2,4,6,8,10};</a:t>
            </a:r>
          </a:p>
          <a:p>
            <a:pPr marL="471487" lvl="1" indent="0">
              <a:buNone/>
            </a:pPr>
            <a:r>
              <a:rPr lang="en-US" sz="2200" i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2200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[] myIntArray2 = {2,4,6,8,10};</a:t>
            </a:r>
          </a:p>
          <a:p>
            <a:pPr marL="471487" lvl="1" indent="0">
              <a:buNone/>
            </a:pPr>
            <a:endParaRPr lang="vi-VN" sz="2200" i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463-D6BC-4952-A402-F9D96CF5AA60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39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8527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khái niệm trong C#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084262"/>
            <a:ext cx="8524875" cy="3876675"/>
          </a:xfrm>
        </p:spPr>
        <p:txBody>
          <a:bodyPr/>
          <a:lstStyle/>
          <a:p>
            <a:r>
              <a:rPr lang="en-US" sz="2200" dirty="0" smtClean="0"/>
              <a:t>C#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ngôn</a:t>
            </a:r>
            <a:r>
              <a:rPr lang="en-US" sz="2200" dirty="0" smtClean="0"/>
              <a:t> </a:t>
            </a:r>
            <a:r>
              <a:rPr lang="en-US" sz="2200" dirty="0" err="1" smtClean="0"/>
              <a:t>ngữ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phân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biệt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/>
              <a:t>chữ</a:t>
            </a:r>
            <a:r>
              <a:rPr lang="en-US" sz="2200" dirty="0" smtClean="0"/>
              <a:t> </a:t>
            </a:r>
            <a:r>
              <a:rPr lang="en-US" sz="2200" dirty="0" err="1" smtClean="0"/>
              <a:t>hoa</a:t>
            </a:r>
            <a:r>
              <a:rPr lang="en-US" sz="2200" dirty="0" smtClean="0"/>
              <a:t>/</a:t>
            </a:r>
            <a:r>
              <a:rPr lang="en-US" sz="2200" dirty="0" err="1" smtClean="0"/>
              <a:t>thường</a:t>
            </a:r>
            <a:endParaRPr lang="en-US" sz="2200" dirty="0" smtClean="0"/>
          </a:p>
          <a:p>
            <a:r>
              <a:rPr lang="en-US" sz="2200" dirty="0" err="1" smtClean="0"/>
              <a:t>Chú</a:t>
            </a:r>
            <a:r>
              <a:rPr lang="en-US" sz="2200" dirty="0" smtClean="0"/>
              <a:t> </a:t>
            </a:r>
            <a:r>
              <a:rPr lang="en-US" sz="2200" dirty="0" err="1" smtClean="0"/>
              <a:t>thích</a:t>
            </a:r>
            <a:endParaRPr lang="en-US" sz="2200" dirty="0" smtClean="0"/>
          </a:p>
          <a:p>
            <a:pPr lvl="1"/>
            <a:r>
              <a:rPr lang="en-US" sz="2200" dirty="0" err="1" smtClean="0"/>
              <a:t>Chú</a:t>
            </a:r>
            <a:r>
              <a:rPr lang="en-US" sz="2200" dirty="0" smtClean="0"/>
              <a:t> </a:t>
            </a:r>
            <a:r>
              <a:rPr lang="en-US" sz="2200" dirty="0" err="1" smtClean="0"/>
              <a:t>thích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dòng</a:t>
            </a:r>
            <a:r>
              <a:rPr lang="en-US" sz="2200" dirty="0" smtClean="0"/>
              <a:t> //</a:t>
            </a:r>
          </a:p>
          <a:p>
            <a:pPr lvl="1"/>
            <a:r>
              <a:rPr lang="en-US" sz="2200" dirty="0" err="1" smtClean="0"/>
              <a:t>Chú</a:t>
            </a:r>
            <a:r>
              <a:rPr lang="en-US" sz="2200" dirty="0" smtClean="0"/>
              <a:t> </a:t>
            </a:r>
            <a:r>
              <a:rPr lang="en-US" sz="2200" dirty="0" err="1" smtClean="0"/>
              <a:t>thích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dòng</a:t>
            </a:r>
            <a:r>
              <a:rPr lang="en-US" sz="2200" dirty="0" smtClean="0"/>
              <a:t> /*…… */</a:t>
            </a:r>
          </a:p>
          <a:p>
            <a:pPr lvl="1"/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biên</a:t>
            </a:r>
            <a:r>
              <a:rPr lang="en-US" sz="2200" dirty="0" smtClean="0"/>
              <a:t> </a:t>
            </a:r>
            <a:r>
              <a:rPr lang="en-US" sz="2200" dirty="0" err="1" smtClean="0"/>
              <a:t>dịch</a:t>
            </a:r>
            <a:r>
              <a:rPr lang="en-US" sz="2200" dirty="0" smtClean="0"/>
              <a:t> </a:t>
            </a:r>
            <a:r>
              <a:rPr lang="en-US" sz="2200" dirty="0" err="1" smtClean="0"/>
              <a:t>bỏ</a:t>
            </a:r>
            <a:r>
              <a:rPr lang="en-US" sz="2200" dirty="0" smtClean="0"/>
              <a:t> qua </a:t>
            </a:r>
            <a:r>
              <a:rPr lang="en-US" sz="2200" dirty="0" err="1" smtClean="0"/>
              <a:t>chú</a:t>
            </a:r>
            <a:r>
              <a:rPr lang="en-US" sz="2200" dirty="0" smtClean="0"/>
              <a:t> </a:t>
            </a:r>
            <a:r>
              <a:rPr lang="en-US" sz="2200" dirty="0" err="1" smtClean="0"/>
              <a:t>thích</a:t>
            </a:r>
            <a:endParaRPr lang="en-US" sz="2200" dirty="0" smtClean="0"/>
          </a:p>
          <a:p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khoá</a:t>
            </a:r>
            <a:r>
              <a:rPr lang="en-US" sz="2200" dirty="0" smtClean="0"/>
              <a:t> (keyword)</a:t>
            </a:r>
          </a:p>
          <a:p>
            <a:pPr lvl="1"/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chức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biệt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ngôn</a:t>
            </a:r>
            <a:r>
              <a:rPr lang="en-US" sz="2200" dirty="0" smtClean="0"/>
              <a:t> </a:t>
            </a:r>
            <a:r>
              <a:rPr lang="en-US" sz="2200" dirty="0" err="1" smtClean="0"/>
              <a:t>ngữ</a:t>
            </a:r>
            <a:endParaRPr lang="en-US" sz="2200" dirty="0" smtClean="0"/>
          </a:p>
          <a:p>
            <a:pPr lvl="1"/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,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hay </a:t>
            </a:r>
            <a:r>
              <a:rPr lang="en-US" sz="2200" dirty="0" err="1" smtClean="0"/>
              <a:t>bất</a:t>
            </a:r>
            <a:r>
              <a:rPr lang="en-US" sz="2200" dirty="0" smtClean="0"/>
              <a:t> </a:t>
            </a:r>
            <a:r>
              <a:rPr lang="en-US" sz="2200" dirty="0" err="1" smtClean="0"/>
              <a:t>kỳ</a:t>
            </a:r>
            <a:r>
              <a:rPr lang="en-US" sz="2200" dirty="0" smtClean="0"/>
              <a:t> </a:t>
            </a:r>
            <a:r>
              <a:rPr lang="en-US" sz="2200" dirty="0" err="1" smtClean="0"/>
              <a:t>thứ</a:t>
            </a:r>
            <a:r>
              <a:rPr lang="en-US" sz="2200" dirty="0" smtClean="0"/>
              <a:t> </a:t>
            </a:r>
            <a:r>
              <a:rPr lang="en-US" sz="2200" dirty="0" err="1" smtClean="0"/>
              <a:t>gì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endParaRPr lang="en-US" sz="2200" dirty="0" smtClean="0"/>
          </a:p>
          <a:p>
            <a:pPr lvl="1"/>
            <a:r>
              <a:rPr lang="en-US" sz="2200" dirty="0" err="1" smtClean="0"/>
              <a:t>Tất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khoá</a:t>
            </a:r>
            <a:r>
              <a:rPr lang="en-US" sz="2200" dirty="0" smtClean="0"/>
              <a:t> </a:t>
            </a:r>
            <a:r>
              <a:rPr lang="en-US" sz="2200" dirty="0" err="1" smtClean="0"/>
              <a:t>đều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viết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endParaRPr lang="en-US" sz="2200" dirty="0" smtClean="0"/>
          </a:p>
          <a:p>
            <a:pPr marL="471487" lvl="1" indent="0">
              <a:buNone/>
            </a:pP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 </a:t>
            </a:r>
            <a:r>
              <a:rPr lang="en-US" sz="2200" b="1" dirty="0" smtClean="0"/>
              <a:t>class, double, ref, out,..</a:t>
            </a:r>
            <a:endParaRPr lang="vi-VN" sz="2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E3C4-3A47-47F0-B4FB-AC2A54EA83F1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4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26991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Mảng trong C#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945844"/>
            <a:ext cx="8524875" cy="3876675"/>
          </a:xfrm>
        </p:spPr>
        <p:txBody>
          <a:bodyPr/>
          <a:lstStyle/>
          <a:p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cập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mảng</a:t>
            </a:r>
            <a:endParaRPr lang="en-US" sz="2200" dirty="0" smtClean="0"/>
          </a:p>
          <a:p>
            <a:pPr lvl="1"/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tử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[ ]: &lt;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mảng</a:t>
            </a:r>
            <a:r>
              <a:rPr lang="en-US" sz="2200" dirty="0" smtClean="0"/>
              <a:t>&gt;[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]</a:t>
            </a:r>
          </a:p>
          <a:p>
            <a:pPr lvl="1"/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tử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tiên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0</a:t>
            </a:r>
          </a:p>
          <a:p>
            <a:pPr lvl="1"/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</a:t>
            </a:r>
            <a:endParaRPr lang="vi-V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5AEE-60B3-4D87-873C-43898D5321ED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910223"/>
            <a:ext cx="7999574" cy="2584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40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6162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Mảng trong C#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04528"/>
            <a:ext cx="8524875" cy="3876675"/>
          </a:xfrm>
        </p:spPr>
        <p:txBody>
          <a:bodyPr/>
          <a:lstStyle/>
          <a:p>
            <a:r>
              <a:rPr lang="en-US" sz="2200" b="1" dirty="0" err="1" smtClean="0"/>
              <a:t>Ví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dụ</a:t>
            </a:r>
            <a:r>
              <a:rPr lang="en-US" sz="2200" b="1" dirty="0" smtClean="0"/>
              <a:t>: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mảng</a:t>
            </a:r>
            <a:r>
              <a:rPr lang="en-US" sz="2200" dirty="0" smtClean="0"/>
              <a:t> a </a:t>
            </a:r>
            <a:r>
              <a:rPr lang="en-US" sz="2200" dirty="0" err="1" smtClean="0"/>
              <a:t>gồm</a:t>
            </a:r>
            <a:r>
              <a:rPr lang="en-US" sz="2200" dirty="0" smtClean="0"/>
              <a:t> N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tử</a:t>
            </a:r>
            <a:r>
              <a:rPr lang="en-US" sz="2200" dirty="0" smtClean="0"/>
              <a:t>, in </a:t>
            </a:r>
            <a:r>
              <a:rPr lang="en-US" sz="2200" dirty="0" err="1" smtClean="0"/>
              <a:t>mảng</a:t>
            </a:r>
            <a:r>
              <a:rPr lang="en-US" sz="2200" dirty="0" smtClean="0"/>
              <a:t> </a:t>
            </a:r>
            <a:r>
              <a:rPr lang="en-US" sz="2200" dirty="0" err="1" smtClean="0"/>
              <a:t>vừa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màn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endParaRPr lang="vi-V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A1-91B8-40DD-B3D7-E4C648EC0C6B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1259632" y="1363692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Program</a:t>
            </a:r>
          </a:p>
          <a:p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</a:t>
            </a:r>
            <a:r>
              <a:rPr lang="vi-VN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{  </a:t>
            </a:r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void Main(string[] args)</a:t>
            </a:r>
          </a:p>
          <a:p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</a:t>
            </a:r>
            <a:r>
              <a:rPr lang="vi-VN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{  </a:t>
            </a:r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 n, i;</a:t>
            </a:r>
          </a:p>
          <a:p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int[] a;</a:t>
            </a:r>
          </a:p>
          <a:p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Console.WriteLine("Nhap so luong phan tu: ");</a:t>
            </a:r>
          </a:p>
          <a:p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n = Convert.ToInt32(Console.ReadLine());</a:t>
            </a:r>
          </a:p>
          <a:p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a = new int[n];</a:t>
            </a:r>
          </a:p>
          <a:p>
            <a:r>
              <a:rPr lang="nn-NO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for (i = 0; i &lt; n; i++)</a:t>
            </a:r>
          </a:p>
          <a:p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</a:t>
            </a:r>
            <a:r>
              <a:rPr lang="vi-VN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{   </a:t>
            </a:r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Console.WriteLine("Nhap phan tu thu {0}: ", i);</a:t>
            </a:r>
          </a:p>
          <a:p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   a[i] = </a:t>
            </a:r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convert.Toint32</a:t>
            </a:r>
            <a:r>
              <a:rPr lang="vi-VN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(Console.ReadLine</a:t>
            </a:r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());</a:t>
            </a:r>
          </a:p>
          <a:p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}</a:t>
            </a:r>
          </a:p>
          <a:p>
            <a:r>
              <a:rPr lang="fr-FR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</a:t>
            </a:r>
            <a:r>
              <a:rPr lang="fr-FR" sz="16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Console.WriteLine</a:t>
            </a:r>
            <a:r>
              <a:rPr lang="fr-FR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("</a:t>
            </a:r>
            <a:r>
              <a:rPr lang="fr-FR" sz="16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Mang</a:t>
            </a:r>
            <a:r>
              <a:rPr lang="fr-FR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vua</a:t>
            </a:r>
            <a:r>
              <a:rPr lang="fr-FR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nhap</a:t>
            </a:r>
            <a:r>
              <a:rPr lang="fr-FR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la: ");</a:t>
            </a:r>
          </a:p>
          <a:p>
            <a:r>
              <a:rPr lang="nn-NO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for (i = 0; i &lt; n; i++)</a:t>
            </a:r>
          </a:p>
          <a:p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</a:t>
            </a:r>
            <a:r>
              <a:rPr lang="vi-VN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{ </a:t>
            </a:r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Console.Write("{0} ", a[i]);</a:t>
            </a:r>
          </a:p>
          <a:p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}</a:t>
            </a:r>
          </a:p>
          <a:p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Console.ReadLine();</a:t>
            </a:r>
          </a:p>
          <a:p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}</a:t>
            </a:r>
          </a:p>
          <a:p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41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2686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Mảng trong C#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94135"/>
            <a:ext cx="8524875" cy="3876675"/>
          </a:xfrm>
        </p:spPr>
        <p:txBody>
          <a:bodyPr/>
          <a:lstStyle/>
          <a:p>
            <a:r>
              <a:rPr lang="en-US" sz="2200"/>
              <a:t>Ngôn ngữ C# cung cấp cú pháp chuẩn cho việc khai báo những đối </a:t>
            </a:r>
            <a:r>
              <a:rPr lang="en-US" sz="2200" smtClean="0"/>
              <a:t>tượng Array</a:t>
            </a:r>
            <a:endParaRPr lang="vi-VN" sz="2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C593-B0D4-4A4B-95DC-889290328ECC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99792" y="6381328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44" y="1765723"/>
            <a:ext cx="6781800" cy="4114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42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16159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Mảng trong C#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81A-FB55-4064-9102-A762040F6015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7077"/>
            <a:ext cx="7467600" cy="5204048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43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0296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nhà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4325" y="1084262"/>
                <a:ext cx="8524875" cy="3876675"/>
              </a:xfrm>
            </p:spPr>
            <p:txBody>
              <a:bodyPr/>
              <a:lstStyle/>
              <a:p>
                <a:r>
                  <a:rPr lang="en-US" b="1" dirty="0" err="1" smtClean="0"/>
                  <a:t>Bài</a:t>
                </a:r>
                <a:r>
                  <a:rPr lang="en-US" b="1" dirty="0" smtClean="0"/>
                  <a:t> 1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Viết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nhập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thực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b.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tổng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hiệu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tích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thương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.</a:t>
                </a:r>
              </a:p>
              <a:p>
                <a:r>
                  <a:rPr lang="en-US" b="1" dirty="0" err="1" smtClean="0"/>
                  <a:t>Bài</a:t>
                </a:r>
                <a:r>
                  <a:rPr lang="en-US" b="1" dirty="0" smtClean="0"/>
                  <a:t> </a:t>
                </a:r>
                <a:r>
                  <a:rPr lang="en-US" b="1" dirty="0"/>
                  <a:t>2</a:t>
                </a:r>
                <a:r>
                  <a:rPr lang="en-US" b="1" dirty="0" smtClean="0"/>
                  <a:t>. </a:t>
                </a:r>
                <a:r>
                  <a:rPr lang="en-US" dirty="0" err="1" smtClean="0"/>
                  <a:t>Viết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luận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bậc</a:t>
                </a:r>
                <a:r>
                  <a:rPr lang="en-US" dirty="0" smtClean="0"/>
                  <a:t> 2: ax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+ </a:t>
                </a:r>
                <a:r>
                  <a:rPr lang="en-US" dirty="0" err="1" smtClean="0"/>
                  <a:t>bx</a:t>
                </a:r>
                <a:r>
                  <a:rPr lang="en-US" dirty="0" smtClean="0"/>
                  <a:t> + c = 0,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hệ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a, b, 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R</a:t>
                </a:r>
              </a:p>
              <a:p>
                <a:r>
                  <a:rPr lang="en-US" b="1" dirty="0" err="1"/>
                  <a:t>Bài</a:t>
                </a:r>
                <a:r>
                  <a:rPr lang="en-US" b="1" dirty="0"/>
                  <a:t> </a:t>
                </a:r>
                <a:r>
                  <a:rPr lang="en-US" b="1" dirty="0" smtClean="0"/>
                  <a:t>3. </a:t>
                </a:r>
                <a:r>
                  <a:rPr lang="en-US" dirty="0" err="1"/>
                  <a:t>Viết</a:t>
                </a:r>
                <a:r>
                  <a:rPr lang="en-US" dirty="0"/>
                  <a:t> </a:t>
                </a:r>
                <a:r>
                  <a:rPr lang="en-US" dirty="0" err="1"/>
                  <a:t>chương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nhập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bàn</a:t>
                </a:r>
                <a:r>
                  <a:rPr lang="en-US" dirty="0"/>
                  <a:t> </a:t>
                </a:r>
                <a:r>
                  <a:rPr lang="en-US" dirty="0" err="1"/>
                  <a:t>phím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 </a:t>
                </a:r>
                <a:r>
                  <a:rPr lang="en-US" dirty="0" err="1"/>
                  <a:t>dương</a:t>
                </a:r>
                <a:r>
                  <a:rPr lang="en-US" dirty="0"/>
                  <a:t> N. </a:t>
                </a:r>
                <a:r>
                  <a:rPr lang="en-US" dirty="0" err="1"/>
                  <a:t>Kiểm</a:t>
                </a:r>
                <a:r>
                  <a:rPr lang="en-US" dirty="0"/>
                  <a:t> </a:t>
                </a:r>
                <a:r>
                  <a:rPr lang="en-US" dirty="0" err="1"/>
                  <a:t>tra</a:t>
                </a:r>
                <a:r>
                  <a:rPr lang="en-US" dirty="0"/>
                  <a:t> </a:t>
                </a:r>
                <a:r>
                  <a:rPr lang="en-US" dirty="0" err="1"/>
                  <a:t>xem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 </a:t>
                </a:r>
                <a:r>
                  <a:rPr lang="en-US" dirty="0" err="1"/>
                  <a:t>tố</a:t>
                </a:r>
                <a:r>
                  <a:rPr lang="en-US" dirty="0"/>
                  <a:t> hay </a:t>
                </a:r>
                <a:r>
                  <a:rPr lang="en-US" dirty="0" err="1"/>
                  <a:t>không</a:t>
                </a:r>
                <a:r>
                  <a:rPr lang="en-US" dirty="0"/>
                  <a:t>? In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quả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màn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.</a:t>
                </a:r>
              </a:p>
              <a:p>
                <a:r>
                  <a:rPr lang="en-US" b="1" dirty="0" err="1"/>
                  <a:t>Bài</a:t>
                </a:r>
                <a:r>
                  <a:rPr lang="en-US" b="1" dirty="0"/>
                  <a:t> </a:t>
                </a:r>
                <a:r>
                  <a:rPr lang="en-US" b="1" dirty="0" smtClean="0"/>
                  <a:t>4. </a:t>
                </a:r>
                <a:r>
                  <a:rPr lang="en-US" dirty="0" err="1"/>
                  <a:t>Viết</a:t>
                </a:r>
                <a:r>
                  <a:rPr lang="en-US" dirty="0"/>
                  <a:t> </a:t>
                </a:r>
                <a:r>
                  <a:rPr lang="en-US" dirty="0" err="1"/>
                  <a:t>chương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nhập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bàn</a:t>
                </a:r>
                <a:r>
                  <a:rPr lang="en-US" dirty="0"/>
                  <a:t> </a:t>
                </a:r>
                <a:r>
                  <a:rPr lang="en-US" dirty="0" err="1"/>
                  <a:t>phím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 </a:t>
                </a:r>
                <a:r>
                  <a:rPr lang="en-US" dirty="0" err="1"/>
                  <a:t>dương</a:t>
                </a:r>
                <a:r>
                  <a:rPr lang="en-US" dirty="0"/>
                  <a:t> N. </a:t>
                </a:r>
                <a:r>
                  <a:rPr lang="en-US" dirty="0" err="1"/>
                  <a:t>Kiểm</a:t>
                </a:r>
                <a:r>
                  <a:rPr lang="en-US" dirty="0"/>
                  <a:t> </a:t>
                </a:r>
                <a:r>
                  <a:rPr lang="en-US" dirty="0" err="1"/>
                  <a:t>tra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hoàn</a:t>
                </a:r>
                <a:r>
                  <a:rPr lang="en-US" dirty="0"/>
                  <a:t> </a:t>
                </a:r>
                <a:r>
                  <a:rPr lang="en-US" dirty="0" err="1"/>
                  <a:t>hảo</a:t>
                </a:r>
                <a:r>
                  <a:rPr lang="en-US" dirty="0"/>
                  <a:t> hay </a:t>
                </a:r>
                <a:r>
                  <a:rPr lang="en-US" dirty="0" err="1"/>
                  <a:t>không</a:t>
                </a:r>
                <a:r>
                  <a:rPr lang="en-US" dirty="0"/>
                  <a:t>? In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quả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màn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. VD: 6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hoàn</a:t>
                </a:r>
                <a:r>
                  <a:rPr lang="en-US" dirty="0"/>
                  <a:t> </a:t>
                </a:r>
                <a:r>
                  <a:rPr lang="en-US" dirty="0" err="1"/>
                  <a:t>hảo</a:t>
                </a:r>
                <a:r>
                  <a:rPr lang="en-US" dirty="0"/>
                  <a:t> (</a:t>
                </a:r>
                <a:r>
                  <a:rPr lang="en-US" dirty="0" err="1"/>
                  <a:t>vì</a:t>
                </a:r>
                <a:r>
                  <a:rPr lang="en-US" dirty="0"/>
                  <a:t> 6=1+2+3)</a:t>
                </a:r>
                <a:endParaRPr lang="en-US" b="1" dirty="0"/>
              </a:p>
              <a:p>
                <a:r>
                  <a:rPr lang="en-US" b="1" dirty="0" err="1"/>
                  <a:t>Bài</a:t>
                </a:r>
                <a:r>
                  <a:rPr lang="en-US" b="1" dirty="0"/>
                  <a:t> </a:t>
                </a:r>
                <a:r>
                  <a:rPr lang="en-US" b="1" dirty="0" smtClean="0"/>
                  <a:t>5. </a:t>
                </a:r>
                <a:r>
                  <a:rPr lang="en-US" dirty="0" err="1"/>
                  <a:t>Viết</a:t>
                </a:r>
                <a:r>
                  <a:rPr lang="en-US" dirty="0"/>
                  <a:t> </a:t>
                </a:r>
                <a:r>
                  <a:rPr lang="en-US" dirty="0" err="1"/>
                  <a:t>chương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nhập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bàn</a:t>
                </a:r>
                <a:r>
                  <a:rPr lang="en-US" dirty="0"/>
                  <a:t> </a:t>
                </a:r>
                <a:r>
                  <a:rPr lang="en-US" dirty="0" err="1"/>
                  <a:t>phím</a:t>
                </a:r>
                <a:r>
                  <a:rPr lang="en-US" dirty="0"/>
                  <a:t> </a:t>
                </a:r>
                <a:r>
                  <a:rPr lang="en-US" dirty="0" err="1"/>
                  <a:t>dãy</a:t>
                </a:r>
                <a:r>
                  <a:rPr lang="en-US" dirty="0"/>
                  <a:t> </a:t>
                </a:r>
                <a:r>
                  <a:rPr lang="en-US" dirty="0" err="1"/>
                  <a:t>gồm</a:t>
                </a:r>
                <a:r>
                  <a:rPr lang="en-US" dirty="0"/>
                  <a:t> N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. </a:t>
                </a:r>
                <a:r>
                  <a:rPr lang="en-US" dirty="0" err="1"/>
                  <a:t>Sắp</a:t>
                </a:r>
                <a:r>
                  <a:rPr lang="en-US" dirty="0"/>
                  <a:t> </a:t>
                </a:r>
                <a:r>
                  <a:rPr lang="en-US" dirty="0" err="1"/>
                  <a:t>xếp</a:t>
                </a:r>
                <a:r>
                  <a:rPr lang="en-US" dirty="0"/>
                  <a:t> </a:t>
                </a:r>
                <a:r>
                  <a:rPr lang="en-US" dirty="0" err="1"/>
                  <a:t>dãy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chiều</a:t>
                </a:r>
                <a:r>
                  <a:rPr lang="en-US" dirty="0"/>
                  <a:t> </a:t>
                </a:r>
                <a:r>
                  <a:rPr lang="en-US" dirty="0" err="1"/>
                  <a:t>tăng</a:t>
                </a:r>
                <a:r>
                  <a:rPr lang="en-US" dirty="0"/>
                  <a:t> </a:t>
                </a:r>
                <a:r>
                  <a:rPr lang="en-US" dirty="0" err="1"/>
                  <a:t>dần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in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quả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màn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 smtClean="0"/>
                  <a:t>.</a:t>
                </a:r>
              </a:p>
              <a:p>
                <a:r>
                  <a:rPr lang="en-US" b="1" dirty="0" err="1"/>
                  <a:t>Bài</a:t>
                </a:r>
                <a:r>
                  <a:rPr lang="en-US" b="1" dirty="0"/>
                  <a:t> </a:t>
                </a:r>
                <a:r>
                  <a:rPr lang="en-US" b="1" dirty="0" smtClean="0"/>
                  <a:t>6. </a:t>
                </a:r>
                <a:r>
                  <a:rPr lang="en-US" dirty="0" err="1"/>
                  <a:t>Viết</a:t>
                </a:r>
                <a:r>
                  <a:rPr lang="en-US" dirty="0"/>
                  <a:t> </a:t>
                </a:r>
                <a:r>
                  <a:rPr lang="en-US" dirty="0" err="1"/>
                  <a:t>chương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nhập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bàn</a:t>
                </a:r>
                <a:r>
                  <a:rPr lang="en-US" dirty="0"/>
                  <a:t> </a:t>
                </a:r>
                <a:r>
                  <a:rPr lang="en-US" dirty="0" err="1"/>
                  <a:t>phím</a:t>
                </a:r>
                <a:r>
                  <a:rPr lang="en-US" dirty="0"/>
                  <a:t> </a:t>
                </a:r>
                <a:r>
                  <a:rPr lang="en-US" dirty="0" err="1" smtClean="0"/>
                  <a:t>dãy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điểm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gấp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khúc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lượt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qua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điểm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thứ</a:t>
                </a:r>
                <a:r>
                  <a:rPr lang="en-US" dirty="0" smtClean="0"/>
                  <a:t> 1,2,..n..</a:t>
                </a:r>
                <a:endParaRPr lang="en-US" dirty="0"/>
              </a:p>
              <a:p>
                <a:endParaRPr lang="vi-V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1084262"/>
                <a:ext cx="8524875" cy="3876675"/>
              </a:xfrm>
              <a:blipFill rotWithShape="0">
                <a:blip r:embed="rId2"/>
                <a:stretch>
                  <a:fillRect l="-1574" t="-943" r="-858" b="-3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E2FF-0967-46B0-9138-04208EE14387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44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93451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Danh sách các từ khoá trong C#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69157"/>
            <a:ext cx="8382000" cy="5181600"/>
          </a:xfrm>
        </p:spPr>
        <p:txBody>
          <a:bodyPr numCol="4"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vi-VN" dirty="0"/>
              <a:t>bstract</a:t>
            </a:r>
          </a:p>
          <a:p>
            <a:pPr marL="0" indent="0">
              <a:buNone/>
            </a:pPr>
            <a:r>
              <a:rPr lang="vi-VN" dirty="0"/>
              <a:t>event</a:t>
            </a:r>
          </a:p>
          <a:p>
            <a:pPr marL="0" indent="0">
              <a:buNone/>
            </a:pPr>
            <a:r>
              <a:rPr lang="vi-VN" dirty="0"/>
              <a:t>new</a:t>
            </a:r>
          </a:p>
          <a:p>
            <a:pPr marL="0" indent="0">
              <a:buNone/>
            </a:pPr>
            <a:r>
              <a:rPr lang="vi-VN" dirty="0"/>
              <a:t>struct</a:t>
            </a:r>
          </a:p>
          <a:p>
            <a:pPr marL="0" indent="0">
              <a:buNone/>
            </a:pPr>
            <a:r>
              <a:rPr lang="vi-VN" dirty="0"/>
              <a:t>as</a:t>
            </a:r>
          </a:p>
          <a:p>
            <a:pPr marL="0" indent="0">
              <a:buNone/>
            </a:pPr>
            <a:r>
              <a:rPr lang="vi-VN" dirty="0"/>
              <a:t>explicit</a:t>
            </a:r>
          </a:p>
          <a:p>
            <a:pPr marL="0" indent="0">
              <a:buNone/>
            </a:pPr>
            <a:r>
              <a:rPr lang="vi-VN" dirty="0"/>
              <a:t>null</a:t>
            </a:r>
          </a:p>
          <a:p>
            <a:pPr marL="0" indent="0">
              <a:buNone/>
            </a:pPr>
            <a:r>
              <a:rPr lang="vi-VN" dirty="0"/>
              <a:t>switch</a:t>
            </a:r>
          </a:p>
          <a:p>
            <a:pPr marL="0" indent="0">
              <a:buNone/>
            </a:pPr>
            <a:r>
              <a:rPr lang="vi-VN" dirty="0"/>
              <a:t>base</a:t>
            </a:r>
          </a:p>
          <a:p>
            <a:pPr marL="0" indent="0">
              <a:buNone/>
            </a:pPr>
            <a:r>
              <a:rPr lang="vi-VN" dirty="0"/>
              <a:t>extern</a:t>
            </a:r>
          </a:p>
          <a:p>
            <a:pPr marL="0" indent="0">
              <a:buNone/>
            </a:pPr>
            <a:r>
              <a:rPr lang="vi-VN" dirty="0"/>
              <a:t>object</a:t>
            </a:r>
          </a:p>
          <a:p>
            <a:pPr marL="0" indent="0">
              <a:buNone/>
            </a:pPr>
            <a:r>
              <a:rPr lang="vi-VN" dirty="0"/>
              <a:t>this</a:t>
            </a:r>
          </a:p>
          <a:p>
            <a:pPr marL="0" indent="0">
              <a:buNone/>
            </a:pPr>
            <a:r>
              <a:rPr lang="vi-VN" dirty="0"/>
              <a:t>bool</a:t>
            </a:r>
          </a:p>
          <a:p>
            <a:pPr marL="0" indent="0">
              <a:buNone/>
            </a:pPr>
            <a:r>
              <a:rPr lang="vi-VN" dirty="0"/>
              <a:t>false</a:t>
            </a:r>
          </a:p>
          <a:p>
            <a:pPr marL="0" indent="0">
              <a:buNone/>
            </a:pPr>
            <a:r>
              <a:rPr lang="vi-VN" dirty="0"/>
              <a:t>operator</a:t>
            </a:r>
          </a:p>
          <a:p>
            <a:pPr marL="0" indent="0">
              <a:buNone/>
            </a:pPr>
            <a:r>
              <a:rPr lang="vi-VN" dirty="0"/>
              <a:t>throw</a:t>
            </a:r>
          </a:p>
          <a:p>
            <a:pPr marL="0" indent="0">
              <a:buNone/>
            </a:pPr>
            <a:r>
              <a:rPr lang="vi-VN" dirty="0"/>
              <a:t>break</a:t>
            </a:r>
          </a:p>
          <a:p>
            <a:pPr marL="0" indent="0">
              <a:buNone/>
            </a:pPr>
            <a:r>
              <a:rPr lang="vi-VN" dirty="0"/>
              <a:t>finally</a:t>
            </a:r>
          </a:p>
          <a:p>
            <a:pPr marL="0" indent="0">
              <a:buNone/>
            </a:pPr>
            <a:r>
              <a:rPr lang="vi-VN" dirty="0"/>
              <a:t>out</a:t>
            </a:r>
          </a:p>
          <a:p>
            <a:pPr marL="0" indent="0">
              <a:buNone/>
            </a:pPr>
            <a:r>
              <a:rPr lang="vi-VN" dirty="0"/>
              <a:t>true</a:t>
            </a:r>
          </a:p>
          <a:p>
            <a:pPr marL="0" indent="0">
              <a:buNone/>
            </a:pPr>
            <a:r>
              <a:rPr lang="vi-VN" dirty="0"/>
              <a:t>byte</a:t>
            </a:r>
          </a:p>
          <a:p>
            <a:pPr marL="0" indent="0">
              <a:buNone/>
            </a:pPr>
            <a:r>
              <a:rPr lang="vi-VN" dirty="0"/>
              <a:t>fixed</a:t>
            </a:r>
          </a:p>
          <a:p>
            <a:pPr marL="0" indent="0">
              <a:buNone/>
            </a:pPr>
            <a:r>
              <a:rPr lang="vi-VN" dirty="0"/>
              <a:t>override</a:t>
            </a:r>
          </a:p>
          <a:p>
            <a:pPr marL="0" indent="0">
              <a:buNone/>
            </a:pPr>
            <a:r>
              <a:rPr lang="vi-VN" dirty="0"/>
              <a:t>try</a:t>
            </a:r>
          </a:p>
          <a:p>
            <a:pPr marL="0" indent="0">
              <a:buNone/>
            </a:pPr>
            <a:r>
              <a:rPr lang="vi-VN" dirty="0"/>
              <a:t>case</a:t>
            </a:r>
          </a:p>
          <a:p>
            <a:pPr marL="0" indent="0">
              <a:buNone/>
            </a:pPr>
            <a:r>
              <a:rPr lang="vi-VN" dirty="0"/>
              <a:t>float</a:t>
            </a:r>
          </a:p>
          <a:p>
            <a:pPr marL="0" indent="0">
              <a:buNone/>
            </a:pPr>
            <a:r>
              <a:rPr lang="vi-VN" dirty="0"/>
              <a:t>params</a:t>
            </a:r>
          </a:p>
          <a:p>
            <a:pPr marL="0" indent="0">
              <a:buNone/>
            </a:pPr>
            <a:r>
              <a:rPr lang="vi-VN" dirty="0"/>
              <a:t>typeof</a:t>
            </a:r>
          </a:p>
          <a:p>
            <a:pPr marL="0" indent="0">
              <a:buNone/>
            </a:pPr>
            <a:r>
              <a:rPr lang="vi-VN" dirty="0"/>
              <a:t>catch</a:t>
            </a:r>
          </a:p>
          <a:p>
            <a:pPr marL="0" indent="0">
              <a:buNone/>
            </a:pPr>
            <a:r>
              <a:rPr lang="vi-VN" dirty="0"/>
              <a:t>for</a:t>
            </a:r>
          </a:p>
          <a:p>
            <a:pPr marL="0" indent="0">
              <a:buNone/>
            </a:pPr>
            <a:r>
              <a:rPr lang="vi-VN" dirty="0"/>
              <a:t>private</a:t>
            </a:r>
          </a:p>
          <a:p>
            <a:pPr marL="0" indent="0">
              <a:buNone/>
            </a:pPr>
            <a:r>
              <a:rPr lang="vi-VN" dirty="0"/>
              <a:t>uint</a:t>
            </a:r>
          </a:p>
          <a:p>
            <a:pPr marL="0" indent="0">
              <a:buNone/>
            </a:pPr>
            <a:r>
              <a:rPr lang="vi-VN" dirty="0"/>
              <a:t>char</a:t>
            </a:r>
          </a:p>
          <a:p>
            <a:pPr marL="0" indent="0">
              <a:buNone/>
            </a:pPr>
            <a:r>
              <a:rPr lang="vi-VN" dirty="0"/>
              <a:t>foreach</a:t>
            </a:r>
          </a:p>
          <a:p>
            <a:pPr marL="0" indent="0">
              <a:buNone/>
            </a:pPr>
            <a:r>
              <a:rPr lang="vi-VN" dirty="0"/>
              <a:t>protected</a:t>
            </a:r>
          </a:p>
          <a:p>
            <a:pPr marL="0" indent="0">
              <a:buNone/>
            </a:pPr>
            <a:r>
              <a:rPr lang="vi-VN" dirty="0"/>
              <a:t>ulong</a:t>
            </a:r>
          </a:p>
          <a:p>
            <a:pPr marL="0" indent="0">
              <a:buNone/>
            </a:pPr>
            <a:r>
              <a:rPr lang="vi-VN" dirty="0"/>
              <a:t>checked</a:t>
            </a:r>
          </a:p>
          <a:p>
            <a:pPr marL="0" indent="0">
              <a:buNone/>
            </a:pPr>
            <a:r>
              <a:rPr lang="vi-VN" dirty="0"/>
              <a:t>goto</a:t>
            </a:r>
          </a:p>
          <a:p>
            <a:pPr marL="0" indent="0">
              <a:buNone/>
            </a:pPr>
            <a:r>
              <a:rPr lang="vi-VN" dirty="0"/>
              <a:t>public</a:t>
            </a:r>
          </a:p>
          <a:p>
            <a:pPr marL="0" indent="0">
              <a:buNone/>
            </a:pPr>
            <a:r>
              <a:rPr lang="vi-VN" dirty="0"/>
              <a:t>unchecked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19A4-0495-44BA-BEB6-2EEBA3496704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5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6294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/>
              <a:t>qua Console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084262"/>
            <a:ext cx="8524875" cy="3876675"/>
          </a:xfrm>
        </p:spPr>
        <p:txBody>
          <a:bodyPr/>
          <a:lstStyle/>
          <a:p>
            <a:r>
              <a:rPr lang="en-US" sz="2200" dirty="0" err="1" smtClean="0"/>
              <a:t>Đọc</a:t>
            </a:r>
            <a:r>
              <a:rPr lang="en-US" sz="2200" dirty="0" smtClean="0"/>
              <a:t> </a:t>
            </a:r>
            <a:r>
              <a:rPr lang="en-US" sz="2200" dirty="0" err="1" smtClean="0"/>
              <a:t>ký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văn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cửa</a:t>
            </a:r>
            <a:r>
              <a:rPr lang="en-US" sz="2200" dirty="0" smtClean="0"/>
              <a:t> </a:t>
            </a:r>
            <a:r>
              <a:rPr lang="en-US" sz="2200" dirty="0" err="1" smtClean="0"/>
              <a:t>sổ</a:t>
            </a:r>
            <a:r>
              <a:rPr lang="en-US" sz="2200" dirty="0" smtClean="0"/>
              <a:t> console</a:t>
            </a:r>
          </a:p>
          <a:p>
            <a:pPr lvl="1"/>
            <a:r>
              <a:rPr lang="vi-VN" sz="2200" dirty="0"/>
              <a:t>Console.Read</a:t>
            </a:r>
            <a:r>
              <a:rPr lang="vi-VN" sz="2200" dirty="0" smtClean="0"/>
              <a:t>()</a:t>
            </a:r>
            <a:endParaRPr lang="en-US" sz="2200" dirty="0" smtClean="0"/>
          </a:p>
          <a:p>
            <a:pPr lvl="1"/>
            <a:r>
              <a:rPr lang="vi-VN" sz="2200" dirty="0"/>
              <a:t>Console.ReadLine</a:t>
            </a:r>
            <a:r>
              <a:rPr lang="vi-VN" sz="2200" dirty="0" smtClean="0"/>
              <a:t>()</a:t>
            </a:r>
            <a:endParaRPr lang="en-US" sz="2200" dirty="0" smtClean="0"/>
          </a:p>
          <a:p>
            <a:r>
              <a:rPr lang="vi-VN" sz="2200" dirty="0" smtClean="0"/>
              <a:t>Xuất chuỗi kí tự</a:t>
            </a:r>
          </a:p>
          <a:p>
            <a:pPr lvl="1"/>
            <a:r>
              <a:rPr lang="vi-VN" sz="2200" dirty="0"/>
              <a:t>Console.Write</a:t>
            </a:r>
            <a:r>
              <a:rPr lang="vi-VN" sz="2200" dirty="0" smtClean="0"/>
              <a:t>()</a:t>
            </a:r>
          </a:p>
          <a:p>
            <a:pPr lvl="1"/>
            <a:r>
              <a:rPr lang="vi-VN" sz="2200" dirty="0"/>
              <a:t>Console.WriteLine</a:t>
            </a:r>
            <a:r>
              <a:rPr lang="vi-VN" sz="2200" dirty="0" smtClean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7C69-3752-4AF5-9718-D693AACFEB70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6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32161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qua Console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" y="965342"/>
            <a:ext cx="8524875" cy="3876675"/>
          </a:xfrm>
        </p:spPr>
        <p:txBody>
          <a:bodyPr/>
          <a:lstStyle/>
          <a:p>
            <a:r>
              <a:rPr lang="vi-VN" dirty="0"/>
              <a:t>Xuất chuỗi kí tự</a:t>
            </a:r>
          </a:p>
          <a:p>
            <a:pPr lvl="1"/>
            <a:r>
              <a:rPr lang="vi-VN" dirty="0" smtClean="0"/>
              <a:t>Định dạng số:</a:t>
            </a:r>
          </a:p>
          <a:p>
            <a:pPr marL="471487" lvl="1" indent="0">
              <a:buNone/>
            </a:pPr>
            <a:r>
              <a:rPr lang="vi-VN" dirty="0" smtClean="0"/>
              <a:t>Console.WriteLine(</a:t>
            </a:r>
            <a:r>
              <a:rPr lang="en-US" dirty="0" smtClean="0"/>
              <a:t>“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”, </a:t>
            </a:r>
            <a:r>
              <a:rPr lang="en-US" dirty="0" err="1" smtClean="0"/>
              <a:t>số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{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: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}</a:t>
            </a:r>
          </a:p>
          <a:p>
            <a:pPr lvl="2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{0,8:C}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tệ</a:t>
            </a:r>
            <a:r>
              <a:rPr lang="en-US" dirty="0" smtClean="0"/>
              <a:t>, </a:t>
            </a:r>
            <a:r>
              <a:rPr lang="en-US" dirty="0" err="1" smtClean="0"/>
              <a:t>dành</a:t>
            </a:r>
            <a:r>
              <a:rPr lang="en-US" dirty="0" smtClean="0"/>
              <a:t> 8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2"/>
            <a:r>
              <a:rPr lang="en-US" dirty="0" smtClean="0"/>
              <a:t>C: Currency</a:t>
            </a:r>
          </a:p>
          <a:p>
            <a:pPr lvl="2"/>
            <a:r>
              <a:rPr lang="en-US" dirty="0" smtClean="0"/>
              <a:t>D: Decimal</a:t>
            </a:r>
          </a:p>
          <a:p>
            <a:pPr lvl="2"/>
            <a:r>
              <a:rPr lang="en-US" dirty="0" smtClean="0"/>
              <a:t>E: Scientific</a:t>
            </a:r>
          </a:p>
          <a:p>
            <a:pPr lvl="2"/>
            <a:r>
              <a:rPr lang="en-US" dirty="0" smtClean="0"/>
              <a:t>F: Fixed point</a:t>
            </a:r>
          </a:p>
          <a:p>
            <a:pPr lvl="2"/>
            <a:r>
              <a:rPr lang="en-US" dirty="0" smtClean="0"/>
              <a:t>G: General (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P: Percent</a:t>
            </a:r>
            <a:endParaRPr lang="vi-V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CD75-72AE-426C-BBE8-740885A5EC39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7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18402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Không gian tên (namespace)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84262"/>
            <a:ext cx="8524875" cy="3876675"/>
          </a:xfrm>
        </p:spPr>
        <p:txBody>
          <a:bodyPr/>
          <a:lstStyle/>
          <a:p>
            <a:r>
              <a:rPr lang="en-US" sz="2200" dirty="0" err="1" smtClean="0"/>
              <a:t>Nhóm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liên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C#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endParaRPr lang="en-US" sz="2200" dirty="0" smtClean="0"/>
          </a:p>
          <a:p>
            <a:r>
              <a:rPr lang="en-US" sz="2200" dirty="0" smtClean="0"/>
              <a:t>Cho </a:t>
            </a:r>
            <a:r>
              <a:rPr lang="en-US" sz="2200" dirty="0" err="1" smtClean="0"/>
              <a:t>phép</a:t>
            </a:r>
            <a:r>
              <a:rPr lang="en-US" sz="2200" dirty="0" smtClean="0"/>
              <a:t> </a:t>
            </a:r>
            <a:r>
              <a:rPr lang="en-US" sz="2200" dirty="0" err="1" smtClean="0"/>
              <a:t>dễ</a:t>
            </a:r>
            <a:r>
              <a:rPr lang="en-US" sz="2200" dirty="0" smtClean="0"/>
              <a:t> </a:t>
            </a:r>
            <a:r>
              <a:rPr lang="en-US" sz="2200" dirty="0" err="1" smtClean="0"/>
              <a:t>dàng</a:t>
            </a:r>
            <a:r>
              <a:rPr lang="en-US" sz="2200" dirty="0" smtClean="0"/>
              <a:t> </a:t>
            </a:r>
            <a:r>
              <a:rPr lang="en-US" sz="2200" dirty="0" err="1" smtClean="0"/>
              <a:t>tái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nguồn</a:t>
            </a:r>
            <a:endParaRPr lang="en-US" sz="2200" dirty="0" smtClean="0"/>
          </a:p>
          <a:p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thư</a:t>
            </a:r>
            <a:r>
              <a:rPr lang="en-US" sz="2200" dirty="0" smtClean="0"/>
              <a:t> </a:t>
            </a:r>
            <a:r>
              <a:rPr lang="en-US" sz="2200" dirty="0" err="1" smtClean="0"/>
              <a:t>viện</a:t>
            </a:r>
            <a:r>
              <a:rPr lang="en-US" sz="2200" dirty="0" smtClean="0"/>
              <a:t> .NET framework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endParaRPr lang="en-US" sz="2200" dirty="0" smtClean="0"/>
          </a:p>
          <a:p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 </a:t>
            </a:r>
            <a:r>
              <a:rPr lang="en-US" sz="2200" dirty="0" err="1" smtClean="0"/>
              <a:t>tới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endParaRPr lang="vi-V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D309-DB7F-4B39-AC06-E2C7277C95C5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8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49655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namespace cơ bản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3999-7166-41C0-9517-CA076F5EE648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2. Các thành phần cơ bản trong C#</a:t>
            </a:r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9" y="899753"/>
            <a:ext cx="8111102" cy="469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9</a:t>
            </a:fld>
            <a:r>
              <a:rPr lang="vi-VN" smtClean="0"/>
              <a:t>/47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09115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254430"/>
      </a:lt1>
      <a:dk2>
        <a:srgbClr val="F49B17"/>
      </a:dk2>
      <a:lt2>
        <a:srgbClr val="B5412C"/>
      </a:lt2>
      <a:accent1>
        <a:srgbClr val="496954"/>
      </a:accent1>
      <a:accent2>
        <a:srgbClr val="658570"/>
      </a:accent2>
      <a:accent3>
        <a:srgbClr val="ACB0AD"/>
      </a:accent3>
      <a:accent4>
        <a:srgbClr val="000000"/>
      </a:accent4>
      <a:accent5>
        <a:srgbClr val="B1B9B3"/>
      </a:accent5>
      <a:accent6>
        <a:srgbClr val="5B7865"/>
      </a:accent6>
      <a:hlink>
        <a:srgbClr val="9EBEA9"/>
      </a:hlink>
      <a:folHlink>
        <a:srgbClr val="CAEAD5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FFFFFF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254430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ACB0AD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C998B43A1A9B4CB7E2F48616E2792D" ma:contentTypeVersion="0" ma:contentTypeDescription="Create a new document." ma:contentTypeScope="" ma:versionID="f240c6ec3fac7a485c2e8c9e437c6a3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0D6AEE-D6BE-4F45-BC77-D002BF28C2C4}"/>
</file>

<file path=customXml/itemProps2.xml><?xml version="1.0" encoding="utf-8"?>
<ds:datastoreItem xmlns:ds="http://schemas.openxmlformats.org/officeDocument/2006/customXml" ds:itemID="{47B1A235-1C14-42E6-B0C9-1E6D616DBB62}"/>
</file>

<file path=customXml/itemProps3.xml><?xml version="1.0" encoding="utf-8"?>
<ds:datastoreItem xmlns:ds="http://schemas.openxmlformats.org/officeDocument/2006/customXml" ds:itemID="{7A08F75F-0D73-4367-9630-18F89F45098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3204</Words>
  <Application>Microsoft Office PowerPoint</Application>
  <PresentationFormat>On-screen Show (4:3)</PresentationFormat>
  <Paragraphs>576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Cambria Math</vt:lpstr>
      <vt:lpstr>Courier New</vt:lpstr>
      <vt:lpstr>Wingdings</vt:lpstr>
      <vt:lpstr>Standarddesign</vt:lpstr>
      <vt:lpstr>PowerPoint Presentation</vt:lpstr>
      <vt:lpstr>PowerPoint Presentation</vt:lpstr>
      <vt:lpstr>1. Cấu trúc chương trình C# </vt:lpstr>
      <vt:lpstr>Một số khái niệm trong C#</vt:lpstr>
      <vt:lpstr>Danh sách các từ khoá trong C#</vt:lpstr>
      <vt:lpstr>Nhập dữ liệu qua Console </vt:lpstr>
      <vt:lpstr>Xuất dữ liệu qua Console </vt:lpstr>
      <vt:lpstr>2. Không gian tên (namespace)</vt:lpstr>
      <vt:lpstr>Các namespace cơ bản</vt:lpstr>
      <vt:lpstr>Không gian tên</vt:lpstr>
      <vt:lpstr>3. Kiểu dữ liệu</vt:lpstr>
      <vt:lpstr>Kiểu dữ liệu</vt:lpstr>
      <vt:lpstr>Kiểu dữ liệu</vt:lpstr>
      <vt:lpstr>Kiểu dữ liệu</vt:lpstr>
      <vt:lpstr>Chuyển đổi các kiểu dữ liệu</vt:lpstr>
      <vt:lpstr>Hàm chuyển đổi các kiểu dữ liệu</vt:lpstr>
      <vt:lpstr>Biến Variable</vt:lpstr>
      <vt:lpstr>Hằng (Constant)</vt:lpstr>
      <vt:lpstr>Kiểu liệt kê</vt:lpstr>
      <vt:lpstr>Kiểu chuỗi kí tự (string)</vt:lpstr>
      <vt:lpstr>Cách đặt tên</vt:lpstr>
      <vt:lpstr>Cách đặt tên</vt:lpstr>
      <vt:lpstr>Toán tử trong C#</vt:lpstr>
      <vt:lpstr>Toán tử trong C#</vt:lpstr>
      <vt:lpstr>4. Các cấu trúc điều khiển</vt:lpstr>
      <vt:lpstr>Lệnh nhảy có điều kiện (rẽ nhánh)</vt:lpstr>
      <vt:lpstr>Câu lệnh if…else</vt:lpstr>
      <vt:lpstr>Ví dụ câu lệnh if...else</vt:lpstr>
      <vt:lpstr>Câu lệnh switch case</vt:lpstr>
      <vt:lpstr>Ví dụ câu lệnh switch case</vt:lpstr>
      <vt:lpstr>Câu lệnh lặp</vt:lpstr>
      <vt:lpstr>Câu lệnh lặp for</vt:lpstr>
      <vt:lpstr>Ví dụ câu lệnh for</vt:lpstr>
      <vt:lpstr>Câu lệnh lặp while</vt:lpstr>
      <vt:lpstr>Câu lệnh lặp do...while</vt:lpstr>
      <vt:lpstr>Câu lệnh lặp foreach...in</vt:lpstr>
      <vt:lpstr>Ví dụ câu lệnh lặp foreach…in</vt:lpstr>
      <vt:lpstr>5. Mảng trong C#</vt:lpstr>
      <vt:lpstr>Mảng trong C#</vt:lpstr>
      <vt:lpstr>Mảng trong C#</vt:lpstr>
      <vt:lpstr>Mảng trong C#</vt:lpstr>
      <vt:lpstr>Mảng trong C#</vt:lpstr>
      <vt:lpstr>Mảng trong C#</vt:lpstr>
      <vt:lpstr>Bài tập về nhà</vt:lpstr>
    </vt:vector>
  </TitlesOfParts>
  <Company>PresentationPoint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chalkboard</dc:title>
  <dc:creator>PresentationPoint;CTLUYEN</dc:creator>
  <cp:lastModifiedBy>My Documents</cp:lastModifiedBy>
  <cp:revision>579</cp:revision>
  <cp:lastPrinted>2005-03-15T07:48:11Z</cp:lastPrinted>
  <dcterms:created xsi:type="dcterms:W3CDTF">2004-11-16T16:03:16Z</dcterms:created>
  <dcterms:modified xsi:type="dcterms:W3CDTF">2020-08-29T01:45:39Z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PPL_Language">
    <vt:i4>1031</vt:i4>
  </property>
  <property fmtid="{D5CDD505-2E9C-101B-9397-08002B2CF9AE}" pid="3" name="ContentTypeId">
    <vt:lpwstr>0x010100B7C998B43A1A9B4CB7E2F48616E2792D</vt:lpwstr>
  </property>
</Properties>
</file>