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36"/>
  </p:notesMasterIdLst>
  <p:sldIdLst>
    <p:sldId id="256" r:id="rId3"/>
    <p:sldId id="295" r:id="rId4"/>
    <p:sldId id="296" r:id="rId5"/>
    <p:sldId id="302" r:id="rId6"/>
    <p:sldId id="294" r:id="rId7"/>
    <p:sldId id="271" r:id="rId8"/>
    <p:sldId id="273" r:id="rId9"/>
    <p:sldId id="297" r:id="rId10"/>
    <p:sldId id="258" r:id="rId11"/>
    <p:sldId id="298" r:id="rId12"/>
    <p:sldId id="299" r:id="rId13"/>
    <p:sldId id="300" r:id="rId14"/>
    <p:sldId id="301" r:id="rId15"/>
    <p:sldId id="274" r:id="rId16"/>
    <p:sldId id="263" r:id="rId17"/>
    <p:sldId id="275" r:id="rId18"/>
    <p:sldId id="276" r:id="rId19"/>
    <p:sldId id="277" r:id="rId20"/>
    <p:sldId id="280" r:id="rId21"/>
    <p:sldId id="278"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30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ổng quan oracle" id="{E75E278A-FF0E-49A4-B170-79828D63BBAD}">
          <p14:sldIdLst>
            <p14:sldId id="256"/>
            <p14:sldId id="295"/>
            <p14:sldId id="296"/>
            <p14:sldId id="302"/>
            <p14:sldId id="294"/>
            <p14:sldId id="271"/>
            <p14:sldId id="273"/>
            <p14:sldId id="297"/>
            <p14:sldId id="258"/>
            <p14:sldId id="298"/>
            <p14:sldId id="299"/>
            <p14:sldId id="300"/>
            <p14:sldId id="301"/>
            <p14:sldId id="274"/>
            <p14:sldId id="263"/>
            <p14:sldId id="275"/>
          </p14:sldIdLst>
        </p14:section>
        <p14:section name="Cài đặt Oracle trên Window" id="{925EEF64-DD24-4E68-9FF6-9A8FEB9AE87D}">
          <p14:sldIdLst>
            <p14:sldId id="276"/>
            <p14:sldId id="277"/>
            <p14:sldId id="280"/>
            <p14:sldId id="278"/>
            <p14:sldId id="281"/>
            <p14:sldId id="282"/>
            <p14:sldId id="283"/>
            <p14:sldId id="284"/>
            <p14:sldId id="285"/>
            <p14:sldId id="286"/>
            <p14:sldId id="287"/>
            <p14:sldId id="288"/>
            <p14:sldId id="289"/>
            <p14:sldId id="290"/>
            <p14:sldId id="291"/>
          </p14:sldIdLst>
        </p14:section>
        <p14:section name="Thực hành" id="{B1365AC2-7C0E-4A81-84B2-C75C943482F8}">
          <p14:sldIdLst>
            <p14:sldId id="292"/>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280" autoAdjust="0"/>
  </p:normalViewPr>
  <p:slideViewPr>
    <p:cSldViewPr snapToGrid="0">
      <p:cViewPr varScale="1">
        <p:scale>
          <a:sx n="54" d="100"/>
          <a:sy n="54" d="100"/>
        </p:scale>
        <p:origin x="84" y="756"/>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06/08/2019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06/08/2019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06/08/2019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06/08/2019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mediafire.com/download/abxad6foso69ol9/pl_sql_developer_7.1.1.1339.rar" TargetMode="External"/><Relationship Id="rId2" Type="http://schemas.openxmlformats.org/officeDocument/2006/relationships/hyperlink" Target="https://www.mediafire.com/?7lhp6ai714hbopk" TargetMode="External"/><Relationship Id="rId1" Type="http://schemas.openxmlformats.org/officeDocument/2006/relationships/slideLayout" Target="../slideLayouts/slideLayout2.xml"/><Relationship Id="rId4" Type="http://schemas.openxmlformats.org/officeDocument/2006/relationships/hyperlink" Target="http://www.mediafire.com/download/ba6at416agvn09i/sqldeveloper-have-jre.rar"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169" y="360994"/>
            <a:ext cx="10515600" cy="2387600"/>
          </a:xfrm>
        </p:spPr>
        <p:txBody>
          <a:bodyPr/>
          <a:lstStyle/>
          <a:p>
            <a:pPr algn="ctr"/>
            <a:r>
              <a:rPr lang="en-US" b="1">
                <a:effectLst>
                  <a:outerShdw blurRad="38100" dist="38100" dir="2700000" algn="tl">
                    <a:srgbClr val="000000">
                      <a:alpha val="43137"/>
                    </a:srgbClr>
                  </a:outerShdw>
                </a:effectLst>
              </a:rPr>
              <a:t>CÔNG NGHỆ ORACLE</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27374" y="4907230"/>
            <a:ext cx="6614106" cy="1747570"/>
          </a:xfrm>
        </p:spPr>
        <p:txBody>
          <a:bodyPr>
            <a:noAutofit/>
          </a:body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Email   : hungnv@utc.edu.vn - SDT: 0868.004.008</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738664"/>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effectLst/>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2050" name="Picture 2" descr="http://www.gimasys.com/Uploads/images/oracle-fouder-with-new-server-6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487" y="1841575"/>
            <a:ext cx="6048375" cy="4029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Tree>
    <p:extLst>
      <p:ext uri="{BB962C8B-B14F-4D97-AF65-F5344CB8AC3E}">
        <p14:creationId xmlns:p14="http://schemas.microsoft.com/office/powerpoint/2010/main" val="133121915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pic>
        <p:nvPicPr>
          <p:cNvPr id="3076" name="Picture 4" descr="http://www.gimasys.com/Uploads/images/oracle%20stor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086" y="1863650"/>
            <a:ext cx="6194975" cy="41337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9072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885981"/>
            <a:ext cx="3067443"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VM</a:t>
            </a:r>
          </a:p>
        </p:txBody>
      </p:sp>
      <p:pic>
        <p:nvPicPr>
          <p:cNvPr id="3074" name="Picture 2" descr="http://www.gimasys.com/Uploads/images/Oracle%20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487" y="1841575"/>
            <a:ext cx="7020456" cy="34830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
        <p:nvSpPr>
          <p:cNvPr id="8" name="Rectangle 7"/>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spTree>
    <p:extLst>
      <p:ext uri="{BB962C8B-B14F-4D97-AF65-F5344CB8AC3E}">
        <p14:creationId xmlns:p14="http://schemas.microsoft.com/office/powerpoint/2010/main" val="63894095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885981"/>
            <a:ext cx="3067443"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VM</a:t>
            </a:r>
          </a:p>
        </p:txBody>
      </p:sp>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
        <p:nvSpPr>
          <p:cNvPr id="8" name="Rectangle 7"/>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pic>
        <p:nvPicPr>
          <p:cNvPr id="5122" name="Picture 2" descr="http://www.gimasys.com/Uploads/images/oracle%20virtual%20networ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221" y="1492945"/>
            <a:ext cx="6446931" cy="42710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402842" y="3585936"/>
            <a:ext cx="4222946" cy="1569660"/>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VIRTUAL NETWORKING</a:t>
            </a:r>
          </a:p>
        </p:txBody>
      </p:sp>
    </p:spTree>
    <p:extLst>
      <p:ext uri="{BB962C8B-B14F-4D97-AF65-F5344CB8AC3E}">
        <p14:creationId xmlns:p14="http://schemas.microsoft.com/office/powerpoint/2010/main" val="80946982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6" name="Rectangle 5"/>
          <p:cNvSpPr/>
          <p:nvPr/>
        </p:nvSpPr>
        <p:spPr>
          <a:xfrm>
            <a:off x="675861" y="1371371"/>
            <a:ext cx="10999304" cy="397031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Công cụ thao tác cơ sở dữ liệu: SQL*Plus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Công cụ phát triển ứng dụng: Oracle Developer Suite (Form, Report, …. ), Oracle JDeveloper, ...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Phân tích dữ liệu: Oracle Discoverer, Oracle Warehouse Builder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Oracle Application Server (OAS)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Ứng dụng đóng gói: Oracle Human Resource, Oracle Financial Applications … </a:t>
            </a:r>
          </a:p>
          <a:p>
            <a:pPr marL="342900" marR="0" lvl="0" indent="-342900">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Oracle Email, Oracle Calendar, Oracle Web Conferencing ...</a:t>
            </a:r>
          </a:p>
        </p:txBody>
      </p:sp>
    </p:spTree>
    <p:extLst>
      <p:ext uri="{BB962C8B-B14F-4D97-AF65-F5344CB8AC3E}">
        <p14:creationId xmlns:p14="http://schemas.microsoft.com/office/powerpoint/2010/main" val="155545901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438"/>
            <a:ext cx="10749367" cy="1208868"/>
          </a:xfrm>
        </p:spPr>
        <p:txBody>
          <a:bodyPr/>
          <a:lstStyle/>
          <a:p>
            <a:r>
              <a:rPr lang="en-US"/>
              <a:t>2. Giới thiệu Oracle 10g</a:t>
            </a:r>
          </a:p>
        </p:txBody>
      </p:sp>
      <p:pic>
        <p:nvPicPr>
          <p:cNvPr id="4" name="Picture 3"/>
          <p:cNvPicPr>
            <a:picLocks noChangeAspect="1"/>
          </p:cNvPicPr>
          <p:nvPr/>
        </p:nvPicPr>
        <p:blipFill>
          <a:blip r:embed="rId2"/>
          <a:stretch>
            <a:fillRect/>
          </a:stretch>
        </p:blipFill>
        <p:spPr>
          <a:xfrm>
            <a:off x="0" y="756430"/>
            <a:ext cx="1409700" cy="904875"/>
          </a:xfrm>
          <a:prstGeom prst="rect">
            <a:avLst/>
          </a:prstGeom>
        </p:spPr>
      </p:pic>
      <p:sp>
        <p:nvSpPr>
          <p:cNvPr id="6" name="Rectangle 5"/>
          <p:cNvSpPr/>
          <p:nvPr/>
        </p:nvSpPr>
        <p:spPr>
          <a:xfrm>
            <a:off x="3872247" y="1512861"/>
            <a:ext cx="3970987" cy="523220"/>
          </a:xfrm>
          <a:prstGeom prst="rect">
            <a:avLst/>
          </a:prstGeom>
        </p:spPr>
        <p:txBody>
          <a:bodyPr wrap="square">
            <a:spAutoFit/>
          </a:bodyPr>
          <a:lstStyle/>
          <a:p>
            <a:r>
              <a:rPr lang="en-US" sz="2800" b="1">
                <a:solidFill>
                  <a:srgbClr val="000000"/>
                </a:solidFill>
                <a:latin typeface="Arial" panose="020B0604020202020204" pitchFamily="34" charset="0"/>
              </a:rPr>
              <a:t>Plugging into the Grid</a:t>
            </a:r>
            <a:endParaRPr lang="en-US" sz="2800" b="1"/>
          </a:p>
        </p:txBody>
      </p:sp>
      <p:pic>
        <p:nvPicPr>
          <p:cNvPr id="7" name="Picture 6"/>
          <p:cNvPicPr>
            <a:picLocks noChangeAspect="1"/>
          </p:cNvPicPr>
          <p:nvPr/>
        </p:nvPicPr>
        <p:blipFill>
          <a:blip r:embed="rId3"/>
          <a:stretch>
            <a:fillRect/>
          </a:stretch>
        </p:blipFill>
        <p:spPr>
          <a:xfrm>
            <a:off x="4002679" y="2052179"/>
            <a:ext cx="3952875" cy="1209675"/>
          </a:xfrm>
          <a:prstGeom prst="rect">
            <a:avLst/>
          </a:prstGeom>
        </p:spPr>
      </p:pic>
      <p:sp>
        <p:nvSpPr>
          <p:cNvPr id="8" name="Rectangle 7"/>
          <p:cNvSpPr/>
          <p:nvPr/>
        </p:nvSpPr>
        <p:spPr>
          <a:xfrm>
            <a:off x="359332" y="3047083"/>
            <a:ext cx="11621038" cy="3539430"/>
          </a:xfrm>
          <a:prstGeom prst="rect">
            <a:avLst/>
          </a:prstGeom>
        </p:spPr>
        <p:txBody>
          <a:bodyPr wrap="square">
            <a:spAutoFit/>
          </a:bodyPr>
          <a:lstStyle/>
          <a:p>
            <a:pPr algn="just"/>
            <a:r>
              <a:rPr lang="en-US" sz="3200" b="1">
                <a:latin typeface="Times New Roman" panose="02020603050405020304" pitchFamily="18" charset="0"/>
                <a:cs typeface="Times New Roman" panose="02020603050405020304" pitchFamily="18" charset="0"/>
              </a:rPr>
              <a:t>Tính toán lưới là:</a:t>
            </a:r>
          </a:p>
          <a:p>
            <a:pPr algn="just"/>
            <a:r>
              <a:rPr lang="en-US" sz="3200">
                <a:latin typeface="Times New Roman" panose="02020603050405020304" pitchFamily="18" charset="0"/>
                <a:cs typeface="Times New Roman" panose="02020603050405020304" pitchFamily="18" charset="0"/>
              </a:rPr>
              <a:t>	Cơ sở hạ tầng phần mềm có sử dụng máy chủ chi phí thấp và tiêu chuẩn lưu trữ để:</a:t>
            </a:r>
          </a:p>
          <a:p>
            <a:pPr marL="968375" indent="-56515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Cân bằng khối lượng công việc</a:t>
            </a:r>
          </a:p>
          <a:p>
            <a:pPr marL="968375" indent="-56515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Cung cấp dung lượng theo yêu cầu</a:t>
            </a:r>
          </a:p>
          <a:p>
            <a:pPr marL="968375" indent="-56515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Dễ dàng nâng cấp phần cứng</a:t>
            </a:r>
          </a:p>
          <a:p>
            <a:pPr marL="968375" indent="-56515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Phát triển bởi các phần mềm</a:t>
            </a:r>
          </a:p>
        </p:txBody>
      </p:sp>
    </p:spTree>
    <p:extLst>
      <p:ext uri="{BB962C8B-B14F-4D97-AF65-F5344CB8AC3E}">
        <p14:creationId xmlns:p14="http://schemas.microsoft.com/office/powerpoint/2010/main" val="715559093"/>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7289" y="1294476"/>
            <a:ext cx="10842831" cy="5460701"/>
          </a:xfrm>
          <a:prstGeom prst="rect">
            <a:avLst/>
          </a:prstGeom>
        </p:spPr>
      </p:pic>
      <p:sp>
        <p:nvSpPr>
          <p:cNvPr id="4" name="TextBox 3"/>
          <p:cNvSpPr txBox="1"/>
          <p:nvPr/>
        </p:nvSpPr>
        <p:spPr>
          <a:xfrm>
            <a:off x="2433712" y="756430"/>
            <a:ext cx="6872972" cy="584775"/>
          </a:xfrm>
          <a:prstGeom prst="rect">
            <a:avLst/>
          </a:prstGeom>
          <a:noFill/>
        </p:spPr>
        <p:txBody>
          <a:bodyPr wrap="none" rtlCol="0">
            <a:spAutoFit/>
          </a:bodyPr>
          <a:lstStyle/>
          <a:p>
            <a:r>
              <a:rPr lang="en-US" sz="3200" b="1">
                <a:latin typeface="Times New Roman" panose="02020603050405020304" pitchFamily="18" charset="0"/>
                <a:cs typeface="Times New Roman" panose="02020603050405020304" pitchFamily="18" charset="0"/>
              </a:rPr>
              <a:t>KIẾN TRÚC CƠ BẢN ORACLE 10G</a:t>
            </a:r>
          </a:p>
        </p:txBody>
      </p:sp>
      <p:sp>
        <p:nvSpPr>
          <p:cNvPr id="5" name="Title 1"/>
          <p:cNvSpPr>
            <a:spLocks noGrp="1"/>
          </p:cNvSpPr>
          <p:nvPr>
            <p:ph type="title"/>
          </p:nvPr>
        </p:nvSpPr>
        <p:spPr/>
        <p:txBody>
          <a:bodyPr>
            <a:normAutofit/>
          </a:bodyPr>
          <a:lstStyle/>
          <a:p>
            <a:r>
              <a:rPr lang="en-US"/>
              <a:t>3. Giới thiệu Oracle 10g</a:t>
            </a:r>
          </a:p>
        </p:txBody>
      </p:sp>
    </p:spTree>
    <p:extLst>
      <p:ext uri="{BB962C8B-B14F-4D97-AF65-F5344CB8AC3E}">
        <p14:creationId xmlns:p14="http://schemas.microsoft.com/office/powerpoint/2010/main" val="408640326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Cài đặt Oracle 10g trên hệ điều hành windows </a:t>
            </a:r>
            <a:endParaRPr lang="vi-VN"/>
          </a:p>
        </p:txBody>
      </p:sp>
      <p:sp>
        <p:nvSpPr>
          <p:cNvPr id="3" name="Rectangle 2"/>
          <p:cNvSpPr/>
          <p:nvPr/>
        </p:nvSpPr>
        <p:spPr>
          <a:xfrm>
            <a:off x="462123" y="728870"/>
            <a:ext cx="11542643" cy="4550285"/>
          </a:xfrm>
          <a:prstGeom prst="rect">
            <a:avLst/>
          </a:prstGeom>
        </p:spPr>
        <p:txBody>
          <a:bodyPr wrap="square">
            <a:spAutoFit/>
          </a:bodyPr>
          <a:lstStyle/>
          <a:p>
            <a:pPr marL="292100" marR="0" lvl="1" indent="-292100">
              <a:lnSpc>
                <a:spcPct val="150000"/>
              </a:lnSpc>
              <a:spcBef>
                <a:spcPts val="0"/>
              </a:spcBef>
              <a:spcAft>
                <a:spcPts val="0"/>
              </a:spcAft>
              <a:buFont typeface="+mj-lt"/>
              <a:buAutoNum type="arabicPeriod"/>
              <a:tabLst>
                <a:tab pos="270510" algn="l"/>
              </a:tabLst>
            </a:pPr>
            <a:r>
              <a:rPr lang="en-US" sz="2800" b="1">
                <a:latin typeface="Times New Roman" panose="02020603050405020304" pitchFamily="18" charset="0"/>
                <a:ea typeface="MS Mincho" panose="02020609040205080304" pitchFamily="49" charset="-128"/>
              </a:rPr>
              <a:t>Yêu cầu về cấu hình</a:t>
            </a:r>
            <a:endParaRPr lang="vi-VN" sz="2800">
              <a:latin typeface="Times New Roman" panose="02020603050405020304" pitchFamily="18" charset="0"/>
              <a:ea typeface="MS Mincho" panose="02020609040205080304" pitchFamily="49" charset="-128"/>
            </a:endParaRPr>
          </a:p>
          <a:p>
            <a:pPr marL="228600" marR="0">
              <a:lnSpc>
                <a:spcPct val="150000"/>
              </a:lnSpc>
              <a:spcBef>
                <a:spcPts val="0"/>
              </a:spcBef>
              <a:spcAft>
                <a:spcPts val="0"/>
              </a:spcAft>
            </a:pPr>
            <a:r>
              <a:rPr lang="vi-VN" sz="2400" b="1" u="sng">
                <a:latin typeface="Times New Roman" panose="02020603050405020304" pitchFamily="18" charset="0"/>
                <a:ea typeface="Arial" panose="020B0604020202020204" pitchFamily="34" charset="0"/>
                <a:cs typeface="Times New Roman" panose="02020603050405020304" pitchFamily="18" charset="0"/>
              </a:rPr>
              <a:t>* Phần cứng:</a:t>
            </a:r>
            <a:endParaRPr lang="vi-VN" sz="2400">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CPU: Core 2 Duo trở lên </a:t>
            </a:r>
            <a:endParaRPr lang="vi-VN" sz="2400">
              <a:latin typeface="Times New Roman" panose="02020603050405020304" pitchFamily="18" charset="0"/>
              <a:ea typeface="MS Mincho" panose="02020609040205080304" pitchFamily="49" charset="-128"/>
            </a:endParaRPr>
          </a:p>
          <a:p>
            <a:pPr marL="7429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RAM: ≥ 4 GB </a:t>
            </a:r>
            <a:endParaRPr lang="vi-VN" sz="2400">
              <a:latin typeface="Times New Roman" panose="02020603050405020304" pitchFamily="18" charset="0"/>
              <a:ea typeface="MS Mincho" panose="02020609040205080304" pitchFamily="49" charset="-128"/>
            </a:endParaRPr>
          </a:p>
          <a:p>
            <a:pPr marL="7429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HDD: Ổ đĩa cài đặt oracle còn trống từ 10 GB trở lên.</a:t>
            </a:r>
          </a:p>
          <a:p>
            <a:pPr marL="7429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Khuyên dùng ổ cứng SSD </a:t>
            </a:r>
            <a:endParaRPr lang="vi-VN" sz="2400">
              <a:latin typeface="Times New Roman" panose="02020603050405020304" pitchFamily="18" charset="0"/>
              <a:ea typeface="MS Mincho" panose="02020609040205080304" pitchFamily="49" charset="-128"/>
            </a:endParaRPr>
          </a:p>
          <a:p>
            <a:pPr indent="228600">
              <a:lnSpc>
                <a:spcPct val="150000"/>
              </a:lnSpc>
            </a:pPr>
            <a:r>
              <a:rPr lang="vi-VN" sz="2400" b="1" u="sng">
                <a:latin typeface="Times New Roman" panose="02020603050405020304" pitchFamily="18" charset="0"/>
                <a:ea typeface="Arial" panose="020B0604020202020204" pitchFamily="34" charset="0"/>
                <a:cs typeface="Times New Roman" panose="02020603050405020304" pitchFamily="18" charset="0"/>
              </a:rPr>
              <a:t>* Hệ điều hành:</a:t>
            </a:r>
            <a:endParaRPr lang="vi-VN" sz="2400">
              <a:latin typeface="Times New Roman" panose="02020603050405020304" pitchFamily="18" charset="0"/>
              <a:ea typeface="Arial" panose="020B0604020202020204" pitchFamily="34" charset="0"/>
              <a:cs typeface="Times New Roman" panose="02020603050405020304" pitchFamily="18" charset="0"/>
            </a:endParaRPr>
          </a:p>
          <a:p>
            <a:pPr indent="457200" algn="just">
              <a:lnSpc>
                <a:spcPct val="150000"/>
              </a:lnSpc>
            </a:pPr>
            <a:r>
              <a:rPr lang="vi-VN" sz="2400">
                <a:latin typeface="Times New Roman" panose="02020603050405020304" pitchFamily="18" charset="0"/>
                <a:ea typeface="Arial" panose="020B0604020202020204" pitchFamily="34" charset="0"/>
                <a:cs typeface="Times New Roman" panose="02020603050405020304" pitchFamily="18" charset="0"/>
              </a:rPr>
              <a:t>Page file: 2 GB– 5 GB (Sinh viên tự tìm hiểu cách thiết lập page file)</a:t>
            </a:r>
            <a:endParaRPr lang="vi-VN" sz="28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3399500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Cài đặt Oracle 10g trên hệ điều hành windows </a:t>
            </a:r>
            <a:endParaRPr lang="vi-VN"/>
          </a:p>
        </p:txBody>
      </p:sp>
      <p:sp>
        <p:nvSpPr>
          <p:cNvPr id="3" name="Rectangle 2"/>
          <p:cNvSpPr/>
          <p:nvPr/>
        </p:nvSpPr>
        <p:spPr>
          <a:xfrm>
            <a:off x="173360" y="821635"/>
            <a:ext cx="11729877" cy="4616648"/>
          </a:xfrm>
          <a:prstGeom prst="rect">
            <a:avLst/>
          </a:prstGeom>
        </p:spPr>
        <p:txBody>
          <a:bodyPr wrap="square">
            <a:spAutoFit/>
          </a:bodyPr>
          <a:lstStyle/>
          <a:p>
            <a:pPr marL="514350" lvl="1" indent="-514350">
              <a:lnSpc>
                <a:spcPct val="150000"/>
              </a:lnSpc>
              <a:buFont typeface="+mj-lt"/>
              <a:buAutoNum type="arabicPeriod" startAt="2"/>
              <a:tabLst>
                <a:tab pos="270510" algn="l"/>
              </a:tabLst>
            </a:pPr>
            <a:r>
              <a:rPr lang="en-US" sz="2800" b="1">
                <a:latin typeface="Times New Roman" panose="02020603050405020304" pitchFamily="18" charset="0"/>
                <a:ea typeface="MS Mincho" panose="02020609040205080304" pitchFamily="49" charset="-128"/>
              </a:rPr>
              <a:t> Phần mềm cài đặt và bộ công cụ phát triển</a:t>
            </a:r>
            <a:endParaRPr lang="vi-VN" sz="2400" b="1">
              <a:latin typeface="Times New Roman" panose="02020603050405020304" pitchFamily="18" charset="0"/>
              <a:ea typeface="MS Mincho" panose="02020609040205080304" pitchFamily="49" charset="-128"/>
              <a:cs typeface="Times New Roman" panose="02020603050405020304" pitchFamily="18" charset="0"/>
            </a:endParaRPr>
          </a:p>
          <a:p>
            <a:pPr marL="342900" lvl="1" indent="-342900">
              <a:lnSpc>
                <a:spcPct val="15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Database</a:t>
            </a:r>
            <a:r>
              <a:rPr lang="vi-VN" sz="2400">
                <a:latin typeface="Times New Roman" panose="02020603050405020304" pitchFamily="18" charset="0"/>
                <a:cs typeface="Times New Roman" panose="02020603050405020304" pitchFamily="18" charset="0"/>
              </a:rPr>
              <a:t> 10gR2 - phần mềm cài đặt hệ quản trị CSDL Oracle,</a:t>
            </a:r>
            <a:r>
              <a:rPr lang="en-US" sz="2400">
                <a:latin typeface="Times New Roman" panose="02020603050405020304" pitchFamily="18" charset="0"/>
                <a:cs typeface="Times New Roman" panose="02020603050405020304" pitchFamily="18" charset="0"/>
              </a:rPr>
              <a:t> có thể</a:t>
            </a:r>
            <a:r>
              <a:rPr lang="vi-VN" sz="2400">
                <a:latin typeface="Times New Roman" panose="02020603050405020304" pitchFamily="18" charset="0"/>
                <a:cs typeface="Times New Roman" panose="02020603050405020304" pitchFamily="18" charset="0"/>
              </a:rPr>
              <a:t> download tại</a:t>
            </a:r>
            <a:r>
              <a:rPr lang="en-US" sz="2400">
                <a:latin typeface="Times New Roman" panose="02020603050405020304" pitchFamily="18" charset="0"/>
                <a:cs typeface="Times New Roman" panose="02020603050405020304" pitchFamily="18" charset="0"/>
              </a:rPr>
              <a:t> địa chỉ</a:t>
            </a: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hlinkClick r:id="rId2"/>
              </a:rPr>
              <a:t>https://www.mediafire.com/?7lhp6ai714hbopk</a:t>
            </a:r>
            <a:endParaRPr lang="vi-VN" sz="2400">
              <a:latin typeface="Times New Roman" panose="02020603050405020304" pitchFamily="18" charset="0"/>
              <a:cs typeface="Times New Roman" panose="02020603050405020304" pitchFamily="18" charset="0"/>
            </a:endParaRPr>
          </a:p>
          <a:p>
            <a:pPr marL="396875" lvl="1" indent="-342900">
              <a:lnSpc>
                <a:spcPct val="150000"/>
              </a:lnSpc>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Bộ công cụ phát triển:</a:t>
            </a:r>
          </a:p>
          <a:p>
            <a:pPr>
              <a:lnSpc>
                <a:spcPct val="150000"/>
              </a:lnSpc>
            </a:pPr>
            <a:r>
              <a:rPr lang="vi-VN" sz="2400">
                <a:latin typeface="Times New Roman" panose="02020603050405020304" pitchFamily="18" charset="0"/>
                <a:cs typeface="Times New Roman" panose="02020603050405020304" pitchFamily="18" charset="0"/>
              </a:rPr>
              <a:t>+ pl/sql developer 7.1.1.1339:</a:t>
            </a:r>
          </a:p>
          <a:p>
            <a:pPr>
              <a:lnSpc>
                <a:spcPct val="150000"/>
              </a:lnSpc>
            </a:pPr>
            <a:r>
              <a:rPr lang="vi-VN" sz="2400">
                <a:latin typeface="Times New Roman" panose="02020603050405020304" pitchFamily="18" charset="0"/>
                <a:cs typeface="Times New Roman" panose="02020603050405020304" pitchFamily="18" charset="0"/>
                <a:hlinkClick r:id="rId3"/>
              </a:rPr>
              <a:t>http://www.mediafire.com/download/abxad6foso69ol9/pl_sql_developer_7.1.1.1339.rar</a:t>
            </a:r>
            <a:endParaRPr lang="vi-VN" sz="2400">
              <a:latin typeface="Times New Roman" panose="02020603050405020304" pitchFamily="18" charset="0"/>
              <a:cs typeface="Times New Roman" panose="02020603050405020304" pitchFamily="18" charset="0"/>
            </a:endParaRPr>
          </a:p>
          <a:p>
            <a:pPr>
              <a:lnSpc>
                <a:spcPct val="150000"/>
              </a:lnSpc>
            </a:pPr>
            <a:r>
              <a:rPr lang="vi-VN" sz="2400">
                <a:latin typeface="Times New Roman" panose="02020603050405020304" pitchFamily="18" charset="0"/>
                <a:cs typeface="Times New Roman" panose="02020603050405020304" pitchFamily="18" charset="0"/>
              </a:rPr>
              <a:t>+ SQL Developer:</a:t>
            </a:r>
          </a:p>
          <a:p>
            <a:pPr>
              <a:lnSpc>
                <a:spcPct val="150000"/>
              </a:lnSpc>
            </a:pPr>
            <a:r>
              <a:rPr lang="vi-VN" sz="2400">
                <a:latin typeface="Times New Roman" panose="02020603050405020304" pitchFamily="18" charset="0"/>
                <a:cs typeface="Times New Roman" panose="02020603050405020304" pitchFamily="18" charset="0"/>
                <a:hlinkClick r:id="rId4"/>
              </a:rPr>
              <a:t>http://www.mediafire.com/download/ba6at416agvn09i/sqldeveloper-have-jre.rar</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35785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Cài đặt Oracle 10g trên hệ điều hành windows </a:t>
            </a:r>
            <a:endParaRPr lang="vi-VN"/>
          </a:p>
        </p:txBody>
      </p:sp>
      <p:sp>
        <p:nvSpPr>
          <p:cNvPr id="3" name="Rectangle 2"/>
          <p:cNvSpPr/>
          <p:nvPr/>
        </p:nvSpPr>
        <p:spPr>
          <a:xfrm>
            <a:off x="274889" y="821635"/>
            <a:ext cx="11729877" cy="523220"/>
          </a:xfrm>
          <a:prstGeom prst="rect">
            <a:avLst/>
          </a:prstGeom>
        </p:spPr>
        <p:txBody>
          <a:bodyPr wrap="square">
            <a:spAutoFit/>
          </a:bodyPr>
          <a:lstStyle/>
          <a:p>
            <a:pPr marL="0" lvl="1"/>
            <a:r>
              <a:rPr lang="en-US" sz="2800" b="1">
                <a:latin typeface="Times New Roman" panose="02020603050405020304" pitchFamily="18" charset="0"/>
                <a:cs typeface="Times New Roman" panose="02020603050405020304" pitchFamily="18" charset="0"/>
              </a:rPr>
              <a:t>3. Các bước cài đặt</a:t>
            </a:r>
            <a:endParaRPr lang="vi-VN" sz="4000">
              <a:latin typeface="Times New Roman" panose="02020603050405020304" pitchFamily="18" charset="0"/>
              <a:cs typeface="Times New Roman" panose="02020603050405020304" pitchFamily="18" charset="0"/>
            </a:endParaRPr>
          </a:p>
        </p:txBody>
      </p:sp>
      <p:sp>
        <p:nvSpPr>
          <p:cNvPr id="4" name="Rectangle 3"/>
          <p:cNvSpPr/>
          <p:nvPr/>
        </p:nvSpPr>
        <p:spPr>
          <a:xfrm>
            <a:off x="421401" y="1391021"/>
            <a:ext cx="4929808" cy="3785652"/>
          </a:xfrm>
          <a:prstGeom prst="rect">
            <a:avLst/>
          </a:prstGeom>
        </p:spPr>
        <p:txBody>
          <a:bodyPr wrap="square">
            <a:spAutoFit/>
          </a:bodyPr>
          <a:lstStyle/>
          <a:p>
            <a:pPr marL="285750" indent="-285750">
              <a:buFont typeface="Wingdings" panose="05000000000000000000" pitchFamily="2" charset="2"/>
              <a:buChar char="ü"/>
            </a:pPr>
            <a:r>
              <a:rPr lang="vi-VN" sz="2400">
                <a:latin typeface="Times New Roman" panose="02020603050405020304" pitchFamily="18" charset="0"/>
                <a:cs typeface="Times New Roman" panose="02020603050405020304" pitchFamily="18" charset="0"/>
              </a:rPr>
              <a:t>Bước 1: thay đổi thuộc tính file setup.exe để run với chế độ Windows XP như hình dưới. Sau đó chạy nó với quyền admin. </a:t>
            </a:r>
          </a:p>
          <a:p>
            <a:r>
              <a:rPr lang="vi-VN" sz="2400" b="1">
                <a:solidFill>
                  <a:srgbClr val="FF0000"/>
                </a:solidFill>
                <a:latin typeface="Times New Roman" panose="02020603050405020304" pitchFamily="18" charset="0"/>
                <a:cs typeface="Times New Roman" panose="02020603050405020304" pitchFamily="18" charset="0"/>
              </a:rPr>
              <a:t>Chú ý</a:t>
            </a:r>
            <a:r>
              <a:rPr lang="en-US" sz="2400" b="1">
                <a:solidFill>
                  <a:srgbClr val="FF0000"/>
                </a:solidFill>
                <a:latin typeface="Times New Roman" panose="02020603050405020304" pitchFamily="18" charset="0"/>
                <a:cs typeface="Times New Roman" panose="02020603050405020304" pitchFamily="18" charset="0"/>
              </a:rPr>
              <a:t> 1</a:t>
            </a:r>
            <a:r>
              <a:rPr lang="vi-VN" sz="2400" b="1">
                <a:solidFill>
                  <a:srgbClr val="FF0000"/>
                </a:solidFill>
                <a:latin typeface="Times New Roman" panose="02020603050405020304" pitchFamily="18" charset="0"/>
                <a:cs typeface="Times New Roman" panose="02020603050405020304" pitchFamily="18" charset="0"/>
              </a:rPr>
              <a:t>! Ngắt kết nối mạng trong quá trình cài đặt</a:t>
            </a:r>
            <a:r>
              <a:rPr lang="vi-VN" sz="2400" b="1">
                <a:latin typeface="Times New Roman" panose="02020603050405020304" pitchFamily="18" charset="0"/>
                <a:cs typeface="Times New Roman" panose="02020603050405020304" pitchFamily="18" charset="0"/>
              </a:rPr>
              <a:t>.</a:t>
            </a:r>
            <a:endParaRPr lang="en-US" sz="2400" b="1">
              <a:latin typeface="Times New Roman" panose="02020603050405020304" pitchFamily="18" charset="0"/>
              <a:cs typeface="Times New Roman" panose="02020603050405020304" pitchFamily="18" charset="0"/>
            </a:endParaRPr>
          </a:p>
          <a:p>
            <a:r>
              <a:rPr lang="vi-VN" sz="2400" b="1">
                <a:solidFill>
                  <a:srgbClr val="FF0000"/>
                </a:solidFill>
                <a:latin typeface="Times New Roman" panose="02020603050405020304" pitchFamily="18" charset="0"/>
                <a:cs typeface="Times New Roman" panose="02020603050405020304" pitchFamily="18" charset="0"/>
              </a:rPr>
              <a:t>Chú ý</a:t>
            </a:r>
            <a:r>
              <a:rPr lang="en-US" sz="2400" b="1">
                <a:solidFill>
                  <a:srgbClr val="FF0000"/>
                </a:solidFill>
                <a:latin typeface="Times New Roman" panose="02020603050405020304" pitchFamily="18" charset="0"/>
                <a:cs typeface="Times New Roman" panose="02020603050405020304" pitchFamily="18" charset="0"/>
              </a:rPr>
              <a:t> 2</a:t>
            </a:r>
            <a:r>
              <a:rPr lang="vi-VN" sz="2400" b="1">
                <a:solidFill>
                  <a:srgbClr val="FF0000"/>
                </a:solidFill>
                <a:latin typeface="Times New Roman" panose="02020603050405020304" pitchFamily="18" charset="0"/>
                <a:cs typeface="Times New Roman" panose="02020603050405020304" pitchFamily="18" charset="0"/>
              </a:rPr>
              <a:t>! </a:t>
            </a:r>
            <a:r>
              <a:rPr lang="en-US" sz="2400" b="1">
                <a:solidFill>
                  <a:srgbClr val="FF0000"/>
                </a:solidFill>
                <a:latin typeface="Times New Roman" panose="02020603050405020304" pitchFamily="18" charset="0"/>
                <a:cs typeface="Times New Roman" panose="02020603050405020304" pitchFamily="18" charset="0"/>
              </a:rPr>
              <a:t>Không đ</a:t>
            </a:r>
            <a:r>
              <a:rPr lang="vi-VN" sz="2400" b="1">
                <a:solidFill>
                  <a:srgbClr val="FF0000"/>
                </a:solidFill>
                <a:latin typeface="Times New Roman" panose="02020603050405020304" pitchFamily="18" charset="0"/>
                <a:cs typeface="Times New Roman" panose="02020603050405020304" pitchFamily="18" charset="0"/>
              </a:rPr>
              <a:t>ư</a:t>
            </a:r>
            <a:r>
              <a:rPr lang="en-US" sz="2400" b="1">
                <a:solidFill>
                  <a:srgbClr val="FF0000"/>
                </a:solidFill>
                <a:latin typeface="Times New Roman" panose="02020603050405020304" pitchFamily="18" charset="0"/>
                <a:cs typeface="Times New Roman" panose="02020603050405020304" pitchFamily="18" charset="0"/>
              </a:rPr>
              <a:t>ợc đặt tên th</a:t>
            </a:r>
            <a:r>
              <a:rPr lang="vi-VN" sz="2400" b="1">
                <a:solidFill>
                  <a:srgbClr val="FF0000"/>
                </a:solidFill>
                <a:latin typeface="Times New Roman" panose="02020603050405020304" pitchFamily="18" charset="0"/>
                <a:cs typeface="Times New Roman" panose="02020603050405020304" pitchFamily="18" charset="0"/>
              </a:rPr>
              <a:t>ư</a:t>
            </a:r>
            <a:r>
              <a:rPr lang="en-US" sz="2400" b="1">
                <a:solidFill>
                  <a:srgbClr val="FF0000"/>
                </a:solidFill>
                <a:latin typeface="Times New Roman" panose="02020603050405020304" pitchFamily="18" charset="0"/>
                <a:cs typeface="Times New Roman" panose="02020603050405020304" pitchFamily="18" charset="0"/>
              </a:rPr>
              <a:t> mục chứa file cài đặt có dấu tiếng việt</a:t>
            </a:r>
            <a:endParaRPr lang="vi-VN" sz="2400" b="1"/>
          </a:p>
          <a:p>
            <a:endParaRPr lang="vi-VN" sz="2400" b="1"/>
          </a:p>
        </p:txBody>
      </p:sp>
      <p:pic>
        <p:nvPicPr>
          <p:cNvPr id="5" name="Picture 4"/>
          <p:cNvPicPr/>
          <p:nvPr/>
        </p:nvPicPr>
        <p:blipFill>
          <a:blip r:embed="rId2"/>
          <a:stretch>
            <a:fillRect/>
          </a:stretch>
        </p:blipFill>
        <p:spPr>
          <a:xfrm>
            <a:off x="5497721" y="781878"/>
            <a:ext cx="4883220" cy="6036365"/>
          </a:xfrm>
          <a:prstGeom prst="rect">
            <a:avLst/>
          </a:prstGeom>
        </p:spPr>
      </p:pic>
    </p:spTree>
    <p:extLst>
      <p:ext uri="{BB962C8B-B14F-4D97-AF65-F5344CB8AC3E}">
        <p14:creationId xmlns:p14="http://schemas.microsoft.com/office/powerpoint/2010/main" val="172220887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 môn học</a:t>
            </a:r>
            <a:endParaRPr lang="vi-VN"/>
          </a:p>
        </p:txBody>
      </p:sp>
      <p:sp>
        <p:nvSpPr>
          <p:cNvPr id="3" name="TextBox 2"/>
          <p:cNvSpPr txBox="1"/>
          <p:nvPr/>
        </p:nvSpPr>
        <p:spPr>
          <a:xfrm>
            <a:off x="363071" y="1394238"/>
            <a:ext cx="11641695" cy="4616648"/>
          </a:xfrm>
          <a:prstGeom prst="rect">
            <a:avLst/>
          </a:prstGeom>
          <a:noFill/>
        </p:spPr>
        <p:txBody>
          <a:bodyPr wrap="square" rtlCol="0">
            <a:spAutoFit/>
          </a:bodyPr>
          <a:lstStyle/>
          <a:p>
            <a:pPr marL="342900" indent="-342900" algn="just">
              <a:lnSpc>
                <a:spcPct val="150000"/>
              </a:lnSpc>
              <a:buClr>
                <a:srgbClr val="FF0000"/>
              </a:buClr>
              <a:buAutoNum type="arabicPeriod"/>
            </a:pPr>
            <a:r>
              <a:rPr lang="en-US" sz="2800" b="1">
                <a:latin typeface="Arial" panose="020B0604020202020204" pitchFamily="34" charset="0"/>
                <a:cs typeface="Arial" panose="020B0604020202020204" pitchFamily="34" charset="0"/>
              </a:rPr>
              <a:t>Cài đặt và vận hành Hệ quản trị CSDL Oracle ở cấp độ cơ bản.</a:t>
            </a:r>
          </a:p>
          <a:p>
            <a:pPr marL="342900" indent="-342900" algn="just">
              <a:lnSpc>
                <a:spcPct val="150000"/>
              </a:lnSpc>
              <a:buClr>
                <a:srgbClr val="FF0000"/>
              </a:buClr>
              <a:buAutoNum type="arabicPeriod"/>
            </a:pPr>
            <a:r>
              <a:rPr lang="en-US" sz="2800" b="1">
                <a:latin typeface="Arial" panose="020B0604020202020204" pitchFamily="34" charset="0"/>
                <a:cs typeface="Arial" panose="020B0604020202020204" pitchFamily="34" charset="0"/>
              </a:rPr>
              <a:t>Hiểu được </a:t>
            </a:r>
            <a:r>
              <a:rPr lang="vi-VN" sz="2800" b="1">
                <a:latin typeface="Arial" panose="020B0604020202020204" pitchFamily="34" charset="0"/>
                <a:cs typeface="Arial" panose="020B0604020202020204" pitchFamily="34" charset="0"/>
              </a:rPr>
              <a:t>kiến trúc Oracle, các thành phần cấu thành Oracle </a:t>
            </a:r>
            <a:r>
              <a:rPr lang="en-US" sz="2800" b="1">
                <a:latin typeface="Arial" panose="020B0604020202020204" pitchFamily="34" charset="0"/>
                <a:cs typeface="Arial" panose="020B0604020202020204" pitchFamily="34" charset="0"/>
              </a:rPr>
              <a:t>Server</a:t>
            </a:r>
            <a:r>
              <a:rPr lang="vi-VN" sz="2800" b="1">
                <a:latin typeface="Arial" panose="020B0604020202020204" pitchFamily="34" charset="0"/>
                <a:cs typeface="Arial" panose="020B0604020202020204" pitchFamily="34" charset="0"/>
              </a:rPr>
              <a:t>, cũng như sự tương tác giữa chúng</a:t>
            </a:r>
            <a:r>
              <a:rPr lang="en-US" sz="2800" b="1">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a:latin typeface="Arial" panose="020B0604020202020204" pitchFamily="34" charset="0"/>
                <a:cs typeface="Arial" panose="020B0604020202020204" pitchFamily="34" charset="0"/>
              </a:rPr>
              <a:t>Nắm được các kỹ năng quản trị CSDL Oracle ở mức cơ bản như</a:t>
            </a:r>
            <a:r>
              <a:rPr lang="vi-VN" sz="2800" b="1">
                <a:latin typeface="Arial" panose="020B0604020202020204" pitchFamily="34" charset="0"/>
                <a:cs typeface="Arial" panose="020B0604020202020204" pitchFamily="34" charset="0"/>
              </a:rPr>
              <a:t> sao lưu dự phòng, quản lý tài khoản người d</a:t>
            </a:r>
            <a:r>
              <a:rPr lang="en-US" sz="2800" b="1">
                <a:latin typeface="Arial" panose="020B0604020202020204" pitchFamily="34" charset="0"/>
                <a:cs typeface="Arial" panose="020B0604020202020204" pitchFamily="34" charset="0"/>
              </a:rPr>
              <a:t>ù</a:t>
            </a:r>
            <a:r>
              <a:rPr lang="vi-VN" sz="2800" b="1">
                <a:latin typeface="Arial" panose="020B0604020202020204" pitchFamily="34" charset="0"/>
                <a:cs typeface="Arial" panose="020B0604020202020204" pitchFamily="34" charset="0"/>
              </a:rPr>
              <a:t>ng</a:t>
            </a:r>
            <a:r>
              <a:rPr lang="en-US" sz="2800" b="1">
                <a:latin typeface="Arial" panose="020B0604020202020204" pitchFamily="34" charset="0"/>
                <a:cs typeface="Arial" panose="020B0604020202020204" pitchFamily="34" charset="0"/>
              </a:rPr>
              <a:t>, phân quyền.</a:t>
            </a:r>
          </a:p>
          <a:p>
            <a:pPr marL="342900" indent="-342900" algn="just">
              <a:lnSpc>
                <a:spcPct val="150000"/>
              </a:lnSpc>
              <a:buClr>
                <a:srgbClr val="FF0000"/>
              </a:buClr>
              <a:buAutoNum type="arabicPeriod"/>
            </a:pPr>
            <a:r>
              <a:rPr lang="en-US" sz="2800" b="1">
                <a:latin typeface="Arial" panose="020B0604020202020204" pitchFamily="34" charset="0"/>
                <a:cs typeface="Arial" panose="020B0604020202020204" pitchFamily="34" charset="0"/>
              </a:rPr>
              <a:t>Biết cách tạo ứng dụng đơn giản bằng Oracle Form Developer.</a:t>
            </a:r>
            <a:endParaRPr lang="vi-VN"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429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1"/>
            <a:r>
              <a:rPr lang="en-US" sz="3600" b="1">
                <a:solidFill>
                  <a:schemeClr val="bg1"/>
                </a:solidFill>
                <a:latin typeface="Times New Roman" panose="02020603050405020304" pitchFamily="18" charset="0"/>
                <a:cs typeface="Times New Roman" panose="02020603050405020304" pitchFamily="18" charset="0"/>
              </a:rPr>
              <a:t>3. Các bước cài đặt</a:t>
            </a:r>
            <a:endParaRPr lang="vi-VN" sz="3600">
              <a:solidFill>
                <a:schemeClr val="bg1"/>
              </a:solidFill>
            </a:endParaRPr>
          </a:p>
        </p:txBody>
      </p:sp>
      <p:sp>
        <p:nvSpPr>
          <p:cNvPr id="4" name="Rectangle 3"/>
          <p:cNvSpPr/>
          <p:nvPr/>
        </p:nvSpPr>
        <p:spPr>
          <a:xfrm>
            <a:off x="278296" y="728870"/>
            <a:ext cx="11277600" cy="579967"/>
          </a:xfrm>
          <a:prstGeom prst="rect">
            <a:avLst/>
          </a:prstGeom>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ü"/>
              <a:tabLst>
                <a:tab pos="270510" algn="l"/>
              </a:tabLst>
            </a:pPr>
            <a:r>
              <a:rPr lang="en-US" sz="2400">
                <a:latin typeface="Times New Roman" panose="02020603050405020304" pitchFamily="18" charset="0"/>
                <a:ea typeface="MS Mincho" panose="02020609040205080304" pitchFamily="49" charset="-128"/>
              </a:rPr>
              <a:t>Bước 2: nhập mật khẩu cho database. (Ghi nhớ mật khẩu này!). Sau đó bấm next.</a:t>
            </a:r>
            <a:endParaRPr lang="vi-VN" sz="2400">
              <a:effectLst/>
              <a:latin typeface="Times New Roman" panose="02020603050405020304" pitchFamily="18" charset="0"/>
              <a:ea typeface="MS Mincho" panose="02020609040205080304" pitchFamily="49" charset="-128"/>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642972" y="1275809"/>
            <a:ext cx="8137359" cy="5555687"/>
          </a:xfrm>
          <a:prstGeom prst="rect">
            <a:avLst/>
          </a:prstGeom>
          <a:noFill/>
          <a:ln>
            <a:noFill/>
          </a:ln>
        </p:spPr>
      </p:pic>
      <p:sp>
        <p:nvSpPr>
          <p:cNvPr id="6" name="Rectangular Callout 5"/>
          <p:cNvSpPr/>
          <p:nvPr/>
        </p:nvSpPr>
        <p:spPr>
          <a:xfrm>
            <a:off x="278296" y="3032999"/>
            <a:ext cx="2981739" cy="940904"/>
          </a:xfrm>
          <a:prstGeom prst="wedgeRectCallout">
            <a:avLst>
              <a:gd name="adj1" fmla="val 91611"/>
              <a:gd name="adj2" fmla="val 1053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Vị trí cài đặt Oracle</a:t>
            </a:r>
            <a:endParaRPr lang="vi-VN" sz="2400">
              <a:latin typeface="Times New Roman" panose="02020603050405020304" pitchFamily="18" charset="0"/>
              <a:cs typeface="Times New Roman" panose="02020603050405020304" pitchFamily="18" charset="0"/>
            </a:endParaRPr>
          </a:p>
        </p:txBody>
      </p:sp>
      <p:sp>
        <p:nvSpPr>
          <p:cNvPr id="7" name="Rectangular Callout 6"/>
          <p:cNvSpPr/>
          <p:nvPr/>
        </p:nvSpPr>
        <p:spPr>
          <a:xfrm>
            <a:off x="469765" y="4285329"/>
            <a:ext cx="2981739" cy="940904"/>
          </a:xfrm>
          <a:prstGeom prst="wedgeRectCallout">
            <a:avLst>
              <a:gd name="adj1" fmla="val 91611"/>
              <a:gd name="adj2" fmla="val 1053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Mật khẩu database</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69397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1"/>
            <a:r>
              <a:rPr lang="en-US" sz="3600" b="1">
                <a:solidFill>
                  <a:schemeClr val="bg1"/>
                </a:solidFill>
                <a:latin typeface="Times New Roman" panose="02020603050405020304" pitchFamily="18" charset="0"/>
                <a:cs typeface="Times New Roman" panose="02020603050405020304" pitchFamily="18" charset="0"/>
              </a:rPr>
              <a:t>3. Các bước cài đặt</a:t>
            </a:r>
            <a:endParaRPr lang="vi-VN" sz="3600">
              <a:solidFill>
                <a:schemeClr val="bg1"/>
              </a:solidFill>
            </a:endParaRPr>
          </a:p>
        </p:txBody>
      </p:sp>
      <p:sp>
        <p:nvSpPr>
          <p:cNvPr id="4" name="Rectangle 3"/>
          <p:cNvSpPr/>
          <p:nvPr/>
        </p:nvSpPr>
        <p:spPr>
          <a:xfrm>
            <a:off x="173360" y="728870"/>
            <a:ext cx="11277600" cy="1754326"/>
          </a:xfrm>
          <a:prstGeom prst="rect">
            <a:avLst/>
          </a:prstGeom>
        </p:spPr>
        <p:txBody>
          <a:bodyPr wrap="square">
            <a:spAutoFit/>
          </a:bodyPr>
          <a:lstStyle/>
          <a:p>
            <a:pPr marL="342900" indent="-342900">
              <a:buFont typeface="Wingdings" panose="05000000000000000000" pitchFamily="2" charset="2"/>
              <a:buChar char="ü"/>
              <a:tabLst>
                <a:tab pos="270510" algn="l"/>
              </a:tabLst>
            </a:pPr>
            <a:r>
              <a:rPr lang="en-US" sz="2400">
                <a:latin typeface="Times New Roman" panose="02020603050405020304" pitchFamily="18" charset="0"/>
                <a:ea typeface="MS Mincho" panose="02020609040205080304" pitchFamily="49" charset="-128"/>
              </a:rPr>
              <a:t>Bước 3: </a:t>
            </a:r>
            <a:r>
              <a:rPr lang="vi-VN" sz="2400">
                <a:latin typeface="Times New Roman" panose="02020603050405020304" pitchFamily="18" charset="0"/>
                <a:cs typeface="Times New Roman" panose="02020603050405020304" pitchFamily="18" charset="0"/>
              </a:rPr>
              <a:t>bấm next liên tục cho đến khi hiện lên hình dưới thì bấm Install. Quá trình tự động cài đặt bắt đầu.</a:t>
            </a:r>
          </a:p>
          <a:p>
            <a:pPr>
              <a:tabLst>
                <a:tab pos="270510" algn="l"/>
              </a:tabLst>
            </a:pP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Thời gian chờ khoảng 30 phút. </a:t>
            </a:r>
            <a:endParaRPr lang="vi-VN" sz="2400">
              <a:latin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ü"/>
              <a:tabLst>
                <a:tab pos="270510" algn="l"/>
              </a:tabLst>
            </a:pPr>
            <a:endParaRPr lang="vi-VN" sz="2400">
              <a:effectLst/>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4317407" y="1308837"/>
            <a:ext cx="7687359" cy="5549163"/>
          </a:xfrm>
          <a:prstGeom prst="rect">
            <a:avLst/>
          </a:prstGeom>
          <a:noFill/>
          <a:ln>
            <a:noFill/>
          </a:ln>
        </p:spPr>
      </p:pic>
    </p:spTree>
    <p:extLst>
      <p:ext uri="{BB962C8B-B14F-4D97-AF65-F5344CB8AC3E}">
        <p14:creationId xmlns:p14="http://schemas.microsoft.com/office/powerpoint/2010/main" val="1426156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1"/>
            <a:r>
              <a:rPr lang="en-US" sz="3600" b="1">
                <a:solidFill>
                  <a:schemeClr val="bg1"/>
                </a:solidFill>
                <a:latin typeface="Times New Roman" panose="02020603050405020304" pitchFamily="18" charset="0"/>
                <a:cs typeface="Times New Roman" panose="02020603050405020304" pitchFamily="18" charset="0"/>
              </a:rPr>
              <a:t>3. Các bước cài đặt</a:t>
            </a:r>
            <a:endParaRPr lang="vi-VN" sz="2400">
              <a:solidFill>
                <a:schemeClr val="bg1"/>
              </a:solidFill>
            </a:endParaRPr>
          </a:p>
        </p:txBody>
      </p:sp>
      <p:sp>
        <p:nvSpPr>
          <p:cNvPr id="4" name="Rectangle 3"/>
          <p:cNvSpPr/>
          <p:nvPr/>
        </p:nvSpPr>
        <p:spPr>
          <a:xfrm>
            <a:off x="278296" y="728870"/>
            <a:ext cx="11277600" cy="579967"/>
          </a:xfrm>
          <a:prstGeom prst="rect">
            <a:avLst/>
          </a:prstGeom>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ü"/>
              <a:tabLst>
                <a:tab pos="270510" algn="l"/>
              </a:tabLst>
            </a:pPr>
            <a:r>
              <a:rPr lang="en-US" sz="2400">
                <a:latin typeface="Times New Roman" panose="02020603050405020304" pitchFamily="18" charset="0"/>
                <a:ea typeface="MS Mincho" panose="02020609040205080304" pitchFamily="49" charset="-128"/>
              </a:rPr>
              <a:t>Cài đặt thành công!</a:t>
            </a:r>
            <a:endParaRPr lang="vi-VN" sz="2400">
              <a:effectLst/>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58587" y="1308837"/>
            <a:ext cx="8576891" cy="5330399"/>
          </a:xfrm>
          <a:prstGeom prst="rect">
            <a:avLst/>
          </a:prstGeom>
          <a:noFill/>
          <a:ln>
            <a:noFill/>
          </a:ln>
        </p:spPr>
      </p:pic>
    </p:spTree>
    <p:extLst>
      <p:ext uri="{BB962C8B-B14F-4D97-AF65-F5344CB8AC3E}">
        <p14:creationId xmlns:p14="http://schemas.microsoft.com/office/powerpoint/2010/main" val="94705855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3" name="Rectangle 2"/>
          <p:cNvSpPr>
            <a:spLocks noChangeArrowheads="1"/>
          </p:cNvSpPr>
          <p:nvPr/>
        </p:nvSpPr>
        <p:spPr bwMode="auto">
          <a:xfrm>
            <a:off x="168415" y="762001"/>
            <a:ext cx="117138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360363" algn="l"/>
              </a:tabLst>
              <a:defRPr>
                <a:solidFill>
                  <a:schemeClr val="tx1"/>
                </a:solidFill>
                <a:latin typeface="Arial" panose="020B0604020202020204" pitchFamily="34" charset="0"/>
              </a:defRPr>
            </a:lvl1pPr>
            <a:lvl2pPr eaLnBrk="0" fontAlgn="base" hangingPunct="0">
              <a:spcBef>
                <a:spcPct val="0"/>
              </a:spcBef>
              <a:spcAft>
                <a:spcPct val="0"/>
              </a:spcAft>
              <a:tabLst>
                <a:tab pos="360363" algn="l"/>
              </a:tabLst>
              <a:defRPr>
                <a:solidFill>
                  <a:schemeClr val="tx1"/>
                </a:solidFill>
                <a:latin typeface="Arial" panose="020B0604020202020204" pitchFamily="34" charset="0"/>
              </a:defRPr>
            </a:lvl2pPr>
            <a:lvl3pPr eaLnBrk="0" fontAlgn="base" hangingPunct="0">
              <a:spcBef>
                <a:spcPct val="0"/>
              </a:spcBef>
              <a:spcAft>
                <a:spcPct val="0"/>
              </a:spcAft>
              <a:tabLst>
                <a:tab pos="360363" algn="l"/>
              </a:tabLst>
              <a:defRPr>
                <a:solidFill>
                  <a:schemeClr val="tx1"/>
                </a:solidFill>
                <a:latin typeface="Arial" panose="020B0604020202020204" pitchFamily="34" charset="0"/>
              </a:defRPr>
            </a:lvl3pPr>
            <a:lvl4pPr eaLnBrk="0" fontAlgn="base" hangingPunct="0">
              <a:spcBef>
                <a:spcPct val="0"/>
              </a:spcBef>
              <a:spcAft>
                <a:spcPct val="0"/>
              </a:spcAft>
              <a:tabLst>
                <a:tab pos="360363" algn="l"/>
              </a:tabLst>
              <a:defRPr>
                <a:solidFill>
                  <a:schemeClr val="tx1"/>
                </a:solidFill>
                <a:latin typeface="Arial" panose="020B0604020202020204" pitchFamily="34" charset="0"/>
              </a:defRPr>
            </a:lvl4pPr>
            <a:lvl5pPr eaLnBrk="0" fontAlgn="base" hangingPunct="0">
              <a:spcBef>
                <a:spcPct val="0"/>
              </a:spcBef>
              <a:spcAft>
                <a:spcPct val="0"/>
              </a:spcAft>
              <a:tabLst>
                <a:tab pos="360363" algn="l"/>
              </a:tabLst>
              <a:defRPr>
                <a:solidFill>
                  <a:schemeClr val="tx1"/>
                </a:solidFill>
                <a:latin typeface="Arial" panose="020B0604020202020204" pitchFamily="34" charset="0"/>
              </a:defRPr>
            </a:lvl5pPr>
            <a:lvl6pPr eaLnBrk="0" fontAlgn="base" hangingPunct="0">
              <a:spcBef>
                <a:spcPct val="0"/>
              </a:spcBef>
              <a:spcAft>
                <a:spcPct val="0"/>
              </a:spcAft>
              <a:tabLst>
                <a:tab pos="360363" algn="l"/>
              </a:tabLst>
              <a:defRPr>
                <a:solidFill>
                  <a:schemeClr val="tx1"/>
                </a:solidFill>
                <a:latin typeface="Arial" panose="020B0604020202020204" pitchFamily="34" charset="0"/>
              </a:defRPr>
            </a:lvl6pPr>
            <a:lvl7pPr eaLnBrk="0" fontAlgn="base" hangingPunct="0">
              <a:spcBef>
                <a:spcPct val="0"/>
              </a:spcBef>
              <a:spcAft>
                <a:spcPct val="0"/>
              </a:spcAft>
              <a:tabLst>
                <a:tab pos="360363" algn="l"/>
              </a:tabLst>
              <a:defRPr>
                <a:solidFill>
                  <a:schemeClr val="tx1"/>
                </a:solidFill>
                <a:latin typeface="Arial" panose="020B0604020202020204" pitchFamily="34" charset="0"/>
              </a:defRPr>
            </a:lvl7pPr>
            <a:lvl8pPr eaLnBrk="0" fontAlgn="base" hangingPunct="0">
              <a:spcBef>
                <a:spcPct val="0"/>
              </a:spcBef>
              <a:spcAft>
                <a:spcPct val="0"/>
              </a:spcAft>
              <a:tabLst>
                <a:tab pos="360363" algn="l"/>
              </a:tabLst>
              <a:defRPr>
                <a:solidFill>
                  <a:schemeClr val="tx1"/>
                </a:solidFill>
                <a:latin typeface="Arial" panose="020B0604020202020204" pitchFamily="34" charset="0"/>
              </a:defRPr>
            </a:lvl8pPr>
            <a:lvl9pPr eaLnBrk="0" fontAlgn="base" hangingPunct="0">
              <a:spcBef>
                <a:spcPct val="0"/>
              </a:spcBef>
              <a:spcAft>
                <a:spcPct val="0"/>
              </a:spcAft>
              <a:tabLst>
                <a:tab pos="360363" algn="l"/>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vi-VN" sz="2400" b="1" i="1"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Mỗi khi khởi động máy, để làm việc được với CSDL oracle, ta tiến hành các công việc sau:</a:t>
            </a:r>
            <a:endParaRPr kumimoji="0" lang="vi-V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Char char="•"/>
              <a:tabLst>
                <a:tab pos="360363" algn="l"/>
              </a:tabLst>
            </a:pPr>
            <a:r>
              <a:rPr kumimoji="0" lang="vi-VN" altLang="ja-JP" sz="24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Kiểm tra các services của Oracle đã cài vào Window xem đã ở trạng thái started chưa. </a:t>
            </a:r>
            <a:r>
              <a:rPr kumimoji="0" lang="en-US" altLang="ja-JP" sz="24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Nếu chưa thì start lên. Để xem các services trong window, vào start, gõ </a:t>
            </a:r>
            <a:r>
              <a:rPr kumimoji="0" lang="en-US" altLang="ja-JP" sz="2400" b="1"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services</a:t>
            </a:r>
            <a:endParaRPr kumimoji="0" lang="vi-VN" altLang="ja-JP"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360363" algn="l"/>
              </a:tabLst>
            </a:pPr>
            <a:endParaRPr kumimoji="0" lang="vi-VN" altLang="ja-JP"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446" y="2395183"/>
            <a:ext cx="8185187" cy="26517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73360" y="5046913"/>
            <a:ext cx="118314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Lời khuyên:</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nên thiết lập các service của oracle ở chế độ khởi động là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Manual </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thay vì Automatic để giảm thời gian khởi động máy. Khi cần làm việc với oracle, ta tiến hành khởi động lần lượt 2 service là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OraclServiceORCL</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và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OracleOraDb10g_home1TNSListener. </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Chờ khoảng 1 phút để các tiến trình khởi động hoàn tất.</a:t>
            </a: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04663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5" name="Rectangle 4"/>
          <p:cNvSpPr/>
          <p:nvPr/>
        </p:nvSpPr>
        <p:spPr>
          <a:xfrm>
            <a:off x="490329" y="837626"/>
            <a:ext cx="11330609" cy="2308324"/>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360045" algn="l"/>
              </a:tabLst>
            </a:pPr>
            <a:r>
              <a:rPr lang="en-US" sz="2400" b="1">
                <a:latin typeface="Times New Roman" panose="02020603050405020304" pitchFamily="18" charset="0"/>
                <a:ea typeface="MS Mincho" panose="02020609040205080304" pitchFamily="49" charset="-128"/>
              </a:rPr>
              <a:t>Đăng nhập vào sqlplus với quyền sysdba:</a:t>
            </a:r>
            <a:endParaRPr lang="vi-VN" sz="2400" b="1">
              <a:latin typeface="Times New Roman" panose="02020603050405020304" pitchFamily="18" charset="0"/>
              <a:ea typeface="MS Mincho" panose="02020609040205080304" pitchFamily="49" charset="-128"/>
            </a:endParaRPr>
          </a:p>
          <a:p>
            <a:pPr marL="90170" marR="0" algn="just">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 Start\cmd (chạy với quyền admin)</a:t>
            </a:r>
            <a:endParaRPr lang="vi-VN" sz="2400">
              <a:latin typeface="Times New Roman" panose="02020603050405020304" pitchFamily="18" charset="0"/>
              <a:ea typeface="MS Mincho" panose="02020609040205080304" pitchFamily="49" charset="-128"/>
            </a:endParaRPr>
          </a:p>
          <a:p>
            <a:pPr marL="90170" marR="0" algn="just">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 Gõ: sqlplus sys/abc123 as sysdba (abc123 là mật khẩu database lúc cài đặt)</a:t>
            </a:r>
            <a:endParaRPr lang="vi-VN" sz="2400">
              <a:latin typeface="Times New Roman" panose="02020603050405020304" pitchFamily="18" charset="0"/>
              <a:ea typeface="MS Mincho" panose="02020609040205080304" pitchFamily="49" charset="-128"/>
            </a:endParaRPr>
          </a:p>
          <a:p>
            <a:pPr marL="342900" marR="0" lvl="0" indent="-342900" algn="just">
              <a:lnSpc>
                <a:spcPct val="150000"/>
              </a:lnSpc>
              <a:spcBef>
                <a:spcPts val="0"/>
              </a:spcBef>
              <a:spcAft>
                <a:spcPts val="0"/>
              </a:spcAft>
              <a:buFont typeface="Courier New" panose="02070309020205020404" pitchFamily="49" charset="0"/>
              <a:buChar char="o"/>
            </a:pPr>
            <a:r>
              <a:rPr lang="en-US" sz="2400">
                <a:latin typeface="Times New Roman" panose="02020603050405020304" pitchFamily="18" charset="0"/>
                <a:ea typeface="MS Mincho" panose="02020609040205080304" pitchFamily="49" charset="-128"/>
              </a:rPr>
              <a:t>Nếu trạng thái là Connected to: … thì đã đăng nhập thành công.</a:t>
            </a:r>
            <a:endParaRPr lang="vi-VN" sz="2400">
              <a:effectLst/>
              <a:latin typeface="Times New Roman" panose="02020603050405020304" pitchFamily="18" charset="0"/>
              <a:ea typeface="MS Mincho" panose="02020609040205080304" pitchFamily="49" charset="-128"/>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40374" y="3254706"/>
            <a:ext cx="8497377" cy="3029563"/>
          </a:xfrm>
          <a:prstGeom prst="rect">
            <a:avLst/>
          </a:prstGeom>
          <a:noFill/>
          <a:ln>
            <a:noFill/>
          </a:ln>
        </p:spPr>
      </p:pic>
    </p:spTree>
    <p:extLst>
      <p:ext uri="{BB962C8B-B14F-4D97-AF65-F5344CB8AC3E}">
        <p14:creationId xmlns:p14="http://schemas.microsoft.com/office/powerpoint/2010/main" val="3434276666"/>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3" name="Rectangle 2"/>
          <p:cNvSpPr/>
          <p:nvPr/>
        </p:nvSpPr>
        <p:spPr>
          <a:xfrm>
            <a:off x="530086" y="913248"/>
            <a:ext cx="10774017" cy="646331"/>
          </a:xfrm>
          <a:prstGeom prst="rect">
            <a:avLst/>
          </a:prstGeom>
        </p:spPr>
        <p:txBody>
          <a:bodyPr wrap="square">
            <a:spAutoFit/>
          </a:bodyPr>
          <a:lstStyle/>
          <a:p>
            <a:pPr marL="342900" marR="0" lvl="0" indent="-342900" algn="just">
              <a:lnSpc>
                <a:spcPct val="150000"/>
              </a:lnSpc>
              <a:spcBef>
                <a:spcPts val="0"/>
              </a:spcBef>
              <a:spcAft>
                <a:spcPts val="0"/>
              </a:spcAft>
              <a:buFont typeface="Courier New" panose="02070309020205020404" pitchFamily="49" charset="0"/>
              <a:buChar char="o"/>
            </a:pPr>
            <a:r>
              <a:rPr lang="en-US" sz="2400">
                <a:latin typeface="Times New Roman" panose="02020603050405020304" pitchFamily="18" charset="0"/>
                <a:ea typeface="MS Mincho" panose="02020609040205080304" pitchFamily="49" charset="-128"/>
              </a:rPr>
              <a:t>Nếu trạng thái là Connected to an idle instance, tức là Instance chưa được startup.</a:t>
            </a:r>
            <a:endParaRPr lang="vi-VN" sz="2400">
              <a:effectLst/>
              <a:latin typeface="Times New Roman" panose="02020603050405020304" pitchFamily="18" charset="0"/>
              <a:ea typeface="MS Mincho" panose="02020609040205080304" pitchFamily="49" charset="-128"/>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237939" y="1743957"/>
            <a:ext cx="7702247" cy="2761782"/>
          </a:xfrm>
          <a:prstGeom prst="rect">
            <a:avLst/>
          </a:prstGeom>
          <a:noFill/>
          <a:ln>
            <a:noFill/>
          </a:ln>
        </p:spPr>
      </p:pic>
      <p:sp>
        <p:nvSpPr>
          <p:cNvPr id="6" name="Rectangle 5"/>
          <p:cNvSpPr/>
          <p:nvPr/>
        </p:nvSpPr>
        <p:spPr>
          <a:xfrm>
            <a:off x="289054" y="4688964"/>
            <a:ext cx="7503016" cy="579967"/>
          </a:xfrm>
          <a:prstGeom prst="rect">
            <a:avLst/>
          </a:prstGeom>
        </p:spPr>
        <p:txBody>
          <a:bodyPr wrap="none">
            <a:spAutoFit/>
          </a:bodyPr>
          <a:lstStyle/>
          <a:p>
            <a:pPr marL="90170" marR="0">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Ta tiến hành khởi động instance bằng cách gõ lệnh: startup</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662246252"/>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 Một số công trực quan làm việc với Oracle</a:t>
            </a:r>
          </a:p>
        </p:txBody>
      </p:sp>
      <p:sp>
        <p:nvSpPr>
          <p:cNvPr id="3" name="Rectangle 2"/>
          <p:cNvSpPr/>
          <p:nvPr/>
        </p:nvSpPr>
        <p:spPr>
          <a:xfrm>
            <a:off x="173361" y="855289"/>
            <a:ext cx="11831406" cy="1277850"/>
          </a:xfrm>
          <a:prstGeom prst="rect">
            <a:avLst/>
          </a:prstGeom>
        </p:spPr>
        <p:txBody>
          <a:bodyPr wrap="square">
            <a:spAutoFit/>
          </a:bodyPr>
          <a:lstStyle/>
          <a:p>
            <a:pPr indent="270510" algn="just">
              <a:lnSpc>
                <a:spcPct val="107000"/>
              </a:lnSpc>
              <a:spcAft>
                <a:spcPts val="800"/>
              </a:spcAft>
            </a:pPr>
            <a:r>
              <a:rPr lang="vi-VN" sz="2400">
                <a:latin typeface="Times New Roman" panose="02020603050405020304" pitchFamily="18" charset="0"/>
                <a:ea typeface="Arial" panose="020B0604020202020204" pitchFamily="34" charset="0"/>
                <a:cs typeface="Times New Roman" panose="02020603050405020304" pitchFamily="18" charset="0"/>
              </a:rPr>
              <a:t>Khác với SQLServer hoặc MySQL, khi cài đặt xong có sẵn công cụ trực quan </a:t>
            </a:r>
            <a:r>
              <a:rPr lang="en-US" sz="2400">
                <a:latin typeface="Times New Roman" panose="02020603050405020304" pitchFamily="18" charset="0"/>
                <a:ea typeface="Arial" panose="020B0604020202020204" pitchFamily="34" charset="0"/>
                <a:cs typeface="Times New Roman" panose="02020603050405020304" pitchFamily="18" charset="0"/>
              </a:rPr>
              <a:t>để</a:t>
            </a:r>
            <a:r>
              <a:rPr lang="vi-VN" sz="2400">
                <a:latin typeface="Times New Roman" panose="02020603050405020304" pitchFamily="18" charset="0"/>
                <a:ea typeface="Arial" panose="020B0604020202020204" pitchFamily="34" charset="0"/>
                <a:cs typeface="Times New Roman" panose="02020603050405020304" pitchFamily="18" charset="0"/>
              </a:rPr>
              <a:t> làm việc. Còn với Oracle sau khi cài đặt xong, ta cần cài đặt thêm một công cụ trực quan khác để làm việc với database, dưới đây là 2 công cụ phổ biến.</a:t>
            </a:r>
            <a:endParaRPr lang="vi-VN" sz="240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8856" y="2802897"/>
            <a:ext cx="5078592" cy="268350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85374" y="2802897"/>
            <a:ext cx="5519392" cy="3849694"/>
          </a:xfrm>
          <a:prstGeom prst="rect">
            <a:avLst/>
          </a:prstGeom>
          <a:noFill/>
          <a:ln>
            <a:noFill/>
          </a:ln>
        </p:spPr>
      </p:pic>
    </p:spTree>
    <p:extLst>
      <p:ext uri="{BB962C8B-B14F-4D97-AF65-F5344CB8AC3E}">
        <p14:creationId xmlns:p14="http://schemas.microsoft.com/office/powerpoint/2010/main" val="244483275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3" name="Picture 2"/>
          <p:cNvPicPr/>
          <p:nvPr/>
        </p:nvPicPr>
        <p:blipFill>
          <a:blip r:embed="rId2"/>
          <a:stretch>
            <a:fillRect/>
          </a:stretch>
        </p:blipFill>
        <p:spPr>
          <a:xfrm>
            <a:off x="4397762" y="728870"/>
            <a:ext cx="7290656" cy="6129130"/>
          </a:xfrm>
          <a:prstGeom prst="rect">
            <a:avLst/>
          </a:prstGeom>
        </p:spPr>
      </p:pic>
      <p:grpSp>
        <p:nvGrpSpPr>
          <p:cNvPr id="9" name="Group 8"/>
          <p:cNvGrpSpPr/>
          <p:nvPr/>
        </p:nvGrpSpPr>
        <p:grpSpPr>
          <a:xfrm>
            <a:off x="173360" y="1404732"/>
            <a:ext cx="3258953" cy="2981738"/>
            <a:chOff x="173360" y="1444488"/>
            <a:chExt cx="3258953" cy="2981738"/>
          </a:xfrm>
        </p:grpSpPr>
        <p:sp>
          <p:nvSpPr>
            <p:cNvPr id="6" name="Rectangular Callout 5"/>
            <p:cNvSpPr/>
            <p:nvPr/>
          </p:nvSpPr>
          <p:spPr>
            <a:xfrm>
              <a:off x="173360" y="1444488"/>
              <a:ext cx="3258953" cy="2981738"/>
            </a:xfrm>
            <a:prstGeom prst="wedgeRectCallout">
              <a:avLst>
                <a:gd name="adj1" fmla="val 82357"/>
                <a:gd name="adj2" fmla="val -3364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Bấm biểu tượng </a:t>
              </a:r>
              <a:endParaRPr lang="vi-VN" sz="2400">
                <a:solidFill>
                  <a:schemeClr val="tx1"/>
                </a:solidFill>
                <a:latin typeface="Arial" panose="020B0604020202020204" pitchFamily="34" charset="0"/>
              </a:endParaRPr>
            </a:p>
            <a:p>
              <a:pPr lvl="0" algn="ct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 (dấu + màu xanh) để tạo một kết nối mới đến 1 s</a:t>
              </a:r>
              <a:r>
                <a:rPr lang="en-US"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c</a:t>
              </a: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hema trong database, nhập các thông tin như hình dưới, nếu test thành công, thì bấm connect.</a:t>
              </a:r>
              <a:endParaRPr lang="vi-VN" sz="2400">
                <a:solidFill>
                  <a:schemeClr val="tx1"/>
                </a:solidFill>
                <a:latin typeface="Arial" panose="020B0604020202020204" pitchFamily="34" charset="0"/>
              </a:endParaRPr>
            </a:p>
          </p:txBody>
        </p:sp>
        <p:pic>
          <p:nvPicPr>
            <p:cNvPr id="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152" y="1694002"/>
              <a:ext cx="338369" cy="3214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3794423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56" y="1114636"/>
            <a:ext cx="8486775" cy="5341203"/>
          </a:xfrm>
          <a:prstGeom prst="rect">
            <a:avLst/>
          </a:prstGeom>
          <a:noFill/>
          <a:ln>
            <a:noFill/>
          </a:ln>
        </p:spPr>
      </p:pic>
      <p:sp>
        <p:nvSpPr>
          <p:cNvPr id="5" name="Rectangular Callout 4"/>
          <p:cNvSpPr/>
          <p:nvPr/>
        </p:nvSpPr>
        <p:spPr>
          <a:xfrm>
            <a:off x="8602983" y="856922"/>
            <a:ext cx="3531865" cy="5801054"/>
          </a:xfrm>
          <a:prstGeom prst="wedgeRectCallout">
            <a:avLst>
              <a:gd name="adj1" fmla="val -44262"/>
              <a:gd name="adj2" fmla="val -18231"/>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a:t>Connection Name:</a:t>
            </a:r>
            <a:r>
              <a:rPr lang="en-US"/>
              <a:t> Tên kết nối (Đặt tùy ý)</a:t>
            </a:r>
          </a:p>
          <a:p>
            <a:pPr algn="just"/>
            <a:r>
              <a:rPr lang="en-US" b="1"/>
              <a:t>Username:</a:t>
            </a:r>
            <a:r>
              <a:rPr lang="en-US"/>
              <a:t> Tên user (trùng với tên schema)</a:t>
            </a:r>
            <a:endParaRPr lang="vi-VN"/>
          </a:p>
          <a:p>
            <a:pPr algn="just"/>
            <a:r>
              <a:rPr lang="en-US" b="1"/>
              <a:t>Password:</a:t>
            </a:r>
            <a:r>
              <a:rPr lang="en-US"/>
              <a:t> Mật khẩu của user</a:t>
            </a:r>
            <a:endParaRPr lang="vi-VN"/>
          </a:p>
          <a:p>
            <a:pPr algn="just"/>
            <a:r>
              <a:rPr lang="en-US" b="1"/>
              <a:t>Hostname:</a:t>
            </a:r>
            <a:r>
              <a:rPr lang="en-US"/>
              <a:t> Tên host, có thể sử dụng tên của máy tính, localhost, hoặc địa chỉ IP của máy tính.</a:t>
            </a:r>
            <a:endParaRPr lang="vi-VN"/>
          </a:p>
          <a:p>
            <a:pPr algn="just"/>
            <a:r>
              <a:rPr lang="en-US" b="1"/>
              <a:t>Port:</a:t>
            </a:r>
            <a:r>
              <a:rPr lang="en-US"/>
              <a:t> cổng mà listener lắng nghe những yêu cầu từ client để gửi đến Sever. Listener được hiểu như là một cầu kết nối giữa client và các server. Thường sử dụng cổng mặc định 1521.</a:t>
            </a:r>
          </a:p>
          <a:p>
            <a:pPr algn="just"/>
            <a:r>
              <a:rPr lang="en-US" b="1"/>
              <a:t>SID (Oracle System Identifier):</a:t>
            </a:r>
            <a:r>
              <a:rPr lang="en-US"/>
              <a:t> là một tên duy nhất cho một database instance trên 1 máy chủ cụ thể. Ở đây chính là tên database lúc khởi tạo.</a:t>
            </a:r>
            <a:endParaRPr lang="vi-VN"/>
          </a:p>
          <a:p>
            <a:pPr algn="just"/>
            <a:endParaRPr lang="vi-VN"/>
          </a:p>
        </p:txBody>
      </p:sp>
    </p:spTree>
    <p:extLst>
      <p:ext uri="{BB962C8B-B14F-4D97-AF65-F5344CB8AC3E}">
        <p14:creationId xmlns:p14="http://schemas.microsoft.com/office/powerpoint/2010/main" val="295912039"/>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3360" y="874644"/>
            <a:ext cx="7818782" cy="5791200"/>
          </a:xfrm>
          <a:prstGeom prst="rect">
            <a:avLst/>
          </a:prstGeom>
          <a:noFill/>
          <a:ln>
            <a:noFill/>
          </a:ln>
        </p:spPr>
      </p:pic>
      <p:sp>
        <p:nvSpPr>
          <p:cNvPr id="4" name="Rectangle 3"/>
          <p:cNvSpPr/>
          <p:nvPr/>
        </p:nvSpPr>
        <p:spPr>
          <a:xfrm>
            <a:off x="8454035" y="1615613"/>
            <a:ext cx="3339548" cy="3349956"/>
          </a:xfrm>
          <a:prstGeom prst="rect">
            <a:avLst/>
          </a:prstGeom>
        </p:spPr>
        <p:txBody>
          <a:bodyPr wrap="square">
            <a:spAutoFit/>
          </a:bodyPr>
          <a:lstStyle/>
          <a:p>
            <a:pPr marL="342900" marR="0" lvl="0" indent="-342900">
              <a:lnSpc>
                <a:spcPct val="150000"/>
              </a:lnSpc>
              <a:spcBef>
                <a:spcPts val="0"/>
              </a:spcBef>
              <a:spcAft>
                <a:spcPts val="0"/>
              </a:spcAft>
              <a:buFont typeface="Times New Roman" panose="02020603050405020304" pitchFamily="18" charset="0"/>
              <a:buChar char="-"/>
            </a:pPr>
            <a:r>
              <a:rPr lang="en-US" sz="2400">
                <a:latin typeface="Times New Roman" panose="02020603050405020304" pitchFamily="18" charset="0"/>
                <a:ea typeface="MS Mincho" panose="02020609040205080304" pitchFamily="49" charset="-128"/>
              </a:rPr>
              <a:t>Để viết câu lệnh SQL, ta nhấn tổ hợp phím </a:t>
            </a:r>
            <a:r>
              <a:rPr lang="en-US" sz="2400" b="1">
                <a:latin typeface="Times New Roman" panose="02020603050405020304" pitchFamily="18" charset="0"/>
                <a:ea typeface="MS Mincho" panose="02020609040205080304" pitchFamily="49" charset="-128"/>
              </a:rPr>
              <a:t>Alt + F10</a:t>
            </a:r>
            <a:r>
              <a:rPr lang="en-US" sz="2400">
                <a:latin typeface="Times New Roman" panose="02020603050405020304" pitchFamily="18" charset="0"/>
                <a:ea typeface="MS Mincho" panose="02020609040205080304" pitchFamily="49" charset="-128"/>
              </a:rPr>
              <a:t>.</a:t>
            </a:r>
            <a:endParaRPr lang="vi-VN" sz="2400">
              <a:latin typeface="Times New Roman" panose="02020603050405020304" pitchFamily="18" charset="0"/>
              <a:ea typeface="MS Mincho" panose="02020609040205080304" pitchFamily="49" charset="-128"/>
            </a:endParaRPr>
          </a:p>
          <a:p>
            <a:pPr marL="342900" marR="0" lvl="0" indent="-342900">
              <a:lnSpc>
                <a:spcPct val="150000"/>
              </a:lnSpc>
              <a:spcBef>
                <a:spcPts val="0"/>
              </a:spcBef>
              <a:spcAft>
                <a:spcPts val="0"/>
              </a:spcAft>
              <a:buFont typeface="Times New Roman" panose="02020603050405020304" pitchFamily="18" charset="0"/>
              <a:buChar char="-"/>
            </a:pPr>
            <a:r>
              <a:rPr lang="en-US" sz="2400">
                <a:latin typeface="Times New Roman" panose="02020603050405020304" pitchFamily="18" charset="0"/>
                <a:ea typeface="MS Mincho" panose="02020609040205080304" pitchFamily="49" charset="-128"/>
              </a:rPr>
              <a:t>Để thực thi câu lệnh sql, ta nhấn tổ hợp phím </a:t>
            </a:r>
            <a:r>
              <a:rPr lang="en-US" sz="2400" b="1">
                <a:latin typeface="Times New Roman" panose="02020603050405020304" pitchFamily="18" charset="0"/>
                <a:ea typeface="MS Mincho" panose="02020609040205080304" pitchFamily="49" charset="-128"/>
              </a:rPr>
              <a:t>Ctrl + Enter</a:t>
            </a:r>
            <a:r>
              <a:rPr lang="en-US" sz="2400">
                <a:latin typeface="Times New Roman" panose="02020603050405020304" pitchFamily="18" charset="0"/>
                <a:ea typeface="MS Mincho" panose="02020609040205080304" pitchFamily="49" charset="-128"/>
              </a:rPr>
              <a:t>.</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77399993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endParaRPr lang="vi-VN"/>
          </a:p>
        </p:txBody>
      </p:sp>
      <p:sp>
        <p:nvSpPr>
          <p:cNvPr id="3" name="TextBox 2"/>
          <p:cNvSpPr txBox="1"/>
          <p:nvPr/>
        </p:nvSpPr>
        <p:spPr>
          <a:xfrm>
            <a:off x="420835" y="1078298"/>
            <a:ext cx="11771165" cy="5016758"/>
          </a:xfrm>
          <a:prstGeom prst="rect">
            <a:avLst/>
          </a:prstGeom>
          <a:noFill/>
        </p:spPr>
        <p:txBody>
          <a:bodyPr wrap="square" rtlCol="0">
            <a:spAutoFit/>
          </a:bodyPr>
          <a:lstStyle/>
          <a:p>
            <a:pPr marL="342900" indent="-342900">
              <a:lnSpc>
                <a:spcPct val="200000"/>
              </a:lnSpc>
              <a:buClr>
                <a:srgbClr val="FF0000"/>
              </a:buClr>
              <a:buAutoNum type="arabicPeriod"/>
            </a:pPr>
            <a:r>
              <a:rPr lang="en-US" sz="3200" b="1"/>
              <a:t>Oracle® Database concepts 10g - </a:t>
            </a:r>
            <a:r>
              <a:rPr lang="en-US" sz="3200"/>
              <a:t>Michele Cyran, 2005 </a:t>
            </a:r>
          </a:p>
          <a:p>
            <a:pPr marL="342900" indent="-342900">
              <a:lnSpc>
                <a:spcPct val="200000"/>
              </a:lnSpc>
              <a:buClr>
                <a:srgbClr val="FF0000"/>
              </a:buClr>
              <a:buAutoNum type="arabicPeriod"/>
            </a:pPr>
            <a:r>
              <a:rPr lang="vi-VN" sz="3200" b="1"/>
              <a:t>Oracle Database admin 10g</a:t>
            </a:r>
            <a:r>
              <a:rPr lang="en-US" sz="3200" b="1"/>
              <a:t> - </a:t>
            </a:r>
            <a:r>
              <a:rPr lang="en-US" sz="3200"/>
              <a:t>Steve Fogel, 2006</a:t>
            </a:r>
            <a:endParaRPr lang="vi-VN" sz="3200" b="1"/>
          </a:p>
          <a:p>
            <a:pPr marL="342900" indent="-342900">
              <a:lnSpc>
                <a:spcPct val="200000"/>
              </a:lnSpc>
              <a:buClr>
                <a:srgbClr val="FF0000"/>
              </a:buClr>
              <a:buAutoNum type="arabicPeriod"/>
            </a:pPr>
            <a:r>
              <a:rPr lang="vi-VN" sz="3200" b="1"/>
              <a:t>SQL Reference 10G</a:t>
            </a:r>
            <a:r>
              <a:rPr lang="en-US" sz="3200" b="1"/>
              <a:t> </a:t>
            </a:r>
            <a:r>
              <a:rPr lang="en-US" sz="2400"/>
              <a:t>- </a:t>
            </a:r>
            <a:r>
              <a:rPr lang="en-US" sz="3200"/>
              <a:t>Diana Lorentz, Joan Gregoire, 2003</a:t>
            </a:r>
            <a:endParaRPr lang="en-US" sz="2800"/>
          </a:p>
          <a:p>
            <a:pPr marL="342900" indent="-342900">
              <a:lnSpc>
                <a:spcPct val="200000"/>
              </a:lnSpc>
              <a:buClr>
                <a:srgbClr val="FF0000"/>
              </a:buClr>
              <a:buAutoNum type="arabicPeriod"/>
            </a:pPr>
            <a:r>
              <a:rPr lang="en-US" sz="3200" b="1"/>
              <a:t>Oracle Forms Developer 10g </a:t>
            </a:r>
            <a:r>
              <a:rPr lang="en-US" sz="2800"/>
              <a:t>- </a:t>
            </a:r>
            <a:r>
              <a:rPr lang="en-US" sz="3200"/>
              <a:t>Pam Gamer, June 2004 </a:t>
            </a:r>
            <a:endParaRPr lang="vi-VN" sz="2800"/>
          </a:p>
          <a:p>
            <a:pPr marL="342900" indent="-342900">
              <a:lnSpc>
                <a:spcPct val="200000"/>
              </a:lnSpc>
              <a:buClr>
                <a:srgbClr val="FF0000"/>
              </a:buClr>
              <a:buAutoNum type="arabicPeriod"/>
            </a:pPr>
            <a:r>
              <a:rPr lang="vi-VN" sz="3200" b="1"/>
              <a:t>Oracle9i_Kien_Truc_Va_Quan_Tri</a:t>
            </a:r>
          </a:p>
        </p:txBody>
      </p:sp>
    </p:spTree>
    <p:extLst>
      <p:ext uri="{BB962C8B-B14F-4D97-AF65-F5344CB8AC3E}">
        <p14:creationId xmlns:p14="http://schemas.microsoft.com/office/powerpoint/2010/main" val="3274165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5.2. PL/SQL Developer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425200" y="1200169"/>
            <a:ext cx="6579566" cy="4330617"/>
          </a:xfrm>
          <a:prstGeom prst="rect">
            <a:avLst/>
          </a:prstGeom>
          <a:noFill/>
          <a:ln>
            <a:noFill/>
          </a:ln>
        </p:spPr>
      </p:pic>
      <p:sp>
        <p:nvSpPr>
          <p:cNvPr id="7" name="Rectangle 6"/>
          <p:cNvSpPr/>
          <p:nvPr/>
        </p:nvSpPr>
        <p:spPr>
          <a:xfrm>
            <a:off x="173360" y="1795624"/>
            <a:ext cx="5127510" cy="3139706"/>
          </a:xfrm>
          <a:prstGeom prst="rect">
            <a:avLst/>
          </a:prstGeom>
        </p:spPr>
        <p:txBody>
          <a:bodyPr wrap="square">
            <a:spAutoFit/>
          </a:bodyPr>
          <a:lstStyle/>
          <a:p>
            <a:pPr>
              <a:lnSpc>
                <a:spcPct val="107000"/>
              </a:lnSpc>
              <a:spcAft>
                <a:spcPts val="600"/>
              </a:spcAft>
            </a:pPr>
            <a:r>
              <a:rPr lang="vi-VN" sz="2400" b="1">
                <a:latin typeface="Times New Roman" panose="02020603050405020304" pitchFamily="18" charset="0"/>
                <a:ea typeface="Arial" panose="020B0604020202020204" pitchFamily="34" charset="0"/>
                <a:cs typeface="Times New Roman" panose="02020603050405020304" pitchFamily="18" charset="0"/>
              </a:rPr>
              <a:t>Thông tin đăng nhập bao gồm: </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Username: tên schema (tên người dùng)</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Password: mật khẩu tương ứng</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Database: tên cơ sở dữ liệu</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Connect as: loại quyền kết nối đến database {Normal, SYSDBA, SYSOPER}</a:t>
            </a:r>
            <a:endParaRPr lang="vi-VN" sz="24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36196482"/>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atin typeface="Times New Roman" panose="02020603050405020304" pitchFamily="18" charset="0"/>
                <a:ea typeface="MS Mincho" panose="02020609040205080304" pitchFamily="49" charset="-128"/>
              </a:rPr>
              <a:t>Các lỗi thường gặp khi đăng nhập</a:t>
            </a:r>
            <a:endParaRPr lang="vi-VN"/>
          </a:p>
        </p:txBody>
      </p:sp>
      <p:sp>
        <p:nvSpPr>
          <p:cNvPr id="3" name="Rectangle 2"/>
          <p:cNvSpPr/>
          <p:nvPr/>
        </p:nvSpPr>
        <p:spPr>
          <a:xfrm>
            <a:off x="702365" y="1074510"/>
            <a:ext cx="10999305" cy="5632311"/>
          </a:xfrm>
          <a:prstGeom prst="rect">
            <a:avLst/>
          </a:prstGeom>
        </p:spPr>
        <p:txBody>
          <a:bodyPr wrap="square">
            <a:spAutoFit/>
          </a:bodyPr>
          <a:lstStyle/>
          <a:p>
            <a:pPr marL="342900" marR="0" lvl="0" indent="-342900">
              <a:lnSpc>
                <a:spcPct val="150000"/>
              </a:lnSpc>
              <a:spcBef>
                <a:spcPts val="0"/>
              </a:spcBef>
              <a:spcAft>
                <a:spcPts val="0"/>
              </a:spcAft>
              <a:buFont typeface="+mj-lt"/>
              <a:buAutoNum type="arabicPeriod"/>
            </a:pPr>
            <a:r>
              <a:rPr lang="en-US" sz="2400" b="1">
                <a:latin typeface="Times New Roman" panose="02020603050405020304" pitchFamily="18" charset="0"/>
                <a:ea typeface="MS Mincho" panose="02020609040205080304" pitchFamily="49" charset="-128"/>
                <a:cs typeface="Times New Roman" panose="02020603050405020304" pitchFamily="18" charset="0"/>
              </a:rPr>
              <a:t>ORA-12541: TNS:no listener</a:t>
            </a:r>
            <a:endParaRPr lang="vi-VN" sz="2400" b="1">
              <a:latin typeface="Times New Roman" panose="02020603050405020304" pitchFamily="18" charset="0"/>
              <a:ea typeface="MS Mincho" panose="02020609040205080304" pitchFamily="49" charset="-128"/>
              <a:cs typeface="Times New Roman" panose="02020603050405020304" pitchFamily="18" charset="0"/>
            </a:endParaRPr>
          </a:p>
          <a:p>
            <a:pPr indent="270510">
              <a:lnSpc>
                <a:spcPct val="150000"/>
              </a:lnSpc>
            </a:pPr>
            <a:r>
              <a:rPr lang="vi-VN" sz="2400">
                <a:latin typeface="Times New Roman" panose="02020603050405020304" pitchFamily="18" charset="0"/>
                <a:cs typeface="Times New Roman" panose="02020603050405020304" pitchFamily="18" charset="0"/>
              </a:rPr>
              <a:t>Nguyên nhân: service </a:t>
            </a:r>
            <a:r>
              <a:rPr lang="en-US" sz="2400" b="1">
                <a:latin typeface="Times New Roman" panose="02020603050405020304" pitchFamily="18" charset="0"/>
                <a:cs typeface="Times New Roman" panose="02020603050405020304" pitchFamily="18" charset="0"/>
              </a:rPr>
              <a:t>OracleOraDb10g_home1TNSListener </a:t>
            </a:r>
            <a:r>
              <a:rPr lang="vi-VN" sz="2400">
                <a:latin typeface="Times New Roman" panose="02020603050405020304" pitchFamily="18" charset="0"/>
                <a:cs typeface="Times New Roman" panose="02020603050405020304" pitchFamily="18" charset="0"/>
              </a:rPr>
              <a:t>chưa được start.</a:t>
            </a: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Khắc phục: start service này lên.</a:t>
            </a:r>
            <a:r>
              <a:rPr lang="en-US" sz="2400">
                <a:latin typeface="Times New Roman" panose="02020603050405020304" pitchFamily="18" charset="0"/>
                <a:cs typeface="Times New Roman" panose="02020603050405020304" pitchFamily="18" charset="0"/>
              </a:rPr>
              <a:t> Chờ khoảng 1 phút. (Chú ý: Khi cài đặt nên ngắt mạng )</a:t>
            </a:r>
            <a:endParaRPr lang="vi-VN" sz="2400">
              <a:latin typeface="Times New Roman" panose="02020603050405020304" pitchFamily="18" charset="0"/>
              <a:cs typeface="Times New Roman" panose="02020603050405020304" pitchFamily="18" charset="0"/>
            </a:endParaRPr>
          </a:p>
          <a:p>
            <a:pPr marL="457200" marR="0" lvl="0" indent="-457200">
              <a:lnSpc>
                <a:spcPct val="150000"/>
              </a:lnSpc>
              <a:spcBef>
                <a:spcPts val="0"/>
              </a:spcBef>
              <a:spcAft>
                <a:spcPts val="0"/>
              </a:spcAft>
              <a:buFont typeface="+mj-lt"/>
              <a:buAutoNum type="arabicPeriod" startAt="2"/>
            </a:pPr>
            <a:r>
              <a:rPr lang="en-US" sz="2400" b="1">
                <a:latin typeface="Times New Roman" panose="02020603050405020304" pitchFamily="18" charset="0"/>
                <a:ea typeface="MS Mincho" panose="02020609040205080304" pitchFamily="49" charset="-128"/>
                <a:cs typeface="Times New Roman" panose="02020603050405020304" pitchFamily="18" charset="0"/>
              </a:rPr>
              <a:t>ORA-12514: TNS:listener does not currently know of service requested in connect descriptor</a:t>
            </a:r>
            <a:endParaRPr lang="vi-VN" sz="2400" b="1">
              <a:latin typeface="Times New Roman" panose="02020603050405020304" pitchFamily="18" charset="0"/>
              <a:ea typeface="MS Mincho" panose="02020609040205080304" pitchFamily="49" charset="-128"/>
              <a:cs typeface="Times New Roman" panose="02020603050405020304" pitchFamily="18" charset="0"/>
            </a:endParaRP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Nguyên nhân: </a:t>
            </a:r>
            <a:r>
              <a:rPr lang="en-US" sz="2400">
                <a:latin typeface="Times New Roman" panose="02020603050405020304" pitchFamily="18" charset="0"/>
                <a:cs typeface="Times New Roman" panose="02020603050405020304" pitchFamily="18" charset="0"/>
              </a:rPr>
              <a:t>listener không tìm thấy service của database hoặc instance chưa được startup. </a:t>
            </a:r>
            <a:endParaRPr lang="vi-VN" sz="2400">
              <a:latin typeface="Times New Roman" panose="02020603050405020304" pitchFamily="18" charset="0"/>
              <a:cs typeface="Times New Roman" panose="02020603050405020304" pitchFamily="18" charset="0"/>
            </a:endParaRP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Khắc phục: start service </a:t>
            </a:r>
            <a:r>
              <a:rPr lang="en-US" sz="2400">
                <a:latin typeface="Times New Roman" panose="02020603050405020304" pitchFamily="18" charset="0"/>
                <a:cs typeface="Times New Roman" panose="02020603050405020304" pitchFamily="18" charset="0"/>
              </a:rPr>
              <a:t>OracleServiceORCL, nếu vẫn không được thì đăng nhập vào sqlplus với quyền sysdba và startup database.</a:t>
            </a:r>
            <a:endParaRPr lang="vi-VN" sz="24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952561"/>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hành</a:t>
            </a:r>
            <a:endParaRPr lang="vi-VN"/>
          </a:p>
        </p:txBody>
      </p:sp>
      <p:sp>
        <p:nvSpPr>
          <p:cNvPr id="3" name="Rectangle 2"/>
          <p:cNvSpPr/>
          <p:nvPr/>
        </p:nvSpPr>
        <p:spPr>
          <a:xfrm>
            <a:off x="173360" y="728870"/>
            <a:ext cx="11660209" cy="6247864"/>
          </a:xfrm>
          <a:prstGeom prst="rect">
            <a:avLst/>
          </a:prstGeom>
        </p:spPr>
        <p:txBody>
          <a:bodyPr wrap="square">
            <a:spAutoFit/>
          </a:bodyPr>
          <a:lstStyle/>
          <a:p>
            <a:pPr marR="0" lvl="0" algn="just">
              <a:lnSpc>
                <a:spcPts val="3000"/>
              </a:lnSpc>
              <a:spcBef>
                <a:spcPts val="0"/>
              </a:spcBef>
              <a:spcAft>
                <a:spcPts val="0"/>
              </a:spcAft>
            </a:pPr>
            <a:r>
              <a:rPr lang="en-US" sz="2000">
                <a:solidFill>
                  <a:srgbClr val="414141"/>
                </a:solidFill>
                <a:latin typeface="Times New Roman" panose="02020603050405020304" pitchFamily="18" charset="0"/>
                <a:cs typeface="Times New Roman" panose="02020603050405020304" pitchFamily="18" charset="0"/>
              </a:rPr>
              <a:t>Ta có thể truy xuất, làm việc với Oracle Database theo các cách sau:</a:t>
            </a:r>
            <a:endParaRPr lang="vi-VN" sz="2000">
              <a:latin typeface="Times New Roman" panose="02020603050405020304" pitchFamily="18" charset="0"/>
              <a:cs typeface="Times New Roman" panose="02020603050405020304" pitchFamily="18" charset="0"/>
            </a:endParaRPr>
          </a:p>
          <a:p>
            <a:pPr marL="342900" marR="0" lvl="0" indent="-342900" algn="just">
              <a:lnSpc>
                <a:spcPts val="3000"/>
              </a:lnSpc>
              <a:spcBef>
                <a:spcPts val="0"/>
              </a:spcBef>
              <a:spcAft>
                <a:spcPts val="0"/>
              </a:spcAft>
              <a:buFont typeface="Wingdings" panose="05000000000000000000" pitchFamily="2" charset="2"/>
              <a:buChar char=""/>
            </a:pPr>
            <a:r>
              <a:rPr lang="en-US" sz="2000">
                <a:solidFill>
                  <a:srgbClr val="414141"/>
                </a:solidFill>
                <a:latin typeface="Times New Roman" panose="02020603050405020304" pitchFamily="18" charset="0"/>
                <a:cs typeface="Times New Roman" panose="02020603050405020304" pitchFamily="18" charset="0"/>
              </a:rPr>
              <a:t>Sử dụng </a:t>
            </a:r>
            <a:r>
              <a:rPr lang="en-US" sz="2000" b="1">
                <a:solidFill>
                  <a:srgbClr val="414141"/>
                </a:solidFill>
                <a:latin typeface="Times New Roman" panose="02020603050405020304" pitchFamily="18" charset="0"/>
                <a:cs typeface="Times New Roman" panose="02020603050405020304" pitchFamily="18" charset="0"/>
              </a:rPr>
              <a:t>Oracle SQL*Plus</a:t>
            </a:r>
            <a:r>
              <a:rPr lang="en-US" sz="2000">
                <a:solidFill>
                  <a:srgbClr val="414141"/>
                </a:solidFill>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Start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All Programs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&lt;Thư mục chương trình Oracle&gt;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Application Development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SLQ Plus.</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Cửa sổ chương trình Oracle SQL*Plus hiện ra. Nhập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username</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và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password</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Host string</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có thể nhập hoặc không nhập. Khi có nhiều CSDL, bạn nhập vào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host string</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tên của CSDL mà mình muốn log in vào.</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ts val="3000"/>
              </a:lnSpc>
              <a:spcBef>
                <a:spcPts val="0"/>
              </a:spcBef>
              <a:spcAft>
                <a:spcPts val="0"/>
              </a:spcAft>
              <a:buFont typeface="Wingdings" panose="05000000000000000000" pitchFamily="2" charset="2"/>
              <a:buChar char=""/>
            </a:pPr>
            <a:r>
              <a:rPr lang="en-US" sz="2000">
                <a:solidFill>
                  <a:srgbClr val="414141"/>
                </a:solidFill>
                <a:latin typeface="Times New Roman" panose="02020603050405020304" pitchFamily="18" charset="0"/>
                <a:cs typeface="Times New Roman" panose="02020603050405020304" pitchFamily="18" charset="0"/>
              </a:rPr>
              <a:t>Sử dụng </a:t>
            </a:r>
            <a:r>
              <a:rPr lang="en-US" sz="2000" b="1">
                <a:solidFill>
                  <a:srgbClr val="000000"/>
                </a:solidFill>
                <a:latin typeface="Times New Roman" panose="02020603050405020304" pitchFamily="18" charset="0"/>
                <a:cs typeface="Times New Roman" panose="02020603050405020304" pitchFamily="18" charset="0"/>
              </a:rPr>
              <a:t>Command Prompt</a:t>
            </a:r>
            <a:r>
              <a:rPr lang="en-US" sz="2000">
                <a:solidFill>
                  <a:srgbClr val="414141"/>
                </a:solidFill>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Start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Run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gõ “cmd”.</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Cửa số Command Prompt xuất hiện. Gõ lệnh sau vào để đăng nhập CSDL:  </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indent="1028700">
              <a:lnSpc>
                <a:spcPts val="3000"/>
              </a:lnSpc>
            </a:pPr>
            <a:r>
              <a:rPr lang="en-US" sz="2000">
                <a:solidFill>
                  <a:srgbClr val="414141"/>
                </a:solidFill>
                <a:latin typeface="Times New Roman" panose="02020603050405020304" pitchFamily="18" charset="0"/>
                <a:ea typeface="Calibri" panose="020F0502020204030204" pitchFamily="34" charset="0"/>
                <a:cs typeface="Times New Roman" panose="02020603050405020304" pitchFamily="18" charset="0"/>
              </a:rPr>
              <a:t>sqlplus &lt;username&gt;/&lt;password&gt;</a:t>
            </a:r>
            <a:endParaRPr lang="vi-VN" sz="2000">
              <a:latin typeface="Times New Roman" panose="02020603050405020304" pitchFamily="18" charset="0"/>
              <a:ea typeface="Calibri" panose="020F0502020204030204" pitchFamily="34" charset="0"/>
              <a:cs typeface="Times New Roman" panose="02020603050405020304" pitchFamily="18" charset="0"/>
            </a:endParaRPr>
          </a:p>
          <a:p>
            <a:pPr marL="1028700" marR="0" algn="just">
              <a:lnSpc>
                <a:spcPts val="3000"/>
              </a:lnSpc>
              <a:spcBef>
                <a:spcPts val="0"/>
              </a:spcBef>
              <a:spcAft>
                <a:spcPts val="0"/>
              </a:spcAft>
            </a:pPr>
            <a:r>
              <a:rPr lang="en-US" sz="2000">
                <a:solidFill>
                  <a:srgbClr val="414141"/>
                </a:solidFill>
                <a:latin typeface="Times New Roman" panose="02020603050405020304" pitchFamily="18" charset="0"/>
                <a:cs typeface="Times New Roman" panose="02020603050405020304" pitchFamily="18" charset="0"/>
              </a:rPr>
              <a:t>VD: sqlplus system/p123</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Để đăng nhập bằng tài khoản SYS với quyền SYSDBA trong CMD, bạn cần dùng lệnh sau: sqlplus SYS/&lt;password&gt; AS SYSDBA.</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Nếu bạn đang ở trong tài khoản có quyền </a:t>
            </a:r>
            <a:r>
              <a:rPr lang="en-US" sz="2000" b="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administration</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của Windows, bạn có thể login vào tài khoản SYS dùng lệnh: sqlplus / AS SYSDBA.</a:t>
            </a:r>
          </a:p>
          <a:p>
            <a:pPr marL="396875" marR="0" lvl="1" indent="-342900" algn="just">
              <a:lnSpc>
                <a:spcPts val="3000"/>
              </a:lnSpc>
              <a:spcBef>
                <a:spcPts val="0"/>
              </a:spcBef>
              <a:spcAft>
                <a:spcPts val="0"/>
              </a:spcAft>
              <a:buFont typeface="Wingdings" panose="05000000000000000000" pitchFamily="2" charset="2"/>
              <a:buChar char="ü"/>
            </a:pPr>
            <a:r>
              <a:rPr lang="en-US" sz="2000">
                <a:solidFill>
                  <a:srgbClr val="414141"/>
                </a:solidFill>
                <a:latin typeface="Times New Roman" panose="02020603050405020304" pitchFamily="18" charset="0"/>
                <a:cs typeface="Times New Roman" panose="02020603050405020304" pitchFamily="18" charset="0"/>
              </a:rPr>
              <a:t>Sử dụng</a:t>
            </a:r>
            <a:r>
              <a:rPr lang="en-US" sz="2000" b="1">
                <a:solidFill>
                  <a:srgbClr val="414141"/>
                </a:solidFill>
                <a:latin typeface="Times New Roman" panose="02020603050405020304" pitchFamily="18" charset="0"/>
                <a:cs typeface="Times New Roman" panose="02020603050405020304" pitchFamily="18" charset="0"/>
              </a:rPr>
              <a:t> </a:t>
            </a:r>
            <a:r>
              <a:rPr lang="en-US" sz="2000" b="1">
                <a:solidFill>
                  <a:srgbClr val="000000"/>
                </a:solidFill>
                <a:latin typeface="Times New Roman" panose="02020603050405020304" pitchFamily="18" charset="0"/>
                <a:cs typeface="Times New Roman" panose="02020603050405020304" pitchFamily="18" charset="0"/>
              </a:rPr>
              <a:t>SQL Deverloper </a:t>
            </a:r>
            <a:r>
              <a:rPr lang="en-US" sz="2000">
                <a:solidFill>
                  <a:srgbClr val="000000"/>
                </a:solidFill>
                <a:latin typeface="Times New Roman" panose="02020603050405020304" pitchFamily="18" charset="0"/>
                <a:cs typeface="Times New Roman" panose="02020603050405020304" pitchFamily="18" charset="0"/>
              </a:rPr>
              <a:t>hoặc các công cụ của hang thứ 3 như </a:t>
            </a:r>
            <a:r>
              <a:rPr lang="en-US" sz="2000" b="1">
                <a:solidFill>
                  <a:srgbClr val="000000"/>
                </a:solidFill>
                <a:latin typeface="Times New Roman" panose="02020603050405020304" pitchFamily="18" charset="0"/>
                <a:cs typeface="Times New Roman" panose="02020603050405020304" pitchFamily="18" charset="0"/>
              </a:rPr>
              <a:t>PL/SQL Developer, Toad</a:t>
            </a:r>
            <a:r>
              <a:rPr lang="en-US" sz="2000">
                <a:solidFill>
                  <a:srgbClr val="000000"/>
                </a:solidFill>
                <a:latin typeface="Times New Roman" panose="02020603050405020304" pitchFamily="18" charset="0"/>
                <a:cs typeface="Times New Roman" panose="02020603050405020304" pitchFamily="18" charset="0"/>
              </a:rPr>
              <a:t>, .v.v.</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591507"/>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a:spLocks noChangeArrowheads="1"/>
          </p:cNvSpPr>
          <p:nvPr/>
        </p:nvSpPr>
        <p:spPr bwMode="auto">
          <a:xfrm>
            <a:off x="343211" y="728870"/>
            <a:ext cx="11268221"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800"/>
              <a:t>Đăng nhập vào user system</a:t>
            </a:r>
          </a:p>
          <a:p>
            <a:pPr lvl="0"/>
            <a:r>
              <a:rPr lang="en-US" sz="2800"/>
              <a:t>Truy vấn tên các bảng được tạo trong user scott bằng câu lệnh:</a:t>
            </a:r>
          </a:p>
          <a:p>
            <a:r>
              <a:rPr lang="en-US" sz="2800"/>
              <a:t>HD: select table_name from dba_tables where owner='SCOTT';</a:t>
            </a:r>
          </a:p>
          <a:p>
            <a:pPr lvl="0"/>
            <a:r>
              <a:rPr lang="en-US" sz="2800"/>
              <a:t>Truy vấn thông tin trong bảng DEPT và EMP của user scott.</a:t>
            </a:r>
          </a:p>
          <a:p>
            <a:r>
              <a:rPr lang="en-US" sz="2800"/>
              <a:t>HD: select * from scott.dept; select * from scott.emp;</a:t>
            </a:r>
          </a:p>
          <a:p>
            <a:pPr lvl="0"/>
            <a:r>
              <a:rPr lang="en-US" sz="2800"/>
              <a:t>Hiển thị tên các nhân viên trong phòng ban có mã là 30.</a:t>
            </a:r>
          </a:p>
          <a:p>
            <a:r>
              <a:rPr lang="en-US" sz="2800"/>
              <a:t>HD: select ename from scott.emp where deptno=30;</a:t>
            </a:r>
          </a:p>
          <a:p>
            <a:pPr lvl="0"/>
            <a:r>
              <a:rPr lang="en-US" sz="2800"/>
              <a:t>Đăng nhập vào user scott với mật khẩu là 123456 và đưa ra nhận xét.</a:t>
            </a:r>
          </a:p>
          <a:p>
            <a:pPr lvl="0"/>
            <a:r>
              <a:rPr lang="en-US" sz="2800"/>
              <a:t>Đăng nhập lại vào user system và tiến hành đổi mật khẩu của scott thành </a:t>
            </a:r>
            <a:r>
              <a:rPr lang="en-US" sz="2800" b="1" i="1"/>
              <a:t>tiger</a:t>
            </a:r>
            <a:r>
              <a:rPr lang="en-US" sz="2800"/>
              <a:t> và mở khóa nó.</a:t>
            </a:r>
          </a:p>
          <a:p>
            <a:r>
              <a:rPr lang="en-US" sz="2800"/>
              <a:t>HD: alter user scott identified by tiger account unlock;</a:t>
            </a:r>
          </a:p>
          <a:p>
            <a:pPr lvl="0"/>
            <a:r>
              <a:rPr lang="en-US" sz="2800"/>
              <a:t>Đăng nhập lại vào user scott với mật khẩu đã thay đổi ở câu f và thực hiện các truy vấn ở câu c,d.</a:t>
            </a:r>
          </a:p>
        </p:txBody>
      </p:sp>
    </p:spTree>
    <p:extLst>
      <p:ext uri="{BB962C8B-B14F-4D97-AF65-F5344CB8AC3E}">
        <p14:creationId xmlns:p14="http://schemas.microsoft.com/office/powerpoint/2010/main" val="82064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Kế hoạch giảng dạy</a:t>
            </a:r>
            <a:endParaRPr lang="vi-VN" sz="3200"/>
          </a:p>
        </p:txBody>
      </p:sp>
      <p:sp>
        <p:nvSpPr>
          <p:cNvPr id="3" name="TextBox 2"/>
          <p:cNvSpPr txBox="1"/>
          <p:nvPr/>
        </p:nvSpPr>
        <p:spPr>
          <a:xfrm>
            <a:off x="233602" y="944022"/>
            <a:ext cx="6073070" cy="56323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buClr>
                <a:srgbClr val="FF0000"/>
              </a:buClr>
            </a:pPr>
            <a:r>
              <a:rPr lang="en-US" sz="2000" b="1"/>
              <a:t>Buổi 1. Giới thiệu tổng quan, Cài đặt Oracle Server</a:t>
            </a:r>
          </a:p>
          <a:p>
            <a:pPr>
              <a:lnSpc>
                <a:spcPct val="150000"/>
              </a:lnSpc>
              <a:buClr>
                <a:srgbClr val="FF0000"/>
              </a:buClr>
            </a:pPr>
            <a:r>
              <a:rPr lang="en-US" sz="2000" b="1"/>
              <a:t>Buổi 2. Thành phần kiến trúc Oracle Server, PL/SQL</a:t>
            </a:r>
          </a:p>
          <a:p>
            <a:pPr>
              <a:lnSpc>
                <a:spcPct val="150000"/>
              </a:lnSpc>
              <a:buClr>
                <a:srgbClr val="FF0000"/>
              </a:buClr>
            </a:pPr>
            <a:r>
              <a:rPr lang="en-US" sz="2000" b="1"/>
              <a:t>Buổi 3. Cài đặt và cấu hình Oracle Form Developer</a:t>
            </a:r>
          </a:p>
          <a:p>
            <a:pPr>
              <a:lnSpc>
                <a:spcPct val="150000"/>
              </a:lnSpc>
              <a:buClr>
                <a:srgbClr val="FF0000"/>
              </a:buClr>
            </a:pPr>
            <a:r>
              <a:rPr lang="en-US" sz="2000" b="1"/>
              <a:t>Buổi 4. </a:t>
            </a:r>
            <a:r>
              <a:rPr lang="vi-VN" sz="2000" b="1"/>
              <a:t>Tạo form đơn giản </a:t>
            </a:r>
            <a:r>
              <a:rPr lang="en-US" sz="2000" b="1"/>
              <a:t>hiển thị dữ liệu từ một bảng</a:t>
            </a:r>
          </a:p>
          <a:p>
            <a:pPr>
              <a:lnSpc>
                <a:spcPct val="150000"/>
              </a:lnSpc>
              <a:buClr>
                <a:srgbClr val="FF0000"/>
              </a:buClr>
            </a:pPr>
            <a:r>
              <a:rPr lang="en-US" sz="2000" b="1"/>
              <a:t>Buổi 5. Tạo master-detail form</a:t>
            </a:r>
          </a:p>
          <a:p>
            <a:pPr>
              <a:lnSpc>
                <a:spcPct val="150000"/>
              </a:lnSpc>
              <a:buClr>
                <a:srgbClr val="FF0000"/>
              </a:buClr>
            </a:pPr>
            <a:r>
              <a:rPr lang="en-US" sz="2000" b="1"/>
              <a:t>Buổi 6. Datablock và Frame, </a:t>
            </a:r>
            <a:r>
              <a:rPr lang="nn-NO" sz="2000" b="1"/>
              <a:t>Open file dialog-Load ảnh, Calendar,</a:t>
            </a:r>
            <a:r>
              <a:rPr lang="fr-FR" sz="2000" b="1"/>
              <a:t> Sequence - ID tu tang tren form</a:t>
            </a:r>
            <a:endParaRPr lang="nn-NO" sz="2000" b="1"/>
          </a:p>
        </p:txBody>
      </p:sp>
      <p:sp>
        <p:nvSpPr>
          <p:cNvPr id="4" name="Rectangle 3"/>
          <p:cNvSpPr/>
          <p:nvPr/>
        </p:nvSpPr>
        <p:spPr>
          <a:xfrm>
            <a:off x="6497927" y="957469"/>
            <a:ext cx="5506839" cy="51706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buClr>
                <a:srgbClr val="FF0000"/>
              </a:buClr>
            </a:pPr>
            <a:r>
              <a:rPr lang="nn-NO" sz="2000" b="1"/>
              <a:t>Buổi 7. LOV (List of values)</a:t>
            </a:r>
          </a:p>
          <a:p>
            <a:pPr>
              <a:lnSpc>
                <a:spcPct val="150000"/>
              </a:lnSpc>
              <a:buClr>
                <a:srgbClr val="FF0000"/>
              </a:buClr>
            </a:pPr>
            <a:r>
              <a:rPr lang="nn-NO" sz="2000" b="1"/>
              <a:t>Buổi 8. H</a:t>
            </a:r>
            <a:r>
              <a:rPr lang="vi-VN" sz="2000" b="1"/>
              <a:t>ư</a:t>
            </a:r>
            <a:r>
              <a:rPr lang="en-US" sz="2000" b="1"/>
              <a:t>ớng dẫn làm 1 </a:t>
            </a:r>
            <a:r>
              <a:rPr lang="nn-NO" sz="2000" b="1"/>
              <a:t>Form Hóa đơn bán hàng đ</a:t>
            </a:r>
            <a:r>
              <a:rPr lang="vi-VN" sz="2000" b="1"/>
              <a:t>ơ</a:t>
            </a:r>
            <a:r>
              <a:rPr lang="en-US" sz="2000" b="1"/>
              <a:t>n giản</a:t>
            </a:r>
          </a:p>
          <a:p>
            <a:pPr>
              <a:lnSpc>
                <a:spcPct val="150000"/>
              </a:lnSpc>
              <a:buClr>
                <a:srgbClr val="FF0000"/>
              </a:buClr>
            </a:pPr>
            <a:r>
              <a:rPr lang="en-US" sz="2000" b="1"/>
              <a:t>Buổi 9. Kiểm tra giữa kỳ</a:t>
            </a:r>
          </a:p>
          <a:p>
            <a:pPr>
              <a:lnSpc>
                <a:spcPct val="150000"/>
              </a:lnSpc>
              <a:buClr>
                <a:srgbClr val="FF0000"/>
              </a:buClr>
            </a:pPr>
            <a:r>
              <a:rPr lang="en-US" sz="2000" b="1"/>
              <a:t>Buổi 10. Kiểm tra giữa kỳ (tt)</a:t>
            </a:r>
          </a:p>
          <a:p>
            <a:pPr>
              <a:lnSpc>
                <a:spcPct val="150000"/>
              </a:lnSpc>
              <a:buClr>
                <a:srgbClr val="FF0000"/>
              </a:buClr>
            </a:pPr>
            <a:r>
              <a:rPr lang="en-US" sz="2000" b="1"/>
              <a:t>Buổi 11. PL/SQL tiếp theo</a:t>
            </a:r>
          </a:p>
          <a:p>
            <a:pPr>
              <a:lnSpc>
                <a:spcPct val="150000"/>
              </a:lnSpc>
              <a:buClr>
                <a:srgbClr val="FF0000"/>
              </a:buClr>
            </a:pPr>
            <a:r>
              <a:rPr lang="en-US" sz="2000" b="1"/>
              <a:t>Buổi 12. Instance, Tạo CSDL, Quản lý Tablespace và Datafile</a:t>
            </a:r>
          </a:p>
          <a:p>
            <a:pPr>
              <a:lnSpc>
                <a:spcPct val="150000"/>
              </a:lnSpc>
              <a:buClr>
                <a:srgbClr val="FF0000"/>
              </a:buClr>
            </a:pPr>
            <a:r>
              <a:rPr lang="en-US" sz="2000" b="1"/>
              <a:t>Buổi 13. Cấu trúc lưu trữ, quản lý user</a:t>
            </a:r>
          </a:p>
          <a:p>
            <a:pPr>
              <a:lnSpc>
                <a:spcPct val="150000"/>
              </a:lnSpc>
              <a:buClr>
                <a:srgbClr val="FF0000"/>
              </a:buClr>
            </a:pPr>
            <a:r>
              <a:rPr lang="en-US" sz="2000" b="1"/>
              <a:t>Buổi 14. Quản lý quyền, chức danh</a:t>
            </a:r>
          </a:p>
          <a:p>
            <a:pPr>
              <a:lnSpc>
                <a:spcPct val="150000"/>
              </a:lnSpc>
              <a:buClr>
                <a:srgbClr val="FF0000"/>
              </a:buClr>
            </a:pPr>
            <a:r>
              <a:rPr lang="en-US" sz="2000" b="1"/>
              <a:t>Buổi 15. Dự phòng</a:t>
            </a:r>
          </a:p>
        </p:txBody>
      </p:sp>
    </p:spTree>
    <p:extLst>
      <p:ext uri="{BB962C8B-B14F-4D97-AF65-F5344CB8AC3E}">
        <p14:creationId xmlns:p14="http://schemas.microsoft.com/office/powerpoint/2010/main" val="330347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a:hlinkClick r:id="rId2" action="ppaction://hlinksldjump"/>
          </p:cNvPr>
          <p:cNvSpPr>
            <a:spLocks noChangeArrowheads="1"/>
          </p:cNvSpPr>
          <p:nvPr/>
        </p:nvSpPr>
        <p:spPr bwMode="gray">
          <a:xfrm>
            <a:off x="2519838" y="1246474"/>
            <a:ext cx="6750771"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VỀ ORACLE</a:t>
            </a:r>
          </a:p>
        </p:txBody>
      </p:sp>
      <p:sp>
        <p:nvSpPr>
          <p:cNvPr id="7" name="AutoShape 15">
            <a:hlinkClick r:id="rId3" action="ppaction://hlinksldjump"/>
          </p:cNvPr>
          <p:cNvSpPr>
            <a:spLocks noChangeArrowheads="1"/>
          </p:cNvSpPr>
          <p:nvPr/>
        </p:nvSpPr>
        <p:spPr bwMode="gray">
          <a:xfrm>
            <a:off x="2551932" y="2279868"/>
            <a:ext cx="6718678"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CÀI ĐẶT ORACLE 10G TRÊN WINDOWS</a:t>
            </a:r>
          </a:p>
        </p:txBody>
      </p:sp>
      <p:sp>
        <p:nvSpPr>
          <p:cNvPr id="8" name="AutoShape 17">
            <a:hlinkClick r:id="rId4" action="ppaction://hlinksldjump"/>
          </p:cNvPr>
          <p:cNvSpPr>
            <a:spLocks noChangeArrowheads="1"/>
          </p:cNvSpPr>
          <p:nvPr/>
        </p:nvSpPr>
        <p:spPr bwMode="gray">
          <a:xfrm>
            <a:off x="2519836" y="3269234"/>
            <a:ext cx="6750771"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MỘT SỐ CÔNG CỤ TRỰC QUAN </a:t>
            </a:r>
          </a:p>
        </p:txBody>
      </p:sp>
      <p:sp>
        <p:nvSpPr>
          <p:cNvPr id="11" name="AutoShape 17">
            <a:hlinkClick r:id="rId5" action="ppaction://hlinksldjump"/>
          </p:cNvPr>
          <p:cNvSpPr>
            <a:spLocks noChangeArrowheads="1"/>
          </p:cNvSpPr>
          <p:nvPr/>
        </p:nvSpPr>
        <p:spPr bwMode="gray">
          <a:xfrm>
            <a:off x="2535884" y="4391095"/>
            <a:ext cx="6750771"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THỰC HÀNH</a:t>
            </a:r>
          </a:p>
        </p:txBody>
      </p:sp>
    </p:spTree>
    <p:extLst>
      <p:ext uri="{BB962C8B-B14F-4D97-AF65-F5344CB8AC3E}">
        <p14:creationId xmlns:p14="http://schemas.microsoft.com/office/powerpoint/2010/main" val="1583438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3" name="Rectangle 2"/>
          <p:cNvSpPr/>
          <p:nvPr/>
        </p:nvSpPr>
        <p:spPr>
          <a:xfrm>
            <a:off x="173359" y="788218"/>
            <a:ext cx="11647579" cy="1384995"/>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vi-VN" sz="2800">
                <a:latin typeface="Times New Roman" panose="02020603050405020304" pitchFamily="18" charset="0"/>
                <a:ea typeface="Arial" panose="020B0604020202020204" pitchFamily="34" charset="0"/>
                <a:cs typeface="Times New Roman" panose="02020603050405020304" pitchFamily="18" charset="0"/>
              </a:rPr>
              <a:t> Hệ quản trị CSDL Oracle (gọi tắt là Oracle) là một trong những </a:t>
            </a:r>
            <a:r>
              <a:rPr lang="fr-FR" sz="2800">
                <a:latin typeface="Times New Roman" panose="02020603050405020304" pitchFamily="18" charset="0"/>
                <a:ea typeface="Arial" panose="020B0604020202020204" pitchFamily="34" charset="0"/>
                <a:cs typeface="Times New Roman" panose="02020603050405020304" pitchFamily="18" charset="0"/>
              </a:rPr>
              <a:t>hệ quản trị </a:t>
            </a:r>
            <a:r>
              <a:rPr lang="vi-VN" sz="2800">
                <a:latin typeface="Times New Roman" panose="02020603050405020304" pitchFamily="18" charset="0"/>
                <a:ea typeface="Arial" panose="020B0604020202020204" pitchFamily="34" charset="0"/>
                <a:cs typeface="Times New Roman" panose="02020603050405020304" pitchFamily="18" charset="0"/>
              </a:rPr>
              <a:t>cơ sở dữ liệu quan hệ mạnh mẽ nhất thế giới.</a:t>
            </a:r>
            <a:endParaRPr lang="vi-VN" sz="2800">
              <a:latin typeface="Times New Roman" panose="02020603050405020304" pitchFamily="18" charset="0"/>
              <a:cs typeface="Times New Roman" panose="02020603050405020304" pitchFamily="18" charset="0"/>
            </a:endParaRPr>
          </a:p>
        </p:txBody>
      </p:sp>
      <p:sp>
        <p:nvSpPr>
          <p:cNvPr id="4" name="Rectangle 3"/>
          <p:cNvSpPr/>
          <p:nvPr/>
        </p:nvSpPr>
        <p:spPr>
          <a:xfrm>
            <a:off x="173360" y="2430770"/>
            <a:ext cx="11647578" cy="2677656"/>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v"/>
            </a:pPr>
            <a:r>
              <a:rPr lang="vi-VN" sz="2800">
                <a:latin typeface="Times New Roman" panose="02020603050405020304" pitchFamily="18" charset="0"/>
                <a:cs typeface="Times New Roman" panose="02020603050405020304" pitchFamily="18" charset="0"/>
              </a:rPr>
              <a:t> Hơn 2/3 trong số 500 tập đoàn công ty lớn nhất thế giới (Fortune 500) sử dụng Oracle. Ở Việt Nam, hầu hết các đơn vị lớn thuộc các ngành ngân hàng, kho bạc, thuế, bảo hiểm, bưu điện, hàng không, dầu khí,… đều sử dụng hệ quản trị CSDL Oracle. </a:t>
            </a:r>
            <a:endParaRPr lang="vi-VN" sz="2800">
              <a:effectLst/>
              <a:latin typeface="Times New Roman" panose="02020603050405020304" pitchFamily="18" charset="0"/>
              <a:cs typeface="Times New Roman" panose="02020603050405020304" pitchFamily="18" charset="0"/>
            </a:endParaRPr>
          </a:p>
        </p:txBody>
      </p:sp>
      <p:sp>
        <p:nvSpPr>
          <p:cNvPr id="7" name="Rectangle 6"/>
          <p:cNvSpPr/>
          <p:nvPr/>
        </p:nvSpPr>
        <p:spPr>
          <a:xfrm>
            <a:off x="173359" y="5167774"/>
            <a:ext cx="11647579" cy="738664"/>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v"/>
            </a:pPr>
            <a:r>
              <a:rPr lang="en-US" sz="2800">
                <a:latin typeface="Times New Roman" panose="02020603050405020304" pitchFamily="18" charset="0"/>
                <a:ea typeface="MS Mincho" panose="02020609040205080304" pitchFamily="49" charset="-128"/>
              </a:rPr>
              <a:t> Kết nối ứng dụng với công nghệ Web được tích hợp trong Oracle Web Server</a:t>
            </a:r>
          </a:p>
        </p:txBody>
      </p:sp>
    </p:spTree>
    <p:extLst>
      <p:ext uri="{BB962C8B-B14F-4D97-AF65-F5344CB8AC3E}">
        <p14:creationId xmlns:p14="http://schemas.microsoft.com/office/powerpoint/2010/main" val="269527878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5" name="Rectangle 4"/>
          <p:cNvSpPr/>
          <p:nvPr/>
        </p:nvSpPr>
        <p:spPr>
          <a:xfrm>
            <a:off x="266125" y="728870"/>
            <a:ext cx="11831406" cy="4062651"/>
          </a:xfrm>
          <a:prstGeom prst="rect">
            <a:avLst/>
          </a:prstGeom>
        </p:spPr>
        <p:txBody>
          <a:bodyPr wrap="square">
            <a:spAutoFit/>
          </a:bodyPr>
          <a:lstStyle/>
          <a:p>
            <a:pPr marL="0" marR="0" lvl="2">
              <a:lnSpc>
                <a:spcPct val="150000"/>
              </a:lnSpc>
              <a:spcBef>
                <a:spcPts val="0"/>
              </a:spcBef>
              <a:spcAft>
                <a:spcPts val="0"/>
              </a:spcAft>
            </a:pPr>
            <a:r>
              <a:rPr lang="en-US" sz="2800" b="1">
                <a:latin typeface="Times New Roman" panose="02020603050405020304" pitchFamily="18" charset="0"/>
                <a:ea typeface="MS Mincho" panose="02020609040205080304" pitchFamily="49" charset="-128"/>
              </a:rPr>
              <a:t>1.1. Các đặc điểm của Oracle</a:t>
            </a:r>
            <a:endParaRPr lang="vi-VN" sz="28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Khả năng xử lý dữ liệu rất lớn, có thể lên đến hàng trăm terabyte (1 terabyte ~ 1,000 gigabyte ~ 1,000,000,000 kilobyte) mà vẫn đảm bảo tốc độ xử lý dữ liệu rất cao.  </a:t>
            </a:r>
            <a:endParaRPr lang="vi-VN" sz="24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Khả năng bảo mật rất cao, oracle đạt độ bảo mật cấp c2 theo tiêu chuẩn bảo mật của bộ quốc phòng Mỹ và công nghệ Oracle vốn được hình thành từ yêu cầu đặt hàng của các cơ quan an ninh FBI và CIA.</a:t>
            </a:r>
            <a:endParaRPr lang="vi-VN" sz="24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Tương thích với nhiều platform (Unix, Linux, Solaris, Windows .v.v…)</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68680601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5" name="Rectangle 4"/>
          <p:cNvSpPr/>
          <p:nvPr/>
        </p:nvSpPr>
        <p:spPr>
          <a:xfrm>
            <a:off x="-285205" y="728870"/>
            <a:ext cx="11831406" cy="523220"/>
          </a:xfrm>
          <a:prstGeom prst="rect">
            <a:avLst/>
          </a:prstGeom>
        </p:spPr>
        <p:txBody>
          <a:bodyPr wrap="square">
            <a:spAutoFit/>
          </a:bodyPr>
          <a:lstStyle/>
          <a:p>
            <a:pPr lvl="1"/>
            <a:r>
              <a:rPr lang="en-US" sz="2800" b="1">
                <a:latin typeface="Times New Roman" panose="02020603050405020304" pitchFamily="18" charset="0"/>
                <a:ea typeface="MS Mincho" panose="02020609040205080304" pitchFamily="49" charset="-128"/>
                <a:cs typeface="Times New Roman" panose="02020603050405020304" pitchFamily="18" charset="0"/>
              </a:rPr>
              <a:t>1.2. </a:t>
            </a:r>
            <a:r>
              <a:rPr lang="en-US" sz="2800" b="1">
                <a:latin typeface="Times New Roman" panose="02020603050405020304" pitchFamily="18" charset="0"/>
                <a:cs typeface="Times New Roman" panose="02020603050405020304" pitchFamily="18" charset="0"/>
              </a:rPr>
              <a:t>Một vài điểm so sánh Oracle với SQL Server</a:t>
            </a:r>
            <a:endParaRPr lang="en-US" sz="280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31736907"/>
              </p:ext>
            </p:extLst>
          </p:nvPr>
        </p:nvGraphicFramePr>
        <p:xfrm>
          <a:off x="526301" y="1457740"/>
          <a:ext cx="10796122" cy="4916165"/>
        </p:xfrm>
        <a:graphic>
          <a:graphicData uri="http://schemas.openxmlformats.org/drawingml/2006/table">
            <a:tbl>
              <a:tblPr firstRow="1" firstCol="1" bandRow="1">
                <a:tableStyleId>{5C22544A-7EE6-4342-B048-85BDC9FD1C3A}</a:tableStyleId>
              </a:tblPr>
              <a:tblGrid>
                <a:gridCol w="3988254">
                  <a:extLst>
                    <a:ext uri="{9D8B030D-6E8A-4147-A177-3AD203B41FA5}">
                      <a16:colId xmlns:a16="http://schemas.microsoft.com/office/drawing/2014/main" val="20000"/>
                    </a:ext>
                  </a:extLst>
                </a:gridCol>
                <a:gridCol w="3403371">
                  <a:extLst>
                    <a:ext uri="{9D8B030D-6E8A-4147-A177-3AD203B41FA5}">
                      <a16:colId xmlns:a16="http://schemas.microsoft.com/office/drawing/2014/main" val="20001"/>
                    </a:ext>
                  </a:extLst>
                </a:gridCol>
                <a:gridCol w="3404497">
                  <a:extLst>
                    <a:ext uri="{9D8B030D-6E8A-4147-A177-3AD203B41FA5}">
                      <a16:colId xmlns:a16="http://schemas.microsoft.com/office/drawing/2014/main" val="20002"/>
                    </a:ext>
                  </a:extLst>
                </a:gridCol>
              </a:tblGrid>
              <a:tr h="420946">
                <a:tc>
                  <a:txBody>
                    <a:bodyPr/>
                    <a:lstStyle/>
                    <a:p>
                      <a:pPr algn="ctr">
                        <a:lnSpc>
                          <a:spcPct val="120000"/>
                        </a:lnSpc>
                        <a:spcAft>
                          <a:spcPts val="0"/>
                        </a:spcAft>
                        <a:tabLst>
                          <a:tab pos="270510" algn="l"/>
                        </a:tabLst>
                      </a:pPr>
                      <a:r>
                        <a:rPr lang="en-US" sz="2400">
                          <a:effectLst/>
                        </a:rPr>
                        <a:t>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20000"/>
                        </a:lnSpc>
                        <a:spcAft>
                          <a:spcPts val="0"/>
                        </a:spcAft>
                        <a:tabLst>
                          <a:tab pos="270510" algn="l"/>
                        </a:tabLst>
                      </a:pPr>
                      <a:r>
                        <a:rPr lang="en-US" sz="2400">
                          <a:effectLst/>
                        </a:rPr>
                        <a:t>SQL Sever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20000"/>
                        </a:lnSpc>
                        <a:spcAft>
                          <a:spcPts val="0"/>
                        </a:spcAft>
                        <a:tabLst>
                          <a:tab pos="270510" algn="l"/>
                        </a:tabLst>
                      </a:pPr>
                      <a:r>
                        <a:rPr lang="en-US" sz="2400">
                          <a:effectLst/>
                        </a:rPr>
                        <a:t>Oracle</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729791">
                <a:tc>
                  <a:txBody>
                    <a:bodyPr/>
                    <a:lstStyle/>
                    <a:p>
                      <a:pPr>
                        <a:lnSpc>
                          <a:spcPct val="120000"/>
                        </a:lnSpc>
                        <a:spcAft>
                          <a:spcPts val="0"/>
                        </a:spcAft>
                        <a:tabLst>
                          <a:tab pos="270510" algn="l"/>
                        </a:tabLst>
                      </a:pPr>
                      <a:r>
                        <a:rPr lang="vi-VN" sz="2400">
                          <a:effectLst/>
                        </a:rPr>
                        <a:t>Hardware requirements</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vi-VN" sz="2400">
                          <a:effectLst/>
                        </a:rPr>
                        <a:t>C</a:t>
                      </a:r>
                      <a:r>
                        <a:rPr lang="en-US" sz="2400">
                          <a:effectLst/>
                        </a:rPr>
                        <a:t>hỉ chạy trên chip Intel base and compatible, không chạy được trên các chíp mạnh khác như Power, PA-RISC, Itanium, SPARC ...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vi-VN" sz="2400">
                          <a:effectLst/>
                        </a:rPr>
                        <a:t>C</a:t>
                      </a:r>
                      <a:r>
                        <a:rPr lang="en-US" sz="2400">
                          <a:effectLst/>
                        </a:rPr>
                        <a:t>hạy được trên hầu hết các kiến trúc </a:t>
                      </a:r>
                      <a:r>
                        <a:rPr lang="vi-VN" sz="2400">
                          <a:effectLst/>
                        </a:rPr>
                        <a:t>phần cứng.</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82714">
                <a:tc>
                  <a:txBody>
                    <a:bodyPr/>
                    <a:lstStyle/>
                    <a:p>
                      <a:pPr>
                        <a:lnSpc>
                          <a:spcPct val="120000"/>
                        </a:lnSpc>
                        <a:spcAft>
                          <a:spcPts val="0"/>
                        </a:spcAft>
                        <a:tabLst>
                          <a:tab pos="270510" algn="l"/>
                        </a:tabLst>
                      </a:pPr>
                      <a:r>
                        <a:rPr lang="en-US" sz="2400">
                          <a:effectLst/>
                        </a:rPr>
                        <a:t>O</a:t>
                      </a:r>
                      <a:r>
                        <a:rPr lang="vi-VN" sz="2400">
                          <a:effectLst/>
                        </a:rPr>
                        <a:t>perating system</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en-US" sz="2400">
                          <a:effectLst/>
                        </a:rPr>
                        <a:t>Windows</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en-US" sz="2400">
                          <a:effectLst/>
                        </a:rPr>
                        <a:t>multiplatform (Windows, linux,unix,..)</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82714">
                <a:tc>
                  <a:txBody>
                    <a:bodyPr/>
                    <a:lstStyle/>
                    <a:p>
                      <a:pPr>
                        <a:lnSpc>
                          <a:spcPct val="120000"/>
                        </a:lnSpc>
                        <a:spcAft>
                          <a:spcPts val="0"/>
                        </a:spcAft>
                        <a:tabLst>
                          <a:tab pos="270510" algn="l"/>
                        </a:tabLst>
                      </a:pPr>
                      <a:r>
                        <a:rPr lang="en-US" sz="2400">
                          <a:effectLst/>
                        </a:rPr>
                        <a:t>Programming language database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en-US" sz="2400">
                          <a:effectLst/>
                        </a:rPr>
                        <a:t>T-SQL (Transact SQL)</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en-US" sz="2400">
                          <a:effectLst/>
                        </a:rPr>
                        <a:t>PL/SQL (Procedural Language </a:t>
                      </a:r>
                      <a:r>
                        <a:rPr lang="vi-VN" sz="2400">
                          <a:effectLst/>
                        </a:rPr>
                        <a:t>SQL)</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722248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5" name="Rectangle 4"/>
          <p:cNvSpPr/>
          <p:nvPr/>
        </p:nvSpPr>
        <p:spPr>
          <a:xfrm>
            <a:off x="522130" y="1176207"/>
            <a:ext cx="11147739" cy="5693866"/>
          </a:xfrm>
          <a:prstGeom prst="rect">
            <a:avLst/>
          </a:prstGeom>
        </p:spPr>
        <p:txBody>
          <a:bodyPr wrap="square">
            <a:spAutoFit/>
          </a:bodyPr>
          <a:lstStyle/>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1 (năm 1977),  Phiên bản 2 (năm 1979)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3 (năm 1983),  Phiên bản 4 (1984)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5 phát hành năm 1985 (SQLNet: hệ thống khách/chủ (client/server)).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6 phát hành năm 1988 (Sequence, thao tác ghi trễ).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Oracle7 được phát hành năm 1992 (SQL*DBA).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1999 Oracle </a:t>
            </a:r>
            <a:r>
              <a:rPr lang="en-US" sz="2400" dirty="0" err="1">
                <a:latin typeface="Times New Roman" panose="02020603050405020304" pitchFamily="18" charset="0"/>
                <a:ea typeface="MS Mincho" panose="02020609040205080304" pitchFamily="49" charset="-128"/>
              </a:rPr>
              <a:t>giới</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thiệu</a:t>
            </a:r>
            <a:r>
              <a:rPr lang="en-US" sz="2400" dirty="0">
                <a:latin typeface="Times New Roman" panose="02020603050405020304" pitchFamily="18" charset="0"/>
                <a:ea typeface="MS Mincho" panose="02020609040205080304" pitchFamily="49" charset="-128"/>
              </a:rPr>
              <a:t> Oracle8i (</a:t>
            </a:r>
            <a:r>
              <a:rPr lang="en-US" sz="2400" dirty="0" err="1">
                <a:latin typeface="Times New Roman" panose="02020603050405020304" pitchFamily="18" charset="0"/>
                <a:ea typeface="MS Mincho" panose="02020609040205080304" pitchFamily="49" charset="-128"/>
              </a:rPr>
              <a:t>i</a:t>
            </a:r>
            <a:r>
              <a:rPr lang="en-US" sz="2400" dirty="0">
                <a:latin typeface="Times New Roman" panose="02020603050405020304" pitchFamily="18" charset="0"/>
                <a:ea typeface="MS Mincho" panose="02020609040205080304" pitchFamily="49" charset="-128"/>
              </a:rPr>
              <a:t>: internet). </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2001-2002: 2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Oracle9i (Release 1&amp;2)</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2004-2005: 2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Oracle10g (g: Grid) (Release 1&amp;2).    </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2008 – 2009: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11g  </a:t>
            </a:r>
          </a:p>
          <a:p>
            <a:pPr marL="342900" marR="0" lvl="0" indent="-342900" algn="just">
              <a:spcBef>
                <a:spcPts val="0"/>
              </a:spcBef>
              <a:spcAft>
                <a:spcPts val="1200"/>
              </a:spcAft>
              <a:buFont typeface="Symbol" panose="05050102010706020507" pitchFamily="18" charset="2"/>
              <a:buChar char=""/>
            </a:pPr>
            <a:r>
              <a:rPr lang="en-US" sz="2400" dirty="0">
                <a:latin typeface="Times New Roman" panose="02020603050405020304" pitchFamily="18" charset="0"/>
                <a:ea typeface="MS Mincho" panose="02020609040205080304" pitchFamily="49" charset="-128"/>
              </a:rPr>
              <a:t>1/7/2013: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12c</a:t>
            </a:r>
          </a:p>
          <a:p>
            <a:pPr marL="342900" marR="0" lvl="0" indent="-342900" algn="just">
              <a:spcBef>
                <a:spcPts val="0"/>
              </a:spcBef>
              <a:spcAft>
                <a:spcPts val="1200"/>
              </a:spcAf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2018: </a:t>
            </a:r>
            <a:r>
              <a:rPr lang="en-US" sz="2400" dirty="0" err="1">
                <a:effectLst/>
                <a:latin typeface="Times New Roman" panose="02020603050405020304" pitchFamily="18" charset="0"/>
                <a:ea typeface="MS Mincho" panose="02020609040205080304" pitchFamily="49" charset="-128"/>
              </a:rPr>
              <a:t>Phiên</a:t>
            </a: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bản</a:t>
            </a:r>
            <a:r>
              <a:rPr lang="en-US" sz="2400" dirty="0">
                <a:effectLst/>
                <a:latin typeface="Times New Roman" panose="02020603050405020304" pitchFamily="18" charset="0"/>
                <a:ea typeface="MS Mincho" panose="02020609040205080304" pitchFamily="49" charset="-128"/>
              </a:rPr>
              <a:t> 18c</a:t>
            </a:r>
          </a:p>
        </p:txBody>
      </p:sp>
      <p:sp>
        <p:nvSpPr>
          <p:cNvPr id="3" name="Rectangle 2"/>
          <p:cNvSpPr/>
          <p:nvPr/>
        </p:nvSpPr>
        <p:spPr>
          <a:xfrm>
            <a:off x="206869" y="632707"/>
            <a:ext cx="4160113" cy="738664"/>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3</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ea typeface="MS Mincho" panose="02020609040205080304" pitchFamily="49" charset="-128"/>
              </a:rPr>
              <a:t>Lịch sử các phiên bản</a:t>
            </a:r>
            <a:endParaRPr lang="vi-VN" sz="28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86734607"/>
      </p:ext>
    </p:extLst>
  </p:cSld>
  <p:clrMapOvr>
    <a:masterClrMapping/>
  </p:clrMapOvr>
  <p:transition spd="med">
    <p:pull/>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641362-0169-4333-AB34-E7D76C7C74D4}"/>
</file>

<file path=customXml/itemProps2.xml><?xml version="1.0" encoding="utf-8"?>
<ds:datastoreItem xmlns:ds="http://schemas.openxmlformats.org/officeDocument/2006/customXml" ds:itemID="{BB2C5451-5617-40A5-94FB-2ED7BE0B5C17}"/>
</file>

<file path=customXml/itemProps3.xml><?xml version="1.0" encoding="utf-8"?>
<ds:datastoreItem xmlns:ds="http://schemas.openxmlformats.org/officeDocument/2006/customXml" ds:itemID="{77A33C84-662A-44B9-8783-264241A97A1C}"/>
</file>

<file path=docProps/app.xml><?xml version="1.0" encoding="utf-8"?>
<Properties xmlns="http://schemas.openxmlformats.org/officeDocument/2006/extended-properties" xmlns:vt="http://schemas.openxmlformats.org/officeDocument/2006/docPropsVTypes">
  <Template>Welcome to PowerPoint</Template>
  <TotalTime>2029</TotalTime>
  <Words>2373</Words>
  <Application>Microsoft Office PowerPoint</Application>
  <PresentationFormat>Widescreen</PresentationFormat>
  <Paragraphs>205</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Segoe UI</vt:lpstr>
      <vt:lpstr>Symbol</vt:lpstr>
      <vt:lpstr>Times New Roman</vt:lpstr>
      <vt:lpstr>Wingdings</vt:lpstr>
      <vt:lpstr>WelcomeDoc</vt:lpstr>
      <vt:lpstr>CÔNG NGHỆ ORACLE</vt:lpstr>
      <vt:lpstr>Mục tiêu môn học</vt:lpstr>
      <vt:lpstr>Tài liệu tham khảo</vt:lpstr>
      <vt:lpstr>Kế hoạch giảng dạy</vt:lpstr>
      <vt:lpstr>2. Nội dung bài học</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2. Giới thiệu Oracle 10g</vt:lpstr>
      <vt:lpstr>3. Giới thiệu Oracle 10g</vt:lpstr>
      <vt:lpstr>Cài đặt Oracle 10g trên hệ điều hành windows </vt:lpstr>
      <vt:lpstr>Cài đặt Oracle 10g trên hệ điều hành windows </vt:lpstr>
      <vt:lpstr>Cài đặt Oracle 10g trên hệ điều hành windows </vt:lpstr>
      <vt:lpstr>3. Các bước cài đặt</vt:lpstr>
      <vt:lpstr>3. Các bước cài đặt</vt:lpstr>
      <vt:lpstr>3. Các bước cài đặt</vt:lpstr>
      <vt:lpstr>4. Một số lưu ý quan trọng </vt:lpstr>
      <vt:lpstr>4. Một số lưu ý quan trọng </vt:lpstr>
      <vt:lpstr>4. Một số lưu ý quan trọng </vt:lpstr>
      <vt:lpstr>5. Một số công trực quan làm việc với Oracle</vt:lpstr>
      <vt:lpstr>5.1. SQL Developer</vt:lpstr>
      <vt:lpstr>5.1. SQL Developer</vt:lpstr>
      <vt:lpstr>5.1. SQL Developer</vt:lpstr>
      <vt:lpstr>5.2. PL/SQL Developer</vt:lpstr>
      <vt:lpstr>Các lỗi thường gặp khi đăng nhập</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96</cp:revision>
  <dcterms:created xsi:type="dcterms:W3CDTF">2014-12-14T08:16:33Z</dcterms:created>
  <dcterms:modified xsi:type="dcterms:W3CDTF">2019-08-06T08:01:29Z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300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