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36"/>
  </p:notesMasterIdLst>
  <p:sldIdLst>
    <p:sldId id="256" r:id="rId3"/>
    <p:sldId id="257" r:id="rId4"/>
    <p:sldId id="258" r:id="rId5"/>
    <p:sldId id="268" r:id="rId6"/>
    <p:sldId id="259" r:id="rId7"/>
    <p:sldId id="260" r:id="rId8"/>
    <p:sldId id="261" r:id="rId9"/>
    <p:sldId id="262" r:id="rId10"/>
    <p:sldId id="263" r:id="rId11"/>
    <p:sldId id="264" r:id="rId12"/>
    <p:sldId id="269" r:id="rId13"/>
    <p:sldId id="265" r:id="rId14"/>
    <p:sldId id="266" r:id="rId15"/>
    <p:sldId id="270" r:id="rId16"/>
    <p:sldId id="267" r:id="rId17"/>
    <p:sldId id="290" r:id="rId18"/>
    <p:sldId id="289" r:id="rId19"/>
    <p:sldId id="271" r:id="rId20"/>
    <p:sldId id="272" r:id="rId21"/>
    <p:sldId id="275" r:id="rId22"/>
    <p:sldId id="273" r:id="rId23"/>
    <p:sldId id="276" r:id="rId24"/>
    <p:sldId id="280" r:id="rId25"/>
    <p:sldId id="279" r:id="rId26"/>
    <p:sldId id="281" r:id="rId27"/>
    <p:sldId id="282" r:id="rId28"/>
    <p:sldId id="283" r:id="rId29"/>
    <p:sldId id="277" r:id="rId30"/>
    <p:sldId id="284" r:id="rId31"/>
    <p:sldId id="285" r:id="rId32"/>
    <p:sldId id="286" r:id="rId33"/>
    <p:sldId id="287" r:id="rId34"/>
    <p:sldId id="288" r:id="rId3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ilege" id="{E75E278A-FF0E-49A4-B170-79828D63BBAD}">
          <p14:sldIdLst>
            <p14:sldId id="256"/>
            <p14:sldId id="257"/>
            <p14:sldId id="258"/>
            <p14:sldId id="268"/>
            <p14:sldId id="259"/>
            <p14:sldId id="260"/>
            <p14:sldId id="261"/>
            <p14:sldId id="262"/>
            <p14:sldId id="263"/>
            <p14:sldId id="264"/>
            <p14:sldId id="269"/>
            <p14:sldId id="265"/>
            <p14:sldId id="266"/>
            <p14:sldId id="270"/>
            <p14:sldId id="267"/>
            <p14:sldId id="290"/>
            <p14:sldId id="289"/>
          </p14:sldIdLst>
        </p14:section>
        <p14:section name="Role" id="{CFA6B84E-FC6D-4341-A4A9-FAFFFBA4589F}">
          <p14:sldIdLst>
            <p14:sldId id="271"/>
            <p14:sldId id="272"/>
            <p14:sldId id="275"/>
            <p14:sldId id="273"/>
            <p14:sldId id="276"/>
            <p14:sldId id="280"/>
            <p14:sldId id="279"/>
            <p14:sldId id="281"/>
            <p14:sldId id="282"/>
            <p14:sldId id="283"/>
            <p14:sldId id="277"/>
            <p14:sldId id="284"/>
            <p14:sldId id="285"/>
            <p14:sldId id="286"/>
            <p14:sldId id="287"/>
          </p14:sldIdLst>
        </p14:section>
        <p14:section name="V. BÀI TẬP" id="{FAC414F8-A699-4FEA-875C-A348D35ED3E0}">
          <p14:sldIdLst>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D2B4A6"/>
    <a:srgbClr val="734F29"/>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73111" autoAdjust="0"/>
  </p:normalViewPr>
  <p:slideViewPr>
    <p:cSldViewPr snapToGrid="0">
      <p:cViewPr varScale="1">
        <p:scale>
          <a:sx n="83" d="100"/>
          <a:sy n="83" d="100"/>
        </p:scale>
        <p:origin x="1590" y="90"/>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23/09/2019</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Revoking System Privileges (continued)</a:t>
            </a:r>
          </a:p>
          <a:p>
            <a:pPr lvl="1"/>
            <a:r>
              <a:rPr lang="en-US" dirty="0"/>
              <a:t>There are no cascading effects when a system privilege is revoked, regardless of whether it was given the </a:t>
            </a:r>
            <a:r>
              <a:rPr lang="en-US" dirty="0">
                <a:latin typeface="Courier New" pitchFamily="49" charset="0"/>
              </a:rPr>
              <a:t>ADMIN OPTION</a:t>
            </a:r>
            <a:r>
              <a:rPr lang="en-US" dirty="0"/>
              <a:t>.</a:t>
            </a:r>
          </a:p>
          <a:p>
            <a:pPr lvl="1"/>
            <a:r>
              <a:rPr lang="en-US" dirty="0"/>
              <a:t>Read through the following steps that illustrate this.</a:t>
            </a:r>
          </a:p>
          <a:p>
            <a:pPr lvl="1"/>
            <a:r>
              <a:rPr lang="en-US" b="1" dirty="0"/>
              <a:t>Scenario</a:t>
            </a:r>
          </a:p>
          <a:p>
            <a:pPr lvl="2">
              <a:buFontTx/>
              <a:buNone/>
            </a:pPr>
            <a:r>
              <a:rPr lang="en-US" dirty="0"/>
              <a:t>1.	The DBA grants the </a:t>
            </a:r>
            <a:r>
              <a:rPr lang="en-US" dirty="0">
                <a:latin typeface="Courier New" pitchFamily="49" charset="0"/>
              </a:rPr>
              <a:t>CREATE TABLE</a:t>
            </a:r>
            <a:r>
              <a:rPr lang="en-US" dirty="0"/>
              <a:t> system privilege to Jeff with the </a:t>
            </a:r>
            <a:r>
              <a:rPr lang="en-US" sz="1100" dirty="0">
                <a:latin typeface="Courier New" pitchFamily="49" charset="0"/>
              </a:rPr>
              <a:t>ADMIN 	OPTION</a:t>
            </a:r>
            <a:r>
              <a:rPr lang="en-US" dirty="0"/>
              <a:t>.</a:t>
            </a:r>
          </a:p>
          <a:p>
            <a:pPr lvl="2">
              <a:buFontTx/>
              <a:buNone/>
            </a:pPr>
            <a:r>
              <a:rPr lang="en-US" dirty="0"/>
              <a:t>2.	Jeff creates a table.</a:t>
            </a:r>
          </a:p>
          <a:p>
            <a:pPr lvl="2">
              <a:buFontTx/>
              <a:buNone/>
            </a:pPr>
            <a:r>
              <a:rPr lang="en-US" dirty="0"/>
              <a:t>3.	Jeff grants the </a:t>
            </a:r>
            <a:r>
              <a:rPr lang="en-US" dirty="0">
                <a:latin typeface="Courier New" pitchFamily="49" charset="0"/>
              </a:rPr>
              <a:t>CREATE TABLE</a:t>
            </a:r>
            <a:r>
              <a:rPr lang="en-US" dirty="0"/>
              <a:t> system privilege to Emi.</a:t>
            </a:r>
          </a:p>
          <a:p>
            <a:pPr lvl="2">
              <a:buFontTx/>
              <a:buNone/>
            </a:pPr>
            <a:r>
              <a:rPr lang="en-US" dirty="0"/>
              <a:t>4.	Emi creates a table.</a:t>
            </a:r>
          </a:p>
          <a:p>
            <a:pPr lvl="2">
              <a:buFontTx/>
              <a:buNone/>
            </a:pPr>
            <a:r>
              <a:rPr lang="en-US" dirty="0"/>
              <a:t>5.	The DBA revokes the </a:t>
            </a:r>
            <a:r>
              <a:rPr lang="en-US" dirty="0">
                <a:latin typeface="Courier New" pitchFamily="49" charset="0"/>
              </a:rPr>
              <a:t>CREATE TABLE</a:t>
            </a:r>
            <a:r>
              <a:rPr lang="en-US" dirty="0"/>
              <a:t> system privilege from Jeff.</a:t>
            </a:r>
          </a:p>
          <a:p>
            <a:pPr lvl="1"/>
            <a:r>
              <a:rPr lang="en-US" b="1" dirty="0"/>
              <a:t>The result</a:t>
            </a:r>
          </a:p>
          <a:p>
            <a:pPr lvl="1"/>
            <a:r>
              <a:rPr lang="en-US" dirty="0"/>
              <a:t>Jeff’s table still exists, but no new tables can be created.</a:t>
            </a:r>
          </a:p>
          <a:p>
            <a:pPr lvl="1"/>
            <a:r>
              <a:rPr lang="en-US" dirty="0"/>
              <a:t>Emi’s table still exists and she still has the </a:t>
            </a:r>
            <a:r>
              <a:rPr lang="en-US" dirty="0">
                <a:latin typeface="Courier New" pitchFamily="49" charset="0"/>
              </a:rPr>
              <a:t>CREATE TABLE</a:t>
            </a:r>
            <a:r>
              <a:rPr lang="en-US" dirty="0"/>
              <a:t> system privilege.</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97716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15651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mà user có quyền hệ thống grant any … thì có thể thu hồi quyền mà user sở hữu đối t</a:t>
            </a:r>
            <a:r>
              <a:rPr lang="vi-VN"/>
              <a:t>ư</a:t>
            </a:r>
            <a:r>
              <a:rPr lang="en-US"/>
              <a:t>ợng đó gán trực tiếp cho đối t</a:t>
            </a:r>
            <a:r>
              <a:rPr lang="vi-VN"/>
              <a:t>ư</a:t>
            </a:r>
            <a:r>
              <a:rPr lang="en-US"/>
              <a:t>ợng khác</a:t>
            </a:r>
          </a:p>
          <a:p>
            <a:r>
              <a:rPr lang="en-US"/>
              <a:t>Revoking </a:t>
            </a:r>
            <a:r>
              <a:rPr lang="en-US" dirty="0"/>
              <a:t>Object Privileges</a:t>
            </a:r>
          </a:p>
          <a:p>
            <a:pPr lvl="1"/>
            <a:r>
              <a:rPr lang="en-US" dirty="0"/>
              <a:t>The</a:t>
            </a:r>
            <a:r>
              <a:rPr lang="en-US" sz="1100" dirty="0"/>
              <a:t> </a:t>
            </a:r>
            <a:r>
              <a:rPr lang="en-US" dirty="0">
                <a:latin typeface="Courier New" pitchFamily="49" charset="0"/>
              </a:rPr>
              <a:t>REVOKE</a:t>
            </a:r>
            <a:r>
              <a:rPr lang="en-US" dirty="0"/>
              <a:t> statement is used to revoke object privileges. To revoke an object privilege, the </a:t>
            </a:r>
            <a:r>
              <a:rPr lang="en-US" dirty="0" err="1"/>
              <a:t>revoker</a:t>
            </a:r>
            <a:r>
              <a:rPr lang="en-US" dirty="0"/>
              <a:t> must be the original grantor of the object privilege being revoked.</a:t>
            </a:r>
          </a:p>
          <a:p>
            <a:pPr lvl="1"/>
            <a:r>
              <a:rPr lang="en-US" dirty="0"/>
              <a:t>Use the following command to revoke an object privilege:</a:t>
            </a:r>
          </a:p>
          <a:p>
            <a:pPr lvl="1"/>
            <a:r>
              <a:rPr lang="en-US" dirty="0">
                <a:latin typeface="Courier New" pitchFamily="49" charset="0"/>
              </a:rPr>
              <a:t>REVOKE { </a:t>
            </a:r>
            <a:r>
              <a:rPr lang="en-US" dirty="0" err="1">
                <a:latin typeface="Courier New" pitchFamily="49" charset="0"/>
              </a:rPr>
              <a:t>object_privilege</a:t>
            </a:r>
            <a:endParaRPr lang="en-US" dirty="0">
              <a:latin typeface="Courier New" pitchFamily="49" charset="0"/>
            </a:endParaRPr>
          </a:p>
          <a:p>
            <a:pPr lvl="1"/>
            <a:r>
              <a:rPr lang="en-US" dirty="0">
                <a:latin typeface="Courier New" pitchFamily="49" charset="0"/>
              </a:rPr>
              <a:t>		[, </a:t>
            </a:r>
            <a:r>
              <a:rPr lang="en-US" dirty="0" err="1">
                <a:latin typeface="Courier New" pitchFamily="49" charset="0"/>
              </a:rPr>
              <a:t>object_privilege</a:t>
            </a:r>
            <a:r>
              <a:rPr lang="en-US" dirty="0">
                <a:latin typeface="Courier New" pitchFamily="49" charset="0"/>
              </a:rPr>
              <a:t> ]...</a:t>
            </a:r>
          </a:p>
          <a:p>
            <a:pPr lvl="1"/>
            <a:r>
              <a:rPr lang="en-US" dirty="0">
                <a:latin typeface="Courier New" pitchFamily="49" charset="0"/>
              </a:rPr>
              <a:t>		| ALL [PRIVILEGES] }</a:t>
            </a:r>
          </a:p>
          <a:p>
            <a:pPr lvl="1"/>
            <a:r>
              <a:rPr lang="en-US" dirty="0">
                <a:latin typeface="Courier New" pitchFamily="49" charset="0"/>
              </a:rPr>
              <a:t>ON	[schema.]object</a:t>
            </a:r>
          </a:p>
          <a:p>
            <a:pPr lvl="1"/>
            <a:r>
              <a:rPr lang="en-US" dirty="0">
                <a:latin typeface="Courier New" pitchFamily="49" charset="0"/>
              </a:rPr>
              <a:t>FROM {</a:t>
            </a:r>
            <a:r>
              <a:rPr lang="en-US" dirty="0" err="1">
                <a:latin typeface="Courier New" pitchFamily="49" charset="0"/>
              </a:rPr>
              <a:t>user|role|PUBLIC</a:t>
            </a:r>
            <a:r>
              <a:rPr lang="en-US" dirty="0">
                <a:latin typeface="Courier New" pitchFamily="49" charset="0"/>
              </a:rPr>
              <a:t>}</a:t>
            </a:r>
          </a:p>
          <a:p>
            <a:pPr lvl="1"/>
            <a:r>
              <a:rPr lang="en-US" dirty="0">
                <a:latin typeface="Courier New" pitchFamily="49" charset="0"/>
              </a:rPr>
              <a:t>		[, {</a:t>
            </a:r>
            <a:r>
              <a:rPr lang="en-US" dirty="0" err="1">
                <a:latin typeface="Courier New" pitchFamily="49" charset="0"/>
              </a:rPr>
              <a:t>user|role|PUBLIC</a:t>
            </a:r>
            <a:r>
              <a:rPr lang="en-US" dirty="0">
                <a:latin typeface="Courier New" pitchFamily="49" charset="0"/>
              </a:rPr>
              <a:t>} ]...</a:t>
            </a:r>
          </a:p>
          <a:p>
            <a:pPr lvl="1"/>
            <a:r>
              <a:rPr lang="en-US" dirty="0">
                <a:latin typeface="Courier New" pitchFamily="49" charset="0"/>
              </a:rPr>
              <a:t>		[CASCADE </a:t>
            </a:r>
            <a:r>
              <a:rPr lang="en-US">
                <a:latin typeface="Courier New" pitchFamily="49" charset="0"/>
              </a:rPr>
              <a:t>CONSTRAINTS]</a:t>
            </a:r>
            <a:endParaRPr lang="en-US" dirty="0">
              <a:latin typeface="Courier New" pitchFamily="49" charset="0"/>
            </a:endParaRPr>
          </a:p>
          <a:p>
            <a:pPr lvl="1"/>
            <a:endParaRPr lang="en-US">
              <a:latin typeface="Courier New" pitchFamily="49"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52157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Revoking Object Privileges (continued)</a:t>
            </a:r>
          </a:p>
          <a:p>
            <a:pPr lvl="1"/>
            <a:r>
              <a:rPr lang="en-US" dirty="0"/>
              <a:t>Cascading effects can be observed when revoking a system privilege that is related to a DML operation. For example, if the </a:t>
            </a:r>
            <a:r>
              <a:rPr lang="en-US" dirty="0">
                <a:latin typeface="Courier New" pitchFamily="49" charset="0"/>
              </a:rPr>
              <a:t>SELECT ANY TABLE</a:t>
            </a:r>
            <a:r>
              <a:rPr lang="en-US" dirty="0"/>
              <a:t> privilege is granted to a user, and that user has created procedures that use the table, all procedures that are contained in the user’s schema must be recompiled before they can be used again.</a:t>
            </a:r>
          </a:p>
          <a:p>
            <a:pPr lvl="1"/>
            <a:r>
              <a:rPr lang="en-US" dirty="0"/>
              <a:t>Revoking object privileges will also cascade when given </a:t>
            </a:r>
            <a:r>
              <a:rPr lang="en-US" dirty="0">
                <a:latin typeface="Courier New" pitchFamily="49" charset="0"/>
              </a:rPr>
              <a:t>WITH GRANT OPTION</a:t>
            </a:r>
            <a:r>
              <a:rPr lang="en-US" dirty="0"/>
              <a:t>.</a:t>
            </a:r>
          </a:p>
          <a:p>
            <a:pPr lvl="1"/>
            <a:r>
              <a:rPr lang="en-US" dirty="0"/>
              <a:t>Read through the following steps that illustrate this.</a:t>
            </a:r>
          </a:p>
          <a:p>
            <a:pPr lvl="1"/>
            <a:r>
              <a:rPr lang="en-US" b="1" dirty="0"/>
              <a:t>Scenario</a:t>
            </a:r>
          </a:p>
          <a:p>
            <a:pPr lvl="2"/>
            <a:r>
              <a:rPr lang="en-US" dirty="0"/>
              <a:t>Jeff is granted the </a:t>
            </a:r>
            <a:r>
              <a:rPr lang="en-US" dirty="0">
                <a:latin typeface="Courier New" pitchFamily="49" charset="0"/>
              </a:rPr>
              <a:t>SELECT</a:t>
            </a:r>
            <a:r>
              <a:rPr lang="en-US" dirty="0"/>
              <a:t> object privilege on </a:t>
            </a:r>
            <a:r>
              <a:rPr lang="en-US" dirty="0">
                <a:latin typeface="Courier New" pitchFamily="49" charset="0"/>
              </a:rPr>
              <a:t>EMPLOYEES</a:t>
            </a:r>
            <a:r>
              <a:rPr lang="en-US" dirty="0"/>
              <a:t> with the </a:t>
            </a:r>
            <a:r>
              <a:rPr lang="en-US" dirty="0">
                <a:latin typeface="Courier New" pitchFamily="49" charset="0"/>
              </a:rPr>
              <a:t>GRANT OPTION</a:t>
            </a:r>
            <a:r>
              <a:rPr lang="en-US" dirty="0"/>
              <a:t>.</a:t>
            </a:r>
          </a:p>
          <a:p>
            <a:pPr lvl="2"/>
            <a:r>
              <a:rPr lang="en-US" dirty="0"/>
              <a:t>Jeff grants the </a:t>
            </a:r>
            <a:r>
              <a:rPr lang="en-US" dirty="0">
                <a:latin typeface="Courier New" pitchFamily="49" charset="0"/>
              </a:rPr>
              <a:t>SELECT</a:t>
            </a:r>
            <a:r>
              <a:rPr lang="en-US" dirty="0"/>
              <a:t> privilege on </a:t>
            </a:r>
            <a:r>
              <a:rPr lang="en-US" dirty="0">
                <a:latin typeface="Courier New" pitchFamily="49" charset="0"/>
              </a:rPr>
              <a:t>EMPLOYEES</a:t>
            </a:r>
            <a:r>
              <a:rPr lang="en-US" dirty="0"/>
              <a:t> to Emi.</a:t>
            </a:r>
          </a:p>
          <a:p>
            <a:pPr lvl="2"/>
            <a:r>
              <a:rPr lang="en-US" dirty="0"/>
              <a:t>Later, the </a:t>
            </a:r>
            <a:r>
              <a:rPr lang="en-US" dirty="0">
                <a:latin typeface="Courier New" pitchFamily="49" charset="0"/>
              </a:rPr>
              <a:t>SELECT</a:t>
            </a:r>
            <a:r>
              <a:rPr lang="en-US" sz="1100" dirty="0"/>
              <a:t> </a:t>
            </a:r>
            <a:r>
              <a:rPr lang="en-US" dirty="0"/>
              <a:t>privilege is revoked from Jeff. This revoke is cascaded to Emi as well.</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52157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663578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609488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309608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23/09/2019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23/09/2019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23/09/2019</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903" y="1435951"/>
            <a:ext cx="11569888" cy="2387600"/>
          </a:xfrm>
        </p:spPr>
        <p:txBody>
          <a:bodyPr anchor="ct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QUYỀN (PRIVILEGE)</a:t>
            </a:r>
          </a:p>
        </p:txBody>
      </p:sp>
      <p:sp>
        <p:nvSpPr>
          <p:cNvPr id="3" name="Subtitle 2"/>
          <p:cNvSpPr>
            <a:spLocks noGrp="1"/>
          </p:cNvSpPr>
          <p:nvPr>
            <p:ph type="subTitle" idx="1"/>
          </p:nvPr>
        </p:nvSpPr>
        <p:spPr>
          <a:xfrm>
            <a:off x="5527342" y="4907230"/>
            <a:ext cx="6414137" cy="1747570"/>
          </a:xfrm>
        </p:spPr>
        <p:txBody>
          <a:bodyPr>
            <a:noAutofit/>
          </a:bodyPr>
          <a:lstStyle/>
          <a:p>
            <a:pPr>
              <a:lnSpc>
                <a:spcPts val="2400"/>
              </a:lnSpc>
              <a:spcBef>
                <a:spcPts val="0"/>
              </a:spcBef>
            </a:pPr>
            <a:r>
              <a:rPr lang="en-US" sz="1800" b="1" dirty="0" err="1"/>
              <a:t>Biên</a:t>
            </a:r>
            <a:r>
              <a:rPr lang="en-US" sz="1800" b="1" dirty="0"/>
              <a:t> </a:t>
            </a:r>
            <a:r>
              <a:rPr lang="en-US" sz="1800" b="1" dirty="0" err="1"/>
              <a:t>soạn</a:t>
            </a:r>
            <a:r>
              <a:rPr lang="en-US" sz="1800" b="1" dirty="0"/>
              <a:t>: </a:t>
            </a:r>
            <a:r>
              <a:rPr lang="en-US" sz="1800" b="1" dirty="0" err="1"/>
              <a:t>Nguyễn</a:t>
            </a:r>
            <a:r>
              <a:rPr lang="en-US" sz="1800" b="1" dirty="0"/>
              <a:t> </a:t>
            </a:r>
            <a:r>
              <a:rPr lang="en-US" sz="1800" b="1" dirty="0" err="1"/>
              <a:t>Việt</a:t>
            </a:r>
            <a:r>
              <a:rPr lang="en-US" sz="1800" b="1" dirty="0"/>
              <a:t> </a:t>
            </a:r>
            <a:r>
              <a:rPr lang="en-US" sz="1800" b="1" dirty="0" err="1"/>
              <a:t>Hưng</a:t>
            </a:r>
            <a:endParaRPr lang="en-US" sz="1800" b="1" dirty="0"/>
          </a:p>
          <a:p>
            <a:pPr>
              <a:lnSpc>
                <a:spcPts val="2400"/>
              </a:lnSpc>
              <a:spcBef>
                <a:spcPts val="0"/>
              </a:spcBef>
            </a:pPr>
            <a:r>
              <a:rPr lang="en-US" sz="1800" b="1" dirty="0" err="1"/>
              <a:t>Bộ</a:t>
            </a:r>
            <a:r>
              <a:rPr lang="en-US" sz="1800" b="1" dirty="0"/>
              <a:t> </a:t>
            </a:r>
            <a:r>
              <a:rPr lang="en-US" sz="1800" b="1" dirty="0" err="1"/>
              <a:t>môn</a:t>
            </a:r>
            <a:r>
              <a:rPr lang="en-US" sz="1800" b="1" dirty="0"/>
              <a:t>: </a:t>
            </a:r>
            <a:r>
              <a:rPr lang="en-US" sz="1800" b="1" dirty="0" err="1"/>
              <a:t>Khoa</a:t>
            </a:r>
            <a:r>
              <a:rPr lang="en-US" sz="1800" b="1" dirty="0"/>
              <a:t> </a:t>
            </a:r>
            <a:r>
              <a:rPr lang="en-US" sz="1800" b="1" dirty="0" err="1"/>
              <a:t>Học</a:t>
            </a:r>
            <a:r>
              <a:rPr lang="en-US" sz="1800" b="1" dirty="0"/>
              <a:t> </a:t>
            </a:r>
            <a:r>
              <a:rPr lang="en-US" sz="1800" b="1" dirty="0" err="1"/>
              <a:t>Máy</a:t>
            </a:r>
            <a:r>
              <a:rPr lang="en-US" sz="1800" b="1" dirty="0"/>
              <a:t> </a:t>
            </a:r>
            <a:r>
              <a:rPr lang="en-US" sz="1800" b="1" dirty="0" err="1"/>
              <a:t>Tính</a:t>
            </a:r>
            <a:r>
              <a:rPr lang="en-US" sz="1800" b="1" dirty="0"/>
              <a:t> -  </a:t>
            </a:r>
            <a:r>
              <a:rPr lang="en-US" sz="1800" b="1" dirty="0" err="1"/>
              <a:t>Khoa</a:t>
            </a:r>
            <a:r>
              <a:rPr lang="en-US" sz="1800" b="1" dirty="0"/>
              <a:t> </a:t>
            </a:r>
            <a:r>
              <a:rPr lang="en-US" sz="1800" b="1" dirty="0" err="1"/>
              <a:t>Công</a:t>
            </a:r>
            <a:r>
              <a:rPr lang="en-US" sz="1800" b="1" dirty="0"/>
              <a:t> </a:t>
            </a:r>
            <a:r>
              <a:rPr lang="en-US" sz="1800" b="1" dirty="0" err="1"/>
              <a:t>Nghệ</a:t>
            </a:r>
            <a:r>
              <a:rPr lang="en-US" sz="1800" b="1" dirty="0"/>
              <a:t> </a:t>
            </a:r>
            <a:r>
              <a:rPr lang="en-US" sz="1800" b="1" dirty="0" err="1"/>
              <a:t>Thông</a:t>
            </a:r>
            <a:r>
              <a:rPr lang="en-US" sz="1800" b="1" dirty="0"/>
              <a:t> Tin</a:t>
            </a:r>
          </a:p>
          <a:p>
            <a:pPr>
              <a:lnSpc>
                <a:spcPts val="2400"/>
              </a:lnSpc>
              <a:spcBef>
                <a:spcPts val="0"/>
              </a:spcBef>
            </a:pPr>
            <a:r>
              <a:rPr lang="en-US" sz="1800" b="1" dirty="0" err="1"/>
              <a:t>Trường</a:t>
            </a:r>
            <a:r>
              <a:rPr lang="en-US" sz="1800" b="1" dirty="0"/>
              <a:t> </a:t>
            </a:r>
            <a:r>
              <a:rPr lang="en-US" sz="1800" b="1" dirty="0" err="1"/>
              <a:t>Đại</a:t>
            </a:r>
            <a:r>
              <a:rPr lang="en-US" sz="1800" b="1" dirty="0"/>
              <a:t> </a:t>
            </a:r>
            <a:r>
              <a:rPr lang="en-US" sz="1800" b="1" dirty="0" err="1"/>
              <a:t>Học</a:t>
            </a:r>
            <a:r>
              <a:rPr lang="en-US" sz="1800" b="1" dirty="0"/>
              <a:t> </a:t>
            </a:r>
            <a:r>
              <a:rPr lang="en-US" sz="1800" b="1" dirty="0" err="1"/>
              <a:t>Giao</a:t>
            </a:r>
            <a:r>
              <a:rPr lang="en-US" sz="1800" b="1" dirty="0"/>
              <a:t> </a:t>
            </a:r>
            <a:r>
              <a:rPr lang="en-US" sz="1800" b="1" dirty="0" err="1"/>
              <a:t>Thông</a:t>
            </a:r>
            <a:r>
              <a:rPr lang="en-US" sz="1800" b="1" dirty="0"/>
              <a:t> </a:t>
            </a:r>
            <a:r>
              <a:rPr lang="en-US" sz="1800" b="1" dirty="0" err="1"/>
              <a:t>Vân</a:t>
            </a:r>
            <a:r>
              <a:rPr lang="en-US" sz="1800" b="1" dirty="0"/>
              <a:t> </a:t>
            </a:r>
            <a:r>
              <a:rPr lang="en-US" sz="1800" b="1" dirty="0" err="1"/>
              <a:t>Tải</a:t>
            </a:r>
            <a:endParaRPr lang="en-US" sz="1800" b="1" dirty="0"/>
          </a:p>
          <a:p>
            <a:pPr>
              <a:lnSpc>
                <a:spcPts val="2400"/>
              </a:lnSpc>
              <a:spcBef>
                <a:spcPts val="0"/>
              </a:spcBef>
            </a:pPr>
            <a:r>
              <a:rPr lang="en-US" sz="1800" b="1" dirty="0">
                <a:solidFill>
                  <a:schemeClr val="accent1">
                    <a:lumMod val="75000"/>
                  </a:schemeClr>
                </a:solidFill>
              </a:rPr>
              <a:t>Website: </a:t>
            </a:r>
            <a:r>
              <a:rPr lang="en-US" sz="1800" b="1" dirty="0">
                <a:solidFill>
                  <a:schemeClr val="accent1">
                    <a:lumMod val="75000"/>
                  </a:schemeClr>
                </a:solidFill>
                <a:hlinkClick r:id="rId3"/>
              </a:rPr>
              <a:t>https://sites.google.com/site/viethung92gtvt/oracle-dba</a:t>
            </a:r>
            <a:endParaRPr lang="en-US" sz="1800" b="1" dirty="0">
              <a:solidFill>
                <a:schemeClr val="accent1">
                  <a:lumMod val="75000"/>
                </a:schemeClr>
              </a:solidFill>
            </a:endParaRPr>
          </a:p>
          <a:p>
            <a:pPr>
              <a:lnSpc>
                <a:spcPts val="2400"/>
              </a:lnSpc>
              <a:spcBef>
                <a:spcPts val="0"/>
              </a:spcBef>
            </a:pPr>
            <a:r>
              <a:rPr lang="en-US" sz="1800" b="1" dirty="0">
                <a:solidFill>
                  <a:schemeClr val="accent1">
                    <a:lumMod val="75000"/>
                  </a:schemeClr>
                </a:solidFill>
              </a:rPr>
              <a:t>Email   : </a:t>
            </a:r>
            <a:r>
              <a:rPr lang="en-US" sz="1800" b="1" dirty="0">
                <a:solidFill>
                  <a:schemeClr val="accent1">
                    <a:lumMod val="75000"/>
                  </a:schemeClr>
                </a:solidFill>
                <a:hlinkClick r:id="rId4"/>
              </a:rPr>
              <a:t>viethung92gtvt@gmail.com</a:t>
            </a:r>
            <a:endParaRPr lang="en-US" sz="1800" b="1" dirty="0">
              <a:solidFill>
                <a:schemeClr val="accent1">
                  <a:lumMod val="75000"/>
                </a:schemeClr>
              </a:solidFill>
            </a:endParaRPr>
          </a:p>
          <a:p>
            <a:pPr>
              <a:lnSpc>
                <a:spcPts val="2400"/>
              </a:lnSpc>
              <a:spcBef>
                <a:spcPts val="0"/>
              </a:spcBef>
            </a:pPr>
            <a:endParaRPr lang="en-US" sz="1800" b="1" dirty="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Quyền</a:t>
            </a:r>
            <a:r>
              <a:rPr lang="en-US" dirty="0"/>
              <a:t> </a:t>
            </a:r>
            <a:r>
              <a:rPr lang="en-US" dirty="0" err="1"/>
              <a:t>đối</a:t>
            </a:r>
            <a:r>
              <a:rPr lang="en-US" dirty="0"/>
              <a:t> </a:t>
            </a:r>
            <a:r>
              <a:rPr lang="en-US" dirty="0" err="1"/>
              <a:t>tượng</a:t>
            </a:r>
            <a:endParaRPr lang="en-US" dirty="0"/>
          </a:p>
        </p:txBody>
      </p:sp>
      <p:sp>
        <p:nvSpPr>
          <p:cNvPr id="3" name="Rectangle 2"/>
          <p:cNvSpPr/>
          <p:nvPr/>
        </p:nvSpPr>
        <p:spPr>
          <a:xfrm>
            <a:off x="547395" y="1181696"/>
            <a:ext cx="10723985" cy="4524315"/>
          </a:xfrm>
          <a:prstGeom prst="rect">
            <a:avLst/>
          </a:prstGeom>
        </p:spPr>
        <p:txBody>
          <a:bodyPr wrap="square">
            <a:spAutoFit/>
          </a:bodyPr>
          <a:lstStyle/>
          <a:p>
            <a:pPr marL="457200" lvl="0" indent="-457200" algn="just">
              <a:lnSpc>
                <a:spcPct val="150000"/>
              </a:lnSpc>
              <a:buFont typeface="Arial" pitchFamily="34" charset="0"/>
              <a:buChar char="•"/>
            </a:pPr>
            <a:r>
              <a:rPr lang="en-US" sz="3200" b="1" dirty="0" err="1">
                <a:latin typeface="Arial" pitchFamily="34" charset="0"/>
                <a:cs typeface="Arial" pitchFamily="34" charset="0"/>
              </a:rPr>
              <a:t>Là</a:t>
            </a:r>
            <a:r>
              <a:rPr lang="en-US" sz="3200" b="1" dirty="0">
                <a:latin typeface="Arial" pitchFamily="34" charset="0"/>
                <a:cs typeface="Arial" pitchFamily="34" charset="0"/>
              </a:rPr>
              <a:t> </a:t>
            </a:r>
            <a:r>
              <a:rPr lang="en-US" sz="3200" b="1" dirty="0" err="1">
                <a:latin typeface="Arial" pitchFamily="34" charset="0"/>
                <a:cs typeface="Arial" pitchFamily="34" charset="0"/>
              </a:rPr>
              <a:t>quyền</a:t>
            </a:r>
            <a:r>
              <a:rPr lang="en-US" sz="3200" b="1" dirty="0">
                <a:latin typeface="Arial" pitchFamily="34" charset="0"/>
                <a:cs typeface="Arial" pitchFamily="34" charset="0"/>
              </a:rPr>
              <a:t> </a:t>
            </a:r>
            <a:r>
              <a:rPr lang="en-US" sz="3200" b="1" dirty="0" err="1">
                <a:latin typeface="Arial" pitchFamily="34" charset="0"/>
                <a:cs typeface="Arial" pitchFamily="34" charset="0"/>
              </a:rPr>
              <a:t>thực</a:t>
            </a:r>
            <a:r>
              <a:rPr lang="en-US" sz="3200" b="1" dirty="0">
                <a:latin typeface="Arial" pitchFamily="34" charset="0"/>
                <a:cs typeface="Arial" pitchFamily="34" charset="0"/>
              </a:rPr>
              <a:t> </a:t>
            </a:r>
            <a:r>
              <a:rPr lang="en-US" sz="3200" b="1" dirty="0" err="1">
                <a:latin typeface="Arial" pitchFamily="34" charset="0"/>
                <a:cs typeface="Arial" pitchFamily="34" charset="0"/>
              </a:rPr>
              <a:t>hiện</a:t>
            </a:r>
            <a:r>
              <a:rPr lang="en-US" sz="3200" b="1" dirty="0">
                <a:latin typeface="Arial" pitchFamily="34" charset="0"/>
                <a:cs typeface="Arial" pitchFamily="34" charset="0"/>
              </a:rPr>
              <a:t> </a:t>
            </a:r>
            <a:r>
              <a:rPr lang="en-US" sz="3200" b="1" dirty="0" err="1">
                <a:latin typeface="Arial" pitchFamily="34" charset="0"/>
                <a:cs typeface="Arial" pitchFamily="34" charset="0"/>
              </a:rPr>
              <a:t>một</a:t>
            </a:r>
            <a:r>
              <a:rPr lang="en-US" sz="3200" b="1" dirty="0">
                <a:latin typeface="Arial" pitchFamily="34" charset="0"/>
                <a:cs typeface="Arial" pitchFamily="34" charset="0"/>
              </a:rPr>
              <a:t> </a:t>
            </a:r>
            <a:r>
              <a:rPr lang="en-US" sz="3200" b="1" dirty="0" err="1">
                <a:latin typeface="Arial" pitchFamily="34" charset="0"/>
                <a:cs typeface="Arial" pitchFamily="34" charset="0"/>
              </a:rPr>
              <a:t>hành</a:t>
            </a:r>
            <a:r>
              <a:rPr lang="en-US" sz="3200" b="1" dirty="0">
                <a:latin typeface="Arial" pitchFamily="34" charset="0"/>
                <a:cs typeface="Arial" pitchFamily="34" charset="0"/>
              </a:rPr>
              <a:t> </a:t>
            </a:r>
            <a:r>
              <a:rPr lang="en-US" sz="3200" b="1" dirty="0" err="1">
                <a:latin typeface="Arial" pitchFamily="34" charset="0"/>
                <a:cs typeface="Arial" pitchFamily="34" charset="0"/>
              </a:rPr>
              <a:t>động</a:t>
            </a:r>
            <a:r>
              <a:rPr lang="en-US" sz="3200" b="1" dirty="0">
                <a:latin typeface="Arial" pitchFamily="34" charset="0"/>
                <a:cs typeface="Arial" pitchFamily="34" charset="0"/>
              </a:rPr>
              <a:t> </a:t>
            </a:r>
            <a:r>
              <a:rPr lang="en-US" sz="3200" b="1" dirty="0" err="1">
                <a:latin typeface="Arial" pitchFamily="34" charset="0"/>
                <a:cs typeface="Arial" pitchFamily="34" charset="0"/>
              </a:rPr>
              <a:t>cụ</a:t>
            </a:r>
            <a:r>
              <a:rPr lang="en-US" sz="3200" b="1" dirty="0">
                <a:latin typeface="Arial" pitchFamily="34" charset="0"/>
                <a:cs typeface="Arial" pitchFamily="34" charset="0"/>
              </a:rPr>
              <a:t> </a:t>
            </a:r>
            <a:r>
              <a:rPr lang="en-US" sz="3200" b="1" dirty="0" err="1">
                <a:latin typeface="Arial" pitchFamily="34" charset="0"/>
                <a:cs typeface="Arial" pitchFamily="34" charset="0"/>
              </a:rPr>
              <a:t>thể</a:t>
            </a:r>
            <a:r>
              <a:rPr lang="en-US" sz="3200" b="1" dirty="0">
                <a:latin typeface="Arial" pitchFamily="34" charset="0"/>
                <a:cs typeface="Arial" pitchFamily="34" charset="0"/>
              </a:rPr>
              <a:t> </a:t>
            </a:r>
            <a:r>
              <a:rPr lang="en-US" sz="3200" b="1" dirty="0" err="1">
                <a:latin typeface="Arial" pitchFamily="34" charset="0"/>
                <a:cs typeface="Arial" pitchFamily="34" charset="0"/>
              </a:rPr>
              <a:t>trên</a:t>
            </a:r>
            <a:r>
              <a:rPr lang="en-US" sz="3200" b="1" dirty="0">
                <a:latin typeface="Arial" pitchFamily="34" charset="0"/>
                <a:cs typeface="Arial" pitchFamily="34" charset="0"/>
              </a:rPr>
              <a:t> </a:t>
            </a:r>
            <a:r>
              <a:rPr lang="en-US" sz="3200" b="1" dirty="0" err="1">
                <a:latin typeface="Arial" pitchFamily="34" charset="0"/>
                <a:cs typeface="Arial" pitchFamily="34" charset="0"/>
              </a:rPr>
              <a:t>một</a:t>
            </a:r>
            <a:r>
              <a:rPr lang="en-US" sz="3200" b="1" dirty="0">
                <a:latin typeface="Arial" pitchFamily="34" charset="0"/>
                <a:cs typeface="Arial" pitchFamily="34" charset="0"/>
              </a:rPr>
              <a:t> </a:t>
            </a:r>
            <a:r>
              <a:rPr lang="en-US" sz="3200" b="1" dirty="0" err="1">
                <a:latin typeface="Arial" pitchFamily="34" charset="0"/>
                <a:cs typeface="Arial" pitchFamily="34" charset="0"/>
              </a:rPr>
              <a:t>đối</a:t>
            </a:r>
            <a:r>
              <a:rPr lang="en-US" sz="3200" b="1" dirty="0">
                <a:latin typeface="Arial" pitchFamily="34" charset="0"/>
                <a:cs typeface="Arial" pitchFamily="34" charset="0"/>
              </a:rPr>
              <a:t> </a:t>
            </a:r>
            <a:r>
              <a:rPr lang="en-US" sz="3200" b="1" dirty="0" err="1">
                <a:latin typeface="Arial" pitchFamily="34" charset="0"/>
                <a:cs typeface="Arial" pitchFamily="34" charset="0"/>
              </a:rPr>
              <a:t>tượng</a:t>
            </a:r>
            <a:r>
              <a:rPr lang="en-US" sz="3200" b="1" dirty="0">
                <a:latin typeface="Arial" pitchFamily="34" charset="0"/>
                <a:cs typeface="Arial" pitchFamily="34" charset="0"/>
              </a:rPr>
              <a:t> </a:t>
            </a:r>
            <a:r>
              <a:rPr lang="en-US" sz="3200" b="1" dirty="0" err="1">
                <a:latin typeface="Arial" pitchFamily="34" charset="0"/>
                <a:cs typeface="Arial" pitchFamily="34" charset="0"/>
              </a:rPr>
              <a:t>trong</a:t>
            </a:r>
            <a:r>
              <a:rPr lang="en-US" sz="3200" b="1" dirty="0">
                <a:latin typeface="Arial" pitchFamily="34" charset="0"/>
                <a:cs typeface="Arial" pitchFamily="34" charset="0"/>
              </a:rPr>
              <a:t> schema </a:t>
            </a:r>
            <a:r>
              <a:rPr lang="en-US" sz="3200" b="1" err="1">
                <a:latin typeface="Arial" pitchFamily="34" charset="0"/>
                <a:cs typeface="Arial" pitchFamily="34" charset="0"/>
              </a:rPr>
              <a:t>cụ</a:t>
            </a:r>
            <a:r>
              <a:rPr lang="en-US" sz="3200" b="1">
                <a:latin typeface="Arial" pitchFamily="34" charset="0"/>
                <a:cs typeface="Arial" pitchFamily="34" charset="0"/>
              </a:rPr>
              <a:t> thể. </a:t>
            </a:r>
            <a:r>
              <a:rPr lang="en-US" sz="3200" b="1" dirty="0" err="1">
                <a:latin typeface="Arial" pitchFamily="34" charset="0"/>
                <a:cs typeface="Arial" pitchFamily="34" charset="0"/>
              </a:rPr>
              <a:t>Vd</a:t>
            </a:r>
            <a:r>
              <a:rPr lang="en-US" sz="3200" b="1" dirty="0">
                <a:latin typeface="Arial" pitchFamily="34" charset="0"/>
                <a:cs typeface="Arial" pitchFamily="34" charset="0"/>
              </a:rPr>
              <a:t>: </a:t>
            </a:r>
            <a:r>
              <a:rPr lang="en-US" sz="3200" b="1" dirty="0" err="1">
                <a:latin typeface="Arial" pitchFamily="34" charset="0"/>
                <a:cs typeface="Arial" pitchFamily="34" charset="0"/>
              </a:rPr>
              <a:t>quyền</a:t>
            </a:r>
            <a:r>
              <a:rPr lang="en-US" sz="3200" b="1" dirty="0">
                <a:latin typeface="Arial" pitchFamily="34" charset="0"/>
                <a:cs typeface="Arial" pitchFamily="34" charset="0"/>
              </a:rPr>
              <a:t> </a:t>
            </a:r>
            <a:r>
              <a:rPr lang="en-US" sz="3200" b="1" dirty="0" err="1">
                <a:latin typeface="Arial" pitchFamily="34" charset="0"/>
                <a:cs typeface="Arial" pitchFamily="34" charset="0"/>
              </a:rPr>
              <a:t>xóa</a:t>
            </a:r>
            <a:r>
              <a:rPr lang="en-US" sz="3200" b="1" dirty="0">
                <a:latin typeface="Arial" pitchFamily="34" charset="0"/>
                <a:cs typeface="Arial" pitchFamily="34" charset="0"/>
              </a:rPr>
              <a:t> </a:t>
            </a:r>
            <a:r>
              <a:rPr lang="en-US" sz="3200" b="1" dirty="0" err="1">
                <a:latin typeface="Arial" pitchFamily="34" charset="0"/>
                <a:cs typeface="Arial" pitchFamily="34" charset="0"/>
              </a:rPr>
              <a:t>các</a:t>
            </a:r>
            <a:r>
              <a:rPr lang="en-US" sz="3200" b="1" dirty="0">
                <a:latin typeface="Arial" pitchFamily="34" charset="0"/>
                <a:cs typeface="Arial" pitchFamily="34" charset="0"/>
              </a:rPr>
              <a:t> </a:t>
            </a:r>
            <a:r>
              <a:rPr lang="en-US" sz="3200" b="1" dirty="0" err="1">
                <a:latin typeface="Arial" pitchFamily="34" charset="0"/>
                <a:cs typeface="Arial" pitchFamily="34" charset="0"/>
              </a:rPr>
              <a:t>hàng</a:t>
            </a:r>
            <a:r>
              <a:rPr lang="en-US" sz="3200" b="1" dirty="0">
                <a:latin typeface="Arial" pitchFamily="34" charset="0"/>
                <a:cs typeface="Arial" pitchFamily="34" charset="0"/>
              </a:rPr>
              <a:t> </a:t>
            </a:r>
            <a:r>
              <a:rPr lang="en-US" sz="3200" b="1" dirty="0" err="1">
                <a:latin typeface="Arial" pitchFamily="34" charset="0"/>
                <a:cs typeface="Arial" pitchFamily="34" charset="0"/>
              </a:rPr>
              <a:t>dữ</a:t>
            </a:r>
            <a:r>
              <a:rPr lang="en-US" sz="3200" b="1" dirty="0">
                <a:latin typeface="Arial" pitchFamily="34" charset="0"/>
                <a:cs typeface="Arial" pitchFamily="34" charset="0"/>
              </a:rPr>
              <a:t> </a:t>
            </a:r>
            <a:r>
              <a:rPr lang="en-US" sz="3200" b="1" dirty="0" err="1">
                <a:latin typeface="Arial" pitchFamily="34" charset="0"/>
                <a:cs typeface="Arial" pitchFamily="34" charset="0"/>
              </a:rPr>
              <a:t>liệu</a:t>
            </a:r>
            <a:r>
              <a:rPr lang="en-US" sz="3200" b="1" dirty="0">
                <a:latin typeface="Arial" pitchFamily="34" charset="0"/>
                <a:cs typeface="Arial" pitchFamily="34" charset="0"/>
              </a:rPr>
              <a:t> </a:t>
            </a:r>
            <a:r>
              <a:rPr lang="en-US" sz="3200" b="1" dirty="0" err="1">
                <a:latin typeface="Arial" pitchFamily="34" charset="0"/>
                <a:cs typeface="Arial" pitchFamily="34" charset="0"/>
              </a:rPr>
              <a:t>khỏi</a:t>
            </a:r>
            <a:r>
              <a:rPr lang="en-US" sz="3200" b="1" dirty="0">
                <a:latin typeface="Arial" pitchFamily="34" charset="0"/>
                <a:cs typeface="Arial" pitchFamily="34" charset="0"/>
              </a:rPr>
              <a:t> </a:t>
            </a:r>
            <a:r>
              <a:rPr lang="en-US" sz="3200" b="1" dirty="0" err="1">
                <a:latin typeface="Arial" pitchFamily="34" charset="0"/>
                <a:cs typeface="Arial" pitchFamily="34" charset="0"/>
              </a:rPr>
              <a:t>bảng</a:t>
            </a:r>
            <a:r>
              <a:rPr lang="en-US" sz="3200" b="1" dirty="0">
                <a:latin typeface="Arial" pitchFamily="34" charset="0"/>
                <a:cs typeface="Arial" pitchFamily="34" charset="0"/>
              </a:rPr>
              <a:t> Department </a:t>
            </a:r>
            <a:r>
              <a:rPr lang="en-US" sz="3200" b="1" dirty="0" err="1">
                <a:latin typeface="Arial" pitchFamily="34" charset="0"/>
                <a:cs typeface="Arial" pitchFamily="34" charset="0"/>
              </a:rPr>
              <a:t>trong</a:t>
            </a:r>
            <a:r>
              <a:rPr lang="en-US" sz="3200" b="1" dirty="0">
                <a:latin typeface="Arial" pitchFamily="34" charset="0"/>
                <a:cs typeface="Arial" pitchFamily="34" charset="0"/>
              </a:rPr>
              <a:t> schema SCOTT.</a:t>
            </a:r>
          </a:p>
          <a:p>
            <a:pPr marL="457200" lvl="0" indent="-457200" algn="just">
              <a:lnSpc>
                <a:spcPct val="150000"/>
              </a:lnSpc>
              <a:buFont typeface="Arial" pitchFamily="34" charset="0"/>
              <a:buChar char="•"/>
            </a:pPr>
            <a:r>
              <a:rPr lang="en-US" sz="3200" b="1" dirty="0" err="1">
                <a:latin typeface="Arial" pitchFamily="34" charset="0"/>
                <a:cs typeface="Arial" pitchFamily="34" charset="0"/>
              </a:rPr>
              <a:t>Có</a:t>
            </a:r>
            <a:r>
              <a:rPr lang="en-US" sz="3200" b="1" dirty="0">
                <a:latin typeface="Arial" pitchFamily="34" charset="0"/>
                <a:cs typeface="Arial" pitchFamily="34" charset="0"/>
              </a:rPr>
              <a:t> </a:t>
            </a:r>
            <a:r>
              <a:rPr lang="en-US" sz="3200" b="1" dirty="0" err="1">
                <a:latin typeface="Arial" pitchFamily="34" charset="0"/>
                <a:cs typeface="Arial" pitchFamily="34" charset="0"/>
              </a:rPr>
              <a:t>nhiều</a:t>
            </a:r>
            <a:r>
              <a:rPr lang="en-US" sz="3200" b="1" dirty="0">
                <a:latin typeface="Arial" pitchFamily="34" charset="0"/>
                <a:cs typeface="Arial" pitchFamily="34" charset="0"/>
              </a:rPr>
              <a:t> </a:t>
            </a:r>
            <a:r>
              <a:rPr lang="en-US" sz="3200" b="1" dirty="0" err="1">
                <a:latin typeface="Arial" pitchFamily="34" charset="0"/>
                <a:cs typeface="Arial" pitchFamily="34" charset="0"/>
              </a:rPr>
              <a:t>quyền</a:t>
            </a:r>
            <a:r>
              <a:rPr lang="en-US" sz="3200" b="1" dirty="0">
                <a:latin typeface="Arial" pitchFamily="34" charset="0"/>
                <a:cs typeface="Arial" pitchFamily="34" charset="0"/>
              </a:rPr>
              <a:t> </a:t>
            </a:r>
            <a:r>
              <a:rPr lang="en-US" sz="3200" b="1" dirty="0" err="1">
                <a:latin typeface="Arial" pitchFamily="34" charset="0"/>
                <a:cs typeface="Arial" pitchFamily="34" charset="0"/>
              </a:rPr>
              <a:t>đối</a:t>
            </a:r>
            <a:r>
              <a:rPr lang="en-US" sz="3200" b="1" dirty="0">
                <a:latin typeface="Arial" pitchFamily="34" charset="0"/>
                <a:cs typeface="Arial" pitchFamily="34" charset="0"/>
              </a:rPr>
              <a:t> </a:t>
            </a:r>
            <a:r>
              <a:rPr lang="en-US" sz="3200" b="1" dirty="0" err="1">
                <a:latin typeface="Arial" pitchFamily="34" charset="0"/>
                <a:cs typeface="Arial" pitchFamily="34" charset="0"/>
              </a:rPr>
              <a:t>tượng</a:t>
            </a:r>
            <a:r>
              <a:rPr lang="en-US" sz="3200" b="1" dirty="0">
                <a:latin typeface="Arial" pitchFamily="34" charset="0"/>
                <a:cs typeface="Arial" pitchFamily="34" charset="0"/>
              </a:rPr>
              <a:t> </a:t>
            </a:r>
            <a:r>
              <a:rPr lang="en-US" sz="3200" b="1" dirty="0" err="1">
                <a:latin typeface="Arial" pitchFamily="34" charset="0"/>
                <a:cs typeface="Arial" pitchFamily="34" charset="0"/>
              </a:rPr>
              <a:t>khác</a:t>
            </a:r>
            <a:r>
              <a:rPr lang="en-US" sz="3200" b="1" dirty="0">
                <a:latin typeface="Arial" pitchFamily="34" charset="0"/>
                <a:cs typeface="Arial" pitchFamily="34" charset="0"/>
              </a:rPr>
              <a:t> </a:t>
            </a:r>
            <a:r>
              <a:rPr lang="en-US" sz="3200" b="1" dirty="0" err="1">
                <a:latin typeface="Arial" pitchFamily="34" charset="0"/>
                <a:cs typeface="Arial" pitchFamily="34" charset="0"/>
              </a:rPr>
              <a:t>nhau</a:t>
            </a:r>
            <a:r>
              <a:rPr lang="en-US" sz="3200" b="1" dirty="0">
                <a:latin typeface="Arial" pitchFamily="34" charset="0"/>
                <a:cs typeface="Arial" pitchFamily="34" charset="0"/>
              </a:rPr>
              <a:t> </a:t>
            </a:r>
            <a:r>
              <a:rPr lang="en-US" sz="3200" b="1" dirty="0" err="1">
                <a:latin typeface="Arial" pitchFamily="34" charset="0"/>
                <a:cs typeface="Arial" pitchFamily="34" charset="0"/>
              </a:rPr>
              <a:t>dành</a:t>
            </a:r>
            <a:r>
              <a:rPr lang="en-US" sz="3200" b="1" dirty="0">
                <a:latin typeface="Arial" pitchFamily="34" charset="0"/>
                <a:cs typeface="Arial" pitchFamily="34" charset="0"/>
              </a:rPr>
              <a:t> </a:t>
            </a:r>
            <a:r>
              <a:rPr lang="en-US" sz="3200" b="1" dirty="0" err="1">
                <a:latin typeface="Arial" pitchFamily="34" charset="0"/>
                <a:cs typeface="Arial" pitchFamily="34" charset="0"/>
              </a:rPr>
              <a:t>cho</a:t>
            </a:r>
            <a:r>
              <a:rPr lang="en-US" sz="3200" b="1" dirty="0">
                <a:latin typeface="Arial" pitchFamily="34" charset="0"/>
                <a:cs typeface="Arial" pitchFamily="34" charset="0"/>
              </a:rPr>
              <a:t> </a:t>
            </a:r>
            <a:r>
              <a:rPr lang="en-US" sz="3200" b="1" dirty="0" err="1">
                <a:latin typeface="Arial" pitchFamily="34" charset="0"/>
                <a:cs typeface="Arial" pitchFamily="34" charset="0"/>
              </a:rPr>
              <a:t>các</a:t>
            </a:r>
            <a:r>
              <a:rPr lang="en-US" sz="3200" b="1" dirty="0">
                <a:latin typeface="Arial" pitchFamily="34" charset="0"/>
                <a:cs typeface="Arial" pitchFamily="34" charset="0"/>
              </a:rPr>
              <a:t> </a:t>
            </a:r>
            <a:r>
              <a:rPr lang="en-US" sz="3200" b="1" dirty="0" err="1">
                <a:latin typeface="Arial" pitchFamily="34" charset="0"/>
                <a:cs typeface="Arial" pitchFamily="34" charset="0"/>
              </a:rPr>
              <a:t>loại</a:t>
            </a:r>
            <a:r>
              <a:rPr lang="en-US" sz="3200" b="1" dirty="0">
                <a:latin typeface="Arial" pitchFamily="34" charset="0"/>
                <a:cs typeface="Arial" pitchFamily="34" charset="0"/>
              </a:rPr>
              <a:t> </a:t>
            </a:r>
            <a:r>
              <a:rPr lang="en-US" sz="3200" b="1" dirty="0" err="1">
                <a:latin typeface="Arial" pitchFamily="34" charset="0"/>
                <a:cs typeface="Arial" pitchFamily="34" charset="0"/>
              </a:rPr>
              <a:t>đối</a:t>
            </a:r>
            <a:r>
              <a:rPr lang="en-US" sz="3200" b="1" dirty="0">
                <a:latin typeface="Arial" pitchFamily="34" charset="0"/>
                <a:cs typeface="Arial" pitchFamily="34" charset="0"/>
              </a:rPr>
              <a:t> </a:t>
            </a:r>
            <a:r>
              <a:rPr lang="en-US" sz="3200" b="1" dirty="0" err="1">
                <a:latin typeface="Arial" pitchFamily="34" charset="0"/>
                <a:cs typeface="Arial" pitchFamily="34" charset="0"/>
              </a:rPr>
              <a:t>tượng</a:t>
            </a:r>
            <a:r>
              <a:rPr lang="en-US" sz="3200" b="1" dirty="0">
                <a:latin typeface="Arial" pitchFamily="34" charset="0"/>
                <a:cs typeface="Arial" pitchFamily="34" charset="0"/>
              </a:rPr>
              <a:t> </a:t>
            </a:r>
            <a:r>
              <a:rPr lang="en-US" sz="3200" b="1" dirty="0" err="1">
                <a:latin typeface="Arial" pitchFamily="34" charset="0"/>
                <a:cs typeface="Arial" pitchFamily="34" charset="0"/>
              </a:rPr>
              <a:t>khác</a:t>
            </a:r>
            <a:r>
              <a:rPr lang="en-US" sz="3200" b="1" dirty="0">
                <a:latin typeface="Arial" pitchFamily="34" charset="0"/>
                <a:cs typeface="Arial" pitchFamily="34" charset="0"/>
              </a:rPr>
              <a:t> </a:t>
            </a:r>
            <a:r>
              <a:rPr lang="en-US" sz="3200" b="1" dirty="0" err="1">
                <a:latin typeface="Arial" pitchFamily="34" charset="0"/>
                <a:cs typeface="Arial" pitchFamily="34" charset="0"/>
              </a:rPr>
              <a:t>nhau</a:t>
            </a:r>
            <a:r>
              <a:rPr lang="en-US" sz="3200" b="1" dirty="0">
                <a:latin typeface="Arial" pitchFamily="34" charset="0"/>
                <a:cs typeface="Arial" pitchFamily="34" charset="0"/>
              </a:rPr>
              <a:t>.</a:t>
            </a:r>
          </a:p>
        </p:txBody>
      </p:sp>
    </p:spTree>
    <p:extLst>
      <p:ext uri="{BB962C8B-B14F-4D97-AF65-F5344CB8AC3E}">
        <p14:creationId xmlns:p14="http://schemas.microsoft.com/office/powerpoint/2010/main" val="27057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quyền</a:t>
            </a:r>
            <a:r>
              <a:rPr lang="en-US" dirty="0"/>
              <a:t> </a:t>
            </a:r>
            <a:r>
              <a:rPr lang="en-US" dirty="0" err="1"/>
              <a:t>đối</a:t>
            </a:r>
            <a:r>
              <a:rPr lang="en-US" dirty="0"/>
              <a:t> </a:t>
            </a:r>
            <a:r>
              <a:rPr lang="en-US" dirty="0" err="1"/>
              <a:t>tượng</a:t>
            </a:r>
            <a:endParaRPr lang="en-US" dirty="0"/>
          </a:p>
        </p:txBody>
      </p:sp>
      <p:grpSp>
        <p:nvGrpSpPr>
          <p:cNvPr id="30" name="Group 29"/>
          <p:cNvGrpSpPr/>
          <p:nvPr/>
        </p:nvGrpSpPr>
        <p:grpSpPr>
          <a:xfrm>
            <a:off x="2477713" y="1463675"/>
            <a:ext cx="6858000" cy="3743325"/>
            <a:chOff x="1114425" y="1905000"/>
            <a:chExt cx="6858000" cy="3743325"/>
          </a:xfrm>
        </p:grpSpPr>
        <p:sp>
          <p:nvSpPr>
            <p:cNvPr id="17" name="Rectangle 2"/>
            <p:cNvSpPr txBox="1">
              <a:spLocks noChangeArrowheads="1"/>
            </p:cNvSpPr>
            <p:nvPr/>
          </p:nvSpPr>
          <p:spPr bwMode="blackWhite">
            <a:xfrm>
              <a:off x="1117600" y="1905000"/>
              <a:ext cx="6851650" cy="3740150"/>
            </a:xfrm>
            <a:prstGeom prst="rect">
              <a:avLst/>
            </a:prstGeom>
            <a:solidFill>
              <a:srgbClr val="99CCFF"/>
            </a:solidFill>
            <a:ln w="28575"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Arial"/>
                  <a:ea typeface="+mn-ea"/>
                  <a:cs typeface="+mn-cs"/>
                </a:rPr>
                <a:t>Object priv.	Table	View	Sequence	Procedure</a:t>
              </a: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ALTER</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 	 Ö 		</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DELETE</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EXECUTE</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INDEX</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INSERT</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REFERENCES</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SELECT</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	Ö	 </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UPDATE</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p>
          </p:txBody>
        </p:sp>
        <p:sp>
          <p:nvSpPr>
            <p:cNvPr id="18" name="Line 3"/>
            <p:cNvSpPr>
              <a:spLocks noChangeShapeType="1"/>
            </p:cNvSpPr>
            <p:nvPr/>
          </p:nvSpPr>
          <p:spPr bwMode="auto">
            <a:xfrm flipH="1">
              <a:off x="2813050" y="1906588"/>
              <a:ext cx="1588" cy="374173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Line 4"/>
            <p:cNvSpPr>
              <a:spLocks noChangeShapeType="1"/>
            </p:cNvSpPr>
            <p:nvPr/>
          </p:nvSpPr>
          <p:spPr bwMode="auto">
            <a:xfrm>
              <a:off x="3552825" y="1905000"/>
              <a:ext cx="0" cy="373221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Line 5"/>
            <p:cNvSpPr>
              <a:spLocks noChangeShapeType="1"/>
            </p:cNvSpPr>
            <p:nvPr/>
          </p:nvSpPr>
          <p:spPr bwMode="auto">
            <a:xfrm>
              <a:off x="4341813" y="1906588"/>
              <a:ext cx="0" cy="374173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Line 6"/>
            <p:cNvSpPr>
              <a:spLocks noChangeShapeType="1"/>
            </p:cNvSpPr>
            <p:nvPr/>
          </p:nvSpPr>
          <p:spPr bwMode="auto">
            <a:xfrm>
              <a:off x="5857875" y="1917700"/>
              <a:ext cx="0" cy="373062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Line 7"/>
            <p:cNvSpPr>
              <a:spLocks noChangeShapeType="1"/>
            </p:cNvSpPr>
            <p:nvPr/>
          </p:nvSpPr>
          <p:spPr bwMode="auto">
            <a:xfrm>
              <a:off x="1117600" y="5243513"/>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8"/>
            <p:cNvSpPr>
              <a:spLocks noChangeShapeType="1"/>
            </p:cNvSpPr>
            <p:nvPr/>
          </p:nvSpPr>
          <p:spPr bwMode="auto">
            <a:xfrm>
              <a:off x="1117600" y="4813300"/>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9"/>
            <p:cNvSpPr>
              <a:spLocks noChangeShapeType="1"/>
            </p:cNvSpPr>
            <p:nvPr/>
          </p:nvSpPr>
          <p:spPr bwMode="auto">
            <a:xfrm>
              <a:off x="1117600" y="4383088"/>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Line 10"/>
            <p:cNvSpPr>
              <a:spLocks noChangeShapeType="1"/>
            </p:cNvSpPr>
            <p:nvPr/>
          </p:nvSpPr>
          <p:spPr bwMode="auto">
            <a:xfrm>
              <a:off x="1117600" y="3979863"/>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11"/>
            <p:cNvSpPr>
              <a:spLocks noChangeShapeType="1"/>
            </p:cNvSpPr>
            <p:nvPr/>
          </p:nvSpPr>
          <p:spPr bwMode="auto">
            <a:xfrm>
              <a:off x="1117600" y="3549650"/>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12"/>
            <p:cNvSpPr>
              <a:spLocks noChangeShapeType="1"/>
            </p:cNvSpPr>
            <p:nvPr/>
          </p:nvSpPr>
          <p:spPr bwMode="auto">
            <a:xfrm>
              <a:off x="1117600" y="3119438"/>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Line 13"/>
            <p:cNvSpPr>
              <a:spLocks noChangeShapeType="1"/>
            </p:cNvSpPr>
            <p:nvPr/>
          </p:nvSpPr>
          <p:spPr bwMode="auto">
            <a:xfrm>
              <a:off x="1117600" y="2724150"/>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Line 15"/>
            <p:cNvSpPr>
              <a:spLocks noChangeShapeType="1"/>
            </p:cNvSpPr>
            <p:nvPr/>
          </p:nvSpPr>
          <p:spPr bwMode="auto">
            <a:xfrm>
              <a:off x="1114425" y="2333625"/>
              <a:ext cx="6858000" cy="0"/>
            </a:xfrm>
            <a:prstGeom prst="line">
              <a:avLst/>
            </a:prstGeom>
            <a:noFill/>
            <a:ln w="57150">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73559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Gán</a:t>
            </a:r>
            <a:r>
              <a:rPr lang="en-US" kern="0" dirty="0">
                <a:latin typeface="Arial"/>
              </a:rPr>
              <a:t> </a:t>
            </a:r>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err="1">
                <a:latin typeface="Arial"/>
              </a:rPr>
              <a:t>đối</a:t>
            </a:r>
            <a:r>
              <a:rPr lang="en-US" kern="0">
                <a:latin typeface="Arial"/>
              </a:rPr>
              <a:t> tượng cho user</a:t>
            </a:r>
            <a:endParaRPr lang="en-US" dirty="0"/>
          </a:p>
        </p:txBody>
      </p:sp>
      <p:sp>
        <p:nvSpPr>
          <p:cNvPr id="3" name="Rectangle 2"/>
          <p:cNvSpPr>
            <a:spLocks noChangeArrowheads="1"/>
          </p:cNvSpPr>
          <p:nvPr/>
        </p:nvSpPr>
        <p:spPr bwMode="blackGray">
          <a:xfrm>
            <a:off x="1735617" y="5146568"/>
            <a:ext cx="7232650"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lvl="0" defTabSz="400050" eaLnBrk="0" hangingPunct="0">
              <a:tabLst>
                <a:tab pos="400050" algn="r"/>
                <a:tab pos="673100" algn="l"/>
              </a:tabLst>
              <a:defRPr/>
            </a:pPr>
            <a:r>
              <a:rPr lang="en-US" sz="2000" kern="0" dirty="0">
                <a:solidFill>
                  <a:srgbClr val="000000"/>
                </a:solidFill>
                <a:latin typeface="Courier New" pitchFamily="49" charset="0"/>
              </a:rPr>
              <a:t>GRANT SELECT ON </a:t>
            </a:r>
            <a:r>
              <a:rPr lang="en-US" sz="2000" kern="0" dirty="0" err="1">
                <a:solidFill>
                  <a:srgbClr val="000000"/>
                </a:solidFill>
                <a:latin typeface="Courier New" pitchFamily="49" charset="0"/>
              </a:rPr>
              <a:t>emi.customers</a:t>
            </a:r>
            <a:r>
              <a:rPr lang="en-US" sz="2000" kern="0" dirty="0">
                <a:solidFill>
                  <a:srgbClr val="000000"/>
                </a:solidFill>
                <a:latin typeface="Courier New" pitchFamily="49" charset="0"/>
              </a:rPr>
              <a:t> TO </a:t>
            </a:r>
            <a:r>
              <a:rPr lang="en-US" sz="2000" kern="0" dirty="0" err="1">
                <a:solidFill>
                  <a:srgbClr val="000000"/>
                </a:solidFill>
                <a:latin typeface="Courier New" pitchFamily="49" charset="0"/>
              </a:rPr>
              <a:t>jeff</a:t>
            </a:r>
            <a:r>
              <a:rPr lang="en-US" sz="2000" kern="0" dirty="0">
                <a:solidFill>
                  <a:srgbClr val="000000"/>
                </a:solidFill>
                <a:latin typeface="Courier New" pitchFamily="49" charset="0"/>
              </a:rPr>
              <a:t>;</a:t>
            </a:r>
          </a:p>
        </p:txBody>
      </p:sp>
      <p:sp>
        <p:nvSpPr>
          <p:cNvPr id="4" name="Rectangle 3"/>
          <p:cNvSpPr>
            <a:spLocks noChangeArrowheads="1"/>
          </p:cNvSpPr>
          <p:nvPr/>
        </p:nvSpPr>
        <p:spPr bwMode="blackGray">
          <a:xfrm>
            <a:off x="1729267" y="5828087"/>
            <a:ext cx="7239000" cy="7302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GRANT UPDATE ON </a:t>
            </a:r>
            <a:r>
              <a:rPr kumimoji="0" lang="en-US" sz="2000" b="0" i="0" u="none" strike="noStrike" kern="0" cap="none" spc="0" normalizeH="0" baseline="0" noProof="0" dirty="0" err="1">
                <a:ln>
                  <a:noFill/>
                </a:ln>
                <a:solidFill>
                  <a:srgbClr val="000000"/>
                </a:solidFill>
                <a:effectLst/>
                <a:uLnTx/>
                <a:uFillTx/>
                <a:latin typeface="Courier New" pitchFamily="49" charset="0"/>
              </a:rPr>
              <a:t>emi.customers</a:t>
            </a:r>
            <a:r>
              <a:rPr kumimoji="0" lang="en-US" sz="2000" b="0" i="0" u="none" strike="noStrike" kern="0" cap="none" spc="0" normalizeH="0" baseline="0" noProof="0" dirty="0">
                <a:ln>
                  <a:noFill/>
                </a:ln>
                <a:solidFill>
                  <a:srgbClr val="000000"/>
                </a:solidFill>
                <a:effectLst/>
                <a:uLnTx/>
                <a:uFillTx/>
                <a:latin typeface="Courier New" pitchFamily="49" charset="0"/>
              </a:rPr>
              <a:t> TO </a:t>
            </a:r>
            <a:r>
              <a:rPr kumimoji="0" lang="en-US" sz="2000" b="0" i="0" u="none" strike="noStrike" kern="0" cap="none" spc="0" normalizeH="0" baseline="0" noProof="0" dirty="0" err="1">
                <a:ln>
                  <a:noFill/>
                </a:ln>
                <a:solidFill>
                  <a:srgbClr val="000000"/>
                </a:solidFill>
                <a:effectLst/>
                <a:uLnTx/>
                <a:uFillTx/>
                <a:latin typeface="Courier New" pitchFamily="49" charset="0"/>
              </a:rPr>
              <a:t>jeff</a:t>
            </a:r>
            <a:r>
              <a:rPr kumimoji="0" lang="en-US" sz="2000" b="0" i="0" u="none" strike="noStrike" kern="0" cap="none" spc="0" normalizeH="0" baseline="0" noProof="0" dirty="0">
                <a:ln>
                  <a:noFill/>
                </a:ln>
                <a:solidFill>
                  <a:srgbClr val="000000"/>
                </a:solidFill>
                <a:effectLst/>
                <a:uLnTx/>
                <a:uFillTx/>
                <a:latin typeface="Courier New" pitchFamily="49" charset="0"/>
              </a:rPr>
              <a:t> WITH GRANT OPTION;</a:t>
            </a:r>
          </a:p>
        </p:txBody>
      </p:sp>
      <p:sp>
        <p:nvSpPr>
          <p:cNvPr id="6" name="Rectangle 5"/>
          <p:cNvSpPr txBox="1">
            <a:spLocks noChangeArrowheads="1"/>
          </p:cNvSpPr>
          <p:nvPr/>
        </p:nvSpPr>
        <p:spPr bwMode="auto">
          <a:xfrm>
            <a:off x="618257" y="2640341"/>
            <a:ext cx="10951311" cy="270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200" b="1" i="0" u="none" strike="noStrike" kern="0" cap="none" spc="0" normalizeH="0" baseline="0" noProof="0" dirty="0" err="1">
                <a:ln>
                  <a:noFill/>
                </a:ln>
                <a:solidFill>
                  <a:srgbClr val="000000"/>
                </a:solidFill>
                <a:effectLst/>
                <a:uLnTx/>
                <a:uFillTx/>
                <a:latin typeface="Arial"/>
              </a:rPr>
              <a:t>Sử</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dụng</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lệnh</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a:ln>
                  <a:noFill/>
                </a:ln>
                <a:solidFill>
                  <a:srgbClr val="000000"/>
                </a:solidFill>
                <a:effectLst/>
                <a:uLnTx/>
                <a:uFillTx/>
                <a:latin typeface="Courier New" pitchFamily="49" charset="0"/>
              </a:rPr>
              <a:t>GRANT</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để</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gán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các</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quyền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đối</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tượng</a:t>
            </a:r>
            <a:r>
              <a:rPr lang="en-US" kern="0" dirty="0">
                <a:solidFill>
                  <a:srgbClr val="000000"/>
                </a:solidFill>
                <a:latin typeface="Arial"/>
              </a:rPr>
              <a:t> </a:t>
            </a:r>
            <a:r>
              <a:rPr lang="en-US" kern="0" err="1">
                <a:solidFill>
                  <a:srgbClr val="000000"/>
                </a:solidFill>
                <a:latin typeface="Arial"/>
              </a:rPr>
              <a:t>cho</a:t>
            </a:r>
            <a:r>
              <a:rPr lang="en-US" kern="0">
                <a:solidFill>
                  <a:srgbClr val="000000"/>
                </a:solidFill>
                <a:latin typeface="Arial"/>
              </a:rPr>
              <a:t> user.</a:t>
            </a:r>
            <a:endParaRPr kumimoji="0" lang="en-US" sz="2200" b="1" i="0" u="none" strike="noStrike" kern="0" cap="none" spc="0" normalizeH="0" baseline="0" noProof="0" dirty="0">
              <a:ln>
                <a:noFill/>
              </a:ln>
              <a:solidFill>
                <a:srgbClr val="000000"/>
              </a:solidFill>
              <a:effectLst/>
              <a:uLnTx/>
              <a:uFillTx/>
              <a:latin typeface="Arial"/>
            </a:endParaRPr>
          </a:p>
          <a:p>
            <a:pPr lvl="1" algn="just">
              <a:lnSpc>
                <a:spcPct val="150000"/>
              </a:lnSpc>
              <a:defRPr/>
            </a:pPr>
            <a:r>
              <a:rPr kumimoji="0" lang="en-US" sz="2200" b="1" i="0" u="none" strike="noStrike" kern="0" cap="none" spc="0" normalizeH="0" baseline="0" noProof="0" dirty="0" err="1">
                <a:ln>
                  <a:noFill/>
                </a:ln>
                <a:solidFill>
                  <a:srgbClr val="000000"/>
                </a:solidFill>
                <a:effectLst/>
                <a:uLnTx/>
                <a:uFillTx/>
                <a:latin typeface="Arial"/>
              </a:rPr>
              <a:t>Gán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err="1">
                <a:ln>
                  <a:noFill/>
                </a:ln>
                <a:solidFill>
                  <a:srgbClr val="000000"/>
                </a:solidFill>
                <a:effectLst/>
                <a:uLnTx/>
                <a:uFillTx/>
                <a:latin typeface="Arial"/>
              </a:rPr>
              <a:t>quyền</a:t>
            </a:r>
            <a:r>
              <a:rPr kumimoji="0" lang="en-US" sz="2200" b="1" i="0" u="none" strike="noStrike" kern="0" cap="none" spc="0" normalizeH="0" baseline="0" noProof="0">
                <a:ln>
                  <a:noFill/>
                </a:ln>
                <a:solidFill>
                  <a:srgbClr val="000000"/>
                </a:solidFill>
                <a:effectLst/>
                <a:uLnTx/>
                <a:uFillTx/>
                <a:latin typeface="Arial"/>
              </a:rPr>
              <a:t> </a:t>
            </a:r>
            <a:r>
              <a:rPr lang="en-US" kern="0">
                <a:solidFill>
                  <a:srgbClr val="000000"/>
                </a:solidFill>
                <a:latin typeface="Arial"/>
              </a:rPr>
              <a:t>đối tượng </a:t>
            </a:r>
            <a:r>
              <a:rPr kumimoji="0" lang="en-US" sz="2200" b="1" i="0" u="none" strike="noStrike" kern="0" cap="none" spc="0" normalizeH="0" baseline="0" noProof="0">
                <a:ln>
                  <a:noFill/>
                </a:ln>
                <a:solidFill>
                  <a:srgbClr val="000000"/>
                </a:solidFill>
                <a:effectLst/>
                <a:uLnTx/>
                <a:uFillTx/>
                <a:latin typeface="Arial"/>
              </a:rPr>
              <a:t>phải </a:t>
            </a:r>
            <a:r>
              <a:rPr kumimoji="0" lang="en-US" sz="2200" b="1" i="0" u="none" strike="noStrike" kern="0" cap="none" spc="0" normalizeH="0" baseline="0" noProof="0" dirty="0" err="1">
                <a:ln>
                  <a:noFill/>
                </a:ln>
                <a:solidFill>
                  <a:srgbClr val="000000"/>
                </a:solidFill>
                <a:effectLst/>
                <a:uLnTx/>
                <a:uFillTx/>
                <a:latin typeface="Arial"/>
              </a:rPr>
              <a:t>nằm</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trong</a:t>
            </a:r>
            <a:r>
              <a:rPr kumimoji="0" lang="en-US" sz="2200" b="1" i="0" u="none" strike="noStrike" kern="0" cap="none" spc="0" normalizeH="0" baseline="0" noProof="0" dirty="0">
                <a:ln>
                  <a:noFill/>
                </a:ln>
                <a:solidFill>
                  <a:srgbClr val="000000"/>
                </a:solidFill>
                <a:effectLst/>
                <a:uLnTx/>
                <a:uFillTx/>
                <a:latin typeface="Arial"/>
              </a:rPr>
              <a:t> schema </a:t>
            </a:r>
            <a:r>
              <a:rPr kumimoji="0" lang="en-US" sz="2200" b="1" i="0" u="none" strike="noStrike" kern="0" cap="none" spc="0" normalizeH="0" baseline="0" noProof="0" dirty="0" err="1">
                <a:ln>
                  <a:noFill/>
                </a:ln>
                <a:solidFill>
                  <a:srgbClr val="000000"/>
                </a:solidFill>
                <a:effectLst/>
                <a:uLnTx/>
                <a:uFillTx/>
                <a:latin typeface="Arial"/>
              </a:rPr>
              <a:t>của</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người</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gán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hoặc</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người</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gán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phải</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có</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tùy</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chọn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a:ln>
                  <a:noFill/>
                </a:ln>
                <a:solidFill>
                  <a:srgbClr val="000000"/>
                </a:solidFill>
                <a:effectLst/>
                <a:uLnTx/>
                <a:uFillTx/>
                <a:latin typeface="Courier New" pitchFamily="49" charset="0"/>
              </a:rPr>
              <a:t>WITH</a:t>
            </a:r>
            <a:r>
              <a:rPr kumimoji="0" lang="en-US" sz="2200" b="1" i="0" u="none" strike="noStrike" kern="0" cap="none" spc="0" normalizeH="0" noProof="0" dirty="0">
                <a:ln>
                  <a:noFill/>
                </a:ln>
                <a:solidFill>
                  <a:srgbClr val="000000"/>
                </a:solidFill>
                <a:effectLst/>
                <a:uLnTx/>
                <a:uFillTx/>
                <a:latin typeface="Courier New" pitchFamily="49" charset="0"/>
              </a:rPr>
              <a:t> G</a:t>
            </a:r>
            <a:r>
              <a:rPr kumimoji="0" lang="en-US" sz="2200" b="1" i="0" u="none" strike="noStrike" kern="0" cap="none" spc="0" normalizeH="0" baseline="0" noProof="0" dirty="0">
                <a:ln>
                  <a:noFill/>
                </a:ln>
                <a:solidFill>
                  <a:srgbClr val="000000"/>
                </a:solidFill>
                <a:effectLst/>
                <a:uLnTx/>
                <a:uFillTx/>
                <a:latin typeface="Courier New" pitchFamily="49" charset="0"/>
              </a:rPr>
              <a:t>RANT OPTION</a:t>
            </a:r>
            <a:r>
              <a:rPr lang="en-US" kern="0" dirty="0">
                <a:solidFill>
                  <a:srgbClr val="000000"/>
                </a:solidFill>
                <a:latin typeface="Arial"/>
              </a:rPr>
              <a:t> </a:t>
            </a:r>
            <a:r>
              <a:rPr lang="en-US" kern="0" dirty="0" err="1">
                <a:solidFill>
                  <a:srgbClr val="000000"/>
                </a:solidFill>
                <a:latin typeface="Arial"/>
              </a:rPr>
              <a:t>với</a:t>
            </a:r>
            <a:r>
              <a:rPr lang="en-US" kern="0" dirty="0">
                <a:solidFill>
                  <a:srgbClr val="000000"/>
                </a:solidFill>
                <a:latin typeface="Arial"/>
              </a:rPr>
              <a:t> </a:t>
            </a:r>
            <a:r>
              <a:rPr lang="en-US" kern="0" dirty="0" err="1">
                <a:solidFill>
                  <a:srgbClr val="000000"/>
                </a:solidFill>
                <a:latin typeface="Arial"/>
              </a:rPr>
              <a:t>quyền</a:t>
            </a:r>
            <a:r>
              <a:rPr lang="en-US" kern="0" dirty="0">
                <a:solidFill>
                  <a:srgbClr val="000000"/>
                </a:solidFill>
                <a:latin typeface="Arial"/>
              </a:rPr>
              <a:t> </a:t>
            </a:r>
            <a:r>
              <a:rPr lang="en-US" kern="0" dirty="0" err="1">
                <a:solidFill>
                  <a:srgbClr val="000000"/>
                </a:solidFill>
                <a:latin typeface="Arial"/>
              </a:rPr>
              <a:t>đó</a:t>
            </a:r>
            <a:r>
              <a:rPr lang="en-US" kern="0" dirty="0">
                <a:solidFill>
                  <a:srgbClr val="000000"/>
                </a:solidFill>
                <a:latin typeface="Arial"/>
              </a:rPr>
              <a:t> </a:t>
            </a:r>
            <a:r>
              <a:rPr lang="en-US" kern="0" dirty="0" err="1">
                <a:solidFill>
                  <a:srgbClr val="000000"/>
                </a:solidFill>
                <a:latin typeface="Arial"/>
              </a:rPr>
              <a:t>hoặc</a:t>
            </a:r>
            <a:r>
              <a:rPr lang="en-US" kern="0" dirty="0">
                <a:solidFill>
                  <a:srgbClr val="000000"/>
                </a:solidFill>
                <a:latin typeface="Arial"/>
              </a:rPr>
              <a:t> </a:t>
            </a:r>
            <a:r>
              <a:rPr lang="en-US" kern="0" dirty="0" err="1">
                <a:solidFill>
                  <a:srgbClr val="000000"/>
                </a:solidFill>
                <a:latin typeface="Arial"/>
              </a:rPr>
              <a:t>người</a:t>
            </a:r>
            <a:r>
              <a:rPr lang="en-US" kern="0" dirty="0">
                <a:solidFill>
                  <a:srgbClr val="000000"/>
                </a:solidFill>
                <a:latin typeface="Arial"/>
              </a:rPr>
              <a:t> </a:t>
            </a:r>
            <a:r>
              <a:rPr lang="en-US" kern="0" dirty="0" err="1">
                <a:solidFill>
                  <a:srgbClr val="000000"/>
                </a:solidFill>
                <a:latin typeface="Arial"/>
              </a:rPr>
              <a:t>gán</a:t>
            </a:r>
            <a:r>
              <a:rPr lang="en-US" kern="0" dirty="0">
                <a:solidFill>
                  <a:srgbClr val="000000"/>
                </a:solidFill>
                <a:latin typeface="Arial"/>
              </a:rPr>
              <a:t> </a:t>
            </a:r>
            <a:r>
              <a:rPr lang="en-US" kern="0" dirty="0" err="1">
                <a:solidFill>
                  <a:srgbClr val="000000"/>
                </a:solidFill>
                <a:latin typeface="Arial"/>
              </a:rPr>
              <a:t>có</a:t>
            </a:r>
            <a:r>
              <a:rPr lang="en-US" kern="0" dirty="0">
                <a:solidFill>
                  <a:srgbClr val="000000"/>
                </a:solidFill>
                <a:latin typeface="Arial"/>
              </a:rPr>
              <a:t> </a:t>
            </a:r>
            <a:r>
              <a:rPr lang="en-US" kern="0" dirty="0" err="1">
                <a:solidFill>
                  <a:srgbClr val="000000"/>
                </a:solidFill>
                <a:latin typeface="Arial"/>
              </a:rPr>
              <a:t>quyền</a:t>
            </a:r>
            <a:r>
              <a:rPr lang="en-US" kern="0" dirty="0">
                <a:solidFill>
                  <a:srgbClr val="000000"/>
                </a:solidFill>
                <a:latin typeface="Arial"/>
              </a:rPr>
              <a:t> </a:t>
            </a:r>
            <a:r>
              <a:rPr lang="en-US" kern="0" dirty="0" err="1">
                <a:solidFill>
                  <a:srgbClr val="000000"/>
                </a:solidFill>
                <a:latin typeface="Arial"/>
              </a:rPr>
              <a:t>hệ</a:t>
            </a:r>
            <a:r>
              <a:rPr lang="en-US" kern="0" dirty="0">
                <a:solidFill>
                  <a:srgbClr val="000000"/>
                </a:solidFill>
                <a:latin typeface="Arial"/>
              </a:rPr>
              <a:t> </a:t>
            </a:r>
            <a:r>
              <a:rPr lang="en-US" kern="0" dirty="0" err="1">
                <a:solidFill>
                  <a:srgbClr val="000000"/>
                </a:solidFill>
                <a:latin typeface="Arial"/>
              </a:rPr>
              <a:t>thống</a:t>
            </a:r>
            <a:r>
              <a:rPr lang="en-US" kern="0" dirty="0">
                <a:solidFill>
                  <a:srgbClr val="000000"/>
                </a:solidFill>
                <a:latin typeface="Arial"/>
              </a:rPr>
              <a:t> </a:t>
            </a:r>
            <a:r>
              <a:rPr lang="en-US" dirty="0">
                <a:latin typeface="Courier New" pitchFamily="49" charset="0"/>
              </a:rPr>
              <a:t>GRANT ANY OBJECT PRIVILEGE.</a:t>
            </a:r>
            <a:endParaRPr kumimoji="0" lang="en-US" sz="2200" b="1" i="0" u="none" strike="noStrike" kern="0" cap="none" spc="0" normalizeH="0" baseline="0" noProof="0" dirty="0">
              <a:ln>
                <a:noFill/>
              </a:ln>
              <a:solidFill>
                <a:srgbClr val="000000"/>
              </a:solidFill>
              <a:effectLst/>
              <a:uLnTx/>
              <a:uFillTx/>
              <a:latin typeface="Arial"/>
            </a:endParaRP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lang="en-US" u="sng" kern="0" dirty="0">
                <a:solidFill>
                  <a:srgbClr val="000000"/>
                </a:solidFill>
                <a:latin typeface="Arial"/>
              </a:rPr>
              <a:t>VD:</a:t>
            </a:r>
            <a:endParaRPr kumimoji="0" lang="en-US" sz="2200" b="1" i="0" u="sng" strike="noStrike" kern="0" cap="none" spc="0" normalizeH="0" baseline="0" noProof="0" dirty="0">
              <a:ln>
                <a:noFill/>
              </a:ln>
              <a:solidFill>
                <a:srgbClr val="000000"/>
              </a:solidFill>
              <a:effectLst/>
              <a:uLnTx/>
              <a:uFillTx/>
              <a:latin typeface="Arial"/>
            </a:endParaRPr>
          </a:p>
        </p:txBody>
      </p:sp>
      <p:sp>
        <p:nvSpPr>
          <p:cNvPr id="7" name="Rectangle 6"/>
          <p:cNvSpPr/>
          <p:nvPr/>
        </p:nvSpPr>
        <p:spPr>
          <a:xfrm>
            <a:off x="637307" y="898043"/>
            <a:ext cx="10951311"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lgn="ctr"/>
            <a:r>
              <a:rPr lang="en-US" sz="2800" b="1" dirty="0">
                <a:latin typeface="Courier New" pitchFamily="49" charset="0"/>
              </a:rPr>
              <a:t>GRANT {</a:t>
            </a:r>
            <a:r>
              <a:rPr lang="en-US" sz="2800" b="1" dirty="0" err="1">
                <a:latin typeface="Courier New" pitchFamily="49" charset="0"/>
              </a:rPr>
              <a:t>object_privilege</a:t>
            </a:r>
            <a:r>
              <a:rPr lang="en-US" sz="2800" b="1" dirty="0">
                <a:latin typeface="Courier New" pitchFamily="49" charset="0"/>
              </a:rPr>
              <a:t> [(</a:t>
            </a:r>
            <a:r>
              <a:rPr lang="en-US" sz="2800" dirty="0" err="1">
                <a:latin typeface="Courier New" pitchFamily="49" charset="0"/>
              </a:rPr>
              <a:t>column_list</a:t>
            </a:r>
            <a:r>
              <a:rPr lang="en-US" sz="2800" b="1" dirty="0">
                <a:latin typeface="Courier New" pitchFamily="49" charset="0"/>
              </a:rPr>
              <a:t>)]</a:t>
            </a:r>
          </a:p>
          <a:p>
            <a:pPr lvl="1" algn="ctr"/>
            <a:r>
              <a:rPr lang="en-US" sz="2800" b="1" dirty="0">
                <a:latin typeface="Courier New" pitchFamily="49" charset="0"/>
              </a:rPr>
              <a:t>[,</a:t>
            </a:r>
            <a:r>
              <a:rPr lang="en-US" sz="2800" b="1" dirty="0" err="1">
                <a:latin typeface="Courier New" pitchFamily="49" charset="0"/>
              </a:rPr>
              <a:t>object_privilege</a:t>
            </a:r>
            <a:r>
              <a:rPr lang="en-US" sz="2800" b="1" dirty="0">
                <a:latin typeface="Courier New" pitchFamily="49" charset="0"/>
              </a:rPr>
              <a:t>[(</a:t>
            </a:r>
            <a:r>
              <a:rPr lang="en-US" sz="2800" dirty="0" err="1">
                <a:latin typeface="Courier New" pitchFamily="49" charset="0"/>
              </a:rPr>
              <a:t>column_list</a:t>
            </a:r>
            <a:r>
              <a:rPr lang="en-US" sz="2800" b="1" dirty="0">
                <a:latin typeface="Courier New" pitchFamily="49" charset="0"/>
              </a:rPr>
              <a:t>)]] … |ALL} ON	</a:t>
            </a:r>
            <a:r>
              <a:rPr lang="en-US" sz="2800" dirty="0">
                <a:latin typeface="Courier New" pitchFamily="49" charset="0"/>
              </a:rPr>
              <a:t>[schema.]object </a:t>
            </a:r>
            <a:r>
              <a:rPr lang="en-US" sz="2800" b="1" dirty="0">
                <a:latin typeface="Courier New" pitchFamily="49" charset="0"/>
              </a:rPr>
              <a:t>TO {</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a:t>
            </a:r>
          </a:p>
          <a:p>
            <a:pPr lvl="1" algn="ctr"/>
            <a:r>
              <a:rPr lang="en-US" sz="2800" b="1" dirty="0">
                <a:latin typeface="Courier New" pitchFamily="49" charset="0"/>
              </a:rPr>
              <a:t>[,{</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 [WITH GRANT OPTION]</a:t>
            </a:r>
          </a:p>
        </p:txBody>
      </p:sp>
    </p:spTree>
    <p:extLst>
      <p:ext uri="{BB962C8B-B14F-4D97-AF65-F5344CB8AC3E}">
        <p14:creationId xmlns:p14="http://schemas.microsoft.com/office/powerpoint/2010/main" val="245223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a:latin typeface="Arial"/>
              </a:rPr>
              <a:t>Thu </a:t>
            </a:r>
            <a:r>
              <a:rPr lang="en-US" kern="0" dirty="0" err="1">
                <a:latin typeface="Arial"/>
              </a:rPr>
              <a:t>hồi</a:t>
            </a:r>
            <a:r>
              <a:rPr lang="en-US" kern="0" dirty="0">
                <a:latin typeface="Arial"/>
              </a:rPr>
              <a:t> </a:t>
            </a:r>
            <a:r>
              <a:rPr lang="en-US" kern="0" dirty="0" err="1">
                <a:latin typeface="Arial"/>
              </a:rPr>
              <a:t>quyền</a:t>
            </a:r>
            <a:r>
              <a:rPr lang="en-US" kern="0" dirty="0">
                <a:latin typeface="Arial"/>
              </a:rPr>
              <a:t> </a:t>
            </a:r>
            <a:r>
              <a:rPr lang="en-US" kern="0" err="1">
                <a:latin typeface="Arial"/>
              </a:rPr>
              <a:t>đối</a:t>
            </a:r>
            <a:r>
              <a:rPr lang="en-US" kern="0">
                <a:latin typeface="Arial"/>
              </a:rPr>
              <a:t> tượng từ user</a:t>
            </a:r>
            <a:endParaRPr lang="en-US" dirty="0"/>
          </a:p>
        </p:txBody>
      </p:sp>
      <p:sp>
        <p:nvSpPr>
          <p:cNvPr id="35" name="Rectangle 34"/>
          <p:cNvSpPr>
            <a:spLocks noGrp="1" noChangeArrowheads="1"/>
          </p:cNvSpPr>
          <p:nvPr/>
        </p:nvSpPr>
        <p:spPr bwMode="auto">
          <a:xfrm>
            <a:off x="2438400" y="659606"/>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Courier New" pitchFamily="49" charset="0"/>
              <a:ea typeface="+mj-ea"/>
              <a:cs typeface="+mj-cs"/>
            </a:endParaRPr>
          </a:p>
        </p:txBody>
      </p:sp>
      <p:sp>
        <p:nvSpPr>
          <p:cNvPr id="41" name="Rectangle 40"/>
          <p:cNvSpPr/>
          <p:nvPr/>
        </p:nvSpPr>
        <p:spPr>
          <a:xfrm>
            <a:off x="485775" y="1046857"/>
            <a:ext cx="11220450"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sz="2800" b="1" dirty="0">
                <a:latin typeface="Courier New" pitchFamily="49" charset="0"/>
              </a:rPr>
              <a:t>REVOKE {</a:t>
            </a:r>
            <a:r>
              <a:rPr lang="en-US" sz="2800" b="1" dirty="0" err="1">
                <a:latin typeface="Courier New" pitchFamily="49" charset="0"/>
              </a:rPr>
              <a:t>object_privilege</a:t>
            </a:r>
            <a:r>
              <a:rPr lang="en-US" sz="2800" b="1" dirty="0">
                <a:latin typeface="Courier New" pitchFamily="49" charset="0"/>
              </a:rPr>
              <a:t>[, </a:t>
            </a:r>
            <a:r>
              <a:rPr lang="en-US" sz="2800" b="1" dirty="0" err="1">
                <a:latin typeface="Courier New" pitchFamily="49" charset="0"/>
              </a:rPr>
              <a:t>object_privilege</a:t>
            </a:r>
            <a:r>
              <a:rPr lang="en-US" sz="2800" b="1" dirty="0">
                <a:latin typeface="Courier New" pitchFamily="49" charset="0"/>
              </a:rPr>
              <a:t> ]...</a:t>
            </a:r>
          </a:p>
          <a:p>
            <a:pPr lvl="1"/>
            <a:r>
              <a:rPr lang="en-US" sz="2800" b="1" dirty="0">
                <a:latin typeface="Courier New" pitchFamily="49" charset="0"/>
              </a:rPr>
              <a:t>		|ALL} ON	</a:t>
            </a:r>
            <a:r>
              <a:rPr lang="en-US" sz="2800" dirty="0">
                <a:latin typeface="Courier New" pitchFamily="49" charset="0"/>
              </a:rPr>
              <a:t>[schema.]object </a:t>
            </a:r>
            <a:r>
              <a:rPr lang="en-US" sz="2800" b="1" dirty="0">
                <a:latin typeface="Courier New" pitchFamily="49" charset="0"/>
              </a:rPr>
              <a:t>FROM </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 [,{</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a:t>
            </a:r>
          </a:p>
        </p:txBody>
      </p:sp>
      <p:sp>
        <p:nvSpPr>
          <p:cNvPr id="45" name="Rectangle 4"/>
          <p:cNvSpPr txBox="1">
            <a:spLocks noChangeArrowheads="1"/>
          </p:cNvSpPr>
          <p:nvPr/>
        </p:nvSpPr>
        <p:spPr bwMode="auto">
          <a:xfrm>
            <a:off x="485775" y="2906263"/>
            <a:ext cx="11220450" cy="3460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0" i="0" u="none" strike="noStrike" kern="0" cap="none" spc="0" normalizeH="0" baseline="0" noProof="0" dirty="0" err="1">
                <a:ln>
                  <a:noFill/>
                </a:ln>
                <a:solidFill>
                  <a:srgbClr val="000000"/>
                </a:solidFill>
                <a:effectLst/>
                <a:uLnTx/>
                <a:uFillTx/>
                <a:latin typeface="Arial"/>
              </a:rPr>
              <a:t>Sử</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dụng</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lệnh</a:t>
            </a:r>
            <a:r>
              <a:rPr kumimoji="0" lang="en-US" sz="2800" b="0" i="0" u="none" strike="noStrike" kern="0" cap="none" spc="0" normalizeH="0" baseline="0" noProof="0" dirty="0">
                <a:ln>
                  <a:noFill/>
                </a:ln>
                <a:solidFill>
                  <a:srgbClr val="000000"/>
                </a:solidFill>
                <a:effectLst/>
                <a:uLnTx/>
                <a:uFillTx/>
                <a:latin typeface="Arial"/>
              </a:rPr>
              <a:t> </a:t>
            </a:r>
            <a:r>
              <a:rPr kumimoji="0" lang="en-US" sz="2800" i="0" u="none" strike="noStrike" kern="0" cap="none" spc="0" normalizeH="0" baseline="0" noProof="0" dirty="0">
                <a:ln>
                  <a:noFill/>
                </a:ln>
                <a:solidFill>
                  <a:srgbClr val="000000"/>
                </a:solidFill>
                <a:effectLst/>
                <a:uLnTx/>
                <a:uFillTx/>
                <a:latin typeface="Courier New" pitchFamily="49" charset="0"/>
              </a:rPr>
              <a:t>REVOKE</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err="1">
                <a:ln>
                  <a:noFill/>
                </a:ln>
                <a:solidFill>
                  <a:srgbClr val="000000"/>
                </a:solidFill>
                <a:effectLst/>
                <a:uLnTx/>
                <a:uFillTx/>
                <a:latin typeface="Arial"/>
              </a:rPr>
              <a:t>để</a:t>
            </a:r>
            <a:r>
              <a:rPr kumimoji="0" lang="en-US" sz="2800" b="0" i="0" u="none" strike="noStrike" kern="0" cap="none" spc="0" normalizeH="0" baseline="0" noProof="0">
                <a:ln>
                  <a:noFill/>
                </a:ln>
                <a:solidFill>
                  <a:srgbClr val="000000"/>
                </a:solidFill>
                <a:effectLst/>
                <a:uLnTx/>
                <a:uFillTx/>
                <a:latin typeface="Arial"/>
              </a:rPr>
              <a:t> thu hồi </a:t>
            </a:r>
            <a:r>
              <a:rPr kumimoji="0" lang="en-US" sz="2800" b="0" i="0" u="none" strike="noStrike" kern="0" cap="none" spc="0" normalizeH="0" baseline="0" noProof="0" dirty="0" err="1">
                <a:ln>
                  <a:noFill/>
                </a:ln>
                <a:solidFill>
                  <a:srgbClr val="000000"/>
                </a:solidFill>
                <a:effectLst/>
                <a:uLnTx/>
                <a:uFillTx/>
                <a:latin typeface="Arial"/>
              </a:rPr>
              <a:t>các</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quyền</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err="1">
                <a:ln>
                  <a:noFill/>
                </a:ln>
                <a:solidFill>
                  <a:srgbClr val="000000"/>
                </a:solidFill>
                <a:effectLst/>
                <a:uLnTx/>
                <a:uFillTx/>
                <a:latin typeface="Arial"/>
              </a:rPr>
              <a:t>đối</a:t>
            </a:r>
            <a:r>
              <a:rPr kumimoji="0" lang="en-US" sz="2800" b="0" i="0" u="none" strike="noStrike" kern="0" cap="none" spc="0" normalizeH="0" baseline="0" noProof="0">
                <a:ln>
                  <a:noFill/>
                </a:ln>
                <a:solidFill>
                  <a:srgbClr val="000000"/>
                </a:solidFill>
                <a:effectLst/>
                <a:uLnTx/>
                <a:uFillTx/>
                <a:latin typeface="Arial"/>
              </a:rPr>
              <a:t> tượng</a:t>
            </a:r>
            <a:r>
              <a:rPr lang="en-US" sz="2800" b="0" kern="0">
                <a:solidFill>
                  <a:srgbClr val="000000"/>
                </a:solidFill>
                <a:latin typeface="Arial"/>
              </a:rPr>
              <a:t> từ user.</a:t>
            </a:r>
            <a:endParaRPr kumimoji="0" lang="en-US" sz="2800" b="0" i="0" u="none" strike="noStrike" kern="0" cap="none" spc="0" normalizeH="0" baseline="0" noProof="0" dirty="0">
              <a:ln>
                <a:noFill/>
              </a:ln>
              <a:solidFill>
                <a:srgbClr val="000000"/>
              </a:solidFill>
              <a:effectLst/>
              <a:uLnTx/>
              <a:uFillTx/>
              <a:latin typeface="Arial"/>
            </a:endParaRP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lang="en-US" sz="2800" b="0" kern="0">
                <a:solidFill>
                  <a:srgbClr val="000000"/>
                </a:solidFill>
                <a:latin typeface="Arial"/>
              </a:rPr>
              <a:t>Để 1 user </a:t>
            </a:r>
            <a:r>
              <a:rPr lang="en-US" sz="2800" kern="0">
                <a:solidFill>
                  <a:srgbClr val="000000"/>
                </a:solidFill>
                <a:latin typeface="Courier New" panose="02070309020205020404" pitchFamily="49" charset="0"/>
                <a:cs typeface="Courier New" panose="02070309020205020404" pitchFamily="49" charset="0"/>
              </a:rPr>
              <a:t>REVOKE</a:t>
            </a:r>
            <a:r>
              <a:rPr lang="en-US" sz="2800" b="0" kern="0">
                <a:solidFill>
                  <a:srgbClr val="000000"/>
                </a:solidFill>
                <a:latin typeface="Courier New" panose="02070309020205020404" pitchFamily="49" charset="0"/>
                <a:cs typeface="Courier New" panose="02070309020205020404" pitchFamily="49" charset="0"/>
              </a:rPr>
              <a:t> </a:t>
            </a:r>
            <a:r>
              <a:rPr lang="en-US" sz="2800" b="0" kern="0">
                <a:solidFill>
                  <a:srgbClr val="000000"/>
                </a:solidFill>
                <a:latin typeface="Arial" panose="020B0604020202020204" pitchFamily="34" charset="0"/>
                <a:cs typeface="Arial" panose="020B0604020202020204" pitchFamily="34" charset="0"/>
              </a:rPr>
              <a:t>một quyền đối tượng từ 1 user khác, nó cần thỏa mãn 1 trong 2 điều kiện sau:</a:t>
            </a:r>
          </a:p>
          <a:p>
            <a:pPr marL="857250" marR="0" lvl="1" indent="-457200" algn="l" defTabSz="228600" rtl="0" eaLnBrk="1" fontAlgn="base" latinLnBrk="0" hangingPunct="1">
              <a:lnSpc>
                <a:spcPct val="150000"/>
              </a:lnSpc>
              <a:spcBef>
                <a:spcPct val="20000"/>
              </a:spcBef>
              <a:spcAft>
                <a:spcPct val="0"/>
              </a:spcAft>
              <a:buClr>
                <a:srgbClr val="FF0000"/>
              </a:buClr>
              <a:buSzTx/>
              <a:buFont typeface="+mj-lt"/>
              <a:buAutoNum type="arabicPeriod"/>
              <a:tabLst>
                <a:tab pos="457200" algn="l"/>
                <a:tab pos="742950" algn="l"/>
              </a:tabLst>
              <a:defRPr/>
            </a:pPr>
            <a:r>
              <a:rPr lang="en-US" sz="2800" b="0" kern="0">
                <a:solidFill>
                  <a:srgbClr val="000000"/>
                </a:solidFill>
                <a:latin typeface="Arial" panose="020B0604020202020204" pitchFamily="34" charset="0"/>
                <a:cs typeface="Arial" panose="020B0604020202020204" pitchFamily="34" charset="0"/>
              </a:rPr>
              <a:t>Phải là user trực tiếp gán quyền đó </a:t>
            </a:r>
          </a:p>
          <a:p>
            <a:pPr marL="857250" marR="0" lvl="1" indent="-457200" algn="l" defTabSz="228600" rtl="0" eaLnBrk="1" fontAlgn="base" latinLnBrk="0" hangingPunct="1">
              <a:lnSpc>
                <a:spcPct val="150000"/>
              </a:lnSpc>
              <a:spcBef>
                <a:spcPct val="20000"/>
              </a:spcBef>
              <a:spcAft>
                <a:spcPct val="0"/>
              </a:spcAft>
              <a:buClr>
                <a:srgbClr val="FF0000"/>
              </a:buClr>
              <a:buSzTx/>
              <a:buFont typeface="+mj-lt"/>
              <a:buAutoNum type="arabicPeriod"/>
              <a:tabLst>
                <a:tab pos="457200" algn="l"/>
                <a:tab pos="742950" algn="l"/>
              </a:tabLst>
              <a:defRPr/>
            </a:pPr>
            <a:r>
              <a:rPr lang="en-US" sz="2800" b="0" kern="0">
                <a:solidFill>
                  <a:srgbClr val="000000"/>
                </a:solidFill>
                <a:latin typeface="Arial" panose="020B0604020202020204" pitchFamily="34" charset="0"/>
                <a:cs typeface="Arial" panose="020B0604020202020204" pitchFamily="34" charset="0"/>
              </a:rPr>
              <a:t>Có quyền hệ thống : </a:t>
            </a:r>
            <a:r>
              <a:rPr lang="en-US" sz="2800" kern="0">
                <a:solidFill>
                  <a:srgbClr val="000000"/>
                </a:solidFill>
                <a:latin typeface="Courier New" panose="02070309020205020404" pitchFamily="49" charset="0"/>
                <a:cs typeface="Courier New" panose="02070309020205020404" pitchFamily="49" charset="0"/>
              </a:rPr>
              <a:t>GRANT ANY OBJECT PRIVILEGE</a:t>
            </a:r>
          </a:p>
        </p:txBody>
      </p:sp>
    </p:spTree>
    <p:extLst>
      <p:ext uri="{BB962C8B-B14F-4D97-AF65-F5344CB8AC3E}">
        <p14:creationId xmlns:p14="http://schemas.microsoft.com/office/powerpoint/2010/main" val="14752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kern="0" dirty="0">
                <a:latin typeface="Arial"/>
              </a:rPr>
              <a:t>Thu </a:t>
            </a:r>
            <a:r>
              <a:rPr lang="en-US" kern="0" dirty="0" err="1">
                <a:latin typeface="Arial"/>
              </a:rPr>
              <a:t>hồi</a:t>
            </a:r>
            <a:r>
              <a:rPr lang="en-US" kern="0" dirty="0">
                <a:latin typeface="Arial"/>
              </a:rPr>
              <a:t> </a:t>
            </a:r>
            <a:r>
              <a:rPr lang="en-US" kern="0" dirty="0" err="1">
                <a:latin typeface="Arial"/>
              </a:rPr>
              <a:t>quyền</a:t>
            </a:r>
            <a:r>
              <a:rPr lang="en-US" kern="0" dirty="0">
                <a:latin typeface="Arial"/>
              </a:rPr>
              <a:t> </a:t>
            </a:r>
            <a:r>
              <a:rPr lang="en-US" kern="0" dirty="0" err="1">
                <a:latin typeface="Arial"/>
              </a:rPr>
              <a:t>đối</a:t>
            </a:r>
            <a:r>
              <a:rPr lang="en-US" kern="0" dirty="0">
                <a:latin typeface="Arial"/>
              </a:rPr>
              <a:t> </a:t>
            </a:r>
            <a:r>
              <a:rPr lang="en-US" kern="0" dirty="0" err="1">
                <a:latin typeface="Arial"/>
              </a:rPr>
              <a:t>tượng</a:t>
            </a:r>
            <a:r>
              <a:rPr lang="en-US" kern="0" dirty="0">
                <a:latin typeface="Arial"/>
              </a:rPr>
              <a:t> </a:t>
            </a:r>
            <a:r>
              <a:rPr lang="en-US" kern="0" dirty="0" err="1">
                <a:latin typeface="Arial"/>
              </a:rPr>
              <a:t>với</a:t>
            </a:r>
            <a:r>
              <a:rPr lang="en-US" kern="0" dirty="0">
                <a:latin typeface="Arial"/>
              </a:rPr>
              <a:t> </a:t>
            </a:r>
            <a:r>
              <a:rPr lang="en-US" kern="0" dirty="0" err="1">
                <a:latin typeface="Arial"/>
              </a:rPr>
              <a:t>tùy</a:t>
            </a:r>
            <a:r>
              <a:rPr lang="en-US" kern="0" dirty="0">
                <a:latin typeface="Arial"/>
              </a:rPr>
              <a:t> </a:t>
            </a:r>
            <a:r>
              <a:rPr lang="en-US" kern="0" dirty="0" err="1">
                <a:latin typeface="Arial"/>
              </a:rPr>
              <a:t>chọn</a:t>
            </a:r>
            <a:r>
              <a:rPr lang="en-US" kern="0" dirty="0">
                <a:latin typeface="Arial"/>
              </a:rPr>
              <a:t> </a:t>
            </a:r>
            <a:r>
              <a:rPr lang="en-US" kern="0" dirty="0">
                <a:latin typeface="Courier New" pitchFamily="49" charset="0"/>
              </a:rPr>
              <a:t>GRANT OPTION</a:t>
            </a:r>
            <a:endParaRPr lang="en-US" dirty="0"/>
          </a:p>
        </p:txBody>
      </p:sp>
      <p:sp>
        <p:nvSpPr>
          <p:cNvPr id="35" name="Rectangle 34"/>
          <p:cNvSpPr>
            <a:spLocks noGrp="1" noChangeArrowheads="1"/>
          </p:cNvSpPr>
          <p:nvPr/>
        </p:nvSpPr>
        <p:spPr bwMode="auto">
          <a:xfrm>
            <a:off x="2438400" y="659606"/>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Courier New" pitchFamily="49" charset="0"/>
              <a:ea typeface="+mj-ea"/>
              <a:cs typeface="+mj-cs"/>
            </a:endParaRPr>
          </a:p>
        </p:txBody>
      </p:sp>
      <p:pic>
        <p:nvPicPr>
          <p:cNvPr id="6" name="Picture 4" descr="Fig04-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101725" y="766970"/>
            <a:ext cx="10004425" cy="60685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56592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Lấy</a:t>
            </a:r>
            <a:r>
              <a:rPr lang="en-US" kern="0" dirty="0">
                <a:latin typeface="Arial"/>
              </a:rPr>
              <a:t> </a:t>
            </a:r>
            <a:r>
              <a:rPr lang="en-US" kern="0" dirty="0" err="1">
                <a:latin typeface="Arial"/>
              </a:rPr>
              <a:t>thông</a:t>
            </a:r>
            <a:r>
              <a:rPr lang="en-US" kern="0" dirty="0">
                <a:latin typeface="Arial"/>
              </a:rPr>
              <a:t> tin </a:t>
            </a:r>
            <a:r>
              <a:rPr lang="en-US" kern="0" dirty="0" err="1">
                <a:latin typeface="Arial"/>
              </a:rPr>
              <a:t>về</a:t>
            </a:r>
            <a:r>
              <a:rPr lang="en-US" kern="0" dirty="0">
                <a:latin typeface="Arial"/>
              </a:rPr>
              <a:t> </a:t>
            </a:r>
            <a:r>
              <a:rPr lang="en-US" kern="0" dirty="0" err="1">
                <a:latin typeface="Arial"/>
              </a:rPr>
              <a:t>quyền</a:t>
            </a:r>
            <a:r>
              <a:rPr lang="en-US" kern="0" dirty="0">
                <a:latin typeface="Arial"/>
              </a:rPr>
              <a:t> </a:t>
            </a:r>
            <a:endParaRPr lang="en-US" dirty="0"/>
          </a:p>
        </p:txBody>
      </p:sp>
      <p:sp>
        <p:nvSpPr>
          <p:cNvPr id="5" name="Rectangle 2"/>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Arial"/>
              <a:ea typeface="+mj-ea"/>
              <a:cs typeface="+mj-cs"/>
            </a:endParaRPr>
          </a:p>
        </p:txBody>
      </p:sp>
      <p:sp>
        <p:nvSpPr>
          <p:cNvPr id="6" name="Rectangle 3"/>
          <p:cNvSpPr txBox="1">
            <a:spLocks noChangeArrowheads="1"/>
          </p:cNvSpPr>
          <p:nvPr/>
        </p:nvSpPr>
        <p:spPr bwMode="auto">
          <a:xfrm>
            <a:off x="676986" y="1409700"/>
            <a:ext cx="11095913" cy="4162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0" marR="0" lvl="0" indent="0" algn="l" defTabSz="228600" rtl="0" eaLnBrk="1" fontAlgn="base" latinLnBrk="0" hangingPunct="1">
              <a:lnSpc>
                <a:spcPct val="150000"/>
              </a:lnSpc>
              <a:spcBef>
                <a:spcPct val="20000"/>
              </a:spcBef>
              <a:spcAft>
                <a:spcPct val="0"/>
              </a:spcAft>
              <a:buClr>
                <a:srgbClr val="000000"/>
              </a:buClr>
              <a:buSzTx/>
              <a:buFont typeface="Arial" pitchFamily="34" charset="0"/>
              <a:buNone/>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Có</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thể</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lấy</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thông</a:t>
            </a:r>
            <a:r>
              <a:rPr kumimoji="0" lang="en-US" sz="2800" b="1" i="0" u="none" strike="noStrike" kern="0" cap="none" spc="0" normalizeH="0" baseline="0" noProof="0" dirty="0">
                <a:ln>
                  <a:noFill/>
                </a:ln>
                <a:solidFill>
                  <a:srgbClr val="000000"/>
                </a:solidFill>
                <a:effectLst/>
                <a:uLnTx/>
                <a:uFillTx/>
                <a:latin typeface="Arial"/>
              </a:rPr>
              <a:t> tin </a:t>
            </a:r>
            <a:r>
              <a:rPr kumimoji="0" lang="en-US" sz="2800" b="1" i="0" u="none" strike="noStrike" kern="0" cap="none" spc="0" normalizeH="0" baseline="0" noProof="0" dirty="0" err="1">
                <a:ln>
                  <a:noFill/>
                </a:ln>
                <a:solidFill>
                  <a:srgbClr val="000000"/>
                </a:solidFill>
                <a:effectLst/>
                <a:uLnTx/>
                <a:uFillTx/>
                <a:latin typeface="Arial"/>
              </a:rPr>
              <a:t>về</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bằng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truy</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vấn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views </a:t>
            </a:r>
            <a:r>
              <a:rPr kumimoji="0" lang="en-US" sz="2800" b="1" i="0" u="none" strike="noStrike" kern="0" cap="none" spc="0" normalizeH="0" baseline="0" noProof="0" dirty="0" err="1">
                <a:ln>
                  <a:noFill/>
                </a:ln>
                <a:solidFill>
                  <a:srgbClr val="000000"/>
                </a:solidFill>
                <a:effectLst/>
                <a:uLnTx/>
                <a:uFillTx/>
                <a:latin typeface="Arial"/>
              </a:rPr>
              <a:t>sau</a:t>
            </a:r>
            <a:r>
              <a:rPr kumimoji="0" lang="en-US" sz="2800" b="1" i="0" u="none" strike="noStrike" kern="0" cap="none" spc="0" normalizeH="0" baseline="0" noProof="0" dirty="0">
                <a:ln>
                  <a:noFill/>
                </a:ln>
                <a:solidFill>
                  <a:srgbClr val="000000"/>
                </a:solidFill>
                <a:effectLst/>
                <a:uLnTx/>
                <a:uFillTx/>
                <a:latin typeface="Arial"/>
              </a:rPr>
              <a:t>: </a:t>
            </a:r>
          </a:p>
          <a:p>
            <a:pPr lvl="1">
              <a:lnSpc>
                <a:spcPct val="150000"/>
              </a:lnSpc>
            </a:pPr>
            <a:r>
              <a:rPr lang="en-US" sz="2800" b="0" dirty="0">
                <a:latin typeface="Courier New" pitchFamily="49" charset="0"/>
              </a:rPr>
              <a:t>DBA_SYS_PRIVS</a:t>
            </a:r>
            <a:r>
              <a:rPr lang="en-US" sz="2800" b="0" dirty="0"/>
              <a:t>: </a:t>
            </a:r>
            <a:r>
              <a:rPr lang="en-US" sz="2800" b="0" dirty="0" err="1"/>
              <a:t>Hiển</a:t>
            </a:r>
            <a:r>
              <a:rPr lang="en-US" sz="2800" b="0" dirty="0"/>
              <a:t> </a:t>
            </a:r>
            <a:r>
              <a:rPr lang="en-US" sz="2800" b="0" dirty="0" err="1"/>
              <a:t>thị</a:t>
            </a:r>
            <a:r>
              <a:rPr lang="en-US" sz="2800" b="0" dirty="0"/>
              <a:t> </a:t>
            </a:r>
            <a:r>
              <a:rPr lang="en-US" sz="2800" b="0" dirty="0" err="1"/>
              <a:t>thông</a:t>
            </a:r>
            <a:r>
              <a:rPr lang="en-US" sz="2800" b="0" dirty="0"/>
              <a:t> tin </a:t>
            </a:r>
            <a:r>
              <a:rPr lang="en-US" sz="2800" b="0" dirty="0" err="1"/>
              <a:t>về</a:t>
            </a:r>
            <a:r>
              <a:rPr lang="en-US" sz="2800" b="0" dirty="0"/>
              <a:t> </a:t>
            </a:r>
            <a:r>
              <a:rPr lang="en-US" sz="2800" b="0" dirty="0" err="1"/>
              <a:t>tất</a:t>
            </a:r>
            <a:r>
              <a:rPr lang="en-US" sz="2800" b="0" dirty="0"/>
              <a:t> </a:t>
            </a:r>
            <a:r>
              <a:rPr lang="en-US" sz="2800" b="0" dirty="0" err="1"/>
              <a:t>cả</a:t>
            </a:r>
            <a:r>
              <a:rPr lang="en-US" sz="2800" b="0" dirty="0"/>
              <a:t> </a:t>
            </a:r>
            <a:r>
              <a:rPr lang="en-US" sz="2800" b="0" dirty="0" err="1"/>
              <a:t>các</a:t>
            </a:r>
            <a:r>
              <a:rPr lang="en-US" sz="2800" b="0" dirty="0"/>
              <a:t> </a:t>
            </a:r>
            <a:r>
              <a:rPr lang="en-US" sz="2800" b="0" dirty="0" err="1"/>
              <a:t>quyền</a:t>
            </a:r>
            <a:r>
              <a:rPr lang="en-US" sz="2800" b="0" dirty="0"/>
              <a:t> </a:t>
            </a:r>
            <a:r>
              <a:rPr lang="en-US" sz="2800" b="0" dirty="0" err="1"/>
              <a:t>hệ</a:t>
            </a:r>
            <a:r>
              <a:rPr lang="en-US" sz="2800" b="0" dirty="0"/>
              <a:t> </a:t>
            </a:r>
            <a:r>
              <a:rPr lang="en-US" sz="2800" b="0" dirty="0" err="1"/>
              <a:t>thống</a:t>
            </a:r>
            <a:r>
              <a:rPr lang="en-US" sz="2800" b="0" dirty="0"/>
              <a:t> </a:t>
            </a:r>
            <a:r>
              <a:rPr lang="en-US" sz="2800" b="0" dirty="0" err="1"/>
              <a:t>được</a:t>
            </a:r>
            <a:r>
              <a:rPr lang="en-US" sz="2800" b="0" dirty="0"/>
              <a:t> </a:t>
            </a:r>
            <a:r>
              <a:rPr lang="en-US" sz="2800" b="0" dirty="0" err="1"/>
              <a:t>gán</a:t>
            </a:r>
            <a:r>
              <a:rPr lang="en-US" sz="2800" b="0" dirty="0"/>
              <a:t> </a:t>
            </a:r>
            <a:r>
              <a:rPr lang="en-US" sz="2800" b="0" dirty="0" err="1"/>
              <a:t>cho</a:t>
            </a:r>
            <a:r>
              <a:rPr lang="en-US" sz="2800" b="0" dirty="0"/>
              <a:t> user </a:t>
            </a:r>
            <a:r>
              <a:rPr lang="en-US" sz="2800" b="0" dirty="0" err="1"/>
              <a:t>và</a:t>
            </a:r>
            <a:r>
              <a:rPr lang="en-US" sz="2800" b="0" dirty="0"/>
              <a:t> role</a:t>
            </a:r>
          </a:p>
          <a:p>
            <a:pPr lvl="1">
              <a:lnSpc>
                <a:spcPct val="150000"/>
              </a:lnSpc>
            </a:pPr>
            <a:r>
              <a:rPr lang="en-US" sz="2800" b="0" dirty="0">
                <a:latin typeface="Courier New" pitchFamily="49" charset="0"/>
              </a:rPr>
              <a:t>USER_SYS_PRIVS</a:t>
            </a:r>
            <a:r>
              <a:rPr lang="en-US" sz="2800" b="0" dirty="0"/>
              <a:t>: </a:t>
            </a:r>
            <a:r>
              <a:rPr lang="en-US" sz="2800" b="0" dirty="0" err="1"/>
              <a:t>Hiển</a:t>
            </a:r>
            <a:r>
              <a:rPr lang="en-US" sz="2800" b="0" dirty="0"/>
              <a:t> </a:t>
            </a:r>
            <a:r>
              <a:rPr lang="en-US" sz="2800" b="0" dirty="0" err="1"/>
              <a:t>thị</a:t>
            </a:r>
            <a:r>
              <a:rPr lang="en-US" sz="2800" b="0" dirty="0"/>
              <a:t> </a:t>
            </a:r>
            <a:r>
              <a:rPr lang="en-US" sz="2800" b="0" dirty="0" err="1"/>
              <a:t>thông</a:t>
            </a:r>
            <a:r>
              <a:rPr lang="en-US" sz="2800" b="0" dirty="0"/>
              <a:t> tin </a:t>
            </a:r>
            <a:r>
              <a:rPr lang="en-US" sz="2800" b="0" dirty="0" err="1"/>
              <a:t>về</a:t>
            </a:r>
            <a:r>
              <a:rPr lang="en-US" sz="2800" b="0" dirty="0"/>
              <a:t> </a:t>
            </a:r>
            <a:r>
              <a:rPr lang="en-US" sz="2800" b="0" dirty="0" err="1"/>
              <a:t>tất</a:t>
            </a:r>
            <a:r>
              <a:rPr lang="en-US" sz="2800" b="0" dirty="0"/>
              <a:t> </a:t>
            </a:r>
            <a:r>
              <a:rPr lang="en-US" sz="2800" b="0" dirty="0" err="1"/>
              <a:t>cả</a:t>
            </a:r>
            <a:r>
              <a:rPr lang="en-US" sz="2800" b="0" dirty="0"/>
              <a:t> </a:t>
            </a:r>
            <a:r>
              <a:rPr lang="en-US" sz="2800" b="0" dirty="0" err="1"/>
              <a:t>các</a:t>
            </a:r>
            <a:r>
              <a:rPr lang="en-US" sz="2800" b="0" dirty="0"/>
              <a:t> </a:t>
            </a:r>
            <a:r>
              <a:rPr lang="en-US" sz="2800" b="0" dirty="0" err="1"/>
              <a:t>quyền</a:t>
            </a:r>
            <a:r>
              <a:rPr lang="en-US" sz="2800" b="0" dirty="0"/>
              <a:t> </a:t>
            </a:r>
            <a:r>
              <a:rPr lang="en-US" sz="2800" b="0" dirty="0" err="1"/>
              <a:t>hệ</a:t>
            </a:r>
            <a:r>
              <a:rPr lang="en-US" sz="2800" b="0" dirty="0"/>
              <a:t> </a:t>
            </a:r>
            <a:r>
              <a:rPr lang="en-US" sz="2800" b="0" dirty="0" err="1"/>
              <a:t>thống</a:t>
            </a:r>
            <a:r>
              <a:rPr lang="en-US" sz="2800" b="0" dirty="0"/>
              <a:t> </a:t>
            </a:r>
            <a:r>
              <a:rPr lang="en-US" sz="2800" b="0" dirty="0" err="1"/>
              <a:t>được</a:t>
            </a:r>
            <a:r>
              <a:rPr lang="en-US" sz="2800" b="0" dirty="0"/>
              <a:t> </a:t>
            </a:r>
            <a:r>
              <a:rPr lang="en-US" sz="2800" b="0" dirty="0" err="1"/>
              <a:t>gán</a:t>
            </a:r>
            <a:r>
              <a:rPr lang="en-US" sz="2800" b="0" dirty="0"/>
              <a:t> </a:t>
            </a:r>
            <a:r>
              <a:rPr lang="en-US" sz="2800" b="0" dirty="0" err="1"/>
              <a:t>cho</a:t>
            </a:r>
            <a:r>
              <a:rPr lang="en-US" sz="2800" b="0" dirty="0"/>
              <a:t> user </a:t>
            </a:r>
            <a:r>
              <a:rPr lang="en-US" sz="2800" b="0" dirty="0" err="1"/>
              <a:t>hiện</a:t>
            </a:r>
            <a:r>
              <a:rPr lang="en-US" sz="2800" b="0" dirty="0"/>
              <a:t> </a:t>
            </a:r>
            <a:r>
              <a:rPr lang="en-US" sz="2800" b="0" dirty="0" err="1"/>
              <a:t>tại</a:t>
            </a:r>
            <a:r>
              <a:rPr lang="en-US" sz="2800" b="0" dirty="0"/>
              <a:t>.</a:t>
            </a:r>
          </a:p>
          <a:p>
            <a:pPr lvl="1">
              <a:lnSpc>
                <a:spcPct val="150000"/>
              </a:lnSpc>
            </a:pPr>
            <a:r>
              <a:rPr lang="en-US" sz="2800" b="0" dirty="0">
                <a:latin typeface="Courier New" pitchFamily="49" charset="0"/>
              </a:rPr>
              <a:t>DBA_TAB_PRIVS</a:t>
            </a:r>
            <a:r>
              <a:rPr lang="en-US" sz="2800" b="0" dirty="0"/>
              <a:t>: </a:t>
            </a:r>
            <a:r>
              <a:rPr lang="en-US" sz="2800" b="0" dirty="0" err="1"/>
              <a:t>Hiển</a:t>
            </a:r>
            <a:r>
              <a:rPr lang="en-US" sz="2800" b="0" dirty="0"/>
              <a:t> </a:t>
            </a:r>
            <a:r>
              <a:rPr lang="en-US" sz="2800" b="0" dirty="0" err="1"/>
              <a:t>thị</a:t>
            </a:r>
            <a:r>
              <a:rPr lang="en-US" sz="2800" b="0" dirty="0"/>
              <a:t> </a:t>
            </a:r>
            <a:r>
              <a:rPr lang="en-US" sz="2800" b="0" dirty="0" err="1"/>
              <a:t>tất</a:t>
            </a:r>
            <a:r>
              <a:rPr lang="en-US" sz="2800" b="0" dirty="0"/>
              <a:t> </a:t>
            </a:r>
            <a:r>
              <a:rPr lang="en-US" sz="2800" b="0" dirty="0" err="1"/>
              <a:t>cả</a:t>
            </a:r>
            <a:r>
              <a:rPr lang="en-US" sz="2800" b="0" dirty="0"/>
              <a:t> </a:t>
            </a:r>
            <a:r>
              <a:rPr lang="en-US" sz="2800" b="0" dirty="0" err="1"/>
              <a:t>các</a:t>
            </a:r>
            <a:r>
              <a:rPr lang="en-US" sz="2800" b="0" dirty="0"/>
              <a:t> </a:t>
            </a:r>
            <a:r>
              <a:rPr lang="en-US" sz="2800" b="0" dirty="0" err="1"/>
              <a:t>quyền</a:t>
            </a:r>
            <a:r>
              <a:rPr lang="en-US" sz="2800" b="0" dirty="0"/>
              <a:t> </a:t>
            </a:r>
            <a:r>
              <a:rPr lang="en-US" sz="2800" b="0" dirty="0" err="1"/>
              <a:t>đối</a:t>
            </a:r>
            <a:r>
              <a:rPr lang="en-US" sz="2800" b="0" dirty="0"/>
              <a:t> </a:t>
            </a:r>
            <a:r>
              <a:rPr lang="en-US" sz="2800" b="0" dirty="0" err="1"/>
              <a:t>tượng</a:t>
            </a:r>
            <a:r>
              <a:rPr lang="en-US" sz="2800" b="0" dirty="0"/>
              <a:t> </a:t>
            </a:r>
          </a:p>
        </p:txBody>
      </p:sp>
    </p:spTree>
    <p:extLst>
      <p:ext uri="{BB962C8B-B14F-4D97-AF65-F5344CB8AC3E}">
        <p14:creationId xmlns:p14="http://schemas.microsoft.com/office/powerpoint/2010/main" val="503865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Thực hành 1. Quyền hệ thống</a:t>
            </a:r>
          </a:p>
        </p:txBody>
      </p:sp>
      <p:sp>
        <p:nvSpPr>
          <p:cNvPr id="3" name="TextBox 2"/>
          <p:cNvSpPr txBox="1"/>
          <p:nvPr/>
        </p:nvSpPr>
        <p:spPr>
          <a:xfrm>
            <a:off x="193766" y="1047750"/>
            <a:ext cx="11811000" cy="5632311"/>
          </a:xfrm>
          <a:prstGeom prst="rect">
            <a:avLst/>
          </a:prstGeom>
          <a:noFill/>
        </p:spPr>
        <p:txBody>
          <a:bodyPr wrap="square" rtlCol="0">
            <a:spAutoFit/>
          </a:bodyPr>
          <a:lstStyle/>
          <a:p>
            <a:pPr marL="342900" indent="-342900">
              <a:buAutoNum type="arabicPeriod"/>
            </a:pPr>
            <a:r>
              <a:rPr lang="en-US" sz="3600" dirty="0" err="1"/>
              <a:t>Tạo</a:t>
            </a:r>
            <a:r>
              <a:rPr lang="en-US" sz="3600" dirty="0"/>
              <a:t> </a:t>
            </a:r>
            <a:r>
              <a:rPr lang="en-US" sz="3600" dirty="0" err="1"/>
              <a:t>các</a:t>
            </a:r>
            <a:r>
              <a:rPr lang="en-US" sz="3600" dirty="0"/>
              <a:t> user A,B,C </a:t>
            </a:r>
            <a:r>
              <a:rPr lang="en-US" sz="3600" dirty="0" err="1"/>
              <a:t>chỉ</a:t>
            </a:r>
            <a:r>
              <a:rPr lang="en-US" sz="3600" dirty="0"/>
              <a:t> </a:t>
            </a:r>
            <a:r>
              <a:rPr lang="en-US" sz="3600" dirty="0" err="1"/>
              <a:t>rõ</a:t>
            </a:r>
            <a:r>
              <a:rPr lang="en-US" sz="3600" dirty="0"/>
              <a:t> default tablespace </a:t>
            </a:r>
            <a:r>
              <a:rPr lang="en-US" sz="3600" dirty="0" err="1"/>
              <a:t>là</a:t>
            </a:r>
            <a:r>
              <a:rPr lang="en-US" sz="3600" dirty="0"/>
              <a:t> USERS </a:t>
            </a:r>
            <a:r>
              <a:rPr lang="en-US" sz="3600" dirty="0" err="1"/>
              <a:t>và</a:t>
            </a:r>
            <a:r>
              <a:rPr lang="en-US" sz="3600" dirty="0"/>
              <a:t> </a:t>
            </a:r>
            <a:r>
              <a:rPr lang="en-US" sz="3600" dirty="0" err="1"/>
              <a:t>hạn</a:t>
            </a:r>
            <a:r>
              <a:rPr lang="en-US" sz="3600" dirty="0"/>
              <a:t> </a:t>
            </a:r>
            <a:r>
              <a:rPr lang="en-US" sz="3600" dirty="0" err="1"/>
              <a:t>mưc</a:t>
            </a:r>
            <a:r>
              <a:rPr lang="en-US" sz="3600" dirty="0"/>
              <a:t> </a:t>
            </a:r>
            <a:r>
              <a:rPr lang="en-US" sz="3600" dirty="0" err="1"/>
              <a:t>trên</a:t>
            </a:r>
            <a:r>
              <a:rPr lang="en-US" sz="3600" dirty="0"/>
              <a:t> tablespace USERS = 1M.</a:t>
            </a:r>
          </a:p>
          <a:p>
            <a:pPr marL="342900" indent="-342900">
              <a:buAutoNum type="arabicPeriod"/>
            </a:pPr>
            <a:r>
              <a:rPr lang="en-US" sz="3600" dirty="0"/>
              <a:t> </a:t>
            </a:r>
            <a:r>
              <a:rPr lang="en-US" sz="3600" dirty="0">
                <a:solidFill>
                  <a:srgbClr val="FF0000"/>
                </a:solidFill>
              </a:rPr>
              <a:t>Admin </a:t>
            </a:r>
            <a:r>
              <a:rPr lang="en-US" sz="3600" dirty="0" err="1">
                <a:solidFill>
                  <a:srgbClr val="FF0000"/>
                </a:solidFill>
              </a:rPr>
              <a:t>gán</a:t>
            </a:r>
            <a:r>
              <a:rPr lang="en-US" sz="3600" dirty="0">
                <a:solidFill>
                  <a:srgbClr val="FF0000"/>
                </a:solidFill>
              </a:rPr>
              <a:t> </a:t>
            </a:r>
            <a:r>
              <a:rPr lang="en-US" sz="3600" dirty="0" err="1">
                <a:solidFill>
                  <a:srgbClr val="FF0000"/>
                </a:solidFill>
              </a:rPr>
              <a:t>cho</a:t>
            </a:r>
            <a:r>
              <a:rPr lang="en-US" sz="3600" dirty="0">
                <a:solidFill>
                  <a:srgbClr val="FF0000"/>
                </a:solidFill>
              </a:rPr>
              <a:t> A </a:t>
            </a:r>
            <a:r>
              <a:rPr lang="en-US" sz="3600" dirty="0" err="1">
                <a:solidFill>
                  <a:srgbClr val="FF0000"/>
                </a:solidFill>
              </a:rPr>
              <a:t>có</a:t>
            </a:r>
            <a:r>
              <a:rPr lang="en-US" sz="3600" dirty="0">
                <a:solidFill>
                  <a:srgbClr val="FF0000"/>
                </a:solidFill>
              </a:rPr>
              <a:t> </a:t>
            </a:r>
            <a:r>
              <a:rPr lang="en-US" sz="3600" dirty="0" err="1">
                <a:solidFill>
                  <a:srgbClr val="FF0000"/>
                </a:solidFill>
              </a:rPr>
              <a:t>thể</a:t>
            </a:r>
            <a:r>
              <a:rPr lang="en-US" sz="3600" dirty="0">
                <a:solidFill>
                  <a:srgbClr val="FF0000"/>
                </a:solidFill>
              </a:rPr>
              <a:t> </a:t>
            </a:r>
            <a:r>
              <a:rPr lang="en-US" sz="3600" dirty="0" err="1">
                <a:solidFill>
                  <a:srgbClr val="FF0000"/>
                </a:solidFill>
              </a:rPr>
              <a:t>đăng</a:t>
            </a:r>
            <a:r>
              <a:rPr lang="en-US" sz="3600" dirty="0">
                <a:solidFill>
                  <a:srgbClr val="FF0000"/>
                </a:solidFill>
              </a:rPr>
              <a:t> </a:t>
            </a:r>
            <a:r>
              <a:rPr lang="en-US" sz="3600" dirty="0" err="1">
                <a:solidFill>
                  <a:srgbClr val="FF0000"/>
                </a:solidFill>
              </a:rPr>
              <a:t>nhập</a:t>
            </a:r>
            <a:r>
              <a:rPr lang="en-US" sz="3600" dirty="0">
                <a:solidFill>
                  <a:srgbClr val="FF0000"/>
                </a:solidFill>
              </a:rPr>
              <a:t> </a:t>
            </a:r>
            <a:r>
              <a:rPr lang="en-US" sz="3600" dirty="0" err="1">
                <a:solidFill>
                  <a:srgbClr val="FF0000"/>
                </a:solidFill>
              </a:rPr>
              <a:t>và</a:t>
            </a:r>
            <a:r>
              <a:rPr lang="en-US" sz="3600" dirty="0">
                <a:solidFill>
                  <a:srgbClr val="FF0000"/>
                </a:solidFill>
              </a:rPr>
              <a:t> </a:t>
            </a:r>
            <a:r>
              <a:rPr lang="en-US" sz="3600" dirty="0" err="1">
                <a:solidFill>
                  <a:srgbClr val="FF0000"/>
                </a:solidFill>
              </a:rPr>
              <a:t>tạo</a:t>
            </a:r>
            <a:r>
              <a:rPr lang="en-US" sz="3600" dirty="0">
                <a:solidFill>
                  <a:srgbClr val="FF0000"/>
                </a:solidFill>
              </a:rPr>
              <a:t> </a:t>
            </a:r>
            <a:r>
              <a:rPr lang="en-US" sz="3600" dirty="0" err="1">
                <a:solidFill>
                  <a:srgbClr val="FF0000"/>
                </a:solidFill>
              </a:rPr>
              <a:t>bảng</a:t>
            </a:r>
            <a:r>
              <a:rPr lang="en-US" sz="3600" dirty="0">
                <a:solidFill>
                  <a:srgbClr val="FF0000"/>
                </a:solidFill>
              </a:rPr>
              <a:t>, </a:t>
            </a:r>
            <a:r>
              <a:rPr lang="en-US" sz="3600" dirty="0" err="1">
                <a:solidFill>
                  <a:srgbClr val="FF0000"/>
                </a:solidFill>
              </a:rPr>
              <a:t>ngoài</a:t>
            </a:r>
            <a:r>
              <a:rPr lang="en-US" sz="3600" dirty="0">
                <a:solidFill>
                  <a:srgbClr val="FF0000"/>
                </a:solidFill>
              </a:rPr>
              <a:t> ra </a:t>
            </a:r>
            <a:r>
              <a:rPr lang="en-US" sz="3600" dirty="0" err="1">
                <a:solidFill>
                  <a:srgbClr val="FF0000"/>
                </a:solidFill>
              </a:rPr>
              <a:t>cho</a:t>
            </a:r>
            <a:r>
              <a:rPr lang="en-US" sz="3600" dirty="0">
                <a:solidFill>
                  <a:srgbClr val="FF0000"/>
                </a:solidFill>
              </a:rPr>
              <a:t> A </a:t>
            </a:r>
            <a:r>
              <a:rPr lang="en-US" sz="3600" dirty="0" err="1">
                <a:solidFill>
                  <a:srgbClr val="FF0000"/>
                </a:solidFill>
              </a:rPr>
              <a:t>có</a:t>
            </a:r>
            <a:r>
              <a:rPr lang="en-US" sz="3600" dirty="0">
                <a:solidFill>
                  <a:srgbClr val="FF0000"/>
                </a:solidFill>
              </a:rPr>
              <a:t> </a:t>
            </a:r>
            <a:r>
              <a:rPr lang="en-US" sz="3600" dirty="0" err="1">
                <a:solidFill>
                  <a:srgbClr val="FF0000"/>
                </a:solidFill>
              </a:rPr>
              <a:t>thể</a:t>
            </a:r>
            <a:r>
              <a:rPr lang="en-US" sz="3600" dirty="0">
                <a:solidFill>
                  <a:srgbClr val="FF0000"/>
                </a:solidFill>
              </a:rPr>
              <a:t> </a:t>
            </a:r>
            <a:r>
              <a:rPr lang="en-US" sz="3600" dirty="0" err="1">
                <a:solidFill>
                  <a:srgbClr val="FF0000"/>
                </a:solidFill>
              </a:rPr>
              <a:t>gán</a:t>
            </a:r>
            <a:r>
              <a:rPr lang="en-US" sz="3600" dirty="0">
                <a:solidFill>
                  <a:srgbClr val="FF0000"/>
                </a:solidFill>
              </a:rPr>
              <a:t> </a:t>
            </a:r>
            <a:r>
              <a:rPr lang="en-US" sz="3600" dirty="0" err="1">
                <a:solidFill>
                  <a:srgbClr val="FF0000"/>
                </a:solidFill>
              </a:rPr>
              <a:t>quyền</a:t>
            </a:r>
            <a:r>
              <a:rPr lang="en-US" sz="3600" dirty="0">
                <a:solidFill>
                  <a:srgbClr val="FF0000"/>
                </a:solidFill>
              </a:rPr>
              <a:t> </a:t>
            </a:r>
            <a:r>
              <a:rPr lang="en-US" sz="3600" dirty="0" err="1">
                <a:solidFill>
                  <a:srgbClr val="FF0000"/>
                </a:solidFill>
              </a:rPr>
              <a:t>tạo</a:t>
            </a:r>
            <a:r>
              <a:rPr lang="en-US" sz="3600" dirty="0">
                <a:solidFill>
                  <a:srgbClr val="FF0000"/>
                </a:solidFill>
              </a:rPr>
              <a:t> </a:t>
            </a:r>
            <a:r>
              <a:rPr lang="en-US" sz="3600" dirty="0" err="1">
                <a:solidFill>
                  <a:srgbClr val="FF0000"/>
                </a:solidFill>
              </a:rPr>
              <a:t>bảng</a:t>
            </a:r>
            <a:r>
              <a:rPr lang="en-US" sz="3600" dirty="0">
                <a:solidFill>
                  <a:srgbClr val="FF0000"/>
                </a:solidFill>
              </a:rPr>
              <a:t> </a:t>
            </a:r>
            <a:r>
              <a:rPr lang="en-US" sz="3600" dirty="0" err="1">
                <a:solidFill>
                  <a:srgbClr val="FF0000"/>
                </a:solidFill>
              </a:rPr>
              <a:t>cho</a:t>
            </a:r>
            <a:r>
              <a:rPr lang="en-US" sz="3600" dirty="0">
                <a:solidFill>
                  <a:srgbClr val="FF0000"/>
                </a:solidFill>
              </a:rPr>
              <a:t> </a:t>
            </a:r>
            <a:r>
              <a:rPr lang="en-US" sz="3600" dirty="0" err="1">
                <a:solidFill>
                  <a:srgbClr val="FF0000"/>
                </a:solidFill>
              </a:rPr>
              <a:t>các</a:t>
            </a:r>
            <a:r>
              <a:rPr lang="en-US" sz="3600" dirty="0">
                <a:solidFill>
                  <a:srgbClr val="FF0000"/>
                </a:solidFill>
              </a:rPr>
              <a:t> user </a:t>
            </a:r>
            <a:r>
              <a:rPr lang="en-US" sz="3600" dirty="0" err="1">
                <a:solidFill>
                  <a:srgbClr val="FF0000"/>
                </a:solidFill>
              </a:rPr>
              <a:t>khác</a:t>
            </a:r>
            <a:r>
              <a:rPr lang="en-US" sz="3600" dirty="0">
                <a:solidFill>
                  <a:srgbClr val="FF0000"/>
                </a:solidFill>
              </a:rPr>
              <a:t>.</a:t>
            </a:r>
          </a:p>
          <a:p>
            <a:pPr marL="342900" indent="-342900">
              <a:buAutoNum type="arabicPeriod"/>
            </a:pPr>
            <a:r>
              <a:rPr lang="en-US" sz="3600" dirty="0"/>
              <a:t> Admin </a:t>
            </a:r>
            <a:r>
              <a:rPr lang="en-US" sz="3600" dirty="0" err="1"/>
              <a:t>gán</a:t>
            </a:r>
            <a:r>
              <a:rPr lang="en-US" sz="3600" dirty="0"/>
              <a:t> </a:t>
            </a:r>
            <a:r>
              <a:rPr lang="en-US" sz="3600" dirty="0" err="1"/>
              <a:t>cho</a:t>
            </a:r>
            <a:r>
              <a:rPr lang="en-US" sz="3600" dirty="0"/>
              <a:t> B </a:t>
            </a:r>
            <a:r>
              <a:rPr lang="en-US" sz="3600" dirty="0" err="1"/>
              <a:t>có</a:t>
            </a:r>
            <a:r>
              <a:rPr lang="en-US" sz="3600" dirty="0"/>
              <a:t> </a:t>
            </a:r>
            <a:r>
              <a:rPr lang="en-US" sz="3600" dirty="0" err="1"/>
              <a:t>thể</a:t>
            </a:r>
            <a:r>
              <a:rPr lang="en-US" sz="3600" dirty="0"/>
              <a:t> </a:t>
            </a:r>
            <a:r>
              <a:rPr lang="en-US" sz="3600" dirty="0" err="1"/>
              <a:t>đăng</a:t>
            </a:r>
            <a:r>
              <a:rPr lang="en-US" sz="3600" dirty="0"/>
              <a:t> </a:t>
            </a:r>
            <a:r>
              <a:rPr lang="en-US" sz="3600" dirty="0" err="1"/>
              <a:t>nhập</a:t>
            </a:r>
            <a:r>
              <a:rPr lang="en-US" sz="3600" dirty="0"/>
              <a:t> </a:t>
            </a:r>
            <a:r>
              <a:rPr lang="en-US" sz="3600" dirty="0" err="1"/>
              <a:t>và</a:t>
            </a:r>
            <a:r>
              <a:rPr lang="en-US" sz="3600" dirty="0"/>
              <a:t> </a:t>
            </a:r>
            <a:r>
              <a:rPr lang="en-US" sz="3600" dirty="0" err="1"/>
              <a:t>tạo</a:t>
            </a:r>
            <a:r>
              <a:rPr lang="en-US" sz="3600" dirty="0"/>
              <a:t> </a:t>
            </a:r>
            <a:r>
              <a:rPr lang="en-US" sz="3600" dirty="0" err="1"/>
              <a:t>bảng</a:t>
            </a:r>
            <a:r>
              <a:rPr lang="en-US" sz="3600" dirty="0"/>
              <a:t>, </a:t>
            </a:r>
            <a:r>
              <a:rPr lang="en-US" sz="3600" dirty="0" err="1"/>
              <a:t>ngoài</a:t>
            </a:r>
            <a:r>
              <a:rPr lang="en-US" sz="3600" dirty="0"/>
              <a:t> ra </a:t>
            </a:r>
            <a:r>
              <a:rPr lang="en-US" sz="3600" dirty="0" err="1"/>
              <a:t>cho</a:t>
            </a:r>
            <a:r>
              <a:rPr lang="en-US" sz="3600" dirty="0"/>
              <a:t> B </a:t>
            </a:r>
            <a:r>
              <a:rPr lang="en-US" sz="3600" dirty="0" err="1"/>
              <a:t>có</a:t>
            </a:r>
            <a:r>
              <a:rPr lang="en-US" sz="3600" dirty="0"/>
              <a:t> </a:t>
            </a:r>
            <a:r>
              <a:rPr lang="en-US" sz="3600" dirty="0" err="1"/>
              <a:t>thể</a:t>
            </a:r>
            <a:r>
              <a:rPr lang="en-US" sz="3600" dirty="0"/>
              <a:t> </a:t>
            </a:r>
            <a:r>
              <a:rPr lang="en-US" sz="3600" dirty="0" err="1"/>
              <a:t>gán</a:t>
            </a:r>
            <a:r>
              <a:rPr lang="en-US" sz="3600" dirty="0"/>
              <a:t> </a:t>
            </a:r>
            <a:r>
              <a:rPr lang="en-US" sz="3600" dirty="0" err="1"/>
              <a:t>quyền</a:t>
            </a:r>
            <a:r>
              <a:rPr lang="en-US" sz="3600" dirty="0"/>
              <a:t> </a:t>
            </a:r>
            <a:r>
              <a:rPr lang="en-US" sz="3600" dirty="0" err="1"/>
              <a:t>đăng</a:t>
            </a:r>
            <a:r>
              <a:rPr lang="en-US" sz="3600" dirty="0"/>
              <a:t> </a:t>
            </a:r>
            <a:r>
              <a:rPr lang="en-US" sz="3600" dirty="0" err="1"/>
              <a:t>nhập</a:t>
            </a:r>
            <a:r>
              <a:rPr lang="en-US" sz="3600" dirty="0"/>
              <a:t> </a:t>
            </a:r>
            <a:r>
              <a:rPr lang="en-US" sz="3600" dirty="0" err="1"/>
              <a:t>cho</a:t>
            </a:r>
            <a:r>
              <a:rPr lang="en-US" sz="3600" dirty="0"/>
              <a:t> </a:t>
            </a:r>
            <a:r>
              <a:rPr lang="en-US" sz="3600" dirty="0" err="1"/>
              <a:t>các</a:t>
            </a:r>
            <a:r>
              <a:rPr lang="en-US" sz="3600" dirty="0"/>
              <a:t> user </a:t>
            </a:r>
            <a:r>
              <a:rPr lang="en-US" sz="3600" dirty="0" err="1"/>
              <a:t>khác</a:t>
            </a:r>
            <a:r>
              <a:rPr lang="en-US" sz="3600" dirty="0"/>
              <a:t>.</a:t>
            </a:r>
          </a:p>
          <a:p>
            <a:pPr marL="342900" indent="-342900">
              <a:buAutoNum type="arabicPeriod"/>
            </a:pPr>
            <a:r>
              <a:rPr lang="en-US" sz="3600" dirty="0"/>
              <a:t> C </a:t>
            </a:r>
            <a:r>
              <a:rPr lang="en-US" sz="3600" dirty="0" err="1"/>
              <a:t>được</a:t>
            </a:r>
            <a:r>
              <a:rPr lang="en-US" sz="3600" dirty="0"/>
              <a:t> </a:t>
            </a:r>
            <a:r>
              <a:rPr lang="en-US" sz="3600" dirty="0" err="1"/>
              <a:t>gán</a:t>
            </a:r>
            <a:r>
              <a:rPr lang="en-US" sz="3600" dirty="0"/>
              <a:t> </a:t>
            </a:r>
            <a:r>
              <a:rPr lang="en-US" sz="3600" dirty="0" err="1"/>
              <a:t>quyền</a:t>
            </a:r>
            <a:r>
              <a:rPr lang="en-US" sz="3600" dirty="0"/>
              <a:t> </a:t>
            </a:r>
            <a:r>
              <a:rPr lang="en-US" sz="3600" dirty="0" err="1"/>
              <a:t>đăng</a:t>
            </a:r>
            <a:r>
              <a:rPr lang="en-US" sz="3600" dirty="0"/>
              <a:t> </a:t>
            </a:r>
            <a:r>
              <a:rPr lang="en-US" sz="3600" dirty="0" err="1"/>
              <a:t>nhập</a:t>
            </a:r>
            <a:r>
              <a:rPr lang="en-US" sz="3600" dirty="0"/>
              <a:t> </a:t>
            </a:r>
            <a:r>
              <a:rPr lang="en-US" sz="3600" dirty="0" err="1"/>
              <a:t>và</a:t>
            </a:r>
            <a:r>
              <a:rPr lang="en-US" sz="3600" dirty="0"/>
              <a:t> </a:t>
            </a:r>
            <a:r>
              <a:rPr lang="en-US" sz="3600" dirty="0" err="1"/>
              <a:t>tạo</a:t>
            </a:r>
            <a:r>
              <a:rPr lang="en-US" sz="3600" dirty="0"/>
              <a:t> </a:t>
            </a:r>
            <a:r>
              <a:rPr lang="en-US" sz="3600" dirty="0" err="1"/>
              <a:t>bảng</a:t>
            </a:r>
            <a:r>
              <a:rPr lang="en-US" sz="3600" dirty="0"/>
              <a:t> </a:t>
            </a:r>
            <a:r>
              <a:rPr lang="en-US" sz="3600" dirty="0" err="1"/>
              <a:t>bởi</a:t>
            </a:r>
            <a:r>
              <a:rPr lang="en-US" sz="3600" dirty="0"/>
              <a:t> A </a:t>
            </a:r>
            <a:r>
              <a:rPr lang="en-US" sz="3600" dirty="0" err="1"/>
              <a:t>và</a:t>
            </a:r>
            <a:r>
              <a:rPr lang="en-US" sz="3600" dirty="0"/>
              <a:t> B.</a:t>
            </a:r>
          </a:p>
          <a:p>
            <a:pPr marL="342900" indent="-342900">
              <a:buAutoNum type="arabicPeriod"/>
            </a:pPr>
            <a:r>
              <a:rPr lang="en-US" sz="3600" dirty="0"/>
              <a:t> C </a:t>
            </a:r>
            <a:r>
              <a:rPr lang="en-US" sz="3600" dirty="0" err="1"/>
              <a:t>bị</a:t>
            </a:r>
            <a:r>
              <a:rPr lang="en-US" sz="3600" dirty="0"/>
              <a:t> </a:t>
            </a:r>
            <a:r>
              <a:rPr lang="en-US" sz="3600" dirty="0" err="1"/>
              <a:t>thu</a:t>
            </a:r>
            <a:r>
              <a:rPr lang="en-US" sz="3600" dirty="0"/>
              <a:t> </a:t>
            </a:r>
            <a:r>
              <a:rPr lang="en-US" sz="3600" dirty="0" err="1"/>
              <a:t>hồi</a:t>
            </a:r>
            <a:r>
              <a:rPr lang="en-US" sz="3600" dirty="0"/>
              <a:t> </a:t>
            </a:r>
            <a:r>
              <a:rPr lang="en-US" sz="3600" dirty="0" err="1"/>
              <a:t>quyền</a:t>
            </a:r>
            <a:r>
              <a:rPr lang="en-US" sz="3600" dirty="0"/>
              <a:t> </a:t>
            </a:r>
            <a:r>
              <a:rPr lang="en-US" sz="3600" dirty="0" err="1"/>
              <a:t>tạo</a:t>
            </a:r>
            <a:r>
              <a:rPr lang="en-US" sz="3600" dirty="0"/>
              <a:t> </a:t>
            </a:r>
            <a:r>
              <a:rPr lang="en-US" sz="3600" dirty="0" err="1"/>
              <a:t>bảng</a:t>
            </a:r>
            <a:r>
              <a:rPr lang="en-US" sz="3600" dirty="0"/>
              <a:t>, </a:t>
            </a:r>
            <a:r>
              <a:rPr lang="en-US" sz="3600" dirty="0" err="1"/>
              <a:t>hãy</a:t>
            </a:r>
            <a:r>
              <a:rPr lang="en-US" sz="3600" dirty="0"/>
              <a:t> </a:t>
            </a:r>
            <a:r>
              <a:rPr lang="en-US" sz="3600" dirty="0" err="1"/>
              <a:t>thu</a:t>
            </a:r>
            <a:r>
              <a:rPr lang="en-US" sz="3600" dirty="0"/>
              <a:t> </a:t>
            </a:r>
            <a:r>
              <a:rPr lang="en-US" sz="3600" dirty="0" err="1"/>
              <a:t>hồi</a:t>
            </a:r>
            <a:r>
              <a:rPr lang="en-US" sz="3600" dirty="0"/>
              <a:t> </a:t>
            </a:r>
            <a:r>
              <a:rPr lang="en-US" sz="3600" dirty="0" err="1"/>
              <a:t>quyền</a:t>
            </a:r>
            <a:r>
              <a:rPr lang="en-US" sz="3600" dirty="0"/>
              <a:t> </a:t>
            </a:r>
            <a:r>
              <a:rPr lang="en-US" sz="3600" dirty="0" err="1"/>
              <a:t>tạo</a:t>
            </a:r>
            <a:r>
              <a:rPr lang="en-US" sz="3600" dirty="0"/>
              <a:t> </a:t>
            </a:r>
            <a:r>
              <a:rPr lang="en-US" sz="3600" dirty="0" err="1"/>
              <a:t>bảng</a:t>
            </a:r>
            <a:r>
              <a:rPr lang="en-US" sz="3600" dirty="0"/>
              <a:t> </a:t>
            </a:r>
            <a:r>
              <a:rPr lang="en-US" sz="3600" dirty="0" err="1"/>
              <a:t>của</a:t>
            </a:r>
            <a:r>
              <a:rPr lang="en-US" sz="3600" dirty="0"/>
              <a:t> C </a:t>
            </a:r>
            <a:r>
              <a:rPr lang="en-US" sz="3600" dirty="0" err="1"/>
              <a:t>bằng</a:t>
            </a:r>
            <a:r>
              <a:rPr lang="en-US" sz="3600" dirty="0"/>
              <a:t> 2 </a:t>
            </a:r>
            <a:r>
              <a:rPr lang="en-US" sz="3600" dirty="0" err="1"/>
              <a:t>cách</a:t>
            </a:r>
            <a:r>
              <a:rPr lang="en-US" sz="3600" dirty="0"/>
              <a:t>.</a:t>
            </a:r>
          </a:p>
        </p:txBody>
      </p:sp>
    </p:spTree>
    <p:extLst>
      <p:ext uri="{BB962C8B-B14F-4D97-AF65-F5344CB8AC3E}">
        <p14:creationId xmlns:p14="http://schemas.microsoft.com/office/powerpoint/2010/main" val="3925530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Thực hành 2. Quyền đối tượng</a:t>
            </a:r>
          </a:p>
        </p:txBody>
      </p:sp>
      <p:sp>
        <p:nvSpPr>
          <p:cNvPr id="3" name="TextBox 2"/>
          <p:cNvSpPr txBox="1"/>
          <p:nvPr/>
        </p:nvSpPr>
        <p:spPr>
          <a:xfrm>
            <a:off x="381000" y="1028700"/>
            <a:ext cx="11125200" cy="5632311"/>
          </a:xfrm>
          <a:prstGeom prst="rect">
            <a:avLst/>
          </a:prstGeom>
          <a:noFill/>
        </p:spPr>
        <p:txBody>
          <a:bodyPr wrap="square" rtlCol="0">
            <a:spAutoFit/>
          </a:bodyPr>
          <a:lstStyle/>
          <a:p>
            <a:pPr marL="342900" indent="-342900">
              <a:buAutoNum type="arabicPeriod"/>
            </a:pPr>
            <a:r>
              <a:rPr lang="en-US" sz="3600" dirty="0" err="1"/>
              <a:t>Tạo</a:t>
            </a:r>
            <a:r>
              <a:rPr lang="en-US" sz="3600" dirty="0"/>
              <a:t> user A </a:t>
            </a:r>
            <a:r>
              <a:rPr lang="en-US" sz="3600" dirty="0" err="1"/>
              <a:t>sao</a:t>
            </a:r>
            <a:r>
              <a:rPr lang="en-US" sz="3600" dirty="0"/>
              <a:t> </a:t>
            </a:r>
            <a:r>
              <a:rPr lang="en-US" sz="3600" dirty="0" err="1"/>
              <a:t>cho</a:t>
            </a:r>
            <a:r>
              <a:rPr lang="en-US" sz="3600" dirty="0"/>
              <a:t> A </a:t>
            </a:r>
            <a:r>
              <a:rPr lang="en-US" sz="3600" dirty="0" err="1"/>
              <a:t>có</a:t>
            </a:r>
            <a:r>
              <a:rPr lang="en-US" sz="3600" dirty="0"/>
              <a:t> </a:t>
            </a:r>
            <a:r>
              <a:rPr lang="en-US" sz="3600" dirty="0" err="1"/>
              <a:t>thể</a:t>
            </a:r>
            <a:r>
              <a:rPr lang="en-US" sz="3600" dirty="0"/>
              <a:t> </a:t>
            </a:r>
            <a:r>
              <a:rPr lang="en-US" sz="3600" dirty="0" err="1"/>
              <a:t>đăng</a:t>
            </a:r>
            <a:r>
              <a:rPr lang="en-US" sz="3600" dirty="0"/>
              <a:t> </a:t>
            </a:r>
            <a:r>
              <a:rPr lang="en-US" sz="3600" dirty="0" err="1"/>
              <a:t>nhập</a:t>
            </a:r>
            <a:r>
              <a:rPr lang="en-US" sz="3600" dirty="0"/>
              <a:t> </a:t>
            </a:r>
            <a:r>
              <a:rPr lang="en-US" sz="3600" dirty="0" err="1"/>
              <a:t>và</a:t>
            </a:r>
            <a:r>
              <a:rPr lang="en-US" sz="3600" dirty="0"/>
              <a:t> </a:t>
            </a:r>
            <a:r>
              <a:rPr lang="en-US" sz="3600" dirty="0" err="1"/>
              <a:t>tạo</a:t>
            </a:r>
            <a:r>
              <a:rPr lang="en-US" sz="3600" dirty="0"/>
              <a:t> </a:t>
            </a:r>
            <a:r>
              <a:rPr lang="en-US" sz="3600" dirty="0" err="1"/>
              <a:t>bảng</a:t>
            </a:r>
            <a:r>
              <a:rPr lang="en-US" sz="3600" dirty="0"/>
              <a:t>. (</a:t>
            </a:r>
            <a:r>
              <a:rPr lang="en-US" sz="3600" dirty="0" err="1"/>
              <a:t>Hạn</a:t>
            </a:r>
            <a:r>
              <a:rPr lang="en-US" sz="3600" dirty="0"/>
              <a:t> </a:t>
            </a:r>
            <a:r>
              <a:rPr lang="en-US" sz="3600" dirty="0" err="1"/>
              <a:t>mưc</a:t>
            </a:r>
            <a:r>
              <a:rPr lang="en-US" sz="3600" dirty="0"/>
              <a:t> </a:t>
            </a:r>
            <a:r>
              <a:rPr lang="en-US" sz="3600" dirty="0" err="1"/>
              <a:t>trên</a:t>
            </a:r>
            <a:r>
              <a:rPr lang="en-US" sz="3600" dirty="0"/>
              <a:t> tablespace USERS = 1M)</a:t>
            </a:r>
          </a:p>
          <a:p>
            <a:pPr marL="342900" indent="-342900">
              <a:buAutoNum type="arabicPeriod"/>
            </a:pPr>
            <a:r>
              <a:rPr lang="en-US" sz="3600" dirty="0"/>
              <a:t>A </a:t>
            </a:r>
            <a:r>
              <a:rPr lang="en-US" sz="3600" dirty="0" err="1"/>
              <a:t>Tạo</a:t>
            </a:r>
            <a:r>
              <a:rPr lang="en-US" sz="3600" dirty="0"/>
              <a:t> </a:t>
            </a:r>
            <a:r>
              <a:rPr lang="en-US" sz="3600" dirty="0" err="1"/>
              <a:t>bảng</a:t>
            </a:r>
            <a:r>
              <a:rPr lang="en-US" sz="3600" dirty="0"/>
              <a:t> </a:t>
            </a:r>
            <a:r>
              <a:rPr lang="en-US" sz="3600" dirty="0" err="1"/>
              <a:t>tblA</a:t>
            </a:r>
            <a:r>
              <a:rPr lang="en-US" sz="3600" dirty="0"/>
              <a:t>(id number). (</a:t>
            </a:r>
            <a:r>
              <a:rPr lang="en-US" sz="3600" dirty="0" err="1"/>
              <a:t>Chèn</a:t>
            </a:r>
            <a:r>
              <a:rPr lang="en-US" sz="3600" dirty="0"/>
              <a:t> </a:t>
            </a:r>
            <a:r>
              <a:rPr lang="en-US" sz="3600" dirty="0" err="1"/>
              <a:t>dữ</a:t>
            </a:r>
            <a:r>
              <a:rPr lang="en-US" sz="3600" dirty="0"/>
              <a:t> </a:t>
            </a:r>
            <a:r>
              <a:rPr lang="en-US" sz="3600" dirty="0" err="1"/>
              <a:t>liệu</a:t>
            </a:r>
            <a:r>
              <a:rPr lang="en-US" sz="3600" dirty="0"/>
              <a:t> demo, </a:t>
            </a:r>
            <a:r>
              <a:rPr lang="en-US" sz="3600" dirty="0" err="1"/>
              <a:t>chú</a:t>
            </a:r>
            <a:r>
              <a:rPr lang="en-US" sz="3600" dirty="0"/>
              <a:t> ý commit)</a:t>
            </a:r>
          </a:p>
          <a:p>
            <a:pPr marL="342900" indent="-342900">
              <a:buAutoNum type="arabicPeriod"/>
            </a:pPr>
            <a:r>
              <a:rPr lang="en-US" sz="3600" dirty="0" err="1"/>
              <a:t>Tạo</a:t>
            </a:r>
            <a:r>
              <a:rPr lang="en-US" sz="3600" dirty="0"/>
              <a:t> user B </a:t>
            </a:r>
            <a:r>
              <a:rPr lang="en-US" sz="3600" dirty="0" err="1"/>
              <a:t>và</a:t>
            </a:r>
            <a:r>
              <a:rPr lang="en-US" sz="3600" dirty="0"/>
              <a:t> C </a:t>
            </a:r>
            <a:r>
              <a:rPr lang="en-US" sz="3600" dirty="0" err="1"/>
              <a:t>cũng</a:t>
            </a:r>
            <a:r>
              <a:rPr lang="en-US" sz="3600" dirty="0"/>
              <a:t> </a:t>
            </a:r>
            <a:r>
              <a:rPr lang="en-US" sz="3600" dirty="0" err="1"/>
              <a:t>có</a:t>
            </a:r>
            <a:r>
              <a:rPr lang="en-US" sz="3600" dirty="0"/>
              <a:t> </a:t>
            </a:r>
            <a:r>
              <a:rPr lang="en-US" sz="3600" dirty="0" err="1"/>
              <a:t>các</a:t>
            </a:r>
            <a:r>
              <a:rPr lang="en-US" sz="3600" dirty="0"/>
              <a:t> </a:t>
            </a:r>
            <a:r>
              <a:rPr lang="en-US" sz="3600" dirty="0" err="1"/>
              <a:t>quyền</a:t>
            </a:r>
            <a:r>
              <a:rPr lang="en-US" sz="3600" dirty="0"/>
              <a:t> </a:t>
            </a:r>
            <a:r>
              <a:rPr lang="en-US" sz="3600" dirty="0" err="1"/>
              <a:t>như</a:t>
            </a:r>
            <a:r>
              <a:rPr lang="en-US" sz="3600" dirty="0"/>
              <a:t> A.</a:t>
            </a:r>
          </a:p>
          <a:p>
            <a:pPr marL="342900" indent="-342900">
              <a:buAutoNum type="arabicPeriod"/>
            </a:pPr>
            <a:r>
              <a:rPr lang="en-US" sz="3600" dirty="0"/>
              <a:t> A </a:t>
            </a:r>
            <a:r>
              <a:rPr lang="en-US" sz="3600" dirty="0" err="1"/>
              <a:t>gán</a:t>
            </a:r>
            <a:r>
              <a:rPr lang="en-US" sz="3600" dirty="0"/>
              <a:t> </a:t>
            </a:r>
            <a:r>
              <a:rPr lang="en-US" sz="3600" dirty="0" err="1"/>
              <a:t>quyền</a:t>
            </a:r>
            <a:r>
              <a:rPr lang="en-US" sz="3600" dirty="0"/>
              <a:t> select </a:t>
            </a:r>
            <a:r>
              <a:rPr lang="en-US" sz="3600" dirty="0" err="1"/>
              <a:t>trên</a:t>
            </a:r>
            <a:r>
              <a:rPr lang="en-US" sz="3600" dirty="0"/>
              <a:t> </a:t>
            </a:r>
            <a:r>
              <a:rPr lang="en-US" sz="3600" dirty="0" err="1"/>
              <a:t>tblA</a:t>
            </a:r>
            <a:r>
              <a:rPr lang="en-US" sz="3600" dirty="0"/>
              <a:t> </a:t>
            </a:r>
            <a:r>
              <a:rPr lang="en-US" sz="3600" dirty="0" err="1"/>
              <a:t>cho</a:t>
            </a:r>
            <a:r>
              <a:rPr lang="en-US" sz="3600" dirty="0"/>
              <a:t> B </a:t>
            </a:r>
            <a:r>
              <a:rPr lang="en-US" sz="3600" dirty="0" err="1"/>
              <a:t>và</a:t>
            </a:r>
            <a:r>
              <a:rPr lang="en-US" sz="3600" dirty="0"/>
              <a:t> </a:t>
            </a:r>
            <a:r>
              <a:rPr lang="en-US" sz="3600" dirty="0" err="1"/>
              <a:t>cho</a:t>
            </a:r>
            <a:r>
              <a:rPr lang="en-US" sz="3600" dirty="0"/>
              <a:t> B </a:t>
            </a:r>
            <a:r>
              <a:rPr lang="en-US" sz="3600" dirty="0" err="1"/>
              <a:t>có</a:t>
            </a:r>
            <a:r>
              <a:rPr lang="en-US" sz="3600" dirty="0"/>
              <a:t> </a:t>
            </a:r>
            <a:r>
              <a:rPr lang="en-US" sz="3600" dirty="0" err="1"/>
              <a:t>thể</a:t>
            </a:r>
            <a:r>
              <a:rPr lang="en-US" sz="3600" dirty="0"/>
              <a:t> </a:t>
            </a:r>
            <a:r>
              <a:rPr lang="en-US" sz="3600" dirty="0" err="1"/>
              <a:t>gán</a:t>
            </a:r>
            <a:r>
              <a:rPr lang="en-US" sz="3600" dirty="0"/>
              <a:t> </a:t>
            </a:r>
            <a:r>
              <a:rPr lang="en-US" sz="3600" dirty="0" err="1"/>
              <a:t>quyền</a:t>
            </a:r>
            <a:r>
              <a:rPr lang="en-US" sz="3600" dirty="0"/>
              <a:t> </a:t>
            </a:r>
            <a:r>
              <a:rPr lang="en-US" sz="3600" dirty="0" err="1"/>
              <a:t>đó</a:t>
            </a:r>
            <a:r>
              <a:rPr lang="en-US" sz="3600" dirty="0"/>
              <a:t> </a:t>
            </a:r>
            <a:r>
              <a:rPr lang="en-US" sz="3600" dirty="0" err="1"/>
              <a:t>cho</a:t>
            </a:r>
            <a:r>
              <a:rPr lang="en-US" sz="3600" dirty="0"/>
              <a:t> C.</a:t>
            </a:r>
          </a:p>
          <a:p>
            <a:pPr marL="342900" indent="-342900">
              <a:buAutoNum type="arabicPeriod"/>
            </a:pPr>
            <a:r>
              <a:rPr lang="en-US" sz="3600" dirty="0"/>
              <a:t> B </a:t>
            </a:r>
            <a:r>
              <a:rPr lang="en-US" sz="3600" dirty="0" err="1"/>
              <a:t>tiến</a:t>
            </a:r>
            <a:r>
              <a:rPr lang="en-US" sz="3600" dirty="0"/>
              <a:t> </a:t>
            </a:r>
            <a:r>
              <a:rPr lang="en-US" sz="3600" dirty="0" err="1"/>
              <a:t>hành</a:t>
            </a:r>
            <a:r>
              <a:rPr lang="en-US" sz="3600" dirty="0"/>
              <a:t> </a:t>
            </a:r>
            <a:r>
              <a:rPr lang="en-US" sz="3600" dirty="0" err="1"/>
              <a:t>gán</a:t>
            </a:r>
            <a:r>
              <a:rPr lang="en-US" sz="3600" dirty="0"/>
              <a:t> </a:t>
            </a:r>
            <a:r>
              <a:rPr lang="en-US" sz="3600" dirty="0" err="1"/>
              <a:t>quyền</a:t>
            </a:r>
            <a:r>
              <a:rPr lang="en-US" sz="3600" dirty="0"/>
              <a:t> select </a:t>
            </a:r>
            <a:r>
              <a:rPr lang="en-US" sz="3600" dirty="0" err="1"/>
              <a:t>trên</a:t>
            </a:r>
            <a:r>
              <a:rPr lang="en-US" sz="3600" dirty="0"/>
              <a:t> </a:t>
            </a:r>
            <a:r>
              <a:rPr lang="en-US" sz="3600" dirty="0" err="1"/>
              <a:t>A.tblA</a:t>
            </a:r>
            <a:r>
              <a:rPr lang="en-US" sz="3600" dirty="0"/>
              <a:t> </a:t>
            </a:r>
            <a:r>
              <a:rPr lang="en-US" sz="3600" dirty="0" err="1"/>
              <a:t>cho</a:t>
            </a:r>
            <a:r>
              <a:rPr lang="en-US" sz="3600" dirty="0"/>
              <a:t> C.</a:t>
            </a:r>
          </a:p>
          <a:p>
            <a:pPr marL="342900" indent="-342900">
              <a:buAutoNum type="arabicPeriod"/>
            </a:pPr>
            <a:r>
              <a:rPr lang="en-US" sz="3600" dirty="0"/>
              <a:t> C </a:t>
            </a:r>
            <a:r>
              <a:rPr lang="en-US" sz="3600" dirty="0" err="1"/>
              <a:t>muốn</a:t>
            </a:r>
            <a:r>
              <a:rPr lang="en-US" sz="3600" dirty="0"/>
              <a:t> </a:t>
            </a:r>
            <a:r>
              <a:rPr lang="en-US" sz="3600" dirty="0" err="1"/>
              <a:t>có</a:t>
            </a:r>
            <a:r>
              <a:rPr lang="en-US" sz="3600" dirty="0"/>
              <a:t> </a:t>
            </a:r>
            <a:r>
              <a:rPr lang="en-US" sz="3600" dirty="0" err="1"/>
              <a:t>thể</a:t>
            </a:r>
            <a:r>
              <a:rPr lang="en-US" sz="3600" dirty="0"/>
              <a:t> insert </a:t>
            </a:r>
            <a:r>
              <a:rPr lang="en-US" sz="3600" dirty="0" err="1"/>
              <a:t>dữ</a:t>
            </a:r>
            <a:r>
              <a:rPr lang="en-US" sz="3600" dirty="0"/>
              <a:t> </a:t>
            </a:r>
            <a:r>
              <a:rPr lang="en-US" sz="3600" dirty="0" err="1"/>
              <a:t>liệu</a:t>
            </a:r>
            <a:r>
              <a:rPr lang="en-US" sz="3600" dirty="0"/>
              <a:t> </a:t>
            </a:r>
            <a:r>
              <a:rPr lang="en-US" sz="3600" dirty="0" err="1"/>
              <a:t>trên</a:t>
            </a:r>
            <a:r>
              <a:rPr lang="en-US" sz="3600" dirty="0"/>
              <a:t> </a:t>
            </a:r>
            <a:r>
              <a:rPr lang="en-US" sz="3600" dirty="0" err="1"/>
              <a:t>A.tblA</a:t>
            </a:r>
            <a:r>
              <a:rPr lang="en-US" sz="3600" dirty="0"/>
              <a:t>, </a:t>
            </a:r>
            <a:r>
              <a:rPr lang="en-US" sz="3600" dirty="0" err="1"/>
              <a:t>hãy</a:t>
            </a:r>
            <a:r>
              <a:rPr lang="en-US" sz="3600" dirty="0"/>
              <a:t> </a:t>
            </a:r>
            <a:r>
              <a:rPr lang="en-US" sz="3600" dirty="0" err="1"/>
              <a:t>thực</a:t>
            </a:r>
            <a:r>
              <a:rPr lang="en-US" sz="3600" dirty="0"/>
              <a:t> </a:t>
            </a:r>
            <a:r>
              <a:rPr lang="en-US" sz="3600" dirty="0" err="1"/>
              <a:t>giúp</a:t>
            </a:r>
            <a:r>
              <a:rPr lang="en-US" sz="3600" dirty="0"/>
              <a:t> C </a:t>
            </a:r>
            <a:r>
              <a:rPr lang="en-US" sz="3600" dirty="0" err="1"/>
              <a:t>đạt</a:t>
            </a:r>
            <a:r>
              <a:rPr lang="en-US" sz="3600" dirty="0"/>
              <a:t> </a:t>
            </a:r>
            <a:r>
              <a:rPr lang="en-US" sz="3600" dirty="0" err="1"/>
              <a:t>được</a:t>
            </a:r>
            <a:r>
              <a:rPr lang="en-US" sz="3600" dirty="0"/>
              <a:t> ý </a:t>
            </a:r>
            <a:r>
              <a:rPr lang="en-US" sz="3600" dirty="0" err="1"/>
              <a:t>muốn</a:t>
            </a:r>
            <a:r>
              <a:rPr lang="en-US" sz="3600" dirty="0"/>
              <a:t> </a:t>
            </a:r>
            <a:r>
              <a:rPr lang="en-US" sz="3600" dirty="0" err="1"/>
              <a:t>bằng</a:t>
            </a:r>
            <a:r>
              <a:rPr lang="en-US" sz="3600" dirty="0"/>
              <a:t> 2 </a:t>
            </a:r>
            <a:r>
              <a:rPr lang="en-US" sz="3600" dirty="0" err="1"/>
              <a:t>cách</a:t>
            </a:r>
            <a:r>
              <a:rPr lang="en-US" sz="3600" dirty="0"/>
              <a:t>.</a:t>
            </a:r>
          </a:p>
        </p:txBody>
      </p:sp>
    </p:spTree>
    <p:extLst>
      <p:ext uri="{BB962C8B-B14F-4D97-AF65-F5344CB8AC3E}">
        <p14:creationId xmlns:p14="http://schemas.microsoft.com/office/powerpoint/2010/main" val="128725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903" y="1435951"/>
            <a:ext cx="11569888" cy="2387600"/>
          </a:xfrm>
        </p:spPr>
        <p:txBody>
          <a:bodyPr anchor="ct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a:t>
            </a: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CHỨC DANH (ROLE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5527342" y="4907230"/>
            <a:ext cx="6414137" cy="1747570"/>
          </a:xfrm>
        </p:spPr>
        <p:txBody>
          <a:bodyPr>
            <a:noAutofit/>
          </a:bodyPr>
          <a:lstStyle/>
          <a:p>
            <a:pPr>
              <a:lnSpc>
                <a:spcPts val="2400"/>
              </a:lnSpc>
              <a:spcBef>
                <a:spcPts val="0"/>
              </a:spcBef>
            </a:pPr>
            <a:r>
              <a:rPr lang="en-US" sz="1800" b="1" dirty="0" err="1"/>
              <a:t>Biên</a:t>
            </a:r>
            <a:r>
              <a:rPr lang="en-US" sz="1800" b="1" dirty="0"/>
              <a:t> </a:t>
            </a:r>
            <a:r>
              <a:rPr lang="en-US" sz="1800" b="1" dirty="0" err="1"/>
              <a:t>soạn</a:t>
            </a:r>
            <a:r>
              <a:rPr lang="en-US" sz="1800" b="1" dirty="0"/>
              <a:t>: </a:t>
            </a:r>
            <a:r>
              <a:rPr lang="en-US" sz="1800" b="1" dirty="0" err="1"/>
              <a:t>Nguyễn</a:t>
            </a:r>
            <a:r>
              <a:rPr lang="en-US" sz="1800" b="1" dirty="0"/>
              <a:t> </a:t>
            </a:r>
            <a:r>
              <a:rPr lang="en-US" sz="1800" b="1" dirty="0" err="1"/>
              <a:t>Việt</a:t>
            </a:r>
            <a:r>
              <a:rPr lang="en-US" sz="1800" b="1" dirty="0"/>
              <a:t> </a:t>
            </a:r>
            <a:r>
              <a:rPr lang="en-US" sz="1800" b="1" dirty="0" err="1"/>
              <a:t>Hưng</a:t>
            </a:r>
            <a:endParaRPr lang="en-US" sz="1800" b="1" dirty="0"/>
          </a:p>
          <a:p>
            <a:pPr>
              <a:lnSpc>
                <a:spcPts val="2400"/>
              </a:lnSpc>
              <a:spcBef>
                <a:spcPts val="0"/>
              </a:spcBef>
            </a:pPr>
            <a:r>
              <a:rPr lang="en-US" sz="1800" b="1" dirty="0" err="1"/>
              <a:t>Bộ</a:t>
            </a:r>
            <a:r>
              <a:rPr lang="en-US" sz="1800" b="1" dirty="0"/>
              <a:t> </a:t>
            </a:r>
            <a:r>
              <a:rPr lang="en-US" sz="1800" b="1" dirty="0" err="1"/>
              <a:t>môn</a:t>
            </a:r>
            <a:r>
              <a:rPr lang="en-US" sz="1800" b="1" dirty="0"/>
              <a:t>: </a:t>
            </a:r>
            <a:r>
              <a:rPr lang="en-US" sz="1800" b="1" dirty="0" err="1"/>
              <a:t>Khoa</a:t>
            </a:r>
            <a:r>
              <a:rPr lang="en-US" sz="1800" b="1" dirty="0"/>
              <a:t> </a:t>
            </a:r>
            <a:r>
              <a:rPr lang="en-US" sz="1800" b="1" dirty="0" err="1"/>
              <a:t>Học</a:t>
            </a:r>
            <a:r>
              <a:rPr lang="en-US" sz="1800" b="1" dirty="0"/>
              <a:t> </a:t>
            </a:r>
            <a:r>
              <a:rPr lang="en-US" sz="1800" b="1" dirty="0" err="1"/>
              <a:t>Máy</a:t>
            </a:r>
            <a:r>
              <a:rPr lang="en-US" sz="1800" b="1" dirty="0"/>
              <a:t> </a:t>
            </a:r>
            <a:r>
              <a:rPr lang="en-US" sz="1800" b="1" dirty="0" err="1"/>
              <a:t>Tính</a:t>
            </a:r>
            <a:r>
              <a:rPr lang="en-US" sz="1800" b="1" dirty="0"/>
              <a:t> -  </a:t>
            </a:r>
            <a:r>
              <a:rPr lang="en-US" sz="1800" b="1" dirty="0" err="1"/>
              <a:t>Khoa</a:t>
            </a:r>
            <a:r>
              <a:rPr lang="en-US" sz="1800" b="1" dirty="0"/>
              <a:t> </a:t>
            </a:r>
            <a:r>
              <a:rPr lang="en-US" sz="1800" b="1" dirty="0" err="1"/>
              <a:t>Công</a:t>
            </a:r>
            <a:r>
              <a:rPr lang="en-US" sz="1800" b="1" dirty="0"/>
              <a:t> </a:t>
            </a:r>
            <a:r>
              <a:rPr lang="en-US" sz="1800" b="1" dirty="0" err="1"/>
              <a:t>Nghệ</a:t>
            </a:r>
            <a:r>
              <a:rPr lang="en-US" sz="1800" b="1" dirty="0"/>
              <a:t> </a:t>
            </a:r>
            <a:r>
              <a:rPr lang="en-US" sz="1800" b="1" dirty="0" err="1"/>
              <a:t>Thông</a:t>
            </a:r>
            <a:r>
              <a:rPr lang="en-US" sz="1800" b="1" dirty="0"/>
              <a:t> Tin</a:t>
            </a:r>
          </a:p>
          <a:p>
            <a:pPr>
              <a:lnSpc>
                <a:spcPts val="2400"/>
              </a:lnSpc>
              <a:spcBef>
                <a:spcPts val="0"/>
              </a:spcBef>
            </a:pPr>
            <a:r>
              <a:rPr lang="en-US" sz="1800" b="1" dirty="0" err="1"/>
              <a:t>Trường</a:t>
            </a:r>
            <a:r>
              <a:rPr lang="en-US" sz="1800" b="1" dirty="0"/>
              <a:t> </a:t>
            </a:r>
            <a:r>
              <a:rPr lang="en-US" sz="1800" b="1" dirty="0" err="1"/>
              <a:t>Đại</a:t>
            </a:r>
            <a:r>
              <a:rPr lang="en-US" sz="1800" b="1" dirty="0"/>
              <a:t> </a:t>
            </a:r>
            <a:r>
              <a:rPr lang="en-US" sz="1800" b="1" dirty="0" err="1"/>
              <a:t>Học</a:t>
            </a:r>
            <a:r>
              <a:rPr lang="en-US" sz="1800" b="1" dirty="0"/>
              <a:t> </a:t>
            </a:r>
            <a:r>
              <a:rPr lang="en-US" sz="1800" b="1" dirty="0" err="1"/>
              <a:t>Giao</a:t>
            </a:r>
            <a:r>
              <a:rPr lang="en-US" sz="1800" b="1" dirty="0"/>
              <a:t> </a:t>
            </a:r>
            <a:r>
              <a:rPr lang="en-US" sz="1800" b="1" dirty="0" err="1"/>
              <a:t>Thông</a:t>
            </a:r>
            <a:r>
              <a:rPr lang="en-US" sz="1800" b="1" dirty="0"/>
              <a:t> </a:t>
            </a:r>
            <a:r>
              <a:rPr lang="en-US" sz="1800" b="1" dirty="0" err="1"/>
              <a:t>Vân</a:t>
            </a:r>
            <a:r>
              <a:rPr lang="en-US" sz="1800" b="1" dirty="0"/>
              <a:t> </a:t>
            </a:r>
            <a:r>
              <a:rPr lang="en-US" sz="1800" b="1" dirty="0" err="1"/>
              <a:t>Tải</a:t>
            </a:r>
            <a:endParaRPr lang="en-US" sz="1800" b="1" dirty="0"/>
          </a:p>
          <a:p>
            <a:pPr>
              <a:lnSpc>
                <a:spcPts val="2400"/>
              </a:lnSpc>
              <a:spcBef>
                <a:spcPts val="0"/>
              </a:spcBef>
            </a:pPr>
            <a:r>
              <a:rPr lang="en-US" sz="1800" b="1" dirty="0">
                <a:solidFill>
                  <a:schemeClr val="accent1">
                    <a:lumMod val="75000"/>
                  </a:schemeClr>
                </a:solidFill>
              </a:rPr>
              <a:t>Website: </a:t>
            </a:r>
            <a:r>
              <a:rPr lang="en-US" sz="1800" b="1" dirty="0">
                <a:solidFill>
                  <a:schemeClr val="accent1">
                    <a:lumMod val="75000"/>
                  </a:schemeClr>
                </a:solidFill>
                <a:hlinkClick r:id="rId3"/>
              </a:rPr>
              <a:t>https://sites.google.com/site/viethung92gtvt/oracle-dba</a:t>
            </a:r>
            <a:endParaRPr lang="en-US" sz="1800" b="1" dirty="0">
              <a:solidFill>
                <a:schemeClr val="accent1">
                  <a:lumMod val="75000"/>
                </a:schemeClr>
              </a:solidFill>
            </a:endParaRPr>
          </a:p>
          <a:p>
            <a:pPr>
              <a:lnSpc>
                <a:spcPts val="2400"/>
              </a:lnSpc>
              <a:spcBef>
                <a:spcPts val="0"/>
              </a:spcBef>
            </a:pPr>
            <a:r>
              <a:rPr lang="en-US" sz="1800" b="1" dirty="0">
                <a:solidFill>
                  <a:schemeClr val="accent1">
                    <a:lumMod val="75000"/>
                  </a:schemeClr>
                </a:solidFill>
              </a:rPr>
              <a:t>Email   : </a:t>
            </a:r>
            <a:r>
              <a:rPr lang="en-US" sz="1800" b="1" dirty="0">
                <a:solidFill>
                  <a:schemeClr val="accent1">
                    <a:lumMod val="75000"/>
                  </a:schemeClr>
                </a:solidFill>
                <a:hlinkClick r:id="rId4"/>
              </a:rPr>
              <a:t>viethung92gtvt@gmail.com</a:t>
            </a:r>
            <a:endParaRPr lang="en-US" sz="1800" b="1" dirty="0">
              <a:solidFill>
                <a:schemeClr val="accent1">
                  <a:lumMod val="75000"/>
                </a:schemeClr>
              </a:solidFill>
            </a:endParaRPr>
          </a:p>
          <a:p>
            <a:pPr>
              <a:lnSpc>
                <a:spcPts val="2400"/>
              </a:lnSpc>
              <a:spcBef>
                <a:spcPts val="0"/>
              </a:spcBef>
            </a:pPr>
            <a:endParaRPr lang="en-US" sz="1800" b="1" dirty="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532097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a:t>Các chức danh</a:t>
            </a:r>
            <a:endParaRPr lang="en-US"/>
          </a:p>
        </p:txBody>
      </p:sp>
      <p:grpSp>
        <p:nvGrpSpPr>
          <p:cNvPr id="397" name="Group 396"/>
          <p:cNvGrpSpPr/>
          <p:nvPr/>
        </p:nvGrpSpPr>
        <p:grpSpPr>
          <a:xfrm>
            <a:off x="924016" y="1199963"/>
            <a:ext cx="7488237" cy="5102225"/>
            <a:chOff x="1103313" y="1146175"/>
            <a:chExt cx="7488237" cy="5102225"/>
          </a:xfrm>
        </p:grpSpPr>
        <p:sp>
          <p:nvSpPr>
            <p:cNvPr id="200" name="Freeform 2"/>
            <p:cNvSpPr>
              <a:spLocks/>
            </p:cNvSpPr>
            <p:nvPr/>
          </p:nvSpPr>
          <p:spPr bwMode="blackWhite">
            <a:xfrm>
              <a:off x="5332413" y="3400425"/>
              <a:ext cx="839787" cy="1990725"/>
            </a:xfrm>
            <a:custGeom>
              <a:avLst/>
              <a:gdLst>
                <a:gd name="T0" fmla="*/ 0 w 529"/>
                <a:gd name="T1" fmla="*/ 1990725 h 1254"/>
                <a:gd name="T2" fmla="*/ 0 w 529"/>
                <a:gd name="T3" fmla="*/ 1693863 h 1254"/>
                <a:gd name="T4" fmla="*/ 1587 w 529"/>
                <a:gd name="T5" fmla="*/ 633413 h 1254"/>
                <a:gd name="T6" fmla="*/ 96837 w 529"/>
                <a:gd name="T7" fmla="*/ 633413 h 1254"/>
                <a:gd name="T8" fmla="*/ 835025 w 529"/>
                <a:gd name="T9" fmla="*/ 639763 h 1254"/>
                <a:gd name="T10" fmla="*/ 835025 w 529"/>
                <a:gd name="T11" fmla="*/ 600075 h 1254"/>
                <a:gd name="T12" fmla="*/ 839787 w 529"/>
                <a:gd name="T13" fmla="*/ 0 h 12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9" h="1254">
                  <a:moveTo>
                    <a:pt x="0" y="1254"/>
                  </a:moveTo>
                  <a:lnTo>
                    <a:pt x="0" y="1067"/>
                  </a:lnTo>
                  <a:lnTo>
                    <a:pt x="1" y="399"/>
                  </a:lnTo>
                  <a:lnTo>
                    <a:pt x="61" y="399"/>
                  </a:lnTo>
                  <a:lnTo>
                    <a:pt x="526" y="403"/>
                  </a:lnTo>
                  <a:lnTo>
                    <a:pt x="526" y="378"/>
                  </a:lnTo>
                  <a:lnTo>
                    <a:pt x="529"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1" name="Line 3"/>
            <p:cNvSpPr>
              <a:spLocks noChangeShapeType="1"/>
            </p:cNvSpPr>
            <p:nvPr/>
          </p:nvSpPr>
          <p:spPr bwMode="auto">
            <a:xfrm flipV="1">
              <a:off x="3908425" y="3400425"/>
              <a:ext cx="0" cy="762000"/>
            </a:xfrm>
            <a:prstGeom prst="line">
              <a:avLst/>
            </a:prstGeom>
            <a:noFill/>
            <a:ln w="254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2" name="Rectangle 4"/>
            <p:cNvSpPr>
              <a:spLocks noChangeArrowheads="1"/>
            </p:cNvSpPr>
            <p:nvPr/>
          </p:nvSpPr>
          <p:spPr bwMode="auto">
            <a:xfrm>
              <a:off x="1116013" y="1622425"/>
              <a:ext cx="125571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Users</a:t>
              </a:r>
            </a:p>
          </p:txBody>
        </p:sp>
        <p:sp>
          <p:nvSpPr>
            <p:cNvPr id="203" name="Rectangle 5"/>
            <p:cNvSpPr>
              <a:spLocks noChangeArrowheads="1"/>
            </p:cNvSpPr>
            <p:nvPr/>
          </p:nvSpPr>
          <p:spPr bwMode="auto">
            <a:xfrm>
              <a:off x="1103313" y="4211638"/>
              <a:ext cx="196532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Privileges</a:t>
              </a:r>
            </a:p>
          </p:txBody>
        </p:sp>
        <p:sp>
          <p:nvSpPr>
            <p:cNvPr id="204" name="Rectangle 6"/>
            <p:cNvSpPr>
              <a:spLocks noChangeArrowheads="1"/>
            </p:cNvSpPr>
            <p:nvPr/>
          </p:nvSpPr>
          <p:spPr bwMode="auto">
            <a:xfrm>
              <a:off x="1116013" y="2978150"/>
              <a:ext cx="12874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Roles</a:t>
              </a:r>
            </a:p>
          </p:txBody>
        </p:sp>
        <p:sp>
          <p:nvSpPr>
            <p:cNvPr id="205" name="Line 7"/>
            <p:cNvSpPr>
              <a:spLocks noChangeShapeType="1"/>
            </p:cNvSpPr>
            <p:nvPr/>
          </p:nvSpPr>
          <p:spPr bwMode="blackWhite">
            <a:xfrm flipH="1">
              <a:off x="6434138" y="3400425"/>
              <a:ext cx="4762" cy="847725"/>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6" name="Freeform 8"/>
            <p:cNvSpPr>
              <a:spLocks/>
            </p:cNvSpPr>
            <p:nvPr/>
          </p:nvSpPr>
          <p:spPr bwMode="blackWhite">
            <a:xfrm>
              <a:off x="4557713" y="3400425"/>
              <a:ext cx="500062" cy="1914525"/>
            </a:xfrm>
            <a:custGeom>
              <a:avLst/>
              <a:gdLst>
                <a:gd name="T0" fmla="*/ 495726 w 346"/>
                <a:gd name="T1" fmla="*/ 1912930 h 1200"/>
                <a:gd name="T2" fmla="*/ 495726 w 346"/>
                <a:gd name="T3" fmla="*/ 1509284 h 1200"/>
                <a:gd name="T4" fmla="*/ 498617 w 346"/>
                <a:gd name="T5" fmla="*/ 673275 h 1200"/>
                <a:gd name="T6" fmla="*/ 0 w 346"/>
                <a:gd name="T7" fmla="*/ 673275 h 1200"/>
                <a:gd name="T8" fmla="*/ 0 w 346"/>
                <a:gd name="T9" fmla="*/ 666893 h 1200"/>
                <a:gd name="T10" fmla="*/ 0 w 346"/>
                <a:gd name="T11" fmla="*/ 0 h 12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6" h="1200">
                  <a:moveTo>
                    <a:pt x="343" y="1199"/>
                  </a:moveTo>
                  <a:lnTo>
                    <a:pt x="343" y="946"/>
                  </a:lnTo>
                  <a:lnTo>
                    <a:pt x="345" y="422"/>
                  </a:lnTo>
                  <a:lnTo>
                    <a:pt x="0" y="422"/>
                  </a:lnTo>
                  <a:lnTo>
                    <a:pt x="0" y="418"/>
                  </a:lnTo>
                  <a:lnTo>
                    <a:pt x="0"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7" name="Freeform 9"/>
            <p:cNvSpPr>
              <a:spLocks/>
            </p:cNvSpPr>
            <p:nvPr/>
          </p:nvSpPr>
          <p:spPr bwMode="blackWhite">
            <a:xfrm>
              <a:off x="4310063" y="3400425"/>
              <a:ext cx="1490662" cy="982663"/>
            </a:xfrm>
            <a:custGeom>
              <a:avLst/>
              <a:gdLst>
                <a:gd name="T0" fmla="*/ 0 w 939"/>
                <a:gd name="T1" fmla="*/ 980921 h 564"/>
                <a:gd name="T2" fmla="*/ 0 w 939"/>
                <a:gd name="T3" fmla="*/ 773586 h 564"/>
                <a:gd name="T4" fmla="*/ 0 w 939"/>
                <a:gd name="T5" fmla="*/ 491332 h 564"/>
                <a:gd name="T6" fmla="*/ 1489075 w 939"/>
                <a:gd name="T7" fmla="*/ 491332 h 564"/>
                <a:gd name="T8" fmla="*/ 1489075 w 939"/>
                <a:gd name="T9" fmla="*/ 482620 h 564"/>
                <a:gd name="T10" fmla="*/ 1489075 w 939"/>
                <a:gd name="T11" fmla="*/ 0 h 5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9" h="564">
                  <a:moveTo>
                    <a:pt x="0" y="563"/>
                  </a:moveTo>
                  <a:lnTo>
                    <a:pt x="0" y="444"/>
                  </a:lnTo>
                  <a:lnTo>
                    <a:pt x="0" y="282"/>
                  </a:lnTo>
                  <a:lnTo>
                    <a:pt x="938" y="282"/>
                  </a:lnTo>
                  <a:lnTo>
                    <a:pt x="938" y="277"/>
                  </a:lnTo>
                  <a:lnTo>
                    <a:pt x="938"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8" name="Freeform 10"/>
            <p:cNvSpPr>
              <a:spLocks/>
            </p:cNvSpPr>
            <p:nvPr/>
          </p:nvSpPr>
          <p:spPr bwMode="blackWhite">
            <a:xfrm>
              <a:off x="3879850" y="2359025"/>
              <a:ext cx="1992313" cy="736600"/>
            </a:xfrm>
            <a:custGeom>
              <a:avLst/>
              <a:gdLst>
                <a:gd name="T0" fmla="*/ 1990725 w 1255"/>
                <a:gd name="T1" fmla="*/ 735013 h 464"/>
                <a:gd name="T2" fmla="*/ 1990725 w 1255"/>
                <a:gd name="T3" fmla="*/ 579438 h 464"/>
                <a:gd name="T4" fmla="*/ 1990725 w 1255"/>
                <a:gd name="T5" fmla="*/ 501650 h 464"/>
                <a:gd name="T6" fmla="*/ 0 w 1255"/>
                <a:gd name="T7" fmla="*/ 501650 h 464"/>
                <a:gd name="T8" fmla="*/ 0 w 1255"/>
                <a:gd name="T9" fmla="*/ 366713 h 464"/>
                <a:gd name="T10" fmla="*/ 0 w 1255"/>
                <a:gd name="T11" fmla="*/ 0 h 4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55" h="464">
                  <a:moveTo>
                    <a:pt x="1254" y="463"/>
                  </a:moveTo>
                  <a:lnTo>
                    <a:pt x="1254" y="365"/>
                  </a:lnTo>
                  <a:lnTo>
                    <a:pt x="1254" y="316"/>
                  </a:lnTo>
                  <a:lnTo>
                    <a:pt x="0" y="316"/>
                  </a:lnTo>
                  <a:lnTo>
                    <a:pt x="0" y="231"/>
                  </a:lnTo>
                  <a:lnTo>
                    <a:pt x="0"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9" name="Line 11"/>
            <p:cNvSpPr>
              <a:spLocks noChangeShapeType="1"/>
            </p:cNvSpPr>
            <p:nvPr/>
          </p:nvSpPr>
          <p:spPr bwMode="blackWhite">
            <a:xfrm>
              <a:off x="3403600" y="2389188"/>
              <a:ext cx="0" cy="750887"/>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10" name="Group 12"/>
            <p:cNvGrpSpPr>
              <a:grpSpLocks/>
            </p:cNvGrpSpPr>
            <p:nvPr/>
          </p:nvGrpSpPr>
          <p:grpSpPr bwMode="auto">
            <a:xfrm>
              <a:off x="2971800" y="1146175"/>
              <a:ext cx="1106488" cy="1281113"/>
              <a:chOff x="1872" y="722"/>
              <a:chExt cx="697" cy="807"/>
            </a:xfrm>
          </p:grpSpPr>
          <p:sp>
            <p:nvSpPr>
              <p:cNvPr id="211" name="Freeform 13"/>
              <p:cNvSpPr>
                <a:spLocks/>
              </p:cNvSpPr>
              <p:nvPr/>
            </p:nvSpPr>
            <p:spPr bwMode="auto">
              <a:xfrm>
                <a:off x="1944"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2" name="Freeform 14"/>
              <p:cNvSpPr>
                <a:spLocks/>
              </p:cNvSpPr>
              <p:nvPr/>
            </p:nvSpPr>
            <p:spPr bwMode="auto">
              <a:xfrm>
                <a:off x="1897"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3" name="Freeform 15"/>
              <p:cNvSpPr>
                <a:spLocks/>
              </p:cNvSpPr>
              <p:nvPr/>
            </p:nvSpPr>
            <p:spPr bwMode="auto">
              <a:xfrm>
                <a:off x="1941"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4" name="Freeform 16"/>
              <p:cNvSpPr>
                <a:spLocks/>
              </p:cNvSpPr>
              <p:nvPr/>
            </p:nvSpPr>
            <p:spPr bwMode="auto">
              <a:xfrm>
                <a:off x="1912"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5" name="Freeform 17"/>
              <p:cNvSpPr>
                <a:spLocks/>
              </p:cNvSpPr>
              <p:nvPr/>
            </p:nvSpPr>
            <p:spPr bwMode="auto">
              <a:xfrm>
                <a:off x="2115"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6" name="Freeform 18"/>
              <p:cNvSpPr>
                <a:spLocks/>
              </p:cNvSpPr>
              <p:nvPr/>
            </p:nvSpPr>
            <p:spPr bwMode="auto">
              <a:xfrm>
                <a:off x="2074"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7" name="Freeform 19"/>
              <p:cNvSpPr>
                <a:spLocks/>
              </p:cNvSpPr>
              <p:nvPr/>
            </p:nvSpPr>
            <p:spPr bwMode="auto">
              <a:xfrm>
                <a:off x="1986"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8" name="Freeform 20"/>
              <p:cNvSpPr>
                <a:spLocks/>
              </p:cNvSpPr>
              <p:nvPr/>
            </p:nvSpPr>
            <p:spPr bwMode="auto">
              <a:xfrm>
                <a:off x="2023"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9" name="Freeform 21"/>
              <p:cNvSpPr>
                <a:spLocks/>
              </p:cNvSpPr>
              <p:nvPr/>
            </p:nvSpPr>
            <p:spPr bwMode="auto">
              <a:xfrm>
                <a:off x="2024"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0" name="Freeform 22"/>
              <p:cNvSpPr>
                <a:spLocks/>
              </p:cNvSpPr>
              <p:nvPr/>
            </p:nvSpPr>
            <p:spPr bwMode="auto">
              <a:xfrm>
                <a:off x="1987"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1" name="Freeform 23"/>
              <p:cNvSpPr>
                <a:spLocks/>
              </p:cNvSpPr>
              <p:nvPr/>
            </p:nvSpPr>
            <p:spPr bwMode="auto">
              <a:xfrm>
                <a:off x="1952"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2" name="Freeform 24"/>
              <p:cNvSpPr>
                <a:spLocks/>
              </p:cNvSpPr>
              <p:nvPr/>
            </p:nvSpPr>
            <p:spPr bwMode="auto">
              <a:xfrm>
                <a:off x="2033"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3" name="Freeform 25"/>
              <p:cNvSpPr>
                <a:spLocks/>
              </p:cNvSpPr>
              <p:nvPr/>
            </p:nvSpPr>
            <p:spPr bwMode="auto">
              <a:xfrm>
                <a:off x="1999"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4" name="Freeform 26"/>
              <p:cNvSpPr>
                <a:spLocks/>
              </p:cNvSpPr>
              <p:nvPr/>
            </p:nvSpPr>
            <p:spPr bwMode="auto">
              <a:xfrm>
                <a:off x="1976"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5" name="Freeform 27"/>
              <p:cNvSpPr>
                <a:spLocks/>
              </p:cNvSpPr>
              <p:nvPr/>
            </p:nvSpPr>
            <p:spPr bwMode="auto">
              <a:xfrm>
                <a:off x="1937"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6" name="Freeform 28"/>
              <p:cNvSpPr>
                <a:spLocks/>
              </p:cNvSpPr>
              <p:nvPr/>
            </p:nvSpPr>
            <p:spPr bwMode="auto">
              <a:xfrm>
                <a:off x="2079"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7" name="Freeform 29"/>
              <p:cNvSpPr>
                <a:spLocks/>
              </p:cNvSpPr>
              <p:nvPr/>
            </p:nvSpPr>
            <p:spPr bwMode="auto">
              <a:xfrm>
                <a:off x="2074"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8" name="Freeform 30"/>
              <p:cNvSpPr>
                <a:spLocks/>
              </p:cNvSpPr>
              <p:nvPr/>
            </p:nvSpPr>
            <p:spPr bwMode="auto">
              <a:xfrm>
                <a:off x="1986"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9" name="Freeform 31"/>
              <p:cNvSpPr>
                <a:spLocks/>
              </p:cNvSpPr>
              <p:nvPr/>
            </p:nvSpPr>
            <p:spPr bwMode="auto">
              <a:xfrm>
                <a:off x="2023"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0" name="Freeform 32"/>
              <p:cNvSpPr>
                <a:spLocks/>
              </p:cNvSpPr>
              <p:nvPr/>
            </p:nvSpPr>
            <p:spPr bwMode="auto">
              <a:xfrm>
                <a:off x="2024"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1" name="Freeform 33"/>
              <p:cNvSpPr>
                <a:spLocks/>
              </p:cNvSpPr>
              <p:nvPr/>
            </p:nvSpPr>
            <p:spPr bwMode="auto">
              <a:xfrm>
                <a:off x="1987"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2" name="Freeform 34"/>
              <p:cNvSpPr>
                <a:spLocks/>
              </p:cNvSpPr>
              <p:nvPr/>
            </p:nvSpPr>
            <p:spPr bwMode="auto">
              <a:xfrm>
                <a:off x="1952"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3" name="Freeform 35"/>
              <p:cNvSpPr>
                <a:spLocks/>
              </p:cNvSpPr>
              <p:nvPr/>
            </p:nvSpPr>
            <p:spPr bwMode="auto">
              <a:xfrm>
                <a:off x="2033"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4" name="Freeform 36"/>
              <p:cNvSpPr>
                <a:spLocks/>
              </p:cNvSpPr>
              <p:nvPr/>
            </p:nvSpPr>
            <p:spPr bwMode="auto">
              <a:xfrm>
                <a:off x="1999"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5" name="Freeform 37"/>
              <p:cNvSpPr>
                <a:spLocks/>
              </p:cNvSpPr>
              <p:nvPr/>
            </p:nvSpPr>
            <p:spPr bwMode="auto">
              <a:xfrm>
                <a:off x="1976"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6" name="Freeform 38"/>
              <p:cNvSpPr>
                <a:spLocks/>
              </p:cNvSpPr>
              <p:nvPr/>
            </p:nvSpPr>
            <p:spPr bwMode="auto">
              <a:xfrm>
                <a:off x="1937"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7" name="Freeform 39"/>
              <p:cNvSpPr>
                <a:spLocks/>
              </p:cNvSpPr>
              <p:nvPr/>
            </p:nvSpPr>
            <p:spPr bwMode="auto">
              <a:xfrm>
                <a:off x="2079"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8" name="Freeform 40"/>
              <p:cNvSpPr>
                <a:spLocks/>
              </p:cNvSpPr>
              <p:nvPr/>
            </p:nvSpPr>
            <p:spPr bwMode="auto">
              <a:xfrm>
                <a:off x="1949"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9" name="Freeform 41"/>
              <p:cNvSpPr>
                <a:spLocks/>
              </p:cNvSpPr>
              <p:nvPr/>
            </p:nvSpPr>
            <p:spPr bwMode="auto">
              <a:xfrm>
                <a:off x="1935"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0" name="Freeform 42"/>
              <p:cNvSpPr>
                <a:spLocks/>
              </p:cNvSpPr>
              <p:nvPr/>
            </p:nvSpPr>
            <p:spPr bwMode="auto">
              <a:xfrm>
                <a:off x="1872"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1" name="Freeform 43"/>
              <p:cNvSpPr>
                <a:spLocks/>
              </p:cNvSpPr>
              <p:nvPr/>
            </p:nvSpPr>
            <p:spPr bwMode="auto">
              <a:xfrm>
                <a:off x="1967"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2" name="Freeform 44"/>
              <p:cNvSpPr>
                <a:spLocks/>
              </p:cNvSpPr>
              <p:nvPr/>
            </p:nvSpPr>
            <p:spPr bwMode="auto">
              <a:xfrm>
                <a:off x="1957"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3" name="Freeform 45"/>
              <p:cNvSpPr>
                <a:spLocks/>
              </p:cNvSpPr>
              <p:nvPr/>
            </p:nvSpPr>
            <p:spPr bwMode="auto">
              <a:xfrm>
                <a:off x="1897"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4" name="Freeform 46"/>
              <p:cNvSpPr>
                <a:spLocks/>
              </p:cNvSpPr>
              <p:nvPr/>
            </p:nvSpPr>
            <p:spPr bwMode="auto">
              <a:xfrm>
                <a:off x="1879"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5" name="Freeform 47"/>
              <p:cNvSpPr>
                <a:spLocks/>
              </p:cNvSpPr>
              <p:nvPr/>
            </p:nvSpPr>
            <p:spPr bwMode="auto">
              <a:xfrm>
                <a:off x="1875"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6" name="Freeform 48"/>
              <p:cNvSpPr>
                <a:spLocks/>
              </p:cNvSpPr>
              <p:nvPr/>
            </p:nvSpPr>
            <p:spPr bwMode="auto">
              <a:xfrm>
                <a:off x="2117"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7" name="Freeform 49"/>
              <p:cNvSpPr>
                <a:spLocks/>
              </p:cNvSpPr>
              <p:nvPr/>
            </p:nvSpPr>
            <p:spPr bwMode="auto">
              <a:xfrm>
                <a:off x="2115"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8" name="Freeform 50"/>
              <p:cNvSpPr>
                <a:spLocks/>
              </p:cNvSpPr>
              <p:nvPr/>
            </p:nvSpPr>
            <p:spPr bwMode="auto">
              <a:xfrm>
                <a:off x="2115"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9" name="Freeform 51"/>
              <p:cNvSpPr>
                <a:spLocks/>
              </p:cNvSpPr>
              <p:nvPr/>
            </p:nvSpPr>
            <p:spPr bwMode="auto">
              <a:xfrm>
                <a:off x="2058"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0" name="Freeform 52"/>
              <p:cNvSpPr>
                <a:spLocks/>
              </p:cNvSpPr>
              <p:nvPr/>
            </p:nvSpPr>
            <p:spPr bwMode="auto">
              <a:xfrm>
                <a:off x="2057"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1" name="Freeform 53"/>
              <p:cNvSpPr>
                <a:spLocks/>
              </p:cNvSpPr>
              <p:nvPr/>
            </p:nvSpPr>
            <p:spPr bwMode="auto">
              <a:xfrm>
                <a:off x="1878"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2" name="Freeform 54"/>
              <p:cNvSpPr>
                <a:spLocks/>
              </p:cNvSpPr>
              <p:nvPr/>
            </p:nvSpPr>
            <p:spPr bwMode="auto">
              <a:xfrm>
                <a:off x="2041"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3" name="Freeform 55"/>
              <p:cNvSpPr>
                <a:spLocks/>
              </p:cNvSpPr>
              <p:nvPr/>
            </p:nvSpPr>
            <p:spPr bwMode="auto">
              <a:xfrm>
                <a:off x="1956"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4" name="Freeform 56"/>
              <p:cNvSpPr>
                <a:spLocks/>
              </p:cNvSpPr>
              <p:nvPr/>
            </p:nvSpPr>
            <p:spPr bwMode="auto">
              <a:xfrm>
                <a:off x="2054"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5" name="Freeform 57"/>
              <p:cNvSpPr>
                <a:spLocks/>
              </p:cNvSpPr>
              <p:nvPr/>
            </p:nvSpPr>
            <p:spPr bwMode="auto">
              <a:xfrm>
                <a:off x="2149"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6" name="Freeform 58"/>
              <p:cNvSpPr>
                <a:spLocks/>
              </p:cNvSpPr>
              <p:nvPr/>
            </p:nvSpPr>
            <p:spPr bwMode="auto">
              <a:xfrm>
                <a:off x="2340"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7" name="Freeform 59"/>
              <p:cNvSpPr>
                <a:spLocks/>
              </p:cNvSpPr>
              <p:nvPr/>
            </p:nvSpPr>
            <p:spPr bwMode="auto">
              <a:xfrm>
                <a:off x="2149"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8" name="Freeform 60"/>
              <p:cNvSpPr>
                <a:spLocks/>
              </p:cNvSpPr>
              <p:nvPr/>
            </p:nvSpPr>
            <p:spPr bwMode="auto">
              <a:xfrm>
                <a:off x="2183"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9" name="Freeform 61"/>
              <p:cNvSpPr>
                <a:spLocks/>
              </p:cNvSpPr>
              <p:nvPr/>
            </p:nvSpPr>
            <p:spPr bwMode="auto">
              <a:xfrm>
                <a:off x="2212"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0" name="Freeform 62"/>
              <p:cNvSpPr>
                <a:spLocks/>
              </p:cNvSpPr>
              <p:nvPr/>
            </p:nvSpPr>
            <p:spPr bwMode="auto">
              <a:xfrm>
                <a:off x="2180"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1" name="Freeform 63"/>
              <p:cNvSpPr>
                <a:spLocks/>
              </p:cNvSpPr>
              <p:nvPr/>
            </p:nvSpPr>
            <p:spPr bwMode="auto">
              <a:xfrm>
                <a:off x="2318"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2" name="Freeform 64"/>
              <p:cNvSpPr>
                <a:spLocks/>
              </p:cNvSpPr>
              <p:nvPr/>
            </p:nvSpPr>
            <p:spPr bwMode="auto">
              <a:xfrm>
                <a:off x="2280"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3" name="Freeform 65"/>
              <p:cNvSpPr>
                <a:spLocks/>
              </p:cNvSpPr>
              <p:nvPr/>
            </p:nvSpPr>
            <p:spPr bwMode="auto">
              <a:xfrm>
                <a:off x="2219"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4" name="Freeform 66"/>
              <p:cNvSpPr>
                <a:spLocks/>
              </p:cNvSpPr>
              <p:nvPr/>
            </p:nvSpPr>
            <p:spPr bwMode="auto">
              <a:xfrm>
                <a:off x="2186"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5" name="Freeform 67"/>
              <p:cNvSpPr>
                <a:spLocks/>
              </p:cNvSpPr>
              <p:nvPr/>
            </p:nvSpPr>
            <p:spPr bwMode="auto">
              <a:xfrm>
                <a:off x="2216"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grpSp>
        <p:grpSp>
          <p:nvGrpSpPr>
            <p:cNvPr id="266" name="Group 68"/>
            <p:cNvGrpSpPr>
              <a:grpSpLocks/>
            </p:cNvGrpSpPr>
            <p:nvPr/>
          </p:nvGrpSpPr>
          <p:grpSpPr bwMode="auto">
            <a:xfrm>
              <a:off x="4667250" y="1146175"/>
              <a:ext cx="1106488" cy="1281113"/>
              <a:chOff x="2940" y="722"/>
              <a:chExt cx="697" cy="807"/>
            </a:xfrm>
          </p:grpSpPr>
          <p:sp>
            <p:nvSpPr>
              <p:cNvPr id="267" name="Freeform 69"/>
              <p:cNvSpPr>
                <a:spLocks/>
              </p:cNvSpPr>
              <p:nvPr/>
            </p:nvSpPr>
            <p:spPr bwMode="auto">
              <a:xfrm>
                <a:off x="3012"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8" name="Freeform 70"/>
              <p:cNvSpPr>
                <a:spLocks/>
              </p:cNvSpPr>
              <p:nvPr/>
            </p:nvSpPr>
            <p:spPr bwMode="auto">
              <a:xfrm>
                <a:off x="2965"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9" name="Freeform 71"/>
              <p:cNvSpPr>
                <a:spLocks/>
              </p:cNvSpPr>
              <p:nvPr/>
            </p:nvSpPr>
            <p:spPr bwMode="auto">
              <a:xfrm>
                <a:off x="3009"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0" name="Freeform 72"/>
              <p:cNvSpPr>
                <a:spLocks/>
              </p:cNvSpPr>
              <p:nvPr/>
            </p:nvSpPr>
            <p:spPr bwMode="auto">
              <a:xfrm>
                <a:off x="2980"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1" name="Freeform 73"/>
              <p:cNvSpPr>
                <a:spLocks/>
              </p:cNvSpPr>
              <p:nvPr/>
            </p:nvSpPr>
            <p:spPr bwMode="auto">
              <a:xfrm>
                <a:off x="3183"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2" name="Freeform 74"/>
              <p:cNvSpPr>
                <a:spLocks/>
              </p:cNvSpPr>
              <p:nvPr/>
            </p:nvSpPr>
            <p:spPr bwMode="auto">
              <a:xfrm>
                <a:off x="3142"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3" name="Freeform 75"/>
              <p:cNvSpPr>
                <a:spLocks/>
              </p:cNvSpPr>
              <p:nvPr/>
            </p:nvSpPr>
            <p:spPr bwMode="auto">
              <a:xfrm>
                <a:off x="3054"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4" name="Freeform 76"/>
              <p:cNvSpPr>
                <a:spLocks/>
              </p:cNvSpPr>
              <p:nvPr/>
            </p:nvSpPr>
            <p:spPr bwMode="auto">
              <a:xfrm>
                <a:off x="3091"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5" name="Freeform 77"/>
              <p:cNvSpPr>
                <a:spLocks/>
              </p:cNvSpPr>
              <p:nvPr/>
            </p:nvSpPr>
            <p:spPr bwMode="auto">
              <a:xfrm>
                <a:off x="3092"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6" name="Freeform 78"/>
              <p:cNvSpPr>
                <a:spLocks/>
              </p:cNvSpPr>
              <p:nvPr/>
            </p:nvSpPr>
            <p:spPr bwMode="auto">
              <a:xfrm>
                <a:off x="3055"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7" name="Freeform 79"/>
              <p:cNvSpPr>
                <a:spLocks/>
              </p:cNvSpPr>
              <p:nvPr/>
            </p:nvSpPr>
            <p:spPr bwMode="auto">
              <a:xfrm>
                <a:off x="3020"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8" name="Freeform 80"/>
              <p:cNvSpPr>
                <a:spLocks/>
              </p:cNvSpPr>
              <p:nvPr/>
            </p:nvSpPr>
            <p:spPr bwMode="auto">
              <a:xfrm>
                <a:off x="3101"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9" name="Freeform 81"/>
              <p:cNvSpPr>
                <a:spLocks/>
              </p:cNvSpPr>
              <p:nvPr/>
            </p:nvSpPr>
            <p:spPr bwMode="auto">
              <a:xfrm>
                <a:off x="3067"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0" name="Freeform 82"/>
              <p:cNvSpPr>
                <a:spLocks/>
              </p:cNvSpPr>
              <p:nvPr/>
            </p:nvSpPr>
            <p:spPr bwMode="auto">
              <a:xfrm>
                <a:off x="3044"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1" name="Freeform 83"/>
              <p:cNvSpPr>
                <a:spLocks/>
              </p:cNvSpPr>
              <p:nvPr/>
            </p:nvSpPr>
            <p:spPr bwMode="auto">
              <a:xfrm>
                <a:off x="3005"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2" name="Freeform 84"/>
              <p:cNvSpPr>
                <a:spLocks/>
              </p:cNvSpPr>
              <p:nvPr/>
            </p:nvSpPr>
            <p:spPr bwMode="auto">
              <a:xfrm>
                <a:off x="3147"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3" name="Freeform 85"/>
              <p:cNvSpPr>
                <a:spLocks/>
              </p:cNvSpPr>
              <p:nvPr/>
            </p:nvSpPr>
            <p:spPr bwMode="auto">
              <a:xfrm>
                <a:off x="3142"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4" name="Freeform 86"/>
              <p:cNvSpPr>
                <a:spLocks/>
              </p:cNvSpPr>
              <p:nvPr/>
            </p:nvSpPr>
            <p:spPr bwMode="auto">
              <a:xfrm>
                <a:off x="3054"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5" name="Freeform 87"/>
              <p:cNvSpPr>
                <a:spLocks/>
              </p:cNvSpPr>
              <p:nvPr/>
            </p:nvSpPr>
            <p:spPr bwMode="auto">
              <a:xfrm>
                <a:off x="3091"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6" name="Freeform 88"/>
              <p:cNvSpPr>
                <a:spLocks/>
              </p:cNvSpPr>
              <p:nvPr/>
            </p:nvSpPr>
            <p:spPr bwMode="auto">
              <a:xfrm>
                <a:off x="3092"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7" name="Freeform 89"/>
              <p:cNvSpPr>
                <a:spLocks/>
              </p:cNvSpPr>
              <p:nvPr/>
            </p:nvSpPr>
            <p:spPr bwMode="auto">
              <a:xfrm>
                <a:off x="3055"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8" name="Freeform 90"/>
              <p:cNvSpPr>
                <a:spLocks/>
              </p:cNvSpPr>
              <p:nvPr/>
            </p:nvSpPr>
            <p:spPr bwMode="auto">
              <a:xfrm>
                <a:off x="3020"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9" name="Freeform 91"/>
              <p:cNvSpPr>
                <a:spLocks/>
              </p:cNvSpPr>
              <p:nvPr/>
            </p:nvSpPr>
            <p:spPr bwMode="auto">
              <a:xfrm>
                <a:off x="3101"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0" name="Freeform 92"/>
              <p:cNvSpPr>
                <a:spLocks/>
              </p:cNvSpPr>
              <p:nvPr/>
            </p:nvSpPr>
            <p:spPr bwMode="auto">
              <a:xfrm>
                <a:off x="3067"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1" name="Freeform 93"/>
              <p:cNvSpPr>
                <a:spLocks/>
              </p:cNvSpPr>
              <p:nvPr/>
            </p:nvSpPr>
            <p:spPr bwMode="auto">
              <a:xfrm>
                <a:off x="3044"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2" name="Freeform 94"/>
              <p:cNvSpPr>
                <a:spLocks/>
              </p:cNvSpPr>
              <p:nvPr/>
            </p:nvSpPr>
            <p:spPr bwMode="auto">
              <a:xfrm>
                <a:off x="3005"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3" name="Freeform 95"/>
              <p:cNvSpPr>
                <a:spLocks/>
              </p:cNvSpPr>
              <p:nvPr/>
            </p:nvSpPr>
            <p:spPr bwMode="auto">
              <a:xfrm>
                <a:off x="3147"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4" name="Freeform 96"/>
              <p:cNvSpPr>
                <a:spLocks/>
              </p:cNvSpPr>
              <p:nvPr/>
            </p:nvSpPr>
            <p:spPr bwMode="auto">
              <a:xfrm>
                <a:off x="3017"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5" name="Freeform 97"/>
              <p:cNvSpPr>
                <a:spLocks/>
              </p:cNvSpPr>
              <p:nvPr/>
            </p:nvSpPr>
            <p:spPr bwMode="auto">
              <a:xfrm>
                <a:off x="3003"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6" name="Freeform 98"/>
              <p:cNvSpPr>
                <a:spLocks/>
              </p:cNvSpPr>
              <p:nvPr/>
            </p:nvSpPr>
            <p:spPr bwMode="auto">
              <a:xfrm>
                <a:off x="2940"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7" name="Freeform 99"/>
              <p:cNvSpPr>
                <a:spLocks/>
              </p:cNvSpPr>
              <p:nvPr/>
            </p:nvSpPr>
            <p:spPr bwMode="auto">
              <a:xfrm>
                <a:off x="3035"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8" name="Freeform 100"/>
              <p:cNvSpPr>
                <a:spLocks/>
              </p:cNvSpPr>
              <p:nvPr/>
            </p:nvSpPr>
            <p:spPr bwMode="auto">
              <a:xfrm>
                <a:off x="3025"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9" name="Freeform 101"/>
              <p:cNvSpPr>
                <a:spLocks/>
              </p:cNvSpPr>
              <p:nvPr/>
            </p:nvSpPr>
            <p:spPr bwMode="auto">
              <a:xfrm>
                <a:off x="2965"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0" name="Freeform 102"/>
              <p:cNvSpPr>
                <a:spLocks/>
              </p:cNvSpPr>
              <p:nvPr/>
            </p:nvSpPr>
            <p:spPr bwMode="auto">
              <a:xfrm>
                <a:off x="2947"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1" name="Freeform 103"/>
              <p:cNvSpPr>
                <a:spLocks/>
              </p:cNvSpPr>
              <p:nvPr/>
            </p:nvSpPr>
            <p:spPr bwMode="auto">
              <a:xfrm>
                <a:off x="2943"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2" name="Freeform 104"/>
              <p:cNvSpPr>
                <a:spLocks/>
              </p:cNvSpPr>
              <p:nvPr/>
            </p:nvSpPr>
            <p:spPr bwMode="auto">
              <a:xfrm>
                <a:off x="3185"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3" name="Freeform 105"/>
              <p:cNvSpPr>
                <a:spLocks/>
              </p:cNvSpPr>
              <p:nvPr/>
            </p:nvSpPr>
            <p:spPr bwMode="auto">
              <a:xfrm>
                <a:off x="3183"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4" name="Freeform 106"/>
              <p:cNvSpPr>
                <a:spLocks/>
              </p:cNvSpPr>
              <p:nvPr/>
            </p:nvSpPr>
            <p:spPr bwMode="auto">
              <a:xfrm>
                <a:off x="3183"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5" name="Freeform 107"/>
              <p:cNvSpPr>
                <a:spLocks/>
              </p:cNvSpPr>
              <p:nvPr/>
            </p:nvSpPr>
            <p:spPr bwMode="auto">
              <a:xfrm>
                <a:off x="3126"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6" name="Freeform 108"/>
              <p:cNvSpPr>
                <a:spLocks/>
              </p:cNvSpPr>
              <p:nvPr/>
            </p:nvSpPr>
            <p:spPr bwMode="auto">
              <a:xfrm>
                <a:off x="3125"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7" name="Freeform 109"/>
              <p:cNvSpPr>
                <a:spLocks/>
              </p:cNvSpPr>
              <p:nvPr/>
            </p:nvSpPr>
            <p:spPr bwMode="auto">
              <a:xfrm>
                <a:off x="2946"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8" name="Freeform 110"/>
              <p:cNvSpPr>
                <a:spLocks/>
              </p:cNvSpPr>
              <p:nvPr/>
            </p:nvSpPr>
            <p:spPr bwMode="auto">
              <a:xfrm>
                <a:off x="3109"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9" name="Freeform 111"/>
              <p:cNvSpPr>
                <a:spLocks/>
              </p:cNvSpPr>
              <p:nvPr/>
            </p:nvSpPr>
            <p:spPr bwMode="auto">
              <a:xfrm>
                <a:off x="3024"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0" name="Freeform 112"/>
              <p:cNvSpPr>
                <a:spLocks/>
              </p:cNvSpPr>
              <p:nvPr/>
            </p:nvSpPr>
            <p:spPr bwMode="auto">
              <a:xfrm>
                <a:off x="3122"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1" name="Freeform 113"/>
              <p:cNvSpPr>
                <a:spLocks/>
              </p:cNvSpPr>
              <p:nvPr/>
            </p:nvSpPr>
            <p:spPr bwMode="auto">
              <a:xfrm>
                <a:off x="3217"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2" name="Freeform 114"/>
              <p:cNvSpPr>
                <a:spLocks/>
              </p:cNvSpPr>
              <p:nvPr/>
            </p:nvSpPr>
            <p:spPr bwMode="auto">
              <a:xfrm>
                <a:off x="3408"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3" name="Freeform 115"/>
              <p:cNvSpPr>
                <a:spLocks/>
              </p:cNvSpPr>
              <p:nvPr/>
            </p:nvSpPr>
            <p:spPr bwMode="auto">
              <a:xfrm>
                <a:off x="3217"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4" name="Freeform 116"/>
              <p:cNvSpPr>
                <a:spLocks/>
              </p:cNvSpPr>
              <p:nvPr/>
            </p:nvSpPr>
            <p:spPr bwMode="auto">
              <a:xfrm>
                <a:off x="3251"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5" name="Freeform 117"/>
              <p:cNvSpPr>
                <a:spLocks/>
              </p:cNvSpPr>
              <p:nvPr/>
            </p:nvSpPr>
            <p:spPr bwMode="auto">
              <a:xfrm>
                <a:off x="3280"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6" name="Freeform 118"/>
              <p:cNvSpPr>
                <a:spLocks/>
              </p:cNvSpPr>
              <p:nvPr/>
            </p:nvSpPr>
            <p:spPr bwMode="auto">
              <a:xfrm>
                <a:off x="3248"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7" name="Freeform 119"/>
              <p:cNvSpPr>
                <a:spLocks/>
              </p:cNvSpPr>
              <p:nvPr/>
            </p:nvSpPr>
            <p:spPr bwMode="auto">
              <a:xfrm>
                <a:off x="3386"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8" name="Freeform 120"/>
              <p:cNvSpPr>
                <a:spLocks/>
              </p:cNvSpPr>
              <p:nvPr/>
            </p:nvSpPr>
            <p:spPr bwMode="auto">
              <a:xfrm>
                <a:off x="3348"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9" name="Freeform 121"/>
              <p:cNvSpPr>
                <a:spLocks/>
              </p:cNvSpPr>
              <p:nvPr/>
            </p:nvSpPr>
            <p:spPr bwMode="auto">
              <a:xfrm>
                <a:off x="3287"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0" name="Freeform 122"/>
              <p:cNvSpPr>
                <a:spLocks/>
              </p:cNvSpPr>
              <p:nvPr/>
            </p:nvSpPr>
            <p:spPr bwMode="auto">
              <a:xfrm>
                <a:off x="3254"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1" name="Freeform 123"/>
              <p:cNvSpPr>
                <a:spLocks/>
              </p:cNvSpPr>
              <p:nvPr/>
            </p:nvSpPr>
            <p:spPr bwMode="auto">
              <a:xfrm>
                <a:off x="3284"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grpSp>
        <p:grpSp>
          <p:nvGrpSpPr>
            <p:cNvPr id="322" name="Group 124"/>
            <p:cNvGrpSpPr>
              <a:grpSpLocks/>
            </p:cNvGrpSpPr>
            <p:nvPr/>
          </p:nvGrpSpPr>
          <p:grpSpPr bwMode="auto">
            <a:xfrm>
              <a:off x="6378575" y="1146175"/>
              <a:ext cx="1106488" cy="1281113"/>
              <a:chOff x="4018" y="722"/>
              <a:chExt cx="697" cy="807"/>
            </a:xfrm>
          </p:grpSpPr>
          <p:sp>
            <p:nvSpPr>
              <p:cNvPr id="323" name="Freeform 125"/>
              <p:cNvSpPr>
                <a:spLocks/>
              </p:cNvSpPr>
              <p:nvPr/>
            </p:nvSpPr>
            <p:spPr bwMode="auto">
              <a:xfrm>
                <a:off x="4090"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4" name="Freeform 126"/>
              <p:cNvSpPr>
                <a:spLocks/>
              </p:cNvSpPr>
              <p:nvPr/>
            </p:nvSpPr>
            <p:spPr bwMode="auto">
              <a:xfrm>
                <a:off x="4043"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5" name="Freeform 127"/>
              <p:cNvSpPr>
                <a:spLocks/>
              </p:cNvSpPr>
              <p:nvPr/>
            </p:nvSpPr>
            <p:spPr bwMode="auto">
              <a:xfrm>
                <a:off x="4087"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6" name="Freeform 128"/>
              <p:cNvSpPr>
                <a:spLocks/>
              </p:cNvSpPr>
              <p:nvPr/>
            </p:nvSpPr>
            <p:spPr bwMode="auto">
              <a:xfrm>
                <a:off x="4058"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7" name="Freeform 129"/>
              <p:cNvSpPr>
                <a:spLocks/>
              </p:cNvSpPr>
              <p:nvPr/>
            </p:nvSpPr>
            <p:spPr bwMode="auto">
              <a:xfrm>
                <a:off x="4261"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8" name="Freeform 130"/>
              <p:cNvSpPr>
                <a:spLocks/>
              </p:cNvSpPr>
              <p:nvPr/>
            </p:nvSpPr>
            <p:spPr bwMode="auto">
              <a:xfrm>
                <a:off x="4220"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9" name="Freeform 131"/>
              <p:cNvSpPr>
                <a:spLocks/>
              </p:cNvSpPr>
              <p:nvPr/>
            </p:nvSpPr>
            <p:spPr bwMode="auto">
              <a:xfrm>
                <a:off x="4132"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0" name="Freeform 132"/>
              <p:cNvSpPr>
                <a:spLocks/>
              </p:cNvSpPr>
              <p:nvPr/>
            </p:nvSpPr>
            <p:spPr bwMode="auto">
              <a:xfrm>
                <a:off x="4169"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1" name="Freeform 133"/>
              <p:cNvSpPr>
                <a:spLocks/>
              </p:cNvSpPr>
              <p:nvPr/>
            </p:nvSpPr>
            <p:spPr bwMode="auto">
              <a:xfrm>
                <a:off x="4170"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2" name="Freeform 134"/>
              <p:cNvSpPr>
                <a:spLocks/>
              </p:cNvSpPr>
              <p:nvPr/>
            </p:nvSpPr>
            <p:spPr bwMode="auto">
              <a:xfrm>
                <a:off x="4133"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3" name="Freeform 135"/>
              <p:cNvSpPr>
                <a:spLocks/>
              </p:cNvSpPr>
              <p:nvPr/>
            </p:nvSpPr>
            <p:spPr bwMode="auto">
              <a:xfrm>
                <a:off x="4098"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4" name="Freeform 136"/>
              <p:cNvSpPr>
                <a:spLocks/>
              </p:cNvSpPr>
              <p:nvPr/>
            </p:nvSpPr>
            <p:spPr bwMode="auto">
              <a:xfrm>
                <a:off x="4179"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5" name="Freeform 137"/>
              <p:cNvSpPr>
                <a:spLocks/>
              </p:cNvSpPr>
              <p:nvPr/>
            </p:nvSpPr>
            <p:spPr bwMode="auto">
              <a:xfrm>
                <a:off x="4145"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6" name="Freeform 138"/>
              <p:cNvSpPr>
                <a:spLocks/>
              </p:cNvSpPr>
              <p:nvPr/>
            </p:nvSpPr>
            <p:spPr bwMode="auto">
              <a:xfrm>
                <a:off x="4122"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7" name="Freeform 139"/>
              <p:cNvSpPr>
                <a:spLocks/>
              </p:cNvSpPr>
              <p:nvPr/>
            </p:nvSpPr>
            <p:spPr bwMode="auto">
              <a:xfrm>
                <a:off x="4083"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8" name="Freeform 140"/>
              <p:cNvSpPr>
                <a:spLocks/>
              </p:cNvSpPr>
              <p:nvPr/>
            </p:nvSpPr>
            <p:spPr bwMode="auto">
              <a:xfrm>
                <a:off x="4225"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9" name="Freeform 141"/>
              <p:cNvSpPr>
                <a:spLocks/>
              </p:cNvSpPr>
              <p:nvPr/>
            </p:nvSpPr>
            <p:spPr bwMode="auto">
              <a:xfrm>
                <a:off x="4220"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0" name="Freeform 142"/>
              <p:cNvSpPr>
                <a:spLocks/>
              </p:cNvSpPr>
              <p:nvPr/>
            </p:nvSpPr>
            <p:spPr bwMode="auto">
              <a:xfrm>
                <a:off x="4132"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1" name="Freeform 143"/>
              <p:cNvSpPr>
                <a:spLocks/>
              </p:cNvSpPr>
              <p:nvPr/>
            </p:nvSpPr>
            <p:spPr bwMode="auto">
              <a:xfrm>
                <a:off x="4169"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2" name="Freeform 144"/>
              <p:cNvSpPr>
                <a:spLocks/>
              </p:cNvSpPr>
              <p:nvPr/>
            </p:nvSpPr>
            <p:spPr bwMode="auto">
              <a:xfrm>
                <a:off x="4170"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3" name="Freeform 145"/>
              <p:cNvSpPr>
                <a:spLocks/>
              </p:cNvSpPr>
              <p:nvPr/>
            </p:nvSpPr>
            <p:spPr bwMode="auto">
              <a:xfrm>
                <a:off x="4133"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4" name="Freeform 146"/>
              <p:cNvSpPr>
                <a:spLocks/>
              </p:cNvSpPr>
              <p:nvPr/>
            </p:nvSpPr>
            <p:spPr bwMode="auto">
              <a:xfrm>
                <a:off x="4098"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5" name="Freeform 147"/>
              <p:cNvSpPr>
                <a:spLocks/>
              </p:cNvSpPr>
              <p:nvPr/>
            </p:nvSpPr>
            <p:spPr bwMode="auto">
              <a:xfrm>
                <a:off x="4179"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6" name="Freeform 148"/>
              <p:cNvSpPr>
                <a:spLocks/>
              </p:cNvSpPr>
              <p:nvPr/>
            </p:nvSpPr>
            <p:spPr bwMode="auto">
              <a:xfrm>
                <a:off x="4145"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7" name="Freeform 149"/>
              <p:cNvSpPr>
                <a:spLocks/>
              </p:cNvSpPr>
              <p:nvPr/>
            </p:nvSpPr>
            <p:spPr bwMode="auto">
              <a:xfrm>
                <a:off x="4122"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8" name="Freeform 150"/>
              <p:cNvSpPr>
                <a:spLocks/>
              </p:cNvSpPr>
              <p:nvPr/>
            </p:nvSpPr>
            <p:spPr bwMode="auto">
              <a:xfrm>
                <a:off x="4083"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9" name="Freeform 151"/>
              <p:cNvSpPr>
                <a:spLocks/>
              </p:cNvSpPr>
              <p:nvPr/>
            </p:nvSpPr>
            <p:spPr bwMode="auto">
              <a:xfrm>
                <a:off x="4225"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0" name="Freeform 152"/>
              <p:cNvSpPr>
                <a:spLocks/>
              </p:cNvSpPr>
              <p:nvPr/>
            </p:nvSpPr>
            <p:spPr bwMode="auto">
              <a:xfrm>
                <a:off x="4095"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1" name="Freeform 153"/>
              <p:cNvSpPr>
                <a:spLocks/>
              </p:cNvSpPr>
              <p:nvPr/>
            </p:nvSpPr>
            <p:spPr bwMode="auto">
              <a:xfrm>
                <a:off x="4081"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2" name="Freeform 154"/>
              <p:cNvSpPr>
                <a:spLocks/>
              </p:cNvSpPr>
              <p:nvPr/>
            </p:nvSpPr>
            <p:spPr bwMode="auto">
              <a:xfrm>
                <a:off x="4018"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3" name="Freeform 155"/>
              <p:cNvSpPr>
                <a:spLocks/>
              </p:cNvSpPr>
              <p:nvPr/>
            </p:nvSpPr>
            <p:spPr bwMode="auto">
              <a:xfrm>
                <a:off x="4113"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4" name="Freeform 156"/>
              <p:cNvSpPr>
                <a:spLocks/>
              </p:cNvSpPr>
              <p:nvPr/>
            </p:nvSpPr>
            <p:spPr bwMode="auto">
              <a:xfrm>
                <a:off x="4103"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5" name="Freeform 157"/>
              <p:cNvSpPr>
                <a:spLocks/>
              </p:cNvSpPr>
              <p:nvPr/>
            </p:nvSpPr>
            <p:spPr bwMode="auto">
              <a:xfrm>
                <a:off x="4043"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6" name="Freeform 158"/>
              <p:cNvSpPr>
                <a:spLocks/>
              </p:cNvSpPr>
              <p:nvPr/>
            </p:nvSpPr>
            <p:spPr bwMode="auto">
              <a:xfrm>
                <a:off x="4025"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7" name="Freeform 159"/>
              <p:cNvSpPr>
                <a:spLocks/>
              </p:cNvSpPr>
              <p:nvPr/>
            </p:nvSpPr>
            <p:spPr bwMode="auto">
              <a:xfrm>
                <a:off x="4021"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8" name="Freeform 160"/>
              <p:cNvSpPr>
                <a:spLocks/>
              </p:cNvSpPr>
              <p:nvPr/>
            </p:nvSpPr>
            <p:spPr bwMode="auto">
              <a:xfrm>
                <a:off x="4263"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9" name="Freeform 161"/>
              <p:cNvSpPr>
                <a:spLocks/>
              </p:cNvSpPr>
              <p:nvPr/>
            </p:nvSpPr>
            <p:spPr bwMode="auto">
              <a:xfrm>
                <a:off x="4261"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0" name="Freeform 162"/>
              <p:cNvSpPr>
                <a:spLocks/>
              </p:cNvSpPr>
              <p:nvPr/>
            </p:nvSpPr>
            <p:spPr bwMode="auto">
              <a:xfrm>
                <a:off x="4261"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1" name="Freeform 163"/>
              <p:cNvSpPr>
                <a:spLocks/>
              </p:cNvSpPr>
              <p:nvPr/>
            </p:nvSpPr>
            <p:spPr bwMode="auto">
              <a:xfrm>
                <a:off x="4204"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2" name="Freeform 164"/>
              <p:cNvSpPr>
                <a:spLocks/>
              </p:cNvSpPr>
              <p:nvPr/>
            </p:nvSpPr>
            <p:spPr bwMode="auto">
              <a:xfrm>
                <a:off x="4203"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3" name="Freeform 165"/>
              <p:cNvSpPr>
                <a:spLocks/>
              </p:cNvSpPr>
              <p:nvPr/>
            </p:nvSpPr>
            <p:spPr bwMode="auto">
              <a:xfrm>
                <a:off x="4024"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4" name="Freeform 166"/>
              <p:cNvSpPr>
                <a:spLocks/>
              </p:cNvSpPr>
              <p:nvPr/>
            </p:nvSpPr>
            <p:spPr bwMode="auto">
              <a:xfrm>
                <a:off x="4187"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5" name="Freeform 167"/>
              <p:cNvSpPr>
                <a:spLocks/>
              </p:cNvSpPr>
              <p:nvPr/>
            </p:nvSpPr>
            <p:spPr bwMode="auto">
              <a:xfrm>
                <a:off x="4102"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6" name="Freeform 168"/>
              <p:cNvSpPr>
                <a:spLocks/>
              </p:cNvSpPr>
              <p:nvPr/>
            </p:nvSpPr>
            <p:spPr bwMode="auto">
              <a:xfrm>
                <a:off x="4200"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7" name="Freeform 169"/>
              <p:cNvSpPr>
                <a:spLocks/>
              </p:cNvSpPr>
              <p:nvPr/>
            </p:nvSpPr>
            <p:spPr bwMode="auto">
              <a:xfrm>
                <a:off x="4295"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8" name="Freeform 170"/>
              <p:cNvSpPr>
                <a:spLocks/>
              </p:cNvSpPr>
              <p:nvPr/>
            </p:nvSpPr>
            <p:spPr bwMode="auto">
              <a:xfrm>
                <a:off x="4486"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9" name="Freeform 171"/>
              <p:cNvSpPr>
                <a:spLocks/>
              </p:cNvSpPr>
              <p:nvPr/>
            </p:nvSpPr>
            <p:spPr bwMode="auto">
              <a:xfrm>
                <a:off x="4295"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0" name="Freeform 172"/>
              <p:cNvSpPr>
                <a:spLocks/>
              </p:cNvSpPr>
              <p:nvPr/>
            </p:nvSpPr>
            <p:spPr bwMode="auto">
              <a:xfrm>
                <a:off x="4329"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1" name="Freeform 173"/>
              <p:cNvSpPr>
                <a:spLocks/>
              </p:cNvSpPr>
              <p:nvPr/>
            </p:nvSpPr>
            <p:spPr bwMode="auto">
              <a:xfrm>
                <a:off x="4358"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2" name="Freeform 174"/>
              <p:cNvSpPr>
                <a:spLocks/>
              </p:cNvSpPr>
              <p:nvPr/>
            </p:nvSpPr>
            <p:spPr bwMode="auto">
              <a:xfrm>
                <a:off x="4326"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3" name="Freeform 175"/>
              <p:cNvSpPr>
                <a:spLocks/>
              </p:cNvSpPr>
              <p:nvPr/>
            </p:nvSpPr>
            <p:spPr bwMode="auto">
              <a:xfrm>
                <a:off x="4464"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4" name="Freeform 176"/>
              <p:cNvSpPr>
                <a:spLocks/>
              </p:cNvSpPr>
              <p:nvPr/>
            </p:nvSpPr>
            <p:spPr bwMode="auto">
              <a:xfrm>
                <a:off x="4426"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5" name="Freeform 177"/>
              <p:cNvSpPr>
                <a:spLocks/>
              </p:cNvSpPr>
              <p:nvPr/>
            </p:nvSpPr>
            <p:spPr bwMode="auto">
              <a:xfrm>
                <a:off x="4365"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6" name="Freeform 178"/>
              <p:cNvSpPr>
                <a:spLocks/>
              </p:cNvSpPr>
              <p:nvPr/>
            </p:nvSpPr>
            <p:spPr bwMode="auto">
              <a:xfrm>
                <a:off x="4332"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7" name="Freeform 179"/>
              <p:cNvSpPr>
                <a:spLocks/>
              </p:cNvSpPr>
              <p:nvPr/>
            </p:nvSpPr>
            <p:spPr bwMode="auto">
              <a:xfrm>
                <a:off x="4362"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grpSp>
        <p:sp>
          <p:nvSpPr>
            <p:cNvPr id="378" name="AutoShape 180"/>
            <p:cNvSpPr>
              <a:spLocks noChangeArrowheads="1"/>
            </p:cNvSpPr>
            <p:nvPr/>
          </p:nvSpPr>
          <p:spPr bwMode="blackWhite">
            <a:xfrm>
              <a:off x="6684963" y="4943475"/>
              <a:ext cx="1906587" cy="1304925"/>
            </a:xfrm>
            <a:prstGeom prst="diamond">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9" name="Rectangle 181"/>
            <p:cNvSpPr>
              <a:spLocks noChangeArrowheads="1"/>
            </p:cNvSpPr>
            <p:nvPr/>
          </p:nvSpPr>
          <p:spPr bwMode="blackWhite">
            <a:xfrm>
              <a:off x="6937375" y="5270500"/>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UPDATE</a:t>
              </a:r>
              <a:r>
                <a:rPr lang="en-US" altLang="en-US" sz="1800" b="0">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ON JOBS</a:t>
              </a:r>
            </a:p>
          </p:txBody>
        </p:sp>
        <p:sp>
          <p:nvSpPr>
            <p:cNvPr id="380" name="AutoShape 182"/>
            <p:cNvSpPr>
              <a:spLocks noChangeArrowheads="1"/>
            </p:cNvSpPr>
            <p:nvPr/>
          </p:nvSpPr>
          <p:spPr bwMode="blackWhite">
            <a:xfrm>
              <a:off x="5462588" y="4087813"/>
              <a:ext cx="1906587" cy="1322387"/>
            </a:xfrm>
            <a:prstGeom prst="diamond">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1" name="Rectangle 183"/>
            <p:cNvSpPr>
              <a:spLocks noChangeArrowheads="1"/>
            </p:cNvSpPr>
            <p:nvPr/>
          </p:nvSpPr>
          <p:spPr bwMode="blackWhite">
            <a:xfrm>
              <a:off x="5664200" y="4492625"/>
              <a:ext cx="150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INSERT ON JOBS </a:t>
              </a:r>
            </a:p>
          </p:txBody>
        </p:sp>
        <p:sp>
          <p:nvSpPr>
            <p:cNvPr id="382" name="AutoShape 184"/>
            <p:cNvSpPr>
              <a:spLocks noChangeArrowheads="1"/>
            </p:cNvSpPr>
            <p:nvPr/>
          </p:nvSpPr>
          <p:spPr bwMode="blackWhite">
            <a:xfrm>
              <a:off x="2971800" y="4114800"/>
              <a:ext cx="1906588" cy="1322388"/>
            </a:xfrm>
            <a:prstGeom prst="diamond">
              <a:avLst/>
            </a:prstGeom>
            <a:solidFill>
              <a:srgbClr val="95CA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3" name="Rectangle 185"/>
            <p:cNvSpPr>
              <a:spLocks noChangeArrowheads="1"/>
            </p:cNvSpPr>
            <p:nvPr/>
          </p:nvSpPr>
          <p:spPr bwMode="blackWhite">
            <a:xfrm>
              <a:off x="3160713" y="4492625"/>
              <a:ext cx="150812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lnSpc>
                  <a:spcPct val="85000"/>
                </a:lnSpc>
                <a:spcBef>
                  <a:spcPct val="50000"/>
                </a:spcBef>
                <a:spcAft>
                  <a:spcPct val="0"/>
                </a:spcAft>
                <a:buClrTx/>
                <a:buFontTx/>
                <a:buNone/>
              </a:pPr>
              <a:r>
                <a:rPr lang="en-US" altLang="en-US" sz="1800">
                  <a:solidFill>
                    <a:srgbClr val="000000"/>
                  </a:solidFill>
                  <a:latin typeface="Courier New" panose="02070309020205020404" pitchFamily="49" charset="0"/>
                </a:rPr>
                <a:t>SELECT</a:t>
              </a:r>
              <a:r>
                <a:rPr lang="en-US" altLang="en-US" sz="1800" b="0">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ON JOBS </a:t>
              </a:r>
            </a:p>
          </p:txBody>
        </p:sp>
        <p:sp>
          <p:nvSpPr>
            <p:cNvPr id="384" name="AutoShape 186"/>
            <p:cNvSpPr>
              <a:spLocks noChangeArrowheads="1"/>
            </p:cNvSpPr>
            <p:nvPr/>
          </p:nvSpPr>
          <p:spPr bwMode="blackWhite">
            <a:xfrm>
              <a:off x="1714500" y="4943475"/>
              <a:ext cx="1906588" cy="1235075"/>
            </a:xfrm>
            <a:prstGeom prst="diamond">
              <a:avLst/>
            </a:prstGeom>
            <a:solidFill>
              <a:srgbClr val="95CA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5" name="Rectangle 187"/>
            <p:cNvSpPr>
              <a:spLocks noChangeArrowheads="1"/>
            </p:cNvSpPr>
            <p:nvPr/>
          </p:nvSpPr>
          <p:spPr bwMode="blackWhite">
            <a:xfrm>
              <a:off x="1966913" y="5270500"/>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CREATE TABLE</a:t>
              </a:r>
            </a:p>
          </p:txBody>
        </p:sp>
        <p:sp>
          <p:nvSpPr>
            <p:cNvPr id="386" name="AutoShape 188"/>
            <p:cNvSpPr>
              <a:spLocks noChangeArrowheads="1"/>
            </p:cNvSpPr>
            <p:nvPr/>
          </p:nvSpPr>
          <p:spPr bwMode="blackWhite">
            <a:xfrm>
              <a:off x="4229100" y="4943475"/>
              <a:ext cx="1906588" cy="1235075"/>
            </a:xfrm>
            <a:prstGeom prst="diamond">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7" name="Rectangle 189"/>
            <p:cNvSpPr>
              <a:spLocks noChangeArrowheads="1"/>
            </p:cNvSpPr>
            <p:nvPr/>
          </p:nvSpPr>
          <p:spPr bwMode="blackWhite">
            <a:xfrm>
              <a:off x="4481513" y="5270500"/>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CREATE SESSION</a:t>
              </a:r>
            </a:p>
          </p:txBody>
        </p:sp>
        <p:sp>
          <p:nvSpPr>
            <p:cNvPr id="388" name="Rectangle 190"/>
            <p:cNvSpPr>
              <a:spLocks noChangeArrowheads="1"/>
            </p:cNvSpPr>
            <p:nvPr/>
          </p:nvSpPr>
          <p:spPr bwMode="blackWhite">
            <a:xfrm>
              <a:off x="5662613" y="3041650"/>
              <a:ext cx="1739900" cy="354013"/>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lnSpc>
                  <a:spcPct val="95000"/>
                </a:lnSpc>
                <a:spcBef>
                  <a:spcPct val="0"/>
                </a:spcBef>
                <a:spcAft>
                  <a:spcPct val="0"/>
                </a:spcAft>
                <a:buClrTx/>
                <a:buFontTx/>
                <a:buNone/>
              </a:pPr>
              <a:r>
                <a:rPr lang="en-US" altLang="en-US" sz="1800">
                  <a:solidFill>
                    <a:srgbClr val="000000"/>
                  </a:solidFill>
                  <a:latin typeface="Courier New" panose="02070309020205020404" pitchFamily="49" charset="0"/>
                </a:rPr>
                <a:t>HR_CLERK</a:t>
              </a:r>
            </a:p>
          </p:txBody>
        </p:sp>
        <p:sp>
          <p:nvSpPr>
            <p:cNvPr id="389" name="Rectangle 191"/>
            <p:cNvSpPr>
              <a:spLocks noChangeArrowheads="1"/>
            </p:cNvSpPr>
            <p:nvPr/>
          </p:nvSpPr>
          <p:spPr bwMode="blackWhite">
            <a:xfrm>
              <a:off x="3187700" y="3041650"/>
              <a:ext cx="1739900" cy="354013"/>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lnSpc>
                  <a:spcPct val="95000"/>
                </a:lnSpc>
                <a:spcBef>
                  <a:spcPct val="0"/>
                </a:spcBef>
                <a:spcAft>
                  <a:spcPct val="0"/>
                </a:spcAft>
                <a:buClrTx/>
                <a:buFontTx/>
                <a:buNone/>
              </a:pPr>
              <a:r>
                <a:rPr lang="en-US" altLang="en-US" sz="1800">
                  <a:solidFill>
                    <a:srgbClr val="000000"/>
                  </a:solidFill>
                  <a:latin typeface="Courier New" panose="02070309020205020404" pitchFamily="49" charset="0"/>
                </a:rPr>
                <a:t>HR_MGR</a:t>
              </a:r>
            </a:p>
          </p:txBody>
        </p:sp>
        <p:sp>
          <p:nvSpPr>
            <p:cNvPr id="390" name="Rectangle 192"/>
            <p:cNvSpPr>
              <a:spLocks noChangeArrowheads="1"/>
            </p:cNvSpPr>
            <p:nvPr/>
          </p:nvSpPr>
          <p:spPr bwMode="auto">
            <a:xfrm>
              <a:off x="3470275" y="19494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a:t>
              </a:r>
            </a:p>
          </p:txBody>
        </p:sp>
        <p:sp>
          <p:nvSpPr>
            <p:cNvPr id="391" name="Rectangle 193"/>
            <p:cNvSpPr>
              <a:spLocks noChangeArrowheads="1"/>
            </p:cNvSpPr>
            <p:nvPr/>
          </p:nvSpPr>
          <p:spPr bwMode="auto">
            <a:xfrm>
              <a:off x="5230813" y="1951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a:t>
              </a:r>
            </a:p>
          </p:txBody>
        </p:sp>
        <p:sp>
          <p:nvSpPr>
            <p:cNvPr id="392" name="Rectangle 194"/>
            <p:cNvSpPr>
              <a:spLocks noChangeArrowheads="1"/>
            </p:cNvSpPr>
            <p:nvPr/>
          </p:nvSpPr>
          <p:spPr bwMode="auto">
            <a:xfrm>
              <a:off x="6904038" y="19494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a:t>
              </a:r>
            </a:p>
          </p:txBody>
        </p:sp>
        <p:sp>
          <p:nvSpPr>
            <p:cNvPr id="393" name="Freeform 196"/>
            <p:cNvSpPr>
              <a:spLocks/>
            </p:cNvSpPr>
            <p:nvPr/>
          </p:nvSpPr>
          <p:spPr bwMode="auto">
            <a:xfrm>
              <a:off x="2667000" y="3392488"/>
              <a:ext cx="838200" cy="1560512"/>
            </a:xfrm>
            <a:custGeom>
              <a:avLst/>
              <a:gdLst>
                <a:gd name="T0" fmla="*/ 0 w 528"/>
                <a:gd name="T1" fmla="*/ 1560512 h 960"/>
                <a:gd name="T2" fmla="*/ 0 w 528"/>
                <a:gd name="T3" fmla="*/ 390128 h 960"/>
                <a:gd name="T4" fmla="*/ 838200 w 528"/>
                <a:gd name="T5" fmla="*/ 390128 h 960"/>
                <a:gd name="T6" fmla="*/ 838200 w 528"/>
                <a:gd name="T7" fmla="*/ 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960">
                  <a:moveTo>
                    <a:pt x="0" y="960"/>
                  </a:moveTo>
                  <a:lnTo>
                    <a:pt x="0" y="240"/>
                  </a:lnTo>
                  <a:lnTo>
                    <a:pt x="528" y="240"/>
                  </a:lnTo>
                  <a:lnTo>
                    <a:pt x="528" y="0"/>
                  </a:lnTo>
                </a:path>
              </a:pathLst>
            </a:custGeom>
            <a:noFill/>
            <a:ln w="25400"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4" name="Freeform 197"/>
            <p:cNvSpPr>
              <a:spLocks/>
            </p:cNvSpPr>
            <p:nvPr/>
          </p:nvSpPr>
          <p:spPr bwMode="auto">
            <a:xfrm flipH="1">
              <a:off x="7086600" y="3392488"/>
              <a:ext cx="533400" cy="1560512"/>
            </a:xfrm>
            <a:custGeom>
              <a:avLst/>
              <a:gdLst>
                <a:gd name="T0" fmla="*/ 0 w 528"/>
                <a:gd name="T1" fmla="*/ 1560512 h 960"/>
                <a:gd name="T2" fmla="*/ 0 w 528"/>
                <a:gd name="T3" fmla="*/ 390128 h 960"/>
                <a:gd name="T4" fmla="*/ 533400 w 528"/>
                <a:gd name="T5" fmla="*/ 390128 h 960"/>
                <a:gd name="T6" fmla="*/ 533400 w 528"/>
                <a:gd name="T7" fmla="*/ 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960">
                  <a:moveTo>
                    <a:pt x="0" y="960"/>
                  </a:moveTo>
                  <a:lnTo>
                    <a:pt x="0" y="240"/>
                  </a:lnTo>
                  <a:lnTo>
                    <a:pt x="528" y="240"/>
                  </a:lnTo>
                  <a:lnTo>
                    <a:pt x="528" y="0"/>
                  </a:lnTo>
                </a:path>
              </a:pathLst>
            </a:custGeom>
            <a:noFill/>
            <a:ln w="25400"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5" name="Line 198"/>
            <p:cNvSpPr>
              <a:spLocks noChangeShapeType="1"/>
            </p:cNvSpPr>
            <p:nvPr/>
          </p:nvSpPr>
          <p:spPr bwMode="auto">
            <a:xfrm flipV="1">
              <a:off x="7086600" y="2286000"/>
              <a:ext cx="0" cy="762000"/>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6" name="Freeform 199"/>
            <p:cNvSpPr>
              <a:spLocks/>
            </p:cNvSpPr>
            <p:nvPr/>
          </p:nvSpPr>
          <p:spPr bwMode="auto">
            <a:xfrm>
              <a:off x="5486400" y="2286000"/>
              <a:ext cx="914400" cy="762000"/>
            </a:xfrm>
            <a:custGeom>
              <a:avLst/>
              <a:gdLst>
                <a:gd name="T0" fmla="*/ 914400 w 576"/>
                <a:gd name="T1" fmla="*/ 762000 h 480"/>
                <a:gd name="T2" fmla="*/ 914400 w 576"/>
                <a:gd name="T3" fmla="*/ 304800 h 480"/>
                <a:gd name="T4" fmla="*/ 0 w 576"/>
                <a:gd name="T5" fmla="*/ 304800 h 480"/>
                <a:gd name="T6" fmla="*/ 0 w 576"/>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480">
                  <a:moveTo>
                    <a:pt x="576" y="480"/>
                  </a:moveTo>
                  <a:lnTo>
                    <a:pt x="576" y="192"/>
                  </a:lnTo>
                  <a:lnTo>
                    <a:pt x="0" y="192"/>
                  </a:lnTo>
                  <a:lnTo>
                    <a:pt x="0" y="0"/>
                  </a:lnTo>
                </a:path>
              </a:pathLst>
            </a:custGeom>
            <a:noFill/>
            <a:ln w="25400" cap="flat"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4" name="Rectangle 3"/>
          <p:cNvSpPr/>
          <p:nvPr/>
        </p:nvSpPr>
        <p:spPr>
          <a:xfrm>
            <a:off x="8608728" y="1199963"/>
            <a:ext cx="3384925"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800">
                <a:latin typeface="Times New Roman" panose="02020603050405020304" pitchFamily="18" charset="0"/>
                <a:ea typeface="Batang" panose="02030600000101010101" pitchFamily="18" charset="-127"/>
                <a:cs typeface="Times New Roman" panose="02020603050405020304" pitchFamily="18" charset="0"/>
              </a:rPr>
              <a:t>        Oracle cung cấp công cụ cho phép quản lý một cách dễ dàng các quyền thông qua việc sử dụng chức danh (Roles). Chức danh là một nhóm các quyền được đặt tên có liên quan đến nhau và được gán cho một user hay một chức danh khác.</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99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Rectangle 2"/>
          <p:cNvSpPr/>
          <p:nvPr/>
        </p:nvSpPr>
        <p:spPr>
          <a:xfrm>
            <a:off x="568963" y="930129"/>
            <a:ext cx="11145671" cy="4536819"/>
          </a:xfrm>
          <a:prstGeom prst="rect">
            <a:avLst/>
          </a:prstGeom>
        </p:spPr>
        <p:txBody>
          <a:bodyPr wrap="square">
            <a:spAutoFit/>
          </a:bodyPr>
          <a:lstStyle/>
          <a:p>
            <a:pPr algn="just">
              <a:lnSpc>
                <a:spcPct val="150000"/>
              </a:lnSpc>
            </a:pPr>
            <a:r>
              <a:rPr lang="en-US" sz="2800" b="1"/>
              <a:t>Q</a:t>
            </a:r>
            <a:r>
              <a:rPr lang="vi-VN" sz="2800" b="1"/>
              <a:t>uyền </a:t>
            </a:r>
            <a:r>
              <a:rPr lang="en-US" sz="2800" b="1"/>
              <a:t>của một user trong CSDL Oracle </a:t>
            </a:r>
            <a:r>
              <a:rPr lang="vi-VN" sz="2800" b="1"/>
              <a:t>là một sự cho phép thực hiện 1 câu lệnh SQL hoặc được phép truy xuất đến một đối tượng nào đó.</a:t>
            </a:r>
            <a:endParaRPr lang="en-US" sz="2800" b="1"/>
          </a:p>
          <a:p>
            <a:pPr algn="just">
              <a:lnSpc>
                <a:spcPct val="150000"/>
              </a:lnSpc>
            </a:pPr>
            <a:endParaRPr lang="en-US" sz="2800" b="1"/>
          </a:p>
          <a:p>
            <a:pPr>
              <a:lnSpc>
                <a:spcPct val="150000"/>
              </a:lnSpc>
            </a:pPr>
            <a:r>
              <a:rPr lang="en-US" sz="2800" u="sng"/>
              <a:t>VD:</a:t>
            </a:r>
            <a:r>
              <a:rPr lang="en-US" sz="2800"/>
              <a:t> quyền tạo bảng CREATE TABLE, quyền đăng nhập vào cơ sở dữ liệu CREATE SESSION, quyền SELECT trên một bảng cụ thể nào đó,…).</a:t>
            </a:r>
          </a:p>
          <a:p>
            <a:pPr lvl="0">
              <a:lnSpc>
                <a:spcPct val="150000"/>
              </a:lnSpc>
            </a:pP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312663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Một số Role định sẵn</a:t>
            </a:r>
          </a:p>
        </p:txBody>
      </p:sp>
      <p:graphicFrame>
        <p:nvGraphicFramePr>
          <p:cNvPr id="21" name="Table 20"/>
          <p:cNvGraphicFramePr>
            <a:graphicFrameLocks noGrp="1"/>
          </p:cNvGraphicFramePr>
          <p:nvPr>
            <p:extLst>
              <p:ext uri="{D42A27DB-BD31-4B8C-83A1-F6EECF244321}">
                <p14:modId xmlns:p14="http://schemas.microsoft.com/office/powerpoint/2010/main" val="300444824"/>
              </p:ext>
            </p:extLst>
          </p:nvPr>
        </p:nvGraphicFramePr>
        <p:xfrm>
          <a:off x="438150" y="1219200"/>
          <a:ext cx="11068050" cy="5056939"/>
        </p:xfrm>
        <a:graphic>
          <a:graphicData uri="http://schemas.openxmlformats.org/drawingml/2006/table">
            <a:tbl>
              <a:tblPr>
                <a:tableStyleId>{8A107856-5554-42FB-B03E-39F5DBC370BA}</a:tableStyleId>
              </a:tblPr>
              <a:tblGrid>
                <a:gridCol w="5534025">
                  <a:extLst>
                    <a:ext uri="{9D8B030D-6E8A-4147-A177-3AD203B41FA5}">
                      <a16:colId xmlns:a16="http://schemas.microsoft.com/office/drawing/2014/main" val="20000"/>
                    </a:ext>
                  </a:extLst>
                </a:gridCol>
                <a:gridCol w="5534025">
                  <a:extLst>
                    <a:ext uri="{9D8B030D-6E8A-4147-A177-3AD203B41FA5}">
                      <a16:colId xmlns:a16="http://schemas.microsoft.com/office/drawing/2014/main" val="20001"/>
                    </a:ext>
                  </a:extLst>
                </a:gridCol>
              </a:tblGrid>
              <a:tr h="283802">
                <a:tc>
                  <a:txBody>
                    <a:bodyPr/>
                    <a:lstStyle/>
                    <a:p>
                      <a:pPr algn="ctr" rtl="0"/>
                      <a:r>
                        <a:rPr lang="en-US" sz="2000" b="1">
                          <a:latin typeface="Arial" panose="020B0604020202020204" pitchFamily="34" charset="0"/>
                          <a:cs typeface="Arial" panose="020B0604020202020204" pitchFamily="34" charset="0"/>
                        </a:rPr>
                        <a:t>ROLE NAME</a:t>
                      </a:r>
                    </a:p>
                  </a:txBody>
                  <a:tcPr marL="21757" marR="21757" marT="21757" marB="21757" anchor="b"/>
                </a:tc>
                <a:tc>
                  <a:txBody>
                    <a:bodyPr/>
                    <a:lstStyle/>
                    <a:p>
                      <a:pPr algn="ctr" rtl="0"/>
                      <a:r>
                        <a:rPr lang="en-US" sz="2000" b="1">
                          <a:latin typeface="Arial" panose="020B0604020202020204" pitchFamily="34" charset="0"/>
                          <a:cs typeface="Arial" panose="020B0604020202020204" pitchFamily="34" charset="0"/>
                        </a:rPr>
                        <a:t>DESCRIPTION</a:t>
                      </a:r>
                    </a:p>
                  </a:txBody>
                  <a:tcPr marL="21757" marR="21757" marT="21757" marB="21757" anchor="b"/>
                </a:tc>
                <a:extLst>
                  <a:ext uri="{0D108BD9-81ED-4DB2-BD59-A6C34878D82A}">
                    <a16:rowId xmlns:a16="http://schemas.microsoft.com/office/drawing/2014/main" val="10000"/>
                  </a:ext>
                </a:extLst>
              </a:tr>
              <a:tr h="2042436">
                <a:tc>
                  <a:txBody>
                    <a:bodyPr/>
                    <a:lstStyle/>
                    <a:p>
                      <a:pPr algn="ctr" rtl="0"/>
                      <a:r>
                        <a:rPr lang="en-US" sz="2000">
                          <a:latin typeface="Arial" panose="020B0604020202020204" pitchFamily="34" charset="0"/>
                          <a:cs typeface="Arial" panose="020B0604020202020204" pitchFamily="34" charset="0"/>
                        </a:rPr>
                        <a:t>CONNECT</a:t>
                      </a:r>
                    </a:p>
                  </a:txBody>
                  <a:tcPr marL="21757" marR="21757" marT="21757" marB="21757" anchor="ctr"/>
                </a:tc>
                <a:tc>
                  <a:txBody>
                    <a:bodyPr/>
                    <a:lstStyle/>
                    <a:p>
                      <a:pPr algn="l" rtl="0"/>
                      <a:r>
                        <a:rPr lang="en-US" sz="2400">
                          <a:latin typeface="Arial" panose="020B0604020202020204" pitchFamily="34" charset="0"/>
                          <a:cs typeface="Arial" panose="020B0604020202020204" pitchFamily="34" charset="0"/>
                        </a:rPr>
                        <a:t>Từ</a:t>
                      </a:r>
                      <a:r>
                        <a:rPr lang="en-US" sz="2400" baseline="0">
                          <a:latin typeface="Arial" panose="020B0604020202020204" pitchFamily="34" charset="0"/>
                          <a:cs typeface="Arial" panose="020B0604020202020204" pitchFamily="34" charset="0"/>
                        </a:rPr>
                        <a:t> phiên bản Oracle 1</a:t>
                      </a:r>
                      <a:r>
                        <a:rPr lang="en-US" sz="2400" b="0" i="0" kern="1200">
                          <a:solidFill>
                            <a:schemeClr val="dk1"/>
                          </a:solidFill>
                          <a:effectLst/>
                          <a:latin typeface="Arial" panose="020B0604020202020204" pitchFamily="34" charset="0"/>
                          <a:ea typeface="+mn-ea"/>
                          <a:cs typeface="Arial" panose="020B0604020202020204" pitchFamily="34" charset="0"/>
                        </a:rPr>
                        <a:t>0</a:t>
                      </a:r>
                      <a:r>
                        <a:rPr lang="en-US" sz="2400" b="0" i="1" kern="1200">
                          <a:solidFill>
                            <a:schemeClr val="dk1"/>
                          </a:solidFill>
                          <a:effectLst/>
                          <a:latin typeface="Arial" panose="020B0604020202020204" pitchFamily="34" charset="0"/>
                          <a:ea typeface="+mn-ea"/>
                          <a:cs typeface="Arial" panose="020B0604020202020204" pitchFamily="34" charset="0"/>
                        </a:rPr>
                        <a:t>g</a:t>
                      </a:r>
                      <a:r>
                        <a:rPr lang="en-US" sz="2400" b="0" i="0" kern="1200">
                          <a:solidFill>
                            <a:schemeClr val="dk1"/>
                          </a:solidFill>
                          <a:effectLst/>
                          <a:latin typeface="Arial" panose="020B0604020202020204" pitchFamily="34" charset="0"/>
                          <a:ea typeface="+mn-ea"/>
                          <a:cs typeface="Arial" panose="020B0604020202020204" pitchFamily="34" charset="0"/>
                        </a:rPr>
                        <a:t> Release 2, chức</a:t>
                      </a:r>
                      <a:r>
                        <a:rPr lang="en-US" sz="2400" b="0" i="0" kern="1200" baseline="0">
                          <a:solidFill>
                            <a:schemeClr val="dk1"/>
                          </a:solidFill>
                          <a:effectLst/>
                          <a:latin typeface="Arial" panose="020B0604020202020204" pitchFamily="34" charset="0"/>
                          <a:ea typeface="+mn-ea"/>
                          <a:cs typeface="Arial" panose="020B0604020202020204" pitchFamily="34" charset="0"/>
                        </a:rPr>
                        <a:t> danh Connect chỉ còn 1 quyền là</a:t>
                      </a:r>
                      <a:r>
                        <a:rPr lang="en-US" sz="2400">
                          <a:latin typeface="Arial" panose="020B0604020202020204" pitchFamily="34" charset="0"/>
                          <a:cs typeface="Arial" panose="020B0604020202020204" pitchFamily="34" charset="0"/>
                        </a:rPr>
                        <a:t> CREATE SESSION</a:t>
                      </a:r>
                    </a:p>
                  </a:txBody>
                  <a:tcPr marL="21757" marR="21757" marT="21757" marB="21757"/>
                </a:tc>
                <a:extLst>
                  <a:ext uri="{0D108BD9-81ED-4DB2-BD59-A6C34878D82A}">
                    <a16:rowId xmlns:a16="http://schemas.microsoft.com/office/drawing/2014/main" val="10001"/>
                  </a:ext>
                </a:extLst>
              </a:tr>
              <a:tr h="2042436">
                <a:tc>
                  <a:txBody>
                    <a:bodyPr/>
                    <a:lstStyle/>
                    <a:p>
                      <a:pPr algn="ctr" rtl="0"/>
                      <a:r>
                        <a:rPr lang="en-US" sz="2000">
                          <a:latin typeface="Arial" panose="020B0604020202020204" pitchFamily="34" charset="0"/>
                          <a:cs typeface="Arial" panose="020B0604020202020204" pitchFamily="34" charset="0"/>
                        </a:rPr>
                        <a:t>RESOURCE</a:t>
                      </a:r>
                    </a:p>
                  </a:txBody>
                  <a:tcPr marL="21757" marR="21757" marT="21757" marB="21757" anchor="ctr"/>
                </a:tc>
                <a:tc>
                  <a:txBody>
                    <a:bodyPr/>
                    <a:lstStyle/>
                    <a:p>
                      <a:pPr algn="l" rtl="0"/>
                      <a:r>
                        <a:rPr lang="en-US" sz="2000">
                          <a:latin typeface="Arial" panose="020B0604020202020204" pitchFamily="34" charset="0"/>
                          <a:cs typeface="Arial" panose="020B0604020202020204" pitchFamily="34" charset="0"/>
                        </a:rPr>
                        <a:t>Bao gồm</a:t>
                      </a:r>
                      <a:r>
                        <a:rPr lang="en-US" sz="2000" baseline="0">
                          <a:latin typeface="Arial" panose="020B0604020202020204" pitchFamily="34" charset="0"/>
                          <a:cs typeface="Arial" panose="020B0604020202020204" pitchFamily="34" charset="0"/>
                        </a:rPr>
                        <a:t> các quyền: </a:t>
                      </a:r>
                      <a:r>
                        <a:rPr lang="en-US" sz="2000">
                          <a:latin typeface="Arial" panose="020B0604020202020204" pitchFamily="34" charset="0"/>
                          <a:cs typeface="Arial" panose="020B0604020202020204" pitchFamily="34" charset="0"/>
                        </a:rPr>
                        <a:t>CREATE CLUSTER, CREATE INDEXTYPE, CREATE OPERATOR, CREATE PROCEDURE, CREATE SEQUENCE, CREATE TABLE, CREATE TRIGGER,CREATE TYPE,</a:t>
                      </a:r>
                      <a:r>
                        <a:rPr lang="en-US" sz="2000" baseline="0">
                          <a:latin typeface="Arial" panose="020B0604020202020204" pitchFamily="34" charset="0"/>
                          <a:cs typeface="Arial" panose="020B0604020202020204" pitchFamily="34" charset="0"/>
                        </a:rPr>
                        <a:t> UNLIMITED TABLESPACE (quyền này không hiện ra khi truy vấn trong data dictionary)</a:t>
                      </a:r>
                      <a:endParaRPr lang="en-US" sz="2000">
                        <a:latin typeface="Arial" panose="020B0604020202020204" pitchFamily="34" charset="0"/>
                        <a:cs typeface="Arial" panose="020B0604020202020204" pitchFamily="34" charset="0"/>
                      </a:endParaRPr>
                    </a:p>
                  </a:txBody>
                  <a:tcPr marL="21757" marR="21757" marT="21757" marB="21757"/>
                </a:tc>
                <a:extLst>
                  <a:ext uri="{0D108BD9-81ED-4DB2-BD59-A6C34878D82A}">
                    <a16:rowId xmlns:a16="http://schemas.microsoft.com/office/drawing/2014/main" val="10002"/>
                  </a:ext>
                </a:extLst>
              </a:tr>
              <a:tr h="489075">
                <a:tc>
                  <a:txBody>
                    <a:bodyPr/>
                    <a:lstStyle/>
                    <a:p>
                      <a:pPr algn="ctr" rtl="0"/>
                      <a:r>
                        <a:rPr lang="en-US" sz="2000">
                          <a:latin typeface="Arial" panose="020B0604020202020204" pitchFamily="34" charset="0"/>
                          <a:cs typeface="Arial" panose="020B0604020202020204" pitchFamily="34" charset="0"/>
                        </a:rPr>
                        <a:t>DBA</a:t>
                      </a:r>
                    </a:p>
                  </a:txBody>
                  <a:tcPr marL="21757" marR="21757" marT="21757" marB="21757" anchor="ctr"/>
                </a:tc>
                <a:tc>
                  <a:txBody>
                    <a:bodyPr/>
                    <a:lstStyle/>
                    <a:p>
                      <a:pPr algn="l" rtl="0"/>
                      <a:r>
                        <a:rPr lang="en-US" sz="2000">
                          <a:latin typeface="Arial" panose="020B0604020202020204" pitchFamily="34" charset="0"/>
                          <a:cs typeface="Arial" panose="020B0604020202020204" pitchFamily="34" charset="0"/>
                        </a:rPr>
                        <a:t>All system privileges WITH ADMIN OPTION</a:t>
                      </a:r>
                    </a:p>
                  </a:txBody>
                  <a:tcPr marL="21757" marR="21757" marT="21757" marB="2175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8088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điểm</a:t>
            </a:r>
          </a:p>
        </p:txBody>
      </p:sp>
      <p:sp>
        <p:nvSpPr>
          <p:cNvPr id="3" name="Rectangle 2"/>
          <p:cNvSpPr/>
          <p:nvPr/>
        </p:nvSpPr>
        <p:spPr>
          <a:xfrm>
            <a:off x="263005" y="830207"/>
            <a:ext cx="11633529" cy="5755422"/>
          </a:xfrm>
          <a:prstGeom prst="rect">
            <a:avLst/>
          </a:prstGeom>
        </p:spPr>
        <p:txBody>
          <a:bodyPr wrap="square">
            <a:spAutoFit/>
          </a:bodyPr>
          <a:lstStyle/>
          <a:p>
            <a:pPr marL="514350" marR="0" lvl="0" indent="-514350" algn="just">
              <a:spcBef>
                <a:spcPts val="0"/>
              </a:spcBef>
              <a:spcAft>
                <a:spcPts val="1200"/>
              </a:spcAft>
              <a:buFont typeface="+mj-lt"/>
              <a:buAutoNum type="arabicPeriod"/>
            </a:pPr>
            <a:r>
              <a:rPr lang="en-US" sz="2800">
                <a:effectLst/>
                <a:latin typeface="Times New Roman" panose="02020603050405020304" pitchFamily="18" charset="0"/>
              </a:rPr>
              <a:t>Role có thể gán cho user hoặc role và thu hồi từ user hoặc role giống như gán và thu hồi quyền.</a:t>
            </a:r>
          </a:p>
          <a:p>
            <a:pPr marL="514350" marR="0" lvl="0" indent="-514350" algn="just">
              <a:spcBef>
                <a:spcPts val="0"/>
              </a:spcBef>
              <a:spcAft>
                <a:spcPts val="1200"/>
              </a:spcAft>
              <a:buFont typeface="+mj-lt"/>
              <a:buAutoNum type="arabicPeriod"/>
            </a:pPr>
            <a:r>
              <a:rPr lang="en-US" sz="2800">
                <a:latin typeface="Times New Roman" panose="02020603050405020304" pitchFamily="18" charset="0"/>
              </a:rPr>
              <a:t>Role có thể gán cho bất kỳ user và role. Tuy nhiên, 1 role không thể gán cho chính nó hoặc gán vòng quanh.</a:t>
            </a:r>
          </a:p>
          <a:p>
            <a:pPr marL="514350" marR="0" lvl="0" indent="-514350" algn="just">
              <a:spcBef>
                <a:spcPts val="0"/>
              </a:spcBef>
              <a:spcAft>
                <a:spcPts val="1200"/>
              </a:spcAft>
              <a:buFont typeface="+mj-lt"/>
              <a:buAutoNum type="arabicPeriod"/>
            </a:pPr>
            <a:r>
              <a:rPr lang="en-US" sz="2800">
                <a:latin typeface="Times New Roman" panose="02020603050405020304" pitchFamily="18" charset="0"/>
              </a:rPr>
              <a:t>Role có thể bao gồm cả quyền hệ thống và quyền đối tượng.</a:t>
            </a:r>
          </a:p>
          <a:p>
            <a:pPr marL="514350" marR="0" lvl="0" indent="-514350" algn="just">
              <a:spcBef>
                <a:spcPts val="0"/>
              </a:spcBef>
              <a:spcAft>
                <a:spcPts val="1200"/>
              </a:spcAft>
              <a:buFont typeface="+mj-lt"/>
              <a:buAutoNum type="arabicPeriod"/>
            </a:pPr>
            <a:r>
              <a:rPr lang="en-US" sz="2800">
                <a:latin typeface="Times New Roman" panose="02020603050405020304" pitchFamily="18" charset="0"/>
              </a:rPr>
              <a:t>1 user có thể enable, disable các role gán cho nó.</a:t>
            </a:r>
          </a:p>
          <a:p>
            <a:pPr marL="514350" marR="0" lvl="0" indent="-514350" algn="just">
              <a:spcBef>
                <a:spcPts val="0"/>
              </a:spcBef>
              <a:spcAft>
                <a:spcPts val="1200"/>
              </a:spcAft>
              <a:buFont typeface="+mj-lt"/>
              <a:buAutoNum type="arabicPeriod"/>
            </a:pPr>
            <a:r>
              <a:rPr lang="en-US" sz="2800">
                <a:latin typeface="Times New Roman" panose="02020603050405020304" pitchFamily="18" charset="0"/>
              </a:rPr>
              <a:t>Khi 1 role có đặt mật khẩu, cần phải nhập mật khẩu khi enable role.</a:t>
            </a:r>
          </a:p>
          <a:p>
            <a:pPr marL="514350" marR="0" lvl="0" indent="-514350" algn="just">
              <a:spcBef>
                <a:spcPts val="0"/>
              </a:spcBef>
              <a:spcAft>
                <a:spcPts val="1200"/>
              </a:spcAft>
              <a:buFont typeface="+mj-lt"/>
              <a:buAutoNum type="arabicPeriod"/>
            </a:pPr>
            <a:r>
              <a:rPr lang="en-US" sz="2800">
                <a:latin typeface="Times New Roman" panose="02020603050405020304" pitchFamily="18" charset="0"/>
              </a:rPr>
              <a:t>Tên của role phải duy nhất, không trùng tên với bất kỳ user hoặc role khác đã tồn tại trong CSDL.</a:t>
            </a:r>
          </a:p>
          <a:p>
            <a:pPr marL="514350" marR="0" lvl="0" indent="-514350" algn="just">
              <a:spcBef>
                <a:spcPts val="0"/>
              </a:spcBef>
              <a:spcAft>
                <a:spcPts val="1200"/>
              </a:spcAft>
              <a:buFont typeface="+mj-lt"/>
              <a:buAutoNum type="arabicPeriod" startAt="7"/>
            </a:pPr>
            <a:r>
              <a:rPr lang="en-US" sz="2800">
                <a:latin typeface="Times New Roman" panose="02020603050405020304" pitchFamily="18" charset="0"/>
              </a:rPr>
              <a:t>Role không thuộc sở hữu của bất kỳ user và không được lưu trữ trong bất kỳ schema nào. Role được lưu trữ trong data dictionary.</a:t>
            </a:r>
          </a:p>
        </p:txBody>
      </p:sp>
    </p:spTree>
    <p:extLst>
      <p:ext uri="{BB962C8B-B14F-4D97-AF65-F5344CB8AC3E}">
        <p14:creationId xmlns:p14="http://schemas.microsoft.com/office/powerpoint/2010/main" val="2380322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Tạo chức danh</a:t>
            </a:r>
            <a:endParaRPr lang="en-US"/>
          </a:p>
        </p:txBody>
      </p:sp>
      <p:sp>
        <p:nvSpPr>
          <p:cNvPr id="3" name="TextBox 2"/>
          <p:cNvSpPr txBox="1"/>
          <p:nvPr/>
        </p:nvSpPr>
        <p:spPr>
          <a:xfrm>
            <a:off x="457200" y="881270"/>
            <a:ext cx="10953750"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Chú ý: </a:t>
            </a:r>
            <a:r>
              <a:rPr lang="en-US" sz="2400">
                <a:latin typeface="Arial" panose="020B0604020202020204" pitchFamily="34" charset="0"/>
                <a:cs typeface="Arial" panose="020B0604020202020204" pitchFamily="34" charset="0"/>
              </a:rPr>
              <a:t>để tạo được role, user phải có quyền hệ thống CREATE ROLE.</a:t>
            </a:r>
          </a:p>
        </p:txBody>
      </p:sp>
      <p:sp>
        <p:nvSpPr>
          <p:cNvPr id="6" name="TextBox 5"/>
          <p:cNvSpPr txBox="1"/>
          <p:nvPr/>
        </p:nvSpPr>
        <p:spPr>
          <a:xfrm>
            <a:off x="581025" y="1864667"/>
            <a:ext cx="10934700" cy="2246769"/>
          </a:xfrm>
          <a:prstGeom prst="rect">
            <a:avLst/>
          </a:prstGeom>
          <a:noFill/>
        </p:spPr>
        <p:txBody>
          <a:bodyPr wrap="square" rtlCol="0">
            <a:spAutoFit/>
          </a:bodyPr>
          <a:lstStyle/>
          <a:p>
            <a:pPr marL="285750" indent="-285750">
              <a:buFont typeface="Wingdings" panose="05000000000000000000" pitchFamily="2" charset="2"/>
              <a:buChar char="Ø"/>
            </a:pPr>
            <a:r>
              <a:rPr lang="en-US" sz="2800" b="1">
                <a:latin typeface="Arial" panose="020B0604020202020204" pitchFamily="34" charset="0"/>
                <a:cs typeface="Arial" panose="020B0604020202020204" pitchFamily="34" charset="0"/>
              </a:rPr>
              <a:t>Không xác định:</a:t>
            </a:r>
          </a:p>
          <a:p>
            <a:pPr marL="285750" indent="-285750">
              <a:buFont typeface="Wingdings" panose="05000000000000000000" pitchFamily="2" charset="2"/>
              <a:buChar char="Ø"/>
            </a:pPr>
            <a:endParaRPr lang="en-US" sz="2800" b="1">
              <a:latin typeface="Arial" panose="020B0604020202020204" pitchFamily="34" charset="0"/>
              <a:cs typeface="Arial" panose="020B0604020202020204" pitchFamily="34" charset="0"/>
            </a:endParaRPr>
          </a:p>
          <a:p>
            <a:endParaRPr lang="en-US" sz="2800" b="1">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800" b="1">
                <a:latin typeface="Arial" panose="020B0604020202020204" pitchFamily="34" charset="0"/>
                <a:cs typeface="Arial" panose="020B0604020202020204" pitchFamily="34" charset="0"/>
              </a:rPr>
              <a:t>Bằng mật khẩu:</a:t>
            </a:r>
          </a:p>
          <a:p>
            <a:pPr marL="285750" indent="-285750">
              <a:buFont typeface="Wingdings" panose="05000000000000000000" pitchFamily="2" charset="2"/>
              <a:buChar char="Ø"/>
            </a:pPr>
            <a:endParaRPr lang="en-US" sz="2800" b="1">
              <a:latin typeface="Arial" panose="020B0604020202020204" pitchFamily="34" charset="0"/>
              <a:cs typeface="Arial" panose="020B0604020202020204" pitchFamily="34" charset="0"/>
            </a:endParaRPr>
          </a:p>
        </p:txBody>
      </p:sp>
      <p:sp>
        <p:nvSpPr>
          <p:cNvPr id="7" name="Rectangle 3"/>
          <p:cNvSpPr>
            <a:spLocks noChangeArrowheads="1"/>
          </p:cNvSpPr>
          <p:nvPr/>
        </p:nvSpPr>
        <p:spPr bwMode="blackGray">
          <a:xfrm>
            <a:off x="904875" y="2475855"/>
            <a:ext cx="10058400" cy="523862"/>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a:solidFill>
                  <a:srgbClr val="C00000"/>
                </a:solidFill>
                <a:latin typeface="Courier New" panose="02070309020205020404" pitchFamily="49" charset="0"/>
              </a:rPr>
              <a:t>CREATE</a:t>
            </a:r>
            <a:r>
              <a:rPr lang="en-US" altLang="en-US" sz="2800" b="0">
                <a:solidFill>
                  <a:srgbClr val="C00000"/>
                </a:solidFill>
                <a:latin typeface="Courier New" panose="02070309020205020404" pitchFamily="49" charset="0"/>
              </a:rPr>
              <a:t> </a:t>
            </a:r>
            <a:r>
              <a:rPr lang="en-US" altLang="en-US" sz="2800">
                <a:solidFill>
                  <a:srgbClr val="C00000"/>
                </a:solidFill>
                <a:latin typeface="Courier New" panose="02070309020205020404" pitchFamily="49" charset="0"/>
              </a:rPr>
              <a:t>ROLE</a:t>
            </a:r>
            <a:r>
              <a:rPr lang="en-US" altLang="en-US" sz="2800" b="0">
                <a:solidFill>
                  <a:srgbClr val="C00000"/>
                </a:solidFill>
                <a:latin typeface="Courier New" panose="02070309020205020404" pitchFamily="49" charset="0"/>
              </a:rPr>
              <a:t> r01 </a:t>
            </a:r>
            <a:r>
              <a:rPr lang="en-US" altLang="en-US" sz="2800">
                <a:solidFill>
                  <a:srgbClr val="C00000"/>
                </a:solidFill>
                <a:latin typeface="Courier New" panose="02070309020205020404" pitchFamily="49" charset="0"/>
              </a:rPr>
              <a:t>[NOT</a:t>
            </a:r>
            <a:r>
              <a:rPr lang="en-US" altLang="en-US" sz="2800" b="0">
                <a:solidFill>
                  <a:srgbClr val="C00000"/>
                </a:solidFill>
                <a:latin typeface="Courier New" panose="02070309020205020404" pitchFamily="49" charset="0"/>
              </a:rPr>
              <a:t> </a:t>
            </a:r>
            <a:r>
              <a:rPr lang="en-US" altLang="en-US" sz="2800">
                <a:solidFill>
                  <a:srgbClr val="C00000"/>
                </a:solidFill>
                <a:latin typeface="Courier New" panose="02070309020205020404" pitchFamily="49" charset="0"/>
              </a:rPr>
              <a:t>IDENTIFIED]</a:t>
            </a:r>
            <a:r>
              <a:rPr lang="en-US" altLang="en-US" sz="2800" b="0">
                <a:solidFill>
                  <a:srgbClr val="C00000"/>
                </a:solidFill>
                <a:latin typeface="Courier New" panose="02070309020205020404" pitchFamily="49" charset="0"/>
              </a:rPr>
              <a:t>;</a:t>
            </a:r>
          </a:p>
        </p:txBody>
      </p:sp>
      <p:sp>
        <p:nvSpPr>
          <p:cNvPr id="8" name="Rectangle 3"/>
          <p:cNvSpPr>
            <a:spLocks noChangeArrowheads="1"/>
          </p:cNvSpPr>
          <p:nvPr/>
        </p:nvSpPr>
        <p:spPr bwMode="blackGray">
          <a:xfrm>
            <a:off x="904875" y="3767874"/>
            <a:ext cx="10058400" cy="523862"/>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a:solidFill>
                  <a:srgbClr val="C00000"/>
                </a:solidFill>
                <a:latin typeface="Courier New" panose="02070309020205020404" pitchFamily="49" charset="0"/>
              </a:rPr>
              <a:t>CREATE ROLE </a:t>
            </a:r>
            <a:r>
              <a:rPr lang="en-US" altLang="en-US" sz="2800" b="0">
                <a:solidFill>
                  <a:srgbClr val="C00000"/>
                </a:solidFill>
                <a:latin typeface="Courier New" panose="02070309020205020404" pitchFamily="49" charset="0"/>
              </a:rPr>
              <a:t>r02 </a:t>
            </a:r>
            <a:r>
              <a:rPr lang="en-US" altLang="en-US" sz="2800">
                <a:solidFill>
                  <a:srgbClr val="C00000"/>
                </a:solidFill>
                <a:latin typeface="Courier New" panose="02070309020205020404" pitchFamily="49" charset="0"/>
              </a:rPr>
              <a:t>	IDENTIFIED BY </a:t>
            </a:r>
            <a:r>
              <a:rPr lang="en-US" altLang="en-US" sz="2800" b="0">
                <a:solidFill>
                  <a:srgbClr val="C00000"/>
                </a:solidFill>
                <a:latin typeface="Courier New" panose="02070309020205020404" pitchFamily="49" charset="0"/>
              </a:rPr>
              <a:t>abc123;</a:t>
            </a:r>
          </a:p>
        </p:txBody>
      </p:sp>
    </p:spTree>
    <p:extLst>
      <p:ext uri="{BB962C8B-B14F-4D97-AF65-F5344CB8AC3E}">
        <p14:creationId xmlns:p14="http://schemas.microsoft.com/office/powerpoint/2010/main" val="5755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Gán các chức danh</a:t>
            </a:r>
            <a:endParaRPr lang="en-US"/>
          </a:p>
        </p:txBody>
      </p:sp>
      <p:sp>
        <p:nvSpPr>
          <p:cNvPr id="3" name="Rectangle 2"/>
          <p:cNvSpPr/>
          <p:nvPr/>
        </p:nvSpPr>
        <p:spPr>
          <a:xfrm>
            <a:off x="360594" y="923836"/>
            <a:ext cx="1090054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800" b="1">
                <a:latin typeface="Courier New" panose="02070309020205020404" pitchFamily="49" charset="0"/>
              </a:rPr>
              <a:t>GRANT </a:t>
            </a:r>
            <a:r>
              <a:rPr lang="en-US" altLang="en-US" sz="2800">
                <a:latin typeface="Courier New" panose="02070309020205020404" pitchFamily="49" charset="0"/>
              </a:rPr>
              <a:t>role</a:t>
            </a:r>
            <a:r>
              <a:rPr lang="en-US" altLang="en-US" sz="2800" b="1">
                <a:latin typeface="Courier New" panose="02070309020205020404" pitchFamily="49" charset="0"/>
              </a:rPr>
              <a:t> [, </a:t>
            </a:r>
            <a:r>
              <a:rPr lang="en-US" altLang="en-US" sz="2800">
                <a:latin typeface="Courier New" panose="02070309020205020404" pitchFamily="49" charset="0"/>
              </a:rPr>
              <a:t>role</a:t>
            </a:r>
            <a:r>
              <a:rPr lang="en-US" altLang="en-US" sz="2800" b="1">
                <a:latin typeface="Courier New" panose="02070309020205020404" pitchFamily="49" charset="0"/>
              </a:rPr>
              <a:t> ]...	TO {</a:t>
            </a:r>
            <a:r>
              <a:rPr lang="en-US" altLang="en-US" sz="2800">
                <a:latin typeface="Courier New" panose="02070309020205020404" pitchFamily="49" charset="0"/>
              </a:rPr>
              <a:t>user|role|</a:t>
            </a:r>
            <a:r>
              <a:rPr lang="en-US" altLang="en-US" sz="2800" b="1">
                <a:latin typeface="Courier New" panose="02070309020205020404" pitchFamily="49" charset="0"/>
              </a:rPr>
              <a:t>PUBLIC}</a:t>
            </a:r>
          </a:p>
          <a:p>
            <a:pPr lvl="1"/>
            <a:r>
              <a:rPr lang="en-US" altLang="en-US" sz="2800" b="1">
                <a:latin typeface="Courier New" panose="02070309020205020404" pitchFamily="49" charset="0"/>
              </a:rPr>
              <a:t>	 [, {</a:t>
            </a:r>
            <a:r>
              <a:rPr lang="en-US" altLang="en-US" sz="2800">
                <a:latin typeface="Courier New" panose="02070309020205020404" pitchFamily="49" charset="0"/>
              </a:rPr>
              <a:t>user|role|</a:t>
            </a:r>
            <a:r>
              <a:rPr lang="en-US" altLang="en-US" sz="2800" b="1">
                <a:latin typeface="Courier New" panose="02070309020205020404" pitchFamily="49" charset="0"/>
              </a:rPr>
              <a:t>PUBLIC} ]...[WITH ADMIN OPTION]</a:t>
            </a:r>
            <a:endParaRPr lang="en-US" altLang="en-US" sz="2800" b="1"/>
          </a:p>
        </p:txBody>
      </p:sp>
      <p:sp>
        <p:nvSpPr>
          <p:cNvPr id="4" name="Rectangle 6"/>
          <p:cNvSpPr>
            <a:spLocks noChangeArrowheads="1"/>
          </p:cNvSpPr>
          <p:nvPr/>
        </p:nvSpPr>
        <p:spPr bwMode="auto">
          <a:xfrm>
            <a:off x="360594" y="2072909"/>
            <a:ext cx="10900544" cy="27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114300" lvl="1" indent="0" algn="just" fontAlgn="base">
              <a:spcAft>
                <a:spcPct val="0"/>
              </a:spcAft>
              <a:buNone/>
            </a:pPr>
            <a:r>
              <a:rPr lang="en-US" altLang="en-US" sz="2800" b="0" kern="0">
                <a:solidFill>
                  <a:srgbClr val="000000"/>
                </a:solidFill>
              </a:rPr>
              <a:t>Để gán chức danh cho 1 user hoặc role khác, user phải có chức danh đó với tùy chọn </a:t>
            </a:r>
            <a:r>
              <a:rPr lang="en-US" altLang="en-US" sz="2800" kern="0">
                <a:solidFill>
                  <a:srgbClr val="000000"/>
                </a:solidFill>
              </a:rPr>
              <a:t>WITH ADMIN OPTION </a:t>
            </a:r>
            <a:r>
              <a:rPr lang="en-US" altLang="en-US" sz="2800" b="0" kern="0">
                <a:solidFill>
                  <a:srgbClr val="000000"/>
                </a:solidFill>
              </a:rPr>
              <a:t>hoặc có quyền hệ thống: </a:t>
            </a:r>
            <a:r>
              <a:rPr lang="en-US" altLang="en-US" sz="2800" kern="0">
                <a:solidFill>
                  <a:srgbClr val="000000"/>
                </a:solidFill>
              </a:rPr>
              <a:t>GRANT ANY ROLE</a:t>
            </a:r>
          </a:p>
          <a:p>
            <a:pPr marL="114300" lvl="1" indent="0" algn="just" defTabSz="1900238" fontAlgn="base">
              <a:spcAft>
                <a:spcPct val="0"/>
              </a:spcAft>
              <a:buNone/>
            </a:pPr>
            <a:r>
              <a:rPr lang="en-US" altLang="en-US" sz="2800" b="0" u="sng" kern="0">
                <a:solidFill>
                  <a:srgbClr val="000000"/>
                </a:solidFill>
              </a:rPr>
              <a:t>Chú ý:</a:t>
            </a:r>
            <a:r>
              <a:rPr lang="en-US" altLang="en-US" sz="2800" b="0" kern="0">
                <a:solidFill>
                  <a:srgbClr val="000000"/>
                </a:solidFill>
              </a:rPr>
              <a:t> User tạo ra chức danh thì mặc định có tùy chọn </a:t>
            </a:r>
            <a:r>
              <a:rPr lang="en-US" altLang="en-US" sz="2800" kern="0">
                <a:solidFill>
                  <a:srgbClr val="000000"/>
                </a:solidFill>
              </a:rPr>
              <a:t>WITH ADMIN OPTION </a:t>
            </a:r>
            <a:r>
              <a:rPr lang="en-US" altLang="en-US" sz="2800" b="0" kern="0">
                <a:solidFill>
                  <a:srgbClr val="000000"/>
                </a:solidFill>
              </a:rPr>
              <a:t>đối với chức danh đó.</a:t>
            </a:r>
          </a:p>
          <a:p>
            <a:pPr marL="114300" lvl="1" indent="0" algn="just" defTabSz="1900238" fontAlgn="base">
              <a:spcAft>
                <a:spcPct val="0"/>
              </a:spcAft>
              <a:buNone/>
            </a:pPr>
            <a:r>
              <a:rPr lang="en-US" altLang="en-US" sz="2800" b="0" kern="0">
                <a:solidFill>
                  <a:srgbClr val="000000"/>
                </a:solidFill>
              </a:rPr>
              <a:t>VD:</a:t>
            </a:r>
            <a:endParaRPr kumimoji="0" lang="en-US" altLang="en-US" sz="2800" b="0" i="0" u="none" strike="noStrike" kern="0" cap="none" spc="0" normalizeH="0" baseline="0" noProof="0">
              <a:ln>
                <a:noFill/>
              </a:ln>
              <a:solidFill>
                <a:srgbClr val="000000"/>
              </a:solidFill>
              <a:effectLst/>
              <a:uLnTx/>
              <a:uFillTx/>
            </a:endParaRPr>
          </a:p>
        </p:txBody>
      </p:sp>
      <p:sp>
        <p:nvSpPr>
          <p:cNvPr id="8" name="Rectangle 2"/>
          <p:cNvSpPr>
            <a:spLocks noChangeArrowheads="1"/>
          </p:cNvSpPr>
          <p:nvPr/>
        </p:nvSpPr>
        <p:spPr bwMode="blackGray">
          <a:xfrm>
            <a:off x="1390650" y="5330006"/>
            <a:ext cx="965835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GRANT hr_clerk TO hr_manager;</a:t>
            </a:r>
          </a:p>
        </p:txBody>
      </p:sp>
      <p:sp>
        <p:nvSpPr>
          <p:cNvPr id="9" name="Rectangle 3"/>
          <p:cNvSpPr>
            <a:spLocks noChangeArrowheads="1"/>
          </p:cNvSpPr>
          <p:nvPr/>
        </p:nvSpPr>
        <p:spPr bwMode="blackGray">
          <a:xfrm>
            <a:off x="1390650" y="4568006"/>
            <a:ext cx="965835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GRANT oe_clerk TO scott;</a:t>
            </a:r>
          </a:p>
        </p:txBody>
      </p:sp>
      <p:sp>
        <p:nvSpPr>
          <p:cNvPr id="10" name="Rectangle 4"/>
          <p:cNvSpPr>
            <a:spLocks noChangeArrowheads="1"/>
          </p:cNvSpPr>
          <p:nvPr/>
        </p:nvSpPr>
        <p:spPr bwMode="blackGray">
          <a:xfrm>
            <a:off x="1390650" y="6168206"/>
            <a:ext cx="965835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GRANT hr_manager TO scott WITH ADMIN OPTION;</a:t>
            </a:r>
          </a:p>
        </p:txBody>
      </p:sp>
    </p:spTree>
    <p:extLst>
      <p:ext uri="{BB962C8B-B14F-4D97-AF65-F5344CB8AC3E}">
        <p14:creationId xmlns:p14="http://schemas.microsoft.com/office/powerpoint/2010/main" val="2526271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Gán quyền hệ thống cho chức danh</a:t>
            </a:r>
          </a:p>
        </p:txBody>
      </p:sp>
      <p:sp>
        <p:nvSpPr>
          <p:cNvPr id="3" name="Rectangle 2"/>
          <p:cNvSpPr/>
          <p:nvPr/>
        </p:nvSpPr>
        <p:spPr>
          <a:xfrm>
            <a:off x="360594" y="923836"/>
            <a:ext cx="1090054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800" b="1">
                <a:latin typeface="Courier New" panose="02070309020205020404" pitchFamily="49" charset="0"/>
              </a:rPr>
              <a:t>GRANT </a:t>
            </a:r>
            <a:r>
              <a:rPr lang="en-US" altLang="en-US" sz="2800">
                <a:latin typeface="Courier New" panose="02070309020205020404" pitchFamily="49" charset="0"/>
              </a:rPr>
              <a:t>system_privilege</a:t>
            </a:r>
            <a:r>
              <a:rPr lang="en-US" altLang="en-US" sz="2800" b="1">
                <a:latin typeface="Courier New" panose="02070309020205020404" pitchFamily="49" charset="0"/>
              </a:rPr>
              <a:t> [, </a:t>
            </a:r>
            <a:r>
              <a:rPr lang="en-US" altLang="en-US" sz="2800">
                <a:latin typeface="Courier New" panose="02070309020205020404" pitchFamily="49" charset="0"/>
              </a:rPr>
              <a:t>system_privilege</a:t>
            </a:r>
            <a:r>
              <a:rPr lang="en-US" altLang="en-US" sz="2800" b="1">
                <a:latin typeface="Courier New" panose="02070309020205020404" pitchFamily="49" charset="0"/>
              </a:rPr>
              <a:t>]...	TO </a:t>
            </a:r>
            <a:r>
              <a:rPr lang="en-US" altLang="en-US" sz="2800">
                <a:latin typeface="Courier New" panose="02070309020205020404" pitchFamily="49" charset="0"/>
              </a:rPr>
              <a:t>role</a:t>
            </a:r>
            <a:r>
              <a:rPr lang="en-US" altLang="en-US" sz="2800" b="1">
                <a:latin typeface="Courier New" panose="02070309020205020404" pitchFamily="49" charset="0"/>
              </a:rPr>
              <a:t> [WITH ADMIN OPTION]</a:t>
            </a:r>
            <a:endParaRPr lang="en-US" altLang="en-US" sz="2800" b="1"/>
          </a:p>
        </p:txBody>
      </p:sp>
      <p:sp>
        <p:nvSpPr>
          <p:cNvPr id="4" name="Rectangle 6"/>
          <p:cNvSpPr>
            <a:spLocks noChangeArrowheads="1"/>
          </p:cNvSpPr>
          <p:nvPr/>
        </p:nvSpPr>
        <p:spPr bwMode="auto">
          <a:xfrm>
            <a:off x="360594" y="2072909"/>
            <a:ext cx="10900544" cy="2352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lvl="1" algn="just" fontAlgn="base">
              <a:spcAft>
                <a:spcPct val="0"/>
              </a:spcAft>
              <a:buFontTx/>
              <a:buChar char="-"/>
            </a:pPr>
            <a:r>
              <a:rPr lang="en-US" altLang="en-US" sz="2800" b="0" kern="0">
                <a:solidFill>
                  <a:srgbClr val="000000"/>
                </a:solidFill>
              </a:rPr>
              <a:t>Để gán 1 quyền hệ thống cho chức danh, user phải có tùy chọn </a:t>
            </a:r>
            <a:r>
              <a:rPr lang="en-US" altLang="en-US" sz="2800" kern="0">
                <a:solidFill>
                  <a:srgbClr val="000000"/>
                </a:solidFill>
              </a:rPr>
              <a:t>WITH ADMIN OPTION </a:t>
            </a:r>
            <a:r>
              <a:rPr lang="en-US" altLang="en-US" sz="2800" b="0" kern="0">
                <a:solidFill>
                  <a:srgbClr val="000000"/>
                </a:solidFill>
              </a:rPr>
              <a:t>với quyền hệ thống đó hoặc user phải có quyền </a:t>
            </a:r>
            <a:r>
              <a:rPr lang="en-US" altLang="en-US" sz="2800" kern="0">
                <a:solidFill>
                  <a:srgbClr val="000000"/>
                </a:solidFill>
              </a:rPr>
              <a:t>GRANT ANY PRIVILEGE</a:t>
            </a:r>
            <a:r>
              <a:rPr lang="en-US" altLang="en-US" sz="2800" b="0" kern="0">
                <a:solidFill>
                  <a:srgbClr val="000000"/>
                </a:solidFill>
              </a:rPr>
              <a:t>.</a:t>
            </a:r>
          </a:p>
          <a:p>
            <a:pPr lvl="1" algn="just" fontAlgn="base">
              <a:spcAft>
                <a:spcPct val="0"/>
              </a:spcAft>
              <a:buFontTx/>
              <a:buChar char="-"/>
            </a:pPr>
            <a:endParaRPr lang="en-US" altLang="en-US" sz="2800" b="0" kern="0">
              <a:solidFill>
                <a:srgbClr val="000000"/>
              </a:solidFill>
            </a:endParaRPr>
          </a:p>
          <a:p>
            <a:pPr lvl="1" algn="just" fontAlgn="base">
              <a:spcAft>
                <a:spcPct val="0"/>
              </a:spcAft>
              <a:buFontTx/>
              <a:buChar char="-"/>
            </a:pPr>
            <a:r>
              <a:rPr lang="en-US" altLang="en-US" sz="2800" b="0" kern="0">
                <a:solidFill>
                  <a:srgbClr val="000000"/>
                </a:solidFill>
              </a:rPr>
              <a:t>VD: grant create table to R01;</a:t>
            </a:r>
            <a:endParaRPr kumimoji="0" lang="en-US" altLang="en-US" sz="2800" b="0"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3509904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điểm tùy chọn ADMIN OPTION</a:t>
            </a:r>
          </a:p>
        </p:txBody>
      </p:sp>
      <p:sp>
        <p:nvSpPr>
          <p:cNvPr id="4" name="TextBox 3"/>
          <p:cNvSpPr txBox="1"/>
          <p:nvPr/>
        </p:nvSpPr>
        <p:spPr>
          <a:xfrm>
            <a:off x="361950" y="5261847"/>
            <a:ext cx="11391900" cy="1384995"/>
          </a:xfrm>
          <a:prstGeom prst="rect">
            <a:avLst/>
          </a:prstGeom>
          <a:noFill/>
        </p:spPr>
        <p:txBody>
          <a:bodyPr wrap="square" rtlCol="0">
            <a:spAutoFit/>
          </a:bodyPr>
          <a:lstStyle/>
          <a:p>
            <a:pPr algn="just"/>
            <a:r>
              <a:rPr lang="en-US" sz="2800">
                <a:latin typeface="Arial" panose="020B0604020202020204" pitchFamily="34" charset="0"/>
                <a:cs typeface="Arial" panose="020B0604020202020204" pitchFamily="34" charset="0"/>
              </a:rPr>
              <a:t>Ví dụ khi gán role </a:t>
            </a:r>
            <a:r>
              <a:rPr lang="en-US" sz="2800" b="1" i="1">
                <a:latin typeface="Arial" panose="020B0604020202020204" pitchFamily="34" charset="0"/>
                <a:cs typeface="Arial" panose="020B0604020202020204" pitchFamily="34" charset="0"/>
              </a:rPr>
              <a:t>new_dba</a:t>
            </a:r>
            <a:r>
              <a:rPr lang="en-US" sz="2800">
                <a:latin typeface="Arial" panose="020B0604020202020204" pitchFamily="34" charset="0"/>
                <a:cs typeface="Arial" panose="020B0604020202020204" pitchFamily="34" charset="0"/>
              </a:rPr>
              <a:t>  cho user </a:t>
            </a:r>
            <a:r>
              <a:rPr lang="en-US" sz="2800" b="1" i="1">
                <a:latin typeface="Arial" panose="020B0604020202020204" pitchFamily="34" charset="0"/>
                <a:cs typeface="Arial" panose="020B0604020202020204" pitchFamily="34" charset="0"/>
              </a:rPr>
              <a:t>bob </a:t>
            </a:r>
            <a:r>
              <a:rPr lang="en-US" sz="2800">
                <a:latin typeface="Arial" panose="020B0604020202020204" pitchFamily="34" charset="0"/>
                <a:cs typeface="Arial" panose="020B0604020202020204" pitchFamily="34" charset="0"/>
              </a:rPr>
              <a:t>với tùy chọn WITH ADMIN OPTION,  thì bob không chỉ được sử dụng các quyền có trong role new_dba mà có thể grant, revoke hoặc drop role này.</a:t>
            </a:r>
            <a:endParaRPr lang="en-US">
              <a:latin typeface="Arial" panose="020B0604020202020204" pitchFamily="34" charset="0"/>
              <a:cs typeface="Arial" panose="020B0604020202020204" pitchFamily="34" charset="0"/>
            </a:endParaRPr>
          </a:p>
        </p:txBody>
      </p:sp>
      <p:sp>
        <p:nvSpPr>
          <p:cNvPr id="5" name="Rectangle 4"/>
          <p:cNvSpPr/>
          <p:nvPr/>
        </p:nvSpPr>
        <p:spPr>
          <a:xfrm>
            <a:off x="571500" y="645199"/>
            <a:ext cx="11182350" cy="3970318"/>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800">
                <a:latin typeface="Times New Roman" panose="02020603050405020304" pitchFamily="18" charset="0"/>
                <a:ea typeface="Calibri" panose="020F0502020204030204" pitchFamily="34" charset="0"/>
                <a:cs typeface="Times New Roman" panose="02020603050405020304" pitchFamily="18" charset="0"/>
              </a:rPr>
              <a:t>Tùy chọn WITH ADMIN OPTION sẽ cho phép người được cấp role/quyền:</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a:latin typeface="Times New Roman" panose="02020603050405020304" pitchFamily="18" charset="0"/>
                <a:ea typeface="Calibri" panose="020F0502020204030204" pitchFamily="34" charset="0"/>
                <a:cs typeface="Times New Roman" panose="02020603050405020304" pitchFamily="18" charset="0"/>
              </a:rPr>
              <a:t>Cấp lại role/quyền đó cho một user hoặc role khác.</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a:latin typeface="Times New Roman" panose="02020603050405020304" pitchFamily="18" charset="0"/>
                <a:ea typeface="Calibri" panose="020F0502020204030204" pitchFamily="34" charset="0"/>
                <a:cs typeface="Times New Roman" panose="02020603050405020304" pitchFamily="18" charset="0"/>
              </a:rPr>
              <a:t>Thu hồi lại role/quyền đó từ một user hoặc role bất kỳ.</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a:latin typeface="Times New Roman" panose="02020603050405020304" pitchFamily="18" charset="0"/>
                <a:ea typeface="Calibri" panose="020F0502020204030204" pitchFamily="34" charset="0"/>
                <a:cs typeface="Times New Roman" panose="02020603050405020304" pitchFamily="18" charset="0"/>
              </a:rPr>
              <a:t>Thay đổi role đó bằng lệnh ALTER ROLE.</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a:latin typeface="Times New Roman" panose="02020603050405020304" pitchFamily="18" charset="0"/>
                <a:ea typeface="Calibri" panose="020F0502020204030204" pitchFamily="34" charset="0"/>
                <a:cs typeface="Times New Roman" panose="02020603050405020304" pitchFamily="18" charset="0"/>
              </a:rPr>
              <a:t>Xóa role đó</a:t>
            </a: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049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Gán quyền đối tượng cho chức danh</a:t>
            </a:r>
          </a:p>
        </p:txBody>
      </p:sp>
      <p:sp>
        <p:nvSpPr>
          <p:cNvPr id="3" name="Rectangle 2"/>
          <p:cNvSpPr/>
          <p:nvPr/>
        </p:nvSpPr>
        <p:spPr>
          <a:xfrm>
            <a:off x="360594" y="923836"/>
            <a:ext cx="1090054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800" b="1">
                <a:latin typeface="Courier New" panose="02070309020205020404" pitchFamily="49" charset="0"/>
              </a:rPr>
              <a:t>GRANT </a:t>
            </a:r>
            <a:r>
              <a:rPr lang="en-US" altLang="en-US" sz="2800">
                <a:latin typeface="Courier New" panose="02070309020205020404" pitchFamily="49" charset="0"/>
              </a:rPr>
              <a:t>object_privilege</a:t>
            </a:r>
            <a:r>
              <a:rPr lang="en-US" altLang="en-US" sz="2800" b="1">
                <a:latin typeface="Courier New" panose="02070309020205020404" pitchFamily="49" charset="0"/>
              </a:rPr>
              <a:t>[,</a:t>
            </a:r>
            <a:r>
              <a:rPr lang="en-US" altLang="en-US" sz="2800">
                <a:latin typeface="Courier New" panose="02070309020205020404" pitchFamily="49" charset="0"/>
              </a:rPr>
              <a:t>object_privilege</a:t>
            </a:r>
            <a:r>
              <a:rPr lang="en-US" altLang="en-US" sz="2800" b="1">
                <a:latin typeface="Courier New" panose="02070309020205020404" pitchFamily="49" charset="0"/>
              </a:rPr>
              <a:t>]...</a:t>
            </a:r>
          </a:p>
          <a:p>
            <a:pPr lvl="1"/>
            <a:r>
              <a:rPr lang="en-US" altLang="en-US" sz="2800" b="1">
                <a:latin typeface="Courier New" panose="02070309020205020404" pitchFamily="49" charset="0"/>
              </a:rPr>
              <a:t>	TO </a:t>
            </a:r>
            <a:r>
              <a:rPr lang="en-US" altLang="en-US" sz="2800">
                <a:latin typeface="Courier New" panose="02070309020205020404" pitchFamily="49" charset="0"/>
              </a:rPr>
              <a:t>role [,role]</a:t>
            </a:r>
            <a:r>
              <a:rPr lang="en-US" altLang="en-US" sz="2800" b="1">
                <a:latin typeface="Courier New" panose="02070309020205020404" pitchFamily="49" charset="0"/>
              </a:rPr>
              <a:t>;</a:t>
            </a:r>
            <a:endParaRPr lang="en-US" altLang="en-US" sz="2800" b="1"/>
          </a:p>
        </p:txBody>
      </p:sp>
      <p:sp>
        <p:nvSpPr>
          <p:cNvPr id="4" name="Rectangle 6"/>
          <p:cNvSpPr>
            <a:spLocks noChangeArrowheads="1"/>
          </p:cNvSpPr>
          <p:nvPr/>
        </p:nvSpPr>
        <p:spPr bwMode="auto">
          <a:xfrm>
            <a:off x="360594" y="2072909"/>
            <a:ext cx="11488506" cy="3817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lvl="1" algn="just" fontAlgn="base">
              <a:spcAft>
                <a:spcPct val="0"/>
              </a:spcAft>
              <a:buFontTx/>
              <a:buChar char="-"/>
            </a:pPr>
            <a:r>
              <a:rPr lang="en-US" altLang="en-US" sz="2800" b="0" kern="0">
                <a:solidFill>
                  <a:srgbClr val="000000"/>
                </a:solidFill>
              </a:rPr>
              <a:t>Để gán 1 quyền đối tượng cho chức danh, user phải thỏa mãn 1 trong các yêu cầu sau:</a:t>
            </a:r>
          </a:p>
          <a:p>
            <a:pPr lvl="1" algn="just" fontAlgn="base">
              <a:spcAft>
                <a:spcPct val="0"/>
              </a:spcAft>
              <a:buFontTx/>
              <a:buChar char="-"/>
            </a:pPr>
            <a:r>
              <a:rPr lang="en-US" altLang="en-US" sz="2800" b="0" kern="0">
                <a:solidFill>
                  <a:srgbClr val="000000"/>
                </a:solidFill>
              </a:rPr>
              <a:t>User sở hữu đối tượng đó.</a:t>
            </a:r>
          </a:p>
          <a:p>
            <a:pPr lvl="1" algn="just" fontAlgn="base">
              <a:spcAft>
                <a:spcPct val="0"/>
              </a:spcAft>
              <a:buFontTx/>
              <a:buChar char="-"/>
            </a:pPr>
            <a:r>
              <a:rPr lang="en-US" altLang="en-US" sz="2800" b="0" kern="0">
                <a:solidFill>
                  <a:srgbClr val="000000"/>
                </a:solidFill>
              </a:rPr>
              <a:t>Tùy chọn WITH GRANT OPTION phải đi kèm khi gán quyền đối tượng đó cho user đó.</a:t>
            </a:r>
          </a:p>
          <a:p>
            <a:pPr lvl="1" algn="just" fontAlgn="base">
              <a:spcAft>
                <a:spcPct val="0"/>
              </a:spcAft>
              <a:buFontTx/>
              <a:buChar char="-"/>
            </a:pPr>
            <a:r>
              <a:rPr lang="en-US" altLang="en-US" sz="2800" b="0" kern="0">
                <a:solidFill>
                  <a:srgbClr val="000000"/>
                </a:solidFill>
              </a:rPr>
              <a:t>User đó phải có quyền hệ thống GRANT ANY OBJECT PRIVILEGE.</a:t>
            </a:r>
          </a:p>
          <a:p>
            <a:pPr lvl="1" algn="just" fontAlgn="base">
              <a:spcAft>
                <a:spcPct val="0"/>
              </a:spcAft>
              <a:buFontTx/>
              <a:buChar char="-"/>
            </a:pPr>
            <a:r>
              <a:rPr lang="en-US" altLang="en-US" sz="2800" b="0" kern="0">
                <a:solidFill>
                  <a:srgbClr val="000000"/>
                </a:solidFill>
              </a:rPr>
              <a:t>Không có tùy chọn GRANT OPTION khi gán 1 quyền đối tượng cho chức danh.</a:t>
            </a:r>
          </a:p>
        </p:txBody>
      </p:sp>
    </p:spTree>
    <p:extLst>
      <p:ext uri="{BB962C8B-B14F-4D97-AF65-F5344CB8AC3E}">
        <p14:creationId xmlns:p14="http://schemas.microsoft.com/office/powerpoint/2010/main" val="413011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Enable và Disable các chức danh</a:t>
            </a:r>
            <a:endParaRPr lang="en-US"/>
          </a:p>
        </p:txBody>
      </p:sp>
      <p:sp>
        <p:nvSpPr>
          <p:cNvPr id="5" name="Rectangle 2"/>
          <p:cNvSpPr txBox="1">
            <a:spLocks noChangeArrowheads="1"/>
          </p:cNvSpPr>
          <p:nvPr/>
        </p:nvSpPr>
        <p:spPr bwMode="auto">
          <a:xfrm>
            <a:off x="2343150" y="97155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6" name="Rectangle 3"/>
          <p:cNvSpPr txBox="1">
            <a:spLocks noChangeArrowheads="1"/>
          </p:cNvSpPr>
          <p:nvPr/>
        </p:nvSpPr>
        <p:spPr bwMode="auto">
          <a:xfrm>
            <a:off x="741362" y="971550"/>
            <a:ext cx="10879137" cy="327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3200" b="1" i="0" u="none" strike="noStrike" kern="1200" cap="none" spc="0" normalizeH="0" baseline="0" noProof="0">
                <a:ln>
                  <a:noFill/>
                </a:ln>
                <a:solidFill>
                  <a:srgbClr val="000000"/>
                </a:solidFill>
                <a:effectLst/>
                <a:uLnTx/>
                <a:uFillTx/>
                <a:latin typeface="Arial"/>
              </a:rPr>
              <a:t>Trong 1 session</a:t>
            </a:r>
            <a:r>
              <a:rPr lang="en-US" altLang="en-US" sz="3200">
                <a:solidFill>
                  <a:srgbClr val="000000"/>
                </a:solidFill>
                <a:latin typeface="Arial"/>
              </a:rPr>
              <a:t>, user có thể enable và disable các role mà được gán cho nó qua mệnh đề SET ROLE.</a:t>
            </a:r>
            <a:endParaRPr kumimoji="0" lang="en-US" altLang="en-US" sz="3200" b="1" i="0" u="none" strike="noStrike" kern="1200" cap="none" spc="0" normalizeH="0" baseline="0" noProof="0">
              <a:ln>
                <a:noFill/>
              </a:ln>
              <a:solidFill>
                <a:srgbClr val="000000"/>
              </a:solidFill>
              <a:effectLst/>
              <a:uLnTx/>
              <a:uFillTx/>
              <a:latin typeface="Arial"/>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3200" b="1" i="0" u="none" strike="noStrike" kern="1200" cap="none" spc="0" normalizeH="0" baseline="0" noProof="0">
                <a:ln>
                  <a:noFill/>
                </a:ln>
                <a:solidFill>
                  <a:srgbClr val="000000"/>
                </a:solidFill>
                <a:effectLst/>
                <a:uLnTx/>
                <a:uFillTx/>
                <a:latin typeface="Arial"/>
              </a:rPr>
              <a:t>Role có</a:t>
            </a:r>
            <a:r>
              <a:rPr kumimoji="0" lang="en-US" altLang="en-US" sz="3200" b="1" i="0" u="none" strike="noStrike" kern="1200" cap="none" spc="0" normalizeH="0" noProof="0">
                <a:ln>
                  <a:noFill/>
                </a:ln>
                <a:solidFill>
                  <a:srgbClr val="000000"/>
                </a:solidFill>
                <a:effectLst/>
                <a:uLnTx/>
                <a:uFillTx/>
                <a:latin typeface="Arial"/>
              </a:rPr>
              <a:t> đặt mật khẩu cần phải chỉ rõ mật khẩu để enable role đó.</a:t>
            </a:r>
            <a:endParaRPr lang="en-US" altLang="en-US" sz="3200">
              <a:solidFill>
                <a:srgbClr val="000000"/>
              </a:solidFill>
              <a:latin typeface="Arial"/>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3200" b="1" i="0" u="none" strike="noStrike" kern="1200" cap="none" spc="0" normalizeH="0" noProof="0">
                <a:ln>
                  <a:noFill/>
                </a:ln>
                <a:solidFill>
                  <a:srgbClr val="000000"/>
                </a:solidFill>
                <a:effectLst/>
                <a:uLnTx/>
                <a:uFillTx/>
                <a:latin typeface="Arial"/>
              </a:rPr>
              <a:t>Ví dụ:</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altLang="en-US" sz="3200" b="1" i="0" u="none" strike="noStrike" kern="1200" cap="none" spc="0" normalizeH="0" noProof="0">
              <a:ln>
                <a:noFill/>
              </a:ln>
              <a:solidFill>
                <a:srgbClr val="000000"/>
              </a:solidFill>
              <a:effectLst/>
              <a:uLnTx/>
              <a:uFillTx/>
              <a:latin typeface="Arial"/>
            </a:endParaRPr>
          </a:p>
        </p:txBody>
      </p:sp>
      <p:sp>
        <p:nvSpPr>
          <p:cNvPr id="10" name="Rectangle 2"/>
          <p:cNvSpPr txBox="1">
            <a:spLocks noChangeArrowheads="1"/>
          </p:cNvSpPr>
          <p:nvPr/>
        </p:nvSpPr>
        <p:spPr bwMode="blackGray">
          <a:xfrm>
            <a:off x="1123950" y="3966137"/>
            <a:ext cx="9906000" cy="523862"/>
          </a:xfrm>
          <a:prstGeom prst="rect">
            <a:avLst/>
          </a:prstGeom>
          <a:solidFill>
            <a:srgbClr val="DDDDDD"/>
          </a:solidFill>
          <a:ln w="28575" cap="flat">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00050" rtl="0" eaLnBrk="1" fontAlgn="base" latinLnBrk="0" hangingPunct="1">
              <a:lnSpc>
                <a:spcPct val="100000"/>
              </a:lnSpc>
              <a:spcBef>
                <a:spcPct val="0"/>
              </a:spcBef>
              <a:spcAft>
                <a:spcPct val="0"/>
              </a:spcAft>
              <a:buClr>
                <a:srgbClr val="000000"/>
              </a:buClr>
              <a:buSzTx/>
              <a:buFont typeface="Arial" panose="020B0604020202020204" pitchFamily="34" charset="0"/>
              <a:buNone/>
              <a:tabLst>
                <a:tab pos="400050" algn="r"/>
                <a:tab pos="673100" algn="l"/>
              </a:tabLst>
              <a:defRPr/>
            </a:pPr>
            <a:r>
              <a:rPr kumimoji="0" lang="en-US" altLang="en-US" sz="2800" b="1" i="0" u="none" strike="noStrike" kern="1200" cap="none" spc="0" normalizeH="0" baseline="0" noProof="0">
                <a:ln>
                  <a:noFill/>
                </a:ln>
                <a:solidFill>
                  <a:srgbClr val="DD462F"/>
                </a:solidFill>
                <a:effectLst/>
                <a:uLnTx/>
                <a:uFillTx/>
                <a:latin typeface="Courier New" panose="02070309020205020404" pitchFamily="49" charset="0"/>
              </a:rPr>
              <a:t>SET ROLE hr_clerk;</a:t>
            </a:r>
          </a:p>
        </p:txBody>
      </p:sp>
      <p:sp>
        <p:nvSpPr>
          <p:cNvPr id="11" name="Rectangle 3"/>
          <p:cNvSpPr>
            <a:spLocks noChangeArrowheads="1"/>
          </p:cNvSpPr>
          <p:nvPr/>
        </p:nvSpPr>
        <p:spPr bwMode="blackGray">
          <a:xfrm>
            <a:off x="1123950" y="4693212"/>
            <a:ext cx="990600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D462F"/>
                </a:solidFill>
                <a:effectLst/>
                <a:uLnTx/>
                <a:uFillTx/>
                <a:latin typeface="Courier New" panose="02070309020205020404" pitchFamily="49" charset="0"/>
              </a:rPr>
              <a:t>SET ROLE oe_clerk IDENTIFIED BY order;</a:t>
            </a:r>
          </a:p>
        </p:txBody>
      </p:sp>
      <p:sp>
        <p:nvSpPr>
          <p:cNvPr id="12" name="Rectangle 4"/>
          <p:cNvSpPr>
            <a:spLocks noChangeArrowheads="1"/>
          </p:cNvSpPr>
          <p:nvPr/>
        </p:nvSpPr>
        <p:spPr bwMode="blackGray">
          <a:xfrm>
            <a:off x="1123950" y="5464737"/>
            <a:ext cx="990600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D462F"/>
                </a:solidFill>
                <a:effectLst/>
                <a:uLnTx/>
                <a:uFillTx/>
                <a:latin typeface="Courier New" panose="02070309020205020404" pitchFamily="49" charset="0"/>
              </a:rPr>
              <a:t>SET ROLE ALL EXCEPT oe_clerk;</a:t>
            </a:r>
          </a:p>
        </p:txBody>
      </p:sp>
    </p:spTree>
    <p:extLst>
      <p:ext uri="{BB962C8B-B14F-4D97-AF65-F5344CB8AC3E}">
        <p14:creationId xmlns:p14="http://schemas.microsoft.com/office/powerpoint/2010/main" val="362465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lập hoặc hủy bỏ mật khẩu của chức danh</a:t>
            </a:r>
          </a:p>
        </p:txBody>
      </p:sp>
      <p:sp>
        <p:nvSpPr>
          <p:cNvPr id="12" name="Rectangle 6"/>
          <p:cNvSpPr>
            <a:spLocks noChangeArrowheads="1"/>
          </p:cNvSpPr>
          <p:nvPr/>
        </p:nvSpPr>
        <p:spPr bwMode="auto">
          <a:xfrm>
            <a:off x="678863" y="886950"/>
            <a:ext cx="10820400" cy="2438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lang="en-US" altLang="en-US" sz="2800" kern="0">
                <a:solidFill>
                  <a:srgbClr val="000000"/>
                </a:solidFill>
              </a:rPr>
              <a:t>User phải thõa mãn 1 trong các yêu cầu sau:</a:t>
            </a:r>
          </a:p>
          <a:p>
            <a:pPr marL="628650" marR="0" lvl="1" indent="-514350" defTabSz="228600" eaLnBrk="1" fontAlgn="base" latinLnBrk="0" hangingPunct="1">
              <a:lnSpc>
                <a:spcPct val="100000"/>
              </a:lnSpc>
              <a:spcBef>
                <a:spcPct val="20000"/>
              </a:spcBef>
              <a:spcAft>
                <a:spcPct val="0"/>
              </a:spcAft>
              <a:buClr>
                <a:srgbClr val="FF0000"/>
              </a:buClr>
              <a:buSzTx/>
              <a:buFont typeface="+mj-lt"/>
              <a:buAutoNum type="arabicPeriod"/>
              <a:tabLst>
                <a:tab pos="457200" algn="l"/>
                <a:tab pos="742950" algn="l"/>
              </a:tabLst>
              <a:defRPr/>
            </a:pPr>
            <a:r>
              <a:rPr lang="en-US" altLang="en-US" sz="2800" kern="0">
                <a:solidFill>
                  <a:srgbClr val="000000"/>
                </a:solidFill>
              </a:rPr>
              <a:t>User phải có tùy chọn WITH ADMIN OPTION của chức danh đó.</a:t>
            </a:r>
          </a:p>
          <a:p>
            <a:pPr marL="628650" marR="0" lvl="1" indent="-514350" defTabSz="228600" eaLnBrk="1" fontAlgn="base" latinLnBrk="0" hangingPunct="1">
              <a:lnSpc>
                <a:spcPct val="100000"/>
              </a:lnSpc>
              <a:spcBef>
                <a:spcPct val="20000"/>
              </a:spcBef>
              <a:spcAft>
                <a:spcPct val="0"/>
              </a:spcAft>
              <a:buClr>
                <a:srgbClr val="FF0000"/>
              </a:buClr>
              <a:buSzTx/>
              <a:buFont typeface="+mj-lt"/>
              <a:buAutoNum type="arabicPeriod"/>
              <a:tabLst>
                <a:tab pos="457200" algn="l"/>
                <a:tab pos="742950" algn="l"/>
              </a:tabLst>
              <a:defRPr/>
            </a:pPr>
            <a:r>
              <a:rPr lang="en-US" altLang="en-US" sz="2800" kern="0" noProof="0">
                <a:solidFill>
                  <a:srgbClr val="000000"/>
                </a:solidFill>
              </a:rPr>
              <a:t>User phải có quyền ALTER ANY ROLE</a:t>
            </a:r>
          </a:p>
          <a:p>
            <a:pPr marL="114300" marR="0" lvl="1" indent="0" defTabSz="228600" eaLnBrk="1" fontAlgn="base" latinLnBrk="0" hangingPunct="1">
              <a:lnSpc>
                <a:spcPct val="100000"/>
              </a:lnSpc>
              <a:spcBef>
                <a:spcPct val="20000"/>
              </a:spcBef>
              <a:spcAft>
                <a:spcPct val="0"/>
              </a:spcAft>
              <a:buClr>
                <a:srgbClr val="FF0000"/>
              </a:buClr>
              <a:buSzTx/>
              <a:buNone/>
              <a:tabLst>
                <a:tab pos="457200" algn="l"/>
                <a:tab pos="742950" algn="l"/>
              </a:tabLst>
              <a:defRPr/>
            </a:pPr>
            <a:r>
              <a:rPr kumimoji="0" lang="en-US" altLang="en-US" sz="2800" b="1" i="0" u="sng" strike="noStrike" kern="0" cap="none" spc="0" normalizeH="0" baseline="0">
                <a:ln>
                  <a:noFill/>
                </a:ln>
                <a:solidFill>
                  <a:srgbClr val="000000"/>
                </a:solidFill>
                <a:effectLst/>
                <a:uLnTx/>
                <a:uFillTx/>
              </a:rPr>
              <a:t>VD:</a:t>
            </a:r>
            <a:endParaRPr kumimoji="0" lang="en-US" altLang="en-US" sz="2800" b="1" i="0" u="sng" strike="noStrike" kern="0" cap="none" spc="0" normalizeH="0" baseline="0" noProof="0">
              <a:ln>
                <a:noFill/>
              </a:ln>
              <a:solidFill>
                <a:srgbClr val="000000"/>
              </a:solidFill>
              <a:effectLst/>
              <a:uLnTx/>
              <a:uFillTx/>
            </a:endParaRPr>
          </a:p>
        </p:txBody>
      </p:sp>
      <p:sp>
        <p:nvSpPr>
          <p:cNvPr id="19" name="Rectangle 3"/>
          <p:cNvSpPr>
            <a:spLocks noChangeArrowheads="1"/>
          </p:cNvSpPr>
          <p:nvPr/>
        </p:nvSpPr>
        <p:spPr bwMode="blackGray">
          <a:xfrm>
            <a:off x="1685925" y="2945521"/>
            <a:ext cx="10058400" cy="954750"/>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a:latin typeface="Courier New" panose="02070309020205020404" pitchFamily="49" charset="0"/>
              </a:rPr>
              <a:t>Thiết lập mật khẩu: </a:t>
            </a:r>
          </a:p>
          <a:p>
            <a:pPr>
              <a:spcBef>
                <a:spcPct val="0"/>
              </a:spcBef>
              <a:buClrTx/>
              <a:buFontTx/>
              <a:buNone/>
            </a:pPr>
            <a:r>
              <a:rPr lang="en-US" altLang="en-US" sz="2800">
                <a:solidFill>
                  <a:srgbClr val="C00000"/>
                </a:solidFill>
                <a:latin typeface="Courier New" panose="02070309020205020404" pitchFamily="49" charset="0"/>
              </a:rPr>
              <a:t>ALTER ROLE</a:t>
            </a:r>
            <a:r>
              <a:rPr lang="en-US" altLang="en-US" sz="2800" b="0">
                <a:solidFill>
                  <a:srgbClr val="C00000"/>
                </a:solidFill>
                <a:latin typeface="Courier New" panose="02070309020205020404" pitchFamily="49" charset="0"/>
              </a:rPr>
              <a:t> r01 </a:t>
            </a:r>
            <a:r>
              <a:rPr lang="en-US" altLang="en-US" sz="2800">
                <a:solidFill>
                  <a:srgbClr val="C00000"/>
                </a:solidFill>
                <a:latin typeface="Courier New" panose="02070309020205020404" pitchFamily="49" charset="0"/>
              </a:rPr>
              <a:t>IDENTIFIED BY </a:t>
            </a:r>
            <a:r>
              <a:rPr lang="en-US" altLang="en-US" sz="2800" b="0">
                <a:solidFill>
                  <a:srgbClr val="C00000"/>
                </a:solidFill>
                <a:latin typeface="Courier New" panose="02070309020205020404" pitchFamily="49" charset="0"/>
              </a:rPr>
              <a:t>abc123;</a:t>
            </a:r>
          </a:p>
        </p:txBody>
      </p:sp>
      <p:sp>
        <p:nvSpPr>
          <p:cNvPr id="20" name="Rectangle 3"/>
          <p:cNvSpPr>
            <a:spLocks noChangeArrowheads="1"/>
          </p:cNvSpPr>
          <p:nvPr/>
        </p:nvSpPr>
        <p:spPr bwMode="blackGray">
          <a:xfrm>
            <a:off x="1685925" y="4429387"/>
            <a:ext cx="10058400" cy="954750"/>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a:latin typeface="Courier New" panose="02070309020205020404" pitchFamily="49" charset="0"/>
              </a:rPr>
              <a:t>Hủy bỏ mật khẩu:</a:t>
            </a:r>
            <a:r>
              <a:rPr lang="en-US" altLang="en-US" sz="2800">
                <a:solidFill>
                  <a:srgbClr val="C00000"/>
                </a:solidFill>
                <a:latin typeface="Courier New" panose="02070309020205020404" pitchFamily="49" charset="0"/>
              </a:rPr>
              <a:t> </a:t>
            </a:r>
          </a:p>
          <a:p>
            <a:pPr>
              <a:spcBef>
                <a:spcPct val="0"/>
              </a:spcBef>
              <a:buClrTx/>
              <a:buFontTx/>
              <a:buNone/>
            </a:pPr>
            <a:r>
              <a:rPr lang="en-US" altLang="en-US" sz="2800">
                <a:solidFill>
                  <a:srgbClr val="C00000"/>
                </a:solidFill>
                <a:latin typeface="Courier New" panose="02070309020205020404" pitchFamily="49" charset="0"/>
              </a:rPr>
              <a:t>ALTER ROLE </a:t>
            </a:r>
            <a:r>
              <a:rPr lang="en-US" altLang="en-US" sz="2800" b="0">
                <a:solidFill>
                  <a:srgbClr val="C00000"/>
                </a:solidFill>
                <a:latin typeface="Courier New" panose="02070309020205020404" pitchFamily="49" charset="0"/>
              </a:rPr>
              <a:t>r02 </a:t>
            </a:r>
            <a:r>
              <a:rPr lang="en-US" altLang="en-US" sz="2800">
                <a:solidFill>
                  <a:srgbClr val="C00000"/>
                </a:solidFill>
                <a:latin typeface="Courier New" panose="02070309020205020404" pitchFamily="49" charset="0"/>
              </a:rPr>
              <a:t>	NOT IDENTIFIED;</a:t>
            </a:r>
            <a:endParaRPr lang="en-US" altLang="en-US" sz="2800" b="0">
              <a:solidFill>
                <a:srgbClr val="C00000"/>
              </a:solidFill>
              <a:latin typeface="Courier New" panose="02070309020205020404" pitchFamily="49" charset="0"/>
            </a:endParaRPr>
          </a:p>
        </p:txBody>
      </p:sp>
    </p:spTree>
    <p:extLst>
      <p:ext uri="{BB962C8B-B14F-4D97-AF65-F5344CB8AC3E}">
        <p14:creationId xmlns:p14="http://schemas.microsoft.com/office/powerpoint/2010/main" val="327318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Thiết lập chức danh mặc định </a:t>
            </a:r>
            <a:endParaRPr lang="en-US"/>
          </a:p>
        </p:txBody>
      </p:sp>
      <p:sp>
        <p:nvSpPr>
          <p:cNvPr id="9" name="Rectangle 2"/>
          <p:cNvSpPr>
            <a:spLocks noChangeArrowheads="1"/>
          </p:cNvSpPr>
          <p:nvPr/>
        </p:nvSpPr>
        <p:spPr bwMode="blackGray">
          <a:xfrm>
            <a:off x="1142999" y="3726249"/>
            <a:ext cx="9808489"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hr_clerk, oe_clerk;</a:t>
            </a:r>
          </a:p>
        </p:txBody>
      </p:sp>
      <p:sp>
        <p:nvSpPr>
          <p:cNvPr id="10" name="Rectangle 3"/>
          <p:cNvSpPr>
            <a:spLocks noChangeArrowheads="1"/>
          </p:cNvSpPr>
          <p:nvPr/>
        </p:nvSpPr>
        <p:spPr bwMode="blackGray">
          <a:xfrm>
            <a:off x="1162484" y="4434937"/>
            <a:ext cx="9791266"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ALL;</a:t>
            </a:r>
          </a:p>
        </p:txBody>
      </p:sp>
      <p:sp>
        <p:nvSpPr>
          <p:cNvPr id="11" name="Rectangle 4"/>
          <p:cNvSpPr>
            <a:spLocks noChangeArrowheads="1"/>
          </p:cNvSpPr>
          <p:nvPr/>
        </p:nvSpPr>
        <p:spPr bwMode="blackGray">
          <a:xfrm>
            <a:off x="1162484" y="5178978"/>
            <a:ext cx="9791266"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ALL EXCEPT	hr_clerk;</a:t>
            </a:r>
          </a:p>
        </p:txBody>
      </p:sp>
      <p:sp>
        <p:nvSpPr>
          <p:cNvPr id="12" name="Rectangle 5"/>
          <p:cNvSpPr>
            <a:spLocks noChangeArrowheads="1"/>
          </p:cNvSpPr>
          <p:nvPr/>
        </p:nvSpPr>
        <p:spPr bwMode="blackGray">
          <a:xfrm>
            <a:off x="1136650" y="5967800"/>
            <a:ext cx="9817100"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NONE;</a:t>
            </a:r>
          </a:p>
        </p:txBody>
      </p:sp>
      <p:sp>
        <p:nvSpPr>
          <p:cNvPr id="13" name="Rectangle 6"/>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14" name="Rectangle 7"/>
          <p:cNvSpPr>
            <a:spLocks noChangeArrowheads="1"/>
          </p:cNvSpPr>
          <p:nvPr/>
        </p:nvSpPr>
        <p:spPr bwMode="auto">
          <a:xfrm>
            <a:off x="649610" y="790523"/>
            <a:ext cx="11161390" cy="27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rPr>
              <a:t>Một user có thể được gán nhiều chức danh.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altLang="en-US" sz="2800" kern="0" noProof="0">
                <a:solidFill>
                  <a:srgbClr val="000000"/>
                </a:solidFill>
              </a:rPr>
              <a:t>Mặc định khi chưa thiết lập chức danh mặc định, tất cả các chức danh được enable khi user đăng nhập.</a:t>
            </a:r>
            <a:endParaRPr kumimoji="0" lang="en-US" altLang="en-US" sz="2800" b="1" i="0" u="none" strike="noStrike" kern="0" cap="none" spc="0" normalizeH="0" baseline="0" noProof="0">
              <a:ln>
                <a:noFill/>
              </a:ln>
              <a:solidFill>
                <a:srgbClr val="000000"/>
              </a:solidFill>
              <a:effectLst/>
              <a:uLnTx/>
              <a:uFillTx/>
            </a:endParaRP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rPr>
              <a:t>Khi thiết</a:t>
            </a:r>
            <a:r>
              <a:rPr kumimoji="0" lang="en-US" altLang="en-US" sz="2800" b="1" i="0" u="none" strike="noStrike" kern="0" cap="none" spc="0" normalizeH="0" noProof="0">
                <a:ln>
                  <a:noFill/>
                </a:ln>
                <a:solidFill>
                  <a:srgbClr val="000000"/>
                </a:solidFill>
                <a:effectLst/>
                <a:uLnTx/>
                <a:uFillTx/>
              </a:rPr>
              <a:t> lập chức danh mặc định, thì chỉ các chức danh mặc định được enable khi user đăng nhập mà không phải nhập mật khẩu đối với các role có mật khẩu.</a:t>
            </a:r>
            <a:endParaRPr kumimoji="0" lang="en-US" altLang="en-US" sz="2800" b="1"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261130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quyền</a:t>
            </a:r>
            <a:endParaRPr lang="en-US" dirty="0"/>
          </a:p>
        </p:txBody>
      </p:sp>
      <p:sp>
        <p:nvSpPr>
          <p:cNvPr id="3" name="Rectangle 2"/>
          <p:cNvSpPr txBox="1">
            <a:spLocks noChangeArrowheads="1"/>
          </p:cNvSpPr>
          <p:nvPr/>
        </p:nvSpPr>
        <p:spPr>
          <a:xfrm>
            <a:off x="1013724" y="1297484"/>
            <a:ext cx="10346534" cy="4405891"/>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dirty="0"/>
              <a:t>Oracle </a:t>
            </a:r>
            <a:r>
              <a:rPr lang="en-US" b="1" dirty="0" err="1"/>
              <a:t>có</a:t>
            </a:r>
            <a:r>
              <a:rPr lang="en-US" b="1" dirty="0"/>
              <a:t> 2 </a:t>
            </a:r>
            <a:r>
              <a:rPr lang="en-US" b="1" dirty="0" err="1"/>
              <a:t>loại</a:t>
            </a:r>
            <a:r>
              <a:rPr lang="en-US" b="1" dirty="0"/>
              <a:t> </a:t>
            </a:r>
            <a:r>
              <a:rPr lang="en-US" b="1" dirty="0" err="1"/>
              <a:t>quyền</a:t>
            </a:r>
            <a:r>
              <a:rPr lang="en-US" b="1" dirty="0"/>
              <a:t> </a:t>
            </a:r>
            <a:r>
              <a:rPr lang="en-US" b="1" dirty="0" err="1"/>
              <a:t>cho</a:t>
            </a:r>
            <a:r>
              <a:rPr lang="en-US" b="1" dirty="0"/>
              <a:t> user:</a:t>
            </a:r>
          </a:p>
          <a:p>
            <a:pPr lvl="1">
              <a:lnSpc>
                <a:spcPct val="150000"/>
              </a:lnSpc>
            </a:pPr>
            <a:r>
              <a:rPr lang="en-US" sz="2800" b="1" dirty="0" err="1"/>
              <a:t>Quyền</a:t>
            </a:r>
            <a:r>
              <a:rPr lang="en-US" sz="2800" b="1" dirty="0"/>
              <a:t> </a:t>
            </a:r>
            <a:r>
              <a:rPr lang="en-US" sz="2800" b="1" dirty="0" err="1"/>
              <a:t>hệ</a:t>
            </a:r>
            <a:r>
              <a:rPr lang="en-US" sz="2800" b="1" dirty="0"/>
              <a:t> </a:t>
            </a:r>
            <a:r>
              <a:rPr lang="en-US" sz="2800" b="1" dirty="0" err="1"/>
              <a:t>thống</a:t>
            </a:r>
            <a:r>
              <a:rPr lang="en-US" sz="2800" b="1" dirty="0"/>
              <a:t> (System Privilege): </a:t>
            </a:r>
            <a:r>
              <a:rPr lang="en-US" sz="2800" dirty="0"/>
              <a:t>Cho </a:t>
            </a:r>
            <a:r>
              <a:rPr lang="en-US" sz="2800" dirty="0" err="1"/>
              <a:t>phép</a:t>
            </a:r>
            <a:r>
              <a:rPr lang="en-US" sz="2800" dirty="0"/>
              <a:t> user </a:t>
            </a:r>
            <a:r>
              <a:rPr lang="en-US" sz="2800" dirty="0" err="1"/>
              <a:t>thực</a:t>
            </a:r>
            <a:r>
              <a:rPr lang="en-US" sz="2800" dirty="0"/>
              <a:t> </a:t>
            </a:r>
            <a:r>
              <a:rPr lang="en-US" sz="2800" dirty="0" err="1"/>
              <a:t>hiện</a:t>
            </a:r>
            <a:r>
              <a:rPr lang="en-US" sz="2800" dirty="0"/>
              <a:t> </a:t>
            </a:r>
            <a:r>
              <a:rPr lang="en-US" sz="2800" dirty="0" err="1"/>
              <a:t>các</a:t>
            </a:r>
            <a:r>
              <a:rPr lang="en-US" sz="2800" dirty="0"/>
              <a:t> </a:t>
            </a:r>
            <a:r>
              <a:rPr lang="en-US" sz="2800" dirty="0" err="1"/>
              <a:t>thao</a:t>
            </a:r>
            <a:r>
              <a:rPr lang="en-US" sz="2800" dirty="0"/>
              <a:t> </a:t>
            </a:r>
            <a:r>
              <a:rPr lang="en-US" sz="2800" dirty="0" err="1"/>
              <a:t>tác</a:t>
            </a:r>
            <a:r>
              <a:rPr lang="en-US" sz="2800" dirty="0"/>
              <a:t> </a:t>
            </a:r>
            <a:r>
              <a:rPr lang="en-US" sz="2800" dirty="0" err="1"/>
              <a:t>cụ</a:t>
            </a:r>
            <a:r>
              <a:rPr lang="en-US" sz="2800" dirty="0"/>
              <a:t> </a:t>
            </a:r>
            <a:r>
              <a:rPr lang="en-US" sz="2800" dirty="0" err="1"/>
              <a:t>thể</a:t>
            </a:r>
            <a:r>
              <a:rPr lang="en-US" sz="2800" dirty="0"/>
              <a:t> </a:t>
            </a:r>
            <a:r>
              <a:rPr lang="en-US" sz="2800" dirty="0" err="1"/>
              <a:t>trong</a:t>
            </a:r>
            <a:r>
              <a:rPr lang="en-US" sz="2800" dirty="0"/>
              <a:t> CSDL.</a:t>
            </a:r>
          </a:p>
          <a:p>
            <a:pPr lvl="1">
              <a:lnSpc>
                <a:spcPct val="150000"/>
              </a:lnSpc>
            </a:pPr>
            <a:r>
              <a:rPr lang="en-US" sz="2800" b="1" dirty="0" err="1"/>
              <a:t>Quyền</a:t>
            </a:r>
            <a:r>
              <a:rPr lang="en-US" sz="2800" b="1" dirty="0"/>
              <a:t> </a:t>
            </a:r>
            <a:r>
              <a:rPr lang="en-US" sz="2800" b="1" dirty="0" err="1"/>
              <a:t>đối</a:t>
            </a:r>
            <a:r>
              <a:rPr lang="en-US" sz="2800" b="1" dirty="0"/>
              <a:t> </a:t>
            </a:r>
            <a:r>
              <a:rPr lang="en-US" sz="2800" b="1" dirty="0" err="1"/>
              <a:t>tượng</a:t>
            </a:r>
            <a:r>
              <a:rPr lang="en-US" sz="2800" b="1" dirty="0"/>
              <a:t> (Object Privilege): </a:t>
            </a:r>
            <a:r>
              <a:rPr lang="en-US" sz="2800" dirty="0"/>
              <a:t>Cho </a:t>
            </a:r>
            <a:r>
              <a:rPr lang="en-US" sz="2800" dirty="0" err="1"/>
              <a:t>phép</a:t>
            </a:r>
            <a:r>
              <a:rPr lang="en-US" sz="2800" dirty="0"/>
              <a:t> user </a:t>
            </a:r>
            <a:r>
              <a:rPr lang="en-US" sz="2800" dirty="0" err="1"/>
              <a:t>truy</a:t>
            </a:r>
            <a:r>
              <a:rPr lang="en-US" sz="2800" dirty="0"/>
              <a:t> </a:t>
            </a:r>
            <a:r>
              <a:rPr lang="en-US" sz="2800" dirty="0" err="1"/>
              <a:t>xuất</a:t>
            </a:r>
            <a:r>
              <a:rPr lang="en-US" sz="2800" dirty="0"/>
              <a:t> </a:t>
            </a:r>
            <a:r>
              <a:rPr lang="en-US" sz="2800" dirty="0" err="1"/>
              <a:t>và</a:t>
            </a:r>
            <a:r>
              <a:rPr lang="en-US" sz="2800" dirty="0"/>
              <a:t> </a:t>
            </a:r>
            <a:r>
              <a:rPr lang="en-US" sz="2800" dirty="0" err="1"/>
              <a:t>thao</a:t>
            </a:r>
            <a:r>
              <a:rPr lang="en-US" sz="2800" dirty="0"/>
              <a:t> </a:t>
            </a:r>
            <a:r>
              <a:rPr lang="en-US" sz="2800" dirty="0" err="1"/>
              <a:t>tác</a:t>
            </a:r>
            <a:r>
              <a:rPr lang="en-US" sz="2800" dirty="0"/>
              <a:t> </a:t>
            </a:r>
            <a:r>
              <a:rPr lang="en-US" sz="2800" dirty="0" err="1"/>
              <a:t>trên</a:t>
            </a:r>
            <a:r>
              <a:rPr lang="en-US" sz="2800" dirty="0"/>
              <a:t> </a:t>
            </a:r>
            <a:r>
              <a:rPr lang="en-US" sz="2800" dirty="0" err="1"/>
              <a:t>một</a:t>
            </a:r>
            <a:r>
              <a:rPr lang="en-US" sz="2800" dirty="0"/>
              <a:t> </a:t>
            </a:r>
            <a:r>
              <a:rPr lang="en-US" sz="2800" dirty="0" err="1"/>
              <a:t>đối</a:t>
            </a:r>
            <a:r>
              <a:rPr lang="en-US" sz="2800" dirty="0"/>
              <a:t> </a:t>
            </a:r>
            <a:r>
              <a:rPr lang="en-US" sz="2800" dirty="0" err="1"/>
              <a:t>tượng</a:t>
            </a:r>
            <a:r>
              <a:rPr lang="en-US" sz="2800" dirty="0"/>
              <a:t> </a:t>
            </a:r>
            <a:r>
              <a:rPr lang="en-US" sz="2800" dirty="0" err="1"/>
              <a:t>cụ</a:t>
            </a:r>
            <a:r>
              <a:rPr lang="en-US" sz="2800" dirty="0"/>
              <a:t> </a:t>
            </a:r>
            <a:r>
              <a:rPr lang="en-US" sz="2800" dirty="0" err="1"/>
              <a:t>thể</a:t>
            </a:r>
            <a:r>
              <a:rPr lang="en-US" sz="2800" dirty="0"/>
              <a:t>.</a:t>
            </a:r>
          </a:p>
        </p:txBody>
      </p:sp>
    </p:spTree>
    <p:extLst>
      <p:ext uri="{BB962C8B-B14F-4D97-AF65-F5344CB8AC3E}">
        <p14:creationId xmlns:p14="http://schemas.microsoft.com/office/powerpoint/2010/main" val="576564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Thu hồi các chức danh khỏi User</a:t>
            </a:r>
            <a:endParaRPr lang="en-US"/>
          </a:p>
        </p:txBody>
      </p:sp>
      <p:sp>
        <p:nvSpPr>
          <p:cNvPr id="7" name="Rectangle 2"/>
          <p:cNvSpPr>
            <a:spLocks noChangeArrowheads="1"/>
          </p:cNvSpPr>
          <p:nvPr/>
        </p:nvSpPr>
        <p:spPr bwMode="auto">
          <a:xfrm>
            <a:off x="577850" y="1108868"/>
            <a:ext cx="10642600" cy="140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rPr>
              <a:t>Thu hồi các chức danh khỏi user đòi hỏi tùy chọn </a:t>
            </a:r>
            <a:r>
              <a:rPr kumimoji="0" lang="en-US" altLang="en-US" sz="2800" b="1" i="0" u="none" strike="noStrike" kern="0" cap="none" spc="0" normalizeH="0" baseline="0" noProof="0">
                <a:ln>
                  <a:noFill/>
                </a:ln>
                <a:solidFill>
                  <a:srgbClr val="000000"/>
                </a:solidFill>
                <a:effectLst/>
                <a:uLnTx/>
                <a:uFillTx/>
                <a:latin typeface="Courier New" panose="02070309020205020404" pitchFamily="49" charset="0"/>
              </a:rPr>
              <a:t>ADMIN OPTION</a:t>
            </a:r>
            <a:r>
              <a:rPr kumimoji="0" lang="en-US" altLang="en-US" sz="2800" b="1" i="0" u="none" strike="noStrike" kern="0" cap="none" spc="0" normalizeH="0" baseline="0" noProof="0">
                <a:ln>
                  <a:noFill/>
                </a:ln>
                <a:solidFill>
                  <a:srgbClr val="000000"/>
                </a:solidFill>
                <a:effectLst/>
                <a:uLnTx/>
                <a:uFillTx/>
              </a:rPr>
              <a:t> hoặc quyền </a:t>
            </a:r>
            <a:r>
              <a:rPr kumimoji="0" lang="en-US" altLang="en-US" sz="2800" b="1" i="0" u="none" strike="noStrike" kern="0" cap="none" spc="0" normalizeH="0" baseline="0" noProof="0">
                <a:ln>
                  <a:noFill/>
                </a:ln>
                <a:solidFill>
                  <a:srgbClr val="000000"/>
                </a:solidFill>
                <a:effectLst/>
                <a:uLnTx/>
                <a:uFillTx/>
                <a:latin typeface="Courier New" panose="02070309020205020404" pitchFamily="49" charset="0"/>
              </a:rPr>
              <a:t>GRANT ANY ROLE</a:t>
            </a:r>
            <a:r>
              <a:rPr kumimoji="0" lang="en-US" altLang="en-US" sz="2800" b="1" i="0" u="none" strike="noStrike" kern="0" cap="none" spc="0" normalizeH="0" baseline="0" noProof="0">
                <a:ln>
                  <a:noFill/>
                </a:ln>
                <a:solidFill>
                  <a:srgbClr val="000000"/>
                </a:solidFill>
                <a:effectLst/>
                <a:uLnTx/>
                <a:uFillTx/>
              </a:rPr>
              <a:t>.</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rPr>
              <a:t>Để thu hồi một chức danh:</a:t>
            </a:r>
          </a:p>
        </p:txBody>
      </p:sp>
      <p:sp>
        <p:nvSpPr>
          <p:cNvPr id="9" name="Rectangle 4"/>
          <p:cNvSpPr>
            <a:spLocks noChangeArrowheads="1"/>
          </p:cNvSpPr>
          <p:nvPr/>
        </p:nvSpPr>
        <p:spPr bwMode="blackGray">
          <a:xfrm>
            <a:off x="1014027" y="5799162"/>
            <a:ext cx="963930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REVOKE oe_clerk FROM scott;</a:t>
            </a:r>
          </a:p>
        </p:txBody>
      </p:sp>
      <p:sp>
        <p:nvSpPr>
          <p:cNvPr id="10" name="Rectangle 5"/>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11" name="Rectangle 10"/>
          <p:cNvSpPr/>
          <p:nvPr/>
        </p:nvSpPr>
        <p:spPr>
          <a:xfrm>
            <a:off x="914400" y="2893353"/>
            <a:ext cx="996315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3200" b="1">
                <a:latin typeface="Courier New" panose="02070309020205020404" pitchFamily="49" charset="0"/>
              </a:rPr>
              <a:t>REVOKE</a:t>
            </a:r>
            <a:r>
              <a:rPr lang="en-US" altLang="en-US" sz="3200">
                <a:latin typeface="Courier New" panose="02070309020205020404" pitchFamily="49" charset="0"/>
              </a:rPr>
              <a:t> role [, role ]</a:t>
            </a:r>
          </a:p>
          <a:p>
            <a:pPr lvl="1"/>
            <a:r>
              <a:rPr lang="en-US" altLang="en-US" sz="3200">
                <a:latin typeface="Courier New" panose="02070309020205020404" pitchFamily="49" charset="0"/>
              </a:rPr>
              <a:t>		</a:t>
            </a:r>
            <a:r>
              <a:rPr lang="en-US" altLang="en-US" sz="3200" b="1">
                <a:latin typeface="Courier New" panose="02070309020205020404" pitchFamily="49" charset="0"/>
              </a:rPr>
              <a:t>FROM</a:t>
            </a:r>
            <a:r>
              <a:rPr lang="en-US" altLang="en-US" sz="3200">
                <a:latin typeface="Courier New" panose="02070309020205020404" pitchFamily="49" charset="0"/>
              </a:rPr>
              <a:t> {user|role|</a:t>
            </a:r>
            <a:r>
              <a:rPr lang="en-US" altLang="en-US" sz="3200" b="1">
                <a:latin typeface="Courier New" panose="02070309020205020404" pitchFamily="49" charset="0"/>
              </a:rPr>
              <a:t>PUBLIC</a:t>
            </a:r>
            <a:r>
              <a:rPr lang="en-US" altLang="en-US" sz="3200">
                <a:latin typeface="Courier New" panose="02070309020205020404" pitchFamily="49" charset="0"/>
              </a:rPr>
              <a:t>}</a:t>
            </a:r>
          </a:p>
          <a:p>
            <a:pPr lvl="1"/>
            <a:r>
              <a:rPr lang="en-US" altLang="en-US" sz="3200">
                <a:latin typeface="Courier New" panose="02070309020205020404" pitchFamily="49" charset="0"/>
              </a:rPr>
              <a:t>	 	[, {user|role|</a:t>
            </a:r>
            <a:r>
              <a:rPr lang="en-US" altLang="en-US" sz="3200" b="1">
                <a:latin typeface="Courier New" panose="02070309020205020404" pitchFamily="49" charset="0"/>
              </a:rPr>
              <a:t>PUBLIC</a:t>
            </a:r>
            <a:r>
              <a:rPr lang="en-US" altLang="en-US" sz="3200">
                <a:latin typeface="Courier New" panose="02070309020205020404" pitchFamily="49" charset="0"/>
              </a:rPr>
              <a:t>}];</a:t>
            </a:r>
            <a:endParaRPr lang="en-US" sz="3200"/>
          </a:p>
        </p:txBody>
      </p:sp>
      <p:sp>
        <p:nvSpPr>
          <p:cNvPr id="12" name="TextBox 11"/>
          <p:cNvSpPr txBox="1"/>
          <p:nvPr/>
        </p:nvSpPr>
        <p:spPr>
          <a:xfrm>
            <a:off x="577850" y="4838700"/>
            <a:ext cx="872355" cy="584775"/>
          </a:xfrm>
          <a:prstGeom prst="rect">
            <a:avLst/>
          </a:prstGeom>
          <a:noFill/>
        </p:spPr>
        <p:txBody>
          <a:bodyPr wrap="none" rtlCol="0">
            <a:spAutoFit/>
          </a:bodyPr>
          <a:lstStyle/>
          <a:p>
            <a:r>
              <a:rPr lang="en-US" sz="3200" b="1" u="sng"/>
              <a:t>VD:</a:t>
            </a:r>
          </a:p>
        </p:txBody>
      </p:sp>
    </p:spTree>
    <p:extLst>
      <p:ext uri="{BB962C8B-B14F-4D97-AF65-F5344CB8AC3E}">
        <p14:creationId xmlns:p14="http://schemas.microsoft.com/office/powerpoint/2010/main" val="2685717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Hủy bỏ các chức danh</a:t>
            </a:r>
            <a:endParaRPr lang="en-US"/>
          </a:p>
        </p:txBody>
      </p:sp>
      <p:sp>
        <p:nvSpPr>
          <p:cNvPr id="7" name="Rectangle 2"/>
          <p:cNvSpPr>
            <a:spLocks noChangeArrowheads="1"/>
          </p:cNvSpPr>
          <p:nvPr/>
        </p:nvSpPr>
        <p:spPr bwMode="auto">
          <a:xfrm>
            <a:off x="863600" y="1816100"/>
            <a:ext cx="73660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altLang="en-US" sz="22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Rectangle 3"/>
          <p:cNvSpPr>
            <a:spLocks noChangeArrowheads="1"/>
          </p:cNvSpPr>
          <p:nvPr/>
        </p:nvSpPr>
        <p:spPr bwMode="blackGray">
          <a:xfrm>
            <a:off x="1733550" y="4600798"/>
            <a:ext cx="7239000" cy="58541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3200" b="1" i="0" u="none" strike="noStrike" kern="0" cap="none" spc="0" normalizeH="0" baseline="0" noProof="0">
                <a:ln>
                  <a:noFill/>
                </a:ln>
                <a:effectLst/>
                <a:uLnTx/>
                <a:uFillTx/>
                <a:latin typeface="Courier New" panose="02070309020205020404" pitchFamily="49" charset="0"/>
              </a:rPr>
              <a:t>DROP ROLE role;</a:t>
            </a:r>
          </a:p>
        </p:txBody>
      </p:sp>
      <p:sp>
        <p:nvSpPr>
          <p:cNvPr id="9" name="Rectangle 4"/>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10" name="Rectangle 5"/>
          <p:cNvSpPr txBox="1">
            <a:spLocks noChangeArrowheads="1"/>
          </p:cNvSpPr>
          <p:nvPr/>
        </p:nvSpPr>
        <p:spPr bwMode="auto">
          <a:xfrm>
            <a:off x="863600" y="971550"/>
            <a:ext cx="10452100" cy="338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a:ln>
                  <a:noFill/>
                </a:ln>
                <a:solidFill>
                  <a:srgbClr val="000000"/>
                </a:solidFill>
                <a:effectLst/>
                <a:uLnTx/>
                <a:uFillTx/>
                <a:latin typeface="Arial"/>
              </a:rPr>
              <a:t>Xóa một chức danh:</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a:ln>
                  <a:noFill/>
                </a:ln>
                <a:solidFill>
                  <a:srgbClr val="000000"/>
                </a:solidFill>
                <a:effectLst/>
                <a:uLnTx/>
                <a:uFillTx/>
                <a:latin typeface="Arial"/>
              </a:rPr>
              <a:t>Hủy bỏ chức danh đó với tất cả user và các chức danh mà nó được gán.</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a:ln>
                  <a:noFill/>
                </a:ln>
                <a:solidFill>
                  <a:srgbClr val="000000"/>
                </a:solidFill>
                <a:effectLst/>
                <a:uLnTx/>
                <a:uFillTx/>
                <a:latin typeface="Arial"/>
              </a:rPr>
              <a:t>Hủy bó nó khỏi CSDL.</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a:ln>
                  <a:noFill/>
                </a:ln>
                <a:solidFill>
                  <a:srgbClr val="000000"/>
                </a:solidFill>
                <a:effectLst/>
                <a:uLnTx/>
                <a:uFillTx/>
                <a:latin typeface="Arial"/>
              </a:rPr>
              <a:t>Đòi hỏi tùy chọn </a:t>
            </a:r>
            <a:r>
              <a:rPr kumimoji="0" lang="en-US" altLang="en-US" sz="2800" b="1" i="0" u="none" strike="noStrike" kern="1200" cap="none" spc="0" normalizeH="0" baseline="0" noProof="0">
                <a:ln>
                  <a:noFill/>
                </a:ln>
                <a:solidFill>
                  <a:srgbClr val="000000"/>
                </a:solidFill>
                <a:effectLst/>
                <a:uLnTx/>
                <a:uFillTx/>
                <a:latin typeface="Courier New" panose="02070309020205020404" pitchFamily="49" charset="0"/>
              </a:rPr>
              <a:t>ADMIN OPTION</a:t>
            </a:r>
            <a:r>
              <a:rPr kumimoji="0" lang="en-US" altLang="en-US" sz="2800" b="1" i="0" u="none" strike="noStrike" kern="1200" cap="none" spc="0" normalizeH="0" baseline="0" noProof="0">
                <a:ln>
                  <a:noFill/>
                </a:ln>
                <a:solidFill>
                  <a:srgbClr val="000000"/>
                </a:solidFill>
                <a:effectLst/>
                <a:uLnTx/>
                <a:uFillTx/>
                <a:latin typeface="Arial"/>
              </a:rPr>
              <a:t> hoặc quyền </a:t>
            </a:r>
            <a:r>
              <a:rPr kumimoji="0" lang="en-US" altLang="en-US" sz="2800" b="1" i="0" u="none" strike="noStrike" kern="1200" cap="none" spc="0" normalizeH="0" baseline="0" noProof="0">
                <a:ln>
                  <a:noFill/>
                </a:ln>
                <a:solidFill>
                  <a:srgbClr val="000000"/>
                </a:solidFill>
                <a:effectLst/>
                <a:uLnTx/>
                <a:uFillTx/>
                <a:latin typeface="Courier New" panose="02070309020205020404" pitchFamily="49" charset="0"/>
              </a:rPr>
              <a:t>DROP ANY ROLE</a:t>
            </a:r>
            <a:r>
              <a:rPr kumimoji="0" lang="en-US" altLang="en-US" sz="2800" b="1" i="0" u="none" strike="noStrike" kern="1200" cap="none" spc="0" normalizeH="0" baseline="0" noProof="0">
                <a:ln>
                  <a:noFill/>
                </a:ln>
                <a:solidFill>
                  <a:srgbClr val="000000"/>
                </a:solidFill>
                <a:effectLst/>
                <a:uLnTx/>
                <a:uFillTx/>
                <a:latin typeface="Arial"/>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a:ln>
                  <a:noFill/>
                </a:ln>
                <a:solidFill>
                  <a:srgbClr val="000000"/>
                </a:solidFill>
                <a:effectLst/>
                <a:uLnTx/>
                <a:uFillTx/>
                <a:latin typeface="Arial"/>
              </a:rPr>
              <a:t>Để xóa một chức danh: </a:t>
            </a:r>
          </a:p>
        </p:txBody>
      </p:sp>
    </p:spTree>
    <p:extLst>
      <p:ext uri="{BB962C8B-B14F-4D97-AF65-F5344CB8AC3E}">
        <p14:creationId xmlns:p14="http://schemas.microsoft.com/office/powerpoint/2010/main" val="331211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Lấy thông tin chức danh</a:t>
            </a:r>
            <a:endParaRPr lang="en-US"/>
          </a:p>
        </p:txBody>
      </p:sp>
      <p:sp>
        <p:nvSpPr>
          <p:cNvPr id="4" name="Rectangle 3"/>
          <p:cNvSpPr>
            <a:spLocks noChangeArrowheads="1"/>
          </p:cNvSpPr>
          <p:nvPr/>
        </p:nvSpPr>
        <p:spPr bwMode="auto">
          <a:xfrm>
            <a:off x="838200" y="895350"/>
            <a:ext cx="10191750" cy="571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0" marR="0" lvl="0" indent="0" defTabSz="22860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rPr>
              <a:t>Thông tin về chức danh có thể lấy bằng cách truy vấn các views sau: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latin typeface="Courier New" panose="02070309020205020404" pitchFamily="49" charset="0"/>
              </a:rPr>
              <a:t>DBA_ROLES</a:t>
            </a:r>
            <a:r>
              <a:rPr kumimoji="0" lang="en-US" altLang="en-US" sz="2800" b="1" i="0" u="none" strike="noStrike" kern="0" cap="none" spc="0" normalizeH="0" baseline="0" noProof="0">
                <a:ln>
                  <a:noFill/>
                </a:ln>
                <a:solidFill>
                  <a:srgbClr val="000000"/>
                </a:solidFill>
                <a:effectLst/>
                <a:uLnTx/>
                <a:uFillTx/>
              </a:rPr>
              <a:t>: Tất cả các chức danh có trong CSDL</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latin typeface="Courier New" panose="02070309020205020404" pitchFamily="49" charset="0"/>
              </a:rPr>
              <a:t>DBA_ROLE_PRIVS</a:t>
            </a:r>
            <a:r>
              <a:rPr kumimoji="0" lang="en-US" altLang="en-US" sz="2800" b="1" i="0" u="none" strike="noStrike" kern="0" cap="none" spc="0" normalizeH="0" baseline="0" noProof="0">
                <a:ln>
                  <a:noFill/>
                </a:ln>
                <a:solidFill>
                  <a:srgbClr val="000000"/>
                </a:solidFill>
                <a:effectLst/>
                <a:uLnTx/>
                <a:uFillTx/>
              </a:rPr>
              <a:t>: Các chức danh gán cho user và chức danh</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latin typeface="Courier New" panose="02070309020205020404" pitchFamily="49" charset="0"/>
              </a:rPr>
              <a:t>DBA_SYS_PRIVS</a:t>
            </a:r>
            <a:r>
              <a:rPr kumimoji="0" lang="en-US" altLang="en-US" sz="2800" b="1" i="0" u="none" strike="noStrike" kern="0" cap="none" spc="0" normalizeH="0" baseline="0" noProof="0">
                <a:ln>
                  <a:noFill/>
                </a:ln>
                <a:solidFill>
                  <a:srgbClr val="000000"/>
                </a:solidFill>
                <a:effectLst/>
                <a:uLnTx/>
                <a:uFillTx/>
              </a:rPr>
              <a:t>: Các quyền hệ thống gán cho user và chức danh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latin typeface="Courier New" panose="02070309020205020404" pitchFamily="49" charset="0"/>
              </a:rPr>
              <a:t>ROLE_SYS_PRIVS</a:t>
            </a:r>
            <a:r>
              <a:rPr kumimoji="0" lang="en-US" altLang="en-US" sz="2800" b="1" i="0" u="none" strike="noStrike" kern="0" cap="none" spc="0" normalizeH="0" baseline="0" noProof="0">
                <a:ln>
                  <a:noFill/>
                </a:ln>
                <a:solidFill>
                  <a:srgbClr val="000000"/>
                </a:solidFill>
                <a:effectLst/>
                <a:uLnTx/>
                <a:uFillTx/>
              </a:rPr>
              <a:t>: Các quyền hệ thống gán cho chức danh của user hiện tại.</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latin typeface="Courier New" panose="02070309020205020404" pitchFamily="49" charset="0"/>
              </a:rPr>
              <a:t>ROLE_TAB_PRIVS</a:t>
            </a:r>
            <a:r>
              <a:rPr kumimoji="0" lang="en-US" altLang="en-US" sz="2800" b="1" i="0" u="none" strike="noStrike" kern="0" cap="none" spc="0" normalizeH="0" baseline="0" noProof="0">
                <a:ln>
                  <a:noFill/>
                </a:ln>
                <a:solidFill>
                  <a:srgbClr val="000000"/>
                </a:solidFill>
                <a:effectLst/>
                <a:uLnTx/>
                <a:uFillTx/>
              </a:rPr>
              <a:t>: Các quyền đối tượng gán cho chức danh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latin typeface="Courier New" panose="02070309020205020404" pitchFamily="49" charset="0"/>
              </a:rPr>
              <a:t>SESSION_ROLES</a:t>
            </a:r>
            <a:r>
              <a:rPr kumimoji="0" lang="en-US" altLang="en-US" sz="2800" b="1" i="0" u="none" strike="noStrike" kern="0" cap="none" spc="0" normalizeH="0" baseline="0" noProof="0">
                <a:ln>
                  <a:noFill/>
                </a:ln>
                <a:solidFill>
                  <a:srgbClr val="000000"/>
                </a:solidFill>
                <a:effectLst/>
                <a:uLnTx/>
                <a:uFillTx/>
              </a:rPr>
              <a:t>: Các chức danh user hiện enable </a:t>
            </a:r>
          </a:p>
        </p:txBody>
      </p:sp>
    </p:spTree>
    <p:extLst>
      <p:ext uri="{BB962C8B-B14F-4D97-AF65-F5344CB8AC3E}">
        <p14:creationId xmlns:p14="http://schemas.microsoft.com/office/powerpoint/2010/main" val="56514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Practice : Managing Roles </a:t>
            </a:r>
            <a:endParaRPr lang="en-US"/>
          </a:p>
        </p:txBody>
      </p:sp>
      <p:sp>
        <p:nvSpPr>
          <p:cNvPr id="4" name="Rectangle 3"/>
          <p:cNvSpPr/>
          <p:nvPr/>
        </p:nvSpPr>
        <p:spPr>
          <a:xfrm>
            <a:off x="458155" y="1102488"/>
            <a:ext cx="11261816" cy="5262979"/>
          </a:xfrm>
          <a:prstGeom prst="rect">
            <a:avLst/>
          </a:prstGeom>
        </p:spPr>
        <p:txBody>
          <a:bodyPr wrap="square">
            <a:spAutoFit/>
          </a:bodyPr>
          <a:lstStyle/>
          <a:p>
            <a:pPr marL="342900" lvl="2" indent="-114300" algn="just" defTabSz="457200" fontAlgn="base">
              <a:spcBef>
                <a:spcPct val="0"/>
              </a:spcBef>
              <a:spcAft>
                <a:spcPct val="0"/>
              </a:spcAft>
              <a:buSzPct val="100000"/>
              <a:tabLst>
                <a:tab pos="457200" algn="l"/>
                <a:tab pos="685800" algn="l"/>
              </a:tabLst>
            </a:pPr>
            <a:r>
              <a:rPr lang="en-US" altLang="en-US" sz="2400" b="1">
                <a:solidFill>
                  <a:srgbClr val="000000"/>
                </a:solidFill>
                <a:latin typeface="Arial" panose="020B0604020202020204" pitchFamily="34" charset="0"/>
              </a:rPr>
              <a:t>1</a:t>
            </a:r>
            <a:r>
              <a:rPr lang="en-US" altLang="en-US" sz="2400">
                <a:solidFill>
                  <a:srgbClr val="000000"/>
                </a:solidFill>
                <a:latin typeface="Times New Roman" panose="02020603050405020304" pitchFamily="18" charset="0"/>
              </a:rPr>
              <a:t>		Examine the data dictionary view and list the system privileges of the </a:t>
            </a:r>
          </a:p>
          <a:p>
            <a:pPr marL="342900" lvl="2" indent="-114300" algn="just" defTabSz="457200" fontAlgn="base">
              <a:spcBef>
                <a:spcPct val="0"/>
              </a:spcBef>
              <a:spcAft>
                <a:spcPct val="0"/>
              </a:spcAft>
              <a:buSzPct val="100000"/>
              <a:tabLst>
                <a:tab pos="457200" algn="l"/>
                <a:tab pos="685800" algn="l"/>
              </a:tabLst>
            </a:pPr>
            <a:r>
              <a:rPr lang="en-US" altLang="en-US" sz="2400">
                <a:solidFill>
                  <a:srgbClr val="000000"/>
                </a:solidFill>
                <a:latin typeface="Times New Roman" panose="02020603050405020304" pitchFamily="18" charset="0"/>
              </a:rPr>
              <a:t>		</a:t>
            </a:r>
            <a:r>
              <a:rPr lang="en-US" altLang="en-US" sz="2400">
                <a:solidFill>
                  <a:srgbClr val="000000"/>
                </a:solidFill>
                <a:latin typeface="Courier New" panose="02070309020205020404" pitchFamily="49" charset="0"/>
              </a:rPr>
              <a:t>RESOURCE</a:t>
            </a:r>
            <a:r>
              <a:rPr lang="en-US" altLang="en-US" sz="2400">
                <a:solidFill>
                  <a:srgbClr val="000000"/>
                </a:solidFill>
                <a:latin typeface="Times New Roman" panose="02020603050405020304" pitchFamily="18" charset="0"/>
              </a:rPr>
              <a:t> role.</a:t>
            </a:r>
          </a:p>
          <a:p>
            <a:pPr marL="342900" lvl="2" indent="-114300" algn="just" defTabSz="457200" fontAlgn="base">
              <a:spcBef>
                <a:spcPct val="0"/>
              </a:spcBef>
              <a:spcAft>
                <a:spcPct val="0"/>
              </a:spcAft>
              <a:buSzPct val="100000"/>
              <a:tabLst>
                <a:tab pos="457200" algn="l"/>
                <a:tab pos="685800" algn="l"/>
              </a:tabLst>
            </a:pPr>
            <a:r>
              <a:rPr lang="en-US" altLang="en-US" sz="2400" b="1">
                <a:solidFill>
                  <a:srgbClr val="000000"/>
                </a:solidFill>
                <a:latin typeface="Arial" panose="020B0604020202020204" pitchFamily="34" charset="0"/>
              </a:rPr>
              <a:t>2		</a:t>
            </a:r>
            <a:r>
              <a:rPr lang="en-US" altLang="en-US" sz="2400">
                <a:solidFill>
                  <a:srgbClr val="000000"/>
                </a:solidFill>
                <a:latin typeface="Times New Roman" panose="02020603050405020304" pitchFamily="18" charset="0"/>
              </a:rPr>
              <a:t>Create a role called </a:t>
            </a:r>
            <a:r>
              <a:rPr lang="en-US" altLang="en-US" sz="2400">
                <a:solidFill>
                  <a:srgbClr val="000000"/>
                </a:solidFill>
                <a:latin typeface="Courier New" panose="02070309020205020404" pitchFamily="49" charset="0"/>
              </a:rPr>
              <a:t>DEV</a:t>
            </a:r>
            <a:r>
              <a:rPr lang="en-US" altLang="en-US" sz="2400">
                <a:solidFill>
                  <a:srgbClr val="000000"/>
                </a:solidFill>
                <a:latin typeface="Times New Roman" panose="02020603050405020304" pitchFamily="18" charset="0"/>
              </a:rPr>
              <a:t>, which will enable a user assigned the role to create a table, 	create a view, and select from </a:t>
            </a:r>
            <a:r>
              <a:rPr lang="en-US" altLang="en-US" sz="2400">
                <a:solidFill>
                  <a:srgbClr val="000000"/>
                </a:solidFill>
                <a:latin typeface="Courier New" panose="02070309020205020404" pitchFamily="49" charset="0"/>
              </a:rPr>
              <a:t>Emi’s CUSTOMERS1</a:t>
            </a:r>
            <a:r>
              <a:rPr lang="en-US" altLang="en-US" sz="2400">
                <a:solidFill>
                  <a:srgbClr val="000000"/>
                </a:solidFill>
                <a:latin typeface="Times New Roman" panose="02020603050405020304" pitchFamily="18" charset="0"/>
              </a:rPr>
              <a:t> table.  </a:t>
            </a:r>
          </a:p>
          <a:p>
            <a:pPr marL="342900" lvl="2" indent="-114300" algn="just" defTabSz="457200" fontAlgn="base">
              <a:spcBef>
                <a:spcPct val="0"/>
              </a:spcBef>
              <a:spcAft>
                <a:spcPct val="0"/>
              </a:spcAft>
              <a:buSzPct val="100000"/>
              <a:tabLst>
                <a:tab pos="457200" algn="l"/>
                <a:tab pos="685800" algn="l"/>
              </a:tabLst>
            </a:pPr>
            <a:r>
              <a:rPr lang="en-US" altLang="en-US" sz="2400" b="1">
                <a:solidFill>
                  <a:srgbClr val="000000"/>
                </a:solidFill>
                <a:latin typeface="Arial" panose="020B0604020202020204" pitchFamily="34" charset="0"/>
              </a:rPr>
              <a:t>3	a</a:t>
            </a:r>
            <a:r>
              <a:rPr lang="en-US" altLang="en-US" sz="2400">
                <a:solidFill>
                  <a:srgbClr val="000000"/>
                </a:solidFill>
                <a:latin typeface="Times New Roman" panose="02020603050405020304" pitchFamily="18" charset="0"/>
              </a:rPr>
              <a:t>	Assign the </a:t>
            </a:r>
            <a:r>
              <a:rPr lang="en-US" altLang="en-US" sz="2400">
                <a:solidFill>
                  <a:srgbClr val="000000"/>
                </a:solidFill>
                <a:latin typeface="Courier New" panose="02070309020205020404" pitchFamily="49" charset="0"/>
              </a:rPr>
              <a:t>RESOURCE</a:t>
            </a:r>
            <a:r>
              <a:rPr lang="en-US" altLang="en-US" sz="2400">
                <a:solidFill>
                  <a:srgbClr val="000000"/>
                </a:solidFill>
                <a:latin typeface="Times New Roman" panose="02020603050405020304" pitchFamily="18" charset="0"/>
              </a:rPr>
              <a:t> and </a:t>
            </a:r>
            <a:r>
              <a:rPr lang="en-US" altLang="en-US" sz="2400">
                <a:solidFill>
                  <a:srgbClr val="000000"/>
                </a:solidFill>
                <a:latin typeface="Courier New" panose="02070309020205020404" pitchFamily="49" charset="0"/>
              </a:rPr>
              <a:t>DEV</a:t>
            </a:r>
            <a:r>
              <a:rPr lang="en-US" altLang="en-US" sz="2400">
                <a:solidFill>
                  <a:srgbClr val="000000"/>
                </a:solidFill>
                <a:latin typeface="Times New Roman" panose="02020603050405020304" pitchFamily="18" charset="0"/>
              </a:rPr>
              <a:t> roles to </a:t>
            </a:r>
            <a:r>
              <a:rPr lang="en-US" altLang="en-US" sz="2400">
                <a:solidFill>
                  <a:srgbClr val="000000"/>
                </a:solidFill>
                <a:latin typeface="Courier New" panose="02070309020205020404" pitchFamily="49" charset="0"/>
              </a:rPr>
              <a:t>Bob</a:t>
            </a:r>
            <a:r>
              <a:rPr lang="en-US" altLang="en-US" sz="2400">
                <a:solidFill>
                  <a:srgbClr val="000000"/>
                </a:solidFill>
                <a:latin typeface="Times New Roman" panose="02020603050405020304" pitchFamily="18" charset="0"/>
              </a:rPr>
              <a:t>, but make only the</a:t>
            </a:r>
          </a:p>
          <a:p>
            <a:pPr marL="342900" lvl="2" indent="-114300" algn="just" defTabSz="457200" fontAlgn="base">
              <a:spcBef>
                <a:spcPct val="0"/>
              </a:spcBef>
              <a:spcAft>
                <a:spcPct val="0"/>
              </a:spcAft>
              <a:buSzPct val="100000"/>
              <a:tabLst>
                <a:tab pos="457200" algn="l"/>
                <a:tab pos="685800" algn="l"/>
              </a:tabLst>
            </a:pPr>
            <a:r>
              <a:rPr lang="en-US" altLang="en-US" sz="2400">
                <a:solidFill>
                  <a:srgbClr val="000000"/>
                </a:solidFill>
                <a:latin typeface="Times New Roman" panose="02020603050405020304" pitchFamily="18" charset="0"/>
              </a:rPr>
              <a:t>		</a:t>
            </a:r>
            <a:r>
              <a:rPr lang="en-US" altLang="en-US" sz="2400">
                <a:solidFill>
                  <a:srgbClr val="000000"/>
                </a:solidFill>
                <a:latin typeface="Courier New" panose="02070309020205020404" pitchFamily="49" charset="0"/>
              </a:rPr>
              <a:t>RESOURCE</a:t>
            </a:r>
            <a:r>
              <a:rPr lang="en-US" altLang="en-US" sz="2400">
                <a:solidFill>
                  <a:srgbClr val="000000"/>
                </a:solidFill>
                <a:latin typeface="Times New Roman" panose="02020603050405020304" pitchFamily="18" charset="0"/>
              </a:rPr>
              <a:t> role automatically enabled when he logs on.</a:t>
            </a:r>
          </a:p>
          <a:p>
            <a:pPr marL="342900" lvl="2" indent="-114300" algn="just" defTabSz="457200" fontAlgn="base">
              <a:spcBef>
                <a:spcPct val="0"/>
              </a:spcBef>
              <a:spcAft>
                <a:spcPct val="0"/>
              </a:spcAft>
              <a:buSzPct val="100000"/>
              <a:tabLst>
                <a:tab pos="457200" algn="l"/>
                <a:tab pos="685800" algn="l"/>
              </a:tabLst>
            </a:pPr>
            <a:r>
              <a:rPr lang="en-US" altLang="en-US" sz="2400">
                <a:solidFill>
                  <a:srgbClr val="000000"/>
                </a:solidFill>
                <a:latin typeface="Times New Roman" panose="02020603050405020304" pitchFamily="18" charset="0"/>
              </a:rPr>
              <a:t>	</a:t>
            </a:r>
            <a:r>
              <a:rPr lang="en-US" altLang="en-US" sz="2400" b="1">
                <a:solidFill>
                  <a:srgbClr val="000000"/>
                </a:solidFill>
                <a:latin typeface="Arial" panose="020B0604020202020204" pitchFamily="34" charset="0"/>
              </a:rPr>
              <a:t>b</a:t>
            </a:r>
            <a:r>
              <a:rPr lang="en-US" altLang="en-US" sz="2400">
                <a:solidFill>
                  <a:srgbClr val="000000"/>
                </a:solidFill>
                <a:latin typeface="Times New Roman" panose="02020603050405020304" pitchFamily="18" charset="0"/>
              </a:rPr>
              <a:t>	 Give </a:t>
            </a:r>
            <a:r>
              <a:rPr lang="en-US" altLang="en-US" sz="2400">
                <a:solidFill>
                  <a:srgbClr val="000000"/>
                </a:solidFill>
                <a:latin typeface="Courier New" panose="02070309020205020404" pitchFamily="49" charset="0"/>
              </a:rPr>
              <a:t>Bob</a:t>
            </a:r>
            <a:r>
              <a:rPr lang="en-US" altLang="en-US" sz="2400">
                <a:solidFill>
                  <a:srgbClr val="000000"/>
                </a:solidFill>
                <a:latin typeface="Times New Roman" panose="02020603050405020304" pitchFamily="18" charset="0"/>
              </a:rPr>
              <a:t> the ability to read all the data dictionary information.</a:t>
            </a:r>
          </a:p>
          <a:p>
            <a:pPr marL="342900" lvl="2" indent="-114300" algn="just" defTabSz="457200" fontAlgn="base">
              <a:spcBef>
                <a:spcPct val="0"/>
              </a:spcBef>
              <a:spcAft>
                <a:spcPct val="0"/>
              </a:spcAft>
              <a:buSzPct val="100000"/>
              <a:tabLst>
                <a:tab pos="457200" algn="l"/>
                <a:tab pos="685800" algn="l"/>
              </a:tabLst>
            </a:pPr>
            <a:r>
              <a:rPr lang="en-US" altLang="en-US" sz="2400" b="1">
                <a:solidFill>
                  <a:srgbClr val="000000"/>
                </a:solidFill>
                <a:latin typeface="Arial" panose="020B0604020202020204" pitchFamily="34" charset="0"/>
              </a:rPr>
              <a:t>4	   </a:t>
            </a:r>
            <a:r>
              <a:rPr lang="en-US" altLang="en-US" sz="2400">
                <a:solidFill>
                  <a:srgbClr val="000000"/>
                </a:solidFill>
                <a:latin typeface="Courier New" panose="02070309020205020404" pitchFamily="49" charset="0"/>
              </a:rPr>
              <a:t>Bob</a:t>
            </a:r>
            <a:r>
              <a:rPr lang="en-US" altLang="en-US" sz="2400">
                <a:solidFill>
                  <a:srgbClr val="000000"/>
                </a:solidFill>
                <a:latin typeface="Times New Roman" panose="02020603050405020304" pitchFamily="18" charset="0"/>
              </a:rPr>
              <a:t> needs to check the undo segments that are currently used by the instance.</a:t>
            </a:r>
          </a:p>
          <a:p>
            <a:pPr marL="342900" lvl="2" indent="-114300" algn="just" defTabSz="457200" fontAlgn="base">
              <a:spcBef>
                <a:spcPct val="0"/>
              </a:spcBef>
              <a:spcAft>
                <a:spcPct val="0"/>
              </a:spcAft>
              <a:buSzPct val="100000"/>
              <a:tabLst>
                <a:tab pos="457200" algn="l"/>
                <a:tab pos="685800" algn="l"/>
              </a:tabLst>
            </a:pPr>
            <a:r>
              <a:rPr lang="en-US" altLang="en-US" sz="2400">
                <a:solidFill>
                  <a:srgbClr val="000000"/>
                </a:solidFill>
                <a:latin typeface="Times New Roman" panose="02020603050405020304" pitchFamily="18" charset="0"/>
              </a:rPr>
              <a:t>	   Connect as </a:t>
            </a:r>
            <a:r>
              <a:rPr lang="en-US" altLang="en-US" sz="2400">
                <a:solidFill>
                  <a:srgbClr val="000000"/>
                </a:solidFill>
                <a:latin typeface="Courier New" panose="02070309020205020404" pitchFamily="49" charset="0"/>
              </a:rPr>
              <a:t>Bob</a:t>
            </a:r>
            <a:r>
              <a:rPr lang="en-US" altLang="en-US" sz="2400">
                <a:solidFill>
                  <a:srgbClr val="000000"/>
                </a:solidFill>
                <a:latin typeface="Times New Roman" panose="02020603050405020304" pitchFamily="18" charset="0"/>
              </a:rPr>
              <a:t> and list the undo segments used.</a:t>
            </a:r>
          </a:p>
          <a:p>
            <a:pPr marL="342900" lvl="2" indent="-114300" algn="just" defTabSz="457200" fontAlgn="base">
              <a:spcBef>
                <a:spcPct val="0"/>
              </a:spcBef>
              <a:spcAft>
                <a:spcPct val="0"/>
              </a:spcAft>
              <a:buSzPct val="100000"/>
              <a:tabLst>
                <a:tab pos="457200" algn="l"/>
                <a:tab pos="685800" algn="l"/>
              </a:tabLst>
            </a:pPr>
            <a:r>
              <a:rPr lang="en-US" altLang="en-US" sz="2400" b="1">
                <a:solidFill>
                  <a:srgbClr val="000000"/>
                </a:solidFill>
                <a:latin typeface="Times New Roman" panose="02020603050405020304" pitchFamily="18" charset="0"/>
              </a:rPr>
              <a:t>	   Hint: </a:t>
            </a:r>
            <a:r>
              <a:rPr lang="en-US" altLang="en-US" sz="2400">
                <a:solidFill>
                  <a:srgbClr val="000000"/>
                </a:solidFill>
                <a:latin typeface="Times New Roman" panose="02020603050405020304" pitchFamily="18" charset="0"/>
              </a:rPr>
              <a:t> Use </a:t>
            </a:r>
            <a:r>
              <a:rPr lang="en-US" altLang="en-US" sz="2400">
                <a:solidFill>
                  <a:srgbClr val="000000"/>
                </a:solidFill>
                <a:latin typeface="Courier New" panose="02070309020205020404" pitchFamily="49" charset="0"/>
              </a:rPr>
              <a:t>SET ROLE SELECT_CATALOG_ROLE</a:t>
            </a:r>
          </a:p>
          <a:p>
            <a:pPr marL="342900" lvl="2" indent="-114300" algn="just" defTabSz="457200" fontAlgn="base">
              <a:spcBef>
                <a:spcPct val="0"/>
              </a:spcBef>
              <a:spcAft>
                <a:spcPct val="0"/>
              </a:spcAft>
              <a:buSzPct val="100000"/>
              <a:tabLst>
                <a:tab pos="457200" algn="l"/>
                <a:tab pos="685800" algn="l"/>
              </a:tabLst>
            </a:pPr>
            <a:r>
              <a:rPr lang="en-US" altLang="en-US" sz="2400" b="1">
                <a:solidFill>
                  <a:srgbClr val="000000"/>
                </a:solidFill>
                <a:latin typeface="Arial" panose="020B0604020202020204" pitchFamily="34" charset="0"/>
              </a:rPr>
              <a:t>5</a:t>
            </a:r>
            <a:r>
              <a:rPr lang="en-US" altLang="en-US" sz="2400">
                <a:solidFill>
                  <a:srgbClr val="000000"/>
                </a:solidFill>
                <a:latin typeface="Times New Roman" panose="02020603050405020304" pitchFamily="18" charset="0"/>
              </a:rPr>
              <a:t>	   As </a:t>
            </a:r>
            <a:r>
              <a:rPr lang="en-US" altLang="en-US" sz="2400">
                <a:solidFill>
                  <a:srgbClr val="000000"/>
                </a:solidFill>
                <a:latin typeface="Courier New" panose="02070309020205020404" pitchFamily="49" charset="0"/>
              </a:rPr>
              <a:t>SYSTEM</a:t>
            </a:r>
            <a:r>
              <a:rPr lang="en-US" altLang="en-US" sz="2400">
                <a:solidFill>
                  <a:srgbClr val="000000"/>
                </a:solidFill>
                <a:latin typeface="Times New Roman" panose="02020603050405020304" pitchFamily="18" charset="0"/>
              </a:rPr>
              <a:t>, try to create a </a:t>
            </a:r>
            <a:r>
              <a:rPr lang="en-US" altLang="en-US" sz="2400">
                <a:solidFill>
                  <a:srgbClr val="000000"/>
                </a:solidFill>
                <a:latin typeface="Courier New" panose="02070309020205020404" pitchFamily="49" charset="0"/>
              </a:rPr>
              <a:t>CUST_VIEW</a:t>
            </a:r>
            <a:r>
              <a:rPr lang="en-US" altLang="en-US" sz="2400">
                <a:solidFill>
                  <a:srgbClr val="000000"/>
                </a:solidFill>
                <a:latin typeface="Times New Roman" panose="02020603050405020304" pitchFamily="18" charset="0"/>
              </a:rPr>
              <a:t> view on </a:t>
            </a:r>
            <a:r>
              <a:rPr lang="en-US" altLang="en-US" sz="2400">
                <a:solidFill>
                  <a:srgbClr val="000000"/>
                </a:solidFill>
                <a:latin typeface="Courier New" panose="02070309020205020404" pitchFamily="49" charset="0"/>
              </a:rPr>
              <a:t>Emi’s</a:t>
            </a:r>
            <a:r>
              <a:rPr lang="en-US" altLang="en-US" sz="2400">
                <a:solidFill>
                  <a:srgbClr val="000000"/>
                </a:solidFill>
                <a:latin typeface="Times New Roman" panose="02020603050405020304" pitchFamily="18" charset="0"/>
              </a:rPr>
              <a:t> </a:t>
            </a:r>
            <a:r>
              <a:rPr lang="en-US" altLang="en-US" sz="2400">
                <a:solidFill>
                  <a:srgbClr val="000000"/>
                </a:solidFill>
                <a:latin typeface="Courier New" panose="02070309020205020404" pitchFamily="49" charset="0"/>
              </a:rPr>
              <a:t>CUSTOMERS1</a:t>
            </a:r>
            <a:r>
              <a:rPr lang="en-US" altLang="en-US" sz="2400">
                <a:solidFill>
                  <a:srgbClr val="000000"/>
                </a:solidFill>
                <a:latin typeface="Times New Roman" panose="02020603050405020304" pitchFamily="18" charset="0"/>
              </a:rPr>
              <a:t> table. 	What happens?</a:t>
            </a:r>
          </a:p>
          <a:p>
            <a:pPr marL="342900" lvl="2" indent="-114300" algn="just" defTabSz="457200" fontAlgn="base">
              <a:spcBef>
                <a:spcPct val="0"/>
              </a:spcBef>
              <a:spcAft>
                <a:spcPct val="0"/>
              </a:spcAft>
              <a:buSzPct val="100000"/>
              <a:tabLst>
                <a:tab pos="457200" algn="l"/>
                <a:tab pos="685800" algn="l"/>
              </a:tabLst>
            </a:pPr>
            <a:r>
              <a:rPr lang="en-US" altLang="en-US" sz="2400" b="1">
                <a:solidFill>
                  <a:srgbClr val="000000"/>
                </a:solidFill>
                <a:latin typeface="Arial" panose="020B0604020202020204" pitchFamily="34" charset="0"/>
              </a:rPr>
              <a:t>6 </a:t>
            </a:r>
            <a:r>
              <a:rPr lang="en-US" altLang="en-US" sz="2400">
                <a:solidFill>
                  <a:srgbClr val="000000"/>
                </a:solidFill>
                <a:latin typeface="Times New Roman" panose="02020603050405020304" pitchFamily="18" charset="0"/>
              </a:rPr>
              <a:t>	As user </a:t>
            </a:r>
            <a:r>
              <a:rPr lang="en-US" altLang="en-US" sz="2400">
                <a:solidFill>
                  <a:srgbClr val="000000"/>
                </a:solidFill>
                <a:latin typeface="Courier New" panose="02070309020205020404" pitchFamily="49" charset="0"/>
              </a:rPr>
              <a:t>Emi</a:t>
            </a:r>
            <a:r>
              <a:rPr lang="en-US" altLang="en-US" sz="2400">
                <a:solidFill>
                  <a:srgbClr val="000000"/>
                </a:solidFill>
                <a:latin typeface="Times New Roman" panose="02020603050405020304" pitchFamily="18" charset="0"/>
              </a:rPr>
              <a:t>, grant </a:t>
            </a:r>
            <a:r>
              <a:rPr lang="en-US" altLang="en-US" sz="2400">
                <a:solidFill>
                  <a:srgbClr val="000000"/>
                </a:solidFill>
                <a:latin typeface="Courier New" panose="02070309020205020404" pitchFamily="49" charset="0"/>
              </a:rPr>
              <a:t>SELECT</a:t>
            </a:r>
            <a:r>
              <a:rPr lang="en-US" altLang="en-US" sz="2400">
                <a:solidFill>
                  <a:srgbClr val="000000"/>
                </a:solidFill>
                <a:latin typeface="Times New Roman" panose="02020603050405020304" pitchFamily="18" charset="0"/>
              </a:rPr>
              <a:t> on </a:t>
            </a:r>
            <a:r>
              <a:rPr lang="en-US" altLang="en-US" sz="2400">
                <a:solidFill>
                  <a:srgbClr val="000000"/>
                </a:solidFill>
                <a:latin typeface="Courier New" panose="02070309020205020404" pitchFamily="49" charset="0"/>
              </a:rPr>
              <a:t>CUSTOMERS1</a:t>
            </a:r>
            <a:r>
              <a:rPr lang="en-US" altLang="en-US" sz="2400">
                <a:solidFill>
                  <a:srgbClr val="000000"/>
                </a:solidFill>
                <a:latin typeface="Times New Roman" panose="02020603050405020304" pitchFamily="18" charset="0"/>
              </a:rPr>
              <a:t> to </a:t>
            </a:r>
            <a:r>
              <a:rPr lang="en-US" altLang="en-US" sz="2400">
                <a:solidFill>
                  <a:srgbClr val="000000"/>
                </a:solidFill>
                <a:latin typeface="Courier New" panose="02070309020205020404" pitchFamily="49" charset="0"/>
              </a:rPr>
              <a:t>SYSTEM</a:t>
            </a:r>
            <a:r>
              <a:rPr lang="en-US" altLang="en-US" sz="2400">
                <a:solidFill>
                  <a:srgbClr val="000000"/>
                </a:solidFill>
                <a:latin typeface="Times New Roman" panose="02020603050405020304" pitchFamily="18" charset="0"/>
              </a:rPr>
              <a:t>.  As </a:t>
            </a:r>
            <a:r>
              <a:rPr lang="en-US" altLang="en-US" sz="2400">
                <a:solidFill>
                  <a:srgbClr val="000000"/>
                </a:solidFill>
                <a:latin typeface="Courier New" panose="02070309020205020404" pitchFamily="49" charset="0"/>
              </a:rPr>
              <a:t>SYSTEM</a:t>
            </a:r>
            <a:r>
              <a:rPr lang="en-US" altLang="en-US" sz="2400">
                <a:solidFill>
                  <a:srgbClr val="000000"/>
                </a:solidFill>
                <a:latin typeface="Times New Roman" panose="02020603050405020304" pitchFamily="18" charset="0"/>
              </a:rPr>
              <a:t>, create a</a:t>
            </a:r>
          </a:p>
          <a:p>
            <a:pPr marL="342900" lvl="2" indent="-114300" algn="just" defTabSz="457200" fontAlgn="base">
              <a:spcBef>
                <a:spcPct val="0"/>
              </a:spcBef>
              <a:spcAft>
                <a:spcPct val="0"/>
              </a:spcAft>
              <a:buSzPct val="100000"/>
              <a:tabLst>
                <a:tab pos="457200" algn="l"/>
                <a:tab pos="685800" algn="l"/>
              </a:tabLst>
            </a:pPr>
            <a:r>
              <a:rPr lang="en-US" altLang="en-US" sz="2400">
                <a:solidFill>
                  <a:srgbClr val="000000"/>
                </a:solidFill>
                <a:latin typeface="Times New Roman" panose="02020603050405020304" pitchFamily="18" charset="0"/>
              </a:rPr>
              <a:t>	   </a:t>
            </a:r>
            <a:r>
              <a:rPr lang="en-US" altLang="en-US" sz="2400">
                <a:solidFill>
                  <a:srgbClr val="000000"/>
                </a:solidFill>
                <a:latin typeface="Courier New" panose="02070309020205020404" pitchFamily="49" charset="0"/>
              </a:rPr>
              <a:t>CUST_VIEW</a:t>
            </a:r>
            <a:r>
              <a:rPr lang="en-US" altLang="en-US" sz="2400">
                <a:solidFill>
                  <a:srgbClr val="000000"/>
                </a:solidFill>
                <a:latin typeface="Times New Roman" panose="02020603050405020304" pitchFamily="18" charset="0"/>
              </a:rPr>
              <a:t> view on </a:t>
            </a:r>
            <a:r>
              <a:rPr lang="en-US" altLang="en-US" sz="2400">
                <a:solidFill>
                  <a:srgbClr val="000000"/>
                </a:solidFill>
                <a:latin typeface="Courier New" panose="02070309020205020404" pitchFamily="49" charset="0"/>
              </a:rPr>
              <a:t>Emi</a:t>
            </a:r>
            <a:r>
              <a:rPr lang="en-US" altLang="en-US" sz="2400">
                <a:solidFill>
                  <a:srgbClr val="000000"/>
                </a:solidFill>
                <a:latin typeface="Times New Roman" panose="02020603050405020304" pitchFamily="18" charset="0"/>
              </a:rPr>
              <a:t>’s </a:t>
            </a:r>
            <a:r>
              <a:rPr lang="en-US" altLang="en-US" sz="2400">
                <a:solidFill>
                  <a:srgbClr val="000000"/>
                </a:solidFill>
                <a:latin typeface="Courier New" panose="02070309020205020404" pitchFamily="49" charset="0"/>
              </a:rPr>
              <a:t>CUSTOMERS1</a:t>
            </a:r>
            <a:r>
              <a:rPr lang="en-US" altLang="en-US" sz="2400">
                <a:solidFill>
                  <a:srgbClr val="000000"/>
                </a:solidFill>
                <a:latin typeface="Times New Roman" panose="02020603050405020304" pitchFamily="18" charset="0"/>
              </a:rPr>
              <a:t> table.</a:t>
            </a:r>
          </a:p>
        </p:txBody>
      </p:sp>
    </p:spTree>
    <p:extLst>
      <p:ext uri="{BB962C8B-B14F-4D97-AF65-F5344CB8AC3E}">
        <p14:creationId xmlns:p14="http://schemas.microsoft.com/office/powerpoint/2010/main" val="7655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a:t>
            </a:r>
            <a:endParaRPr lang="en-US" dirty="0"/>
          </a:p>
        </p:txBody>
      </p:sp>
      <p:sp>
        <p:nvSpPr>
          <p:cNvPr id="4" name="Rectangle 3"/>
          <p:cNvSpPr/>
          <p:nvPr/>
        </p:nvSpPr>
        <p:spPr>
          <a:xfrm>
            <a:off x="324860" y="959499"/>
            <a:ext cx="11748320" cy="5262979"/>
          </a:xfrm>
          <a:prstGeom prst="rect">
            <a:avLst/>
          </a:prstGeom>
        </p:spPr>
        <p:txBody>
          <a:bodyPr wrap="square">
            <a:spAutoFit/>
          </a:bodyPr>
          <a:lstStyle/>
          <a:p>
            <a:pPr marL="457200" indent="-457200">
              <a:lnSpc>
                <a:spcPct val="150000"/>
              </a:lnSpc>
              <a:buFont typeface="Wingdings" pitchFamily="2" charset="2"/>
              <a:buChar char="v"/>
            </a:pPr>
            <a:r>
              <a:rPr lang="en-US" sz="2800" b="1" kern="0" dirty="0" err="1">
                <a:solidFill>
                  <a:srgbClr val="000000"/>
                </a:solidFill>
                <a:latin typeface="Arial"/>
              </a:rPr>
              <a:t>Các</a:t>
            </a:r>
            <a:r>
              <a:rPr lang="en-US" sz="2800" b="1" kern="0" dirty="0">
                <a:solidFill>
                  <a:srgbClr val="000000"/>
                </a:solidFill>
                <a:latin typeface="Arial"/>
              </a:rPr>
              <a:t> </a:t>
            </a:r>
            <a:r>
              <a:rPr lang="en-US" sz="2800" b="1" kern="0" dirty="0" err="1">
                <a:solidFill>
                  <a:srgbClr val="000000"/>
                </a:solidFill>
                <a:latin typeface="Arial"/>
              </a:rPr>
              <a:t>quyền</a:t>
            </a:r>
            <a:r>
              <a:rPr lang="en-US" sz="2800" b="1" kern="0" dirty="0">
                <a:solidFill>
                  <a:srgbClr val="000000"/>
                </a:solidFill>
                <a:latin typeface="Arial"/>
              </a:rPr>
              <a:t> </a:t>
            </a:r>
            <a:r>
              <a:rPr lang="en-US" sz="2800" b="1" kern="0" dirty="0" err="1">
                <a:solidFill>
                  <a:srgbClr val="000000"/>
                </a:solidFill>
                <a:latin typeface="Arial"/>
              </a:rPr>
              <a:t>hệ</a:t>
            </a:r>
            <a:r>
              <a:rPr lang="en-US" sz="2800" b="1" kern="0" dirty="0">
                <a:solidFill>
                  <a:srgbClr val="000000"/>
                </a:solidFill>
                <a:latin typeface="Arial"/>
              </a:rPr>
              <a:t> </a:t>
            </a:r>
            <a:r>
              <a:rPr lang="en-US" sz="2800" b="1" kern="0" dirty="0" err="1">
                <a:solidFill>
                  <a:srgbClr val="000000"/>
                </a:solidFill>
                <a:latin typeface="Arial"/>
              </a:rPr>
              <a:t>thống</a:t>
            </a:r>
            <a:r>
              <a:rPr lang="en-US" sz="2800" b="1" kern="0" dirty="0">
                <a:solidFill>
                  <a:srgbClr val="000000"/>
                </a:solidFill>
                <a:latin typeface="Arial"/>
              </a:rPr>
              <a:t> </a:t>
            </a:r>
            <a:r>
              <a:rPr lang="en-US" sz="2800" b="1" kern="0" dirty="0" err="1">
                <a:solidFill>
                  <a:srgbClr val="000000"/>
                </a:solidFill>
                <a:latin typeface="Arial"/>
              </a:rPr>
              <a:t>có</a:t>
            </a:r>
            <a:r>
              <a:rPr lang="en-US" sz="2800" b="1" kern="0" dirty="0">
                <a:solidFill>
                  <a:srgbClr val="000000"/>
                </a:solidFill>
                <a:latin typeface="Arial"/>
              </a:rPr>
              <a:t> </a:t>
            </a:r>
            <a:r>
              <a:rPr lang="en-US" sz="2800" b="1" kern="0" dirty="0" err="1">
                <a:solidFill>
                  <a:srgbClr val="000000"/>
                </a:solidFill>
                <a:latin typeface="Arial"/>
              </a:rPr>
              <a:t>thể</a:t>
            </a:r>
            <a:r>
              <a:rPr lang="en-US" sz="2800" b="1" kern="0" dirty="0">
                <a:solidFill>
                  <a:srgbClr val="000000"/>
                </a:solidFill>
                <a:latin typeface="Arial"/>
              </a:rPr>
              <a:t> chia </a:t>
            </a:r>
            <a:r>
              <a:rPr lang="en-US" sz="2800" b="1" kern="0" dirty="0" err="1">
                <a:solidFill>
                  <a:srgbClr val="000000"/>
                </a:solidFill>
                <a:latin typeface="Arial"/>
              </a:rPr>
              <a:t>ra</a:t>
            </a:r>
            <a:r>
              <a:rPr lang="en-US" sz="2800" b="1" kern="0" dirty="0">
                <a:solidFill>
                  <a:srgbClr val="000000"/>
                </a:solidFill>
                <a:latin typeface="Arial"/>
              </a:rPr>
              <a:t> </a:t>
            </a:r>
            <a:r>
              <a:rPr lang="en-US" sz="2800" b="1" kern="0" dirty="0" err="1">
                <a:solidFill>
                  <a:srgbClr val="000000"/>
                </a:solidFill>
                <a:latin typeface="Arial"/>
              </a:rPr>
              <a:t>như</a:t>
            </a:r>
            <a:r>
              <a:rPr lang="en-US" sz="2800" b="1" kern="0" dirty="0">
                <a:solidFill>
                  <a:srgbClr val="000000"/>
                </a:solidFill>
                <a:latin typeface="Arial"/>
              </a:rPr>
              <a:t> </a:t>
            </a:r>
            <a:r>
              <a:rPr lang="en-US" sz="2800" b="1" kern="0" dirty="0" err="1">
                <a:solidFill>
                  <a:srgbClr val="000000"/>
                </a:solidFill>
                <a:latin typeface="Arial"/>
              </a:rPr>
              <a:t>sau</a:t>
            </a:r>
            <a:r>
              <a:rPr lang="en-US" sz="2800" b="1" kern="0" dirty="0">
                <a:solidFill>
                  <a:srgbClr val="000000"/>
                </a:solidFill>
                <a:latin typeface="Arial"/>
              </a:rPr>
              <a:t>:</a:t>
            </a:r>
          </a:p>
          <a:p>
            <a:pPr marL="457200" lvl="0" indent="-457200">
              <a:lnSpc>
                <a:spcPct val="150000"/>
              </a:lnSpc>
              <a:buFont typeface="Arial" pitchFamily="34" charset="0"/>
              <a:buChar char="•"/>
            </a:pP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quyền</a:t>
            </a:r>
            <a:r>
              <a:rPr lang="en-GB" sz="2800" kern="0" dirty="0">
                <a:solidFill>
                  <a:srgbClr val="000000"/>
                </a:solidFill>
                <a:latin typeface="Arial"/>
              </a:rPr>
              <a:t> </a:t>
            </a:r>
            <a:r>
              <a:rPr lang="en-GB" sz="2800" kern="0" dirty="0" err="1">
                <a:solidFill>
                  <a:srgbClr val="000000"/>
                </a:solidFill>
                <a:latin typeface="Arial"/>
              </a:rPr>
              <a:t>cho</a:t>
            </a:r>
            <a:r>
              <a:rPr lang="en-GB" sz="2800" kern="0" dirty="0">
                <a:solidFill>
                  <a:srgbClr val="000000"/>
                </a:solidFill>
                <a:latin typeface="Arial"/>
              </a:rPr>
              <a:t> </a:t>
            </a:r>
            <a:r>
              <a:rPr lang="en-GB" sz="2800" kern="0" dirty="0" err="1">
                <a:solidFill>
                  <a:srgbClr val="000000"/>
                </a:solidFill>
                <a:latin typeface="Arial"/>
              </a:rPr>
              <a:t>phép</a:t>
            </a:r>
            <a:r>
              <a:rPr lang="en-GB" sz="2800" kern="0" dirty="0">
                <a:solidFill>
                  <a:srgbClr val="000000"/>
                </a:solidFill>
                <a:latin typeface="Arial"/>
              </a:rPr>
              <a:t> </a:t>
            </a:r>
            <a:r>
              <a:rPr lang="en-GB" sz="2800" kern="0" dirty="0" err="1">
                <a:solidFill>
                  <a:srgbClr val="000000"/>
                </a:solidFill>
                <a:latin typeface="Arial"/>
              </a:rPr>
              <a:t>thực</a:t>
            </a:r>
            <a:r>
              <a:rPr lang="en-GB" sz="2800" kern="0" dirty="0">
                <a:solidFill>
                  <a:srgbClr val="000000"/>
                </a:solidFill>
                <a:latin typeface="Arial"/>
              </a:rPr>
              <a:t> </a:t>
            </a:r>
            <a:r>
              <a:rPr lang="en-GB" sz="2800" kern="0" dirty="0" err="1">
                <a:solidFill>
                  <a:srgbClr val="000000"/>
                </a:solidFill>
                <a:latin typeface="Arial"/>
              </a:rPr>
              <a:t>hiện</a:t>
            </a:r>
            <a:r>
              <a:rPr lang="en-GB" sz="2800" kern="0" dirty="0">
                <a:solidFill>
                  <a:srgbClr val="000000"/>
                </a:solidFill>
                <a:latin typeface="Arial"/>
              </a:rPr>
              <a:t> </a:t>
            </a: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thao</a:t>
            </a:r>
            <a:r>
              <a:rPr lang="en-GB" sz="2800" kern="0" dirty="0">
                <a:solidFill>
                  <a:srgbClr val="000000"/>
                </a:solidFill>
                <a:latin typeface="Arial"/>
              </a:rPr>
              <a:t> </a:t>
            </a:r>
            <a:r>
              <a:rPr lang="en-GB" sz="2800" kern="0" dirty="0" err="1">
                <a:solidFill>
                  <a:srgbClr val="000000"/>
                </a:solidFill>
                <a:latin typeface="Arial"/>
              </a:rPr>
              <a:t>tác</a:t>
            </a:r>
            <a:r>
              <a:rPr lang="en-GB" sz="2800" kern="0" dirty="0">
                <a:solidFill>
                  <a:srgbClr val="000000"/>
                </a:solidFill>
                <a:latin typeface="Arial"/>
              </a:rPr>
              <a:t> </a:t>
            </a:r>
            <a:r>
              <a:rPr lang="en-GB" sz="2800" kern="0" dirty="0" err="1">
                <a:solidFill>
                  <a:srgbClr val="000000"/>
                </a:solidFill>
                <a:latin typeface="Arial"/>
              </a:rPr>
              <a:t>mức</a:t>
            </a:r>
            <a:r>
              <a:rPr lang="en-GB" sz="2800" kern="0" dirty="0">
                <a:solidFill>
                  <a:srgbClr val="000000"/>
                </a:solidFill>
                <a:latin typeface="Arial"/>
              </a:rPr>
              <a:t> </a:t>
            </a:r>
            <a:r>
              <a:rPr lang="en-GB" sz="2800" kern="0" dirty="0" err="1">
                <a:solidFill>
                  <a:srgbClr val="000000"/>
                </a:solidFill>
                <a:latin typeface="Arial"/>
              </a:rPr>
              <a:t>độ</a:t>
            </a:r>
            <a:r>
              <a:rPr lang="en-GB" sz="2800" kern="0" dirty="0">
                <a:solidFill>
                  <a:srgbClr val="000000"/>
                </a:solidFill>
                <a:latin typeface="Arial"/>
              </a:rPr>
              <a:t> </a:t>
            </a:r>
            <a:r>
              <a:rPr lang="en-GB" sz="2800" kern="0" dirty="0" err="1">
                <a:solidFill>
                  <a:srgbClr val="000000"/>
                </a:solidFill>
                <a:latin typeface="Arial"/>
              </a:rPr>
              <a:t>rộng</a:t>
            </a:r>
            <a:r>
              <a:rPr lang="en-GB" sz="2800" kern="0" dirty="0">
                <a:solidFill>
                  <a:srgbClr val="000000"/>
                </a:solidFill>
                <a:latin typeface="Arial"/>
              </a:rPr>
              <a:t> </a:t>
            </a:r>
            <a:r>
              <a:rPr lang="en-GB" sz="2800" kern="0" dirty="0" err="1">
                <a:solidFill>
                  <a:srgbClr val="000000"/>
                </a:solidFill>
                <a:latin typeface="Arial"/>
              </a:rPr>
              <a:t>trên</a:t>
            </a:r>
            <a:r>
              <a:rPr lang="en-GB" sz="2800" kern="0" dirty="0">
                <a:solidFill>
                  <a:srgbClr val="000000"/>
                </a:solidFill>
                <a:latin typeface="Arial"/>
              </a:rPr>
              <a:t> </a:t>
            </a:r>
            <a:r>
              <a:rPr lang="en-GB" sz="2800" kern="0" dirty="0" err="1">
                <a:solidFill>
                  <a:srgbClr val="000000"/>
                </a:solidFill>
                <a:latin typeface="Arial"/>
              </a:rPr>
              <a:t>hệ</a:t>
            </a:r>
            <a:r>
              <a:rPr lang="en-GB" sz="2800" kern="0" dirty="0">
                <a:solidFill>
                  <a:srgbClr val="000000"/>
                </a:solidFill>
                <a:latin typeface="Arial"/>
              </a:rPr>
              <a:t> </a:t>
            </a:r>
            <a:r>
              <a:rPr lang="en-GB" sz="2800" kern="0" dirty="0" err="1">
                <a:solidFill>
                  <a:srgbClr val="000000"/>
                </a:solidFill>
                <a:latin typeface="Arial"/>
              </a:rPr>
              <a:t>thống</a:t>
            </a:r>
            <a:r>
              <a:rPr lang="en-GB" sz="2800" kern="0" dirty="0">
                <a:solidFill>
                  <a:srgbClr val="000000"/>
                </a:solidFill>
                <a:latin typeface="Arial"/>
              </a:rPr>
              <a:t> </a:t>
            </a:r>
            <a:r>
              <a:rPr lang="en-GB" sz="2800" kern="0" dirty="0" err="1">
                <a:solidFill>
                  <a:srgbClr val="000000"/>
                </a:solidFill>
                <a:latin typeface="Arial"/>
              </a:rPr>
              <a:t>ví</a:t>
            </a:r>
            <a:r>
              <a:rPr lang="en-GB" sz="2800" kern="0" dirty="0">
                <a:solidFill>
                  <a:srgbClr val="000000"/>
                </a:solidFill>
                <a:latin typeface="Arial"/>
              </a:rPr>
              <a:t> </a:t>
            </a:r>
            <a:r>
              <a:rPr lang="en-GB" sz="2800" kern="0" dirty="0" err="1">
                <a:solidFill>
                  <a:srgbClr val="000000"/>
                </a:solidFill>
                <a:latin typeface="Arial"/>
              </a:rPr>
              <a:t>dụ</a:t>
            </a:r>
            <a:r>
              <a:rPr lang="en-GB" sz="2800" kern="0" dirty="0">
                <a:solidFill>
                  <a:srgbClr val="000000"/>
                </a:solidFill>
                <a:latin typeface="Arial"/>
              </a:rPr>
              <a:t> </a:t>
            </a:r>
            <a:r>
              <a:rPr lang="en-GB" sz="2800" kern="0" dirty="0" err="1">
                <a:solidFill>
                  <a:srgbClr val="000000"/>
                </a:solidFill>
                <a:latin typeface="Arial"/>
              </a:rPr>
              <a:t>như</a:t>
            </a:r>
            <a:r>
              <a:rPr lang="en-GB" sz="2800" kern="0" dirty="0">
                <a:solidFill>
                  <a:srgbClr val="000000"/>
                </a:solidFill>
                <a:latin typeface="Arial"/>
              </a:rPr>
              <a:t>: CREATE SESSION, CREATE TABLESPACE, CREATE USER.</a:t>
            </a:r>
            <a:endParaRPr lang="en-US" sz="2800" kern="0" dirty="0">
              <a:solidFill>
                <a:srgbClr val="000000"/>
              </a:solidFill>
              <a:latin typeface="Arial"/>
            </a:endParaRPr>
          </a:p>
          <a:p>
            <a:pPr marL="457200" lvl="0" indent="-457200">
              <a:lnSpc>
                <a:spcPct val="150000"/>
              </a:lnSpc>
              <a:buFont typeface="Arial" pitchFamily="34" charset="0"/>
              <a:buChar char="•"/>
            </a:pP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quyền</a:t>
            </a:r>
            <a:r>
              <a:rPr lang="en-GB" sz="2800" kern="0" dirty="0">
                <a:solidFill>
                  <a:srgbClr val="000000"/>
                </a:solidFill>
                <a:latin typeface="Arial"/>
              </a:rPr>
              <a:t> </a:t>
            </a:r>
            <a:r>
              <a:rPr lang="en-GB" sz="2800" kern="0" dirty="0" err="1">
                <a:solidFill>
                  <a:srgbClr val="000000"/>
                </a:solidFill>
                <a:latin typeface="Arial"/>
              </a:rPr>
              <a:t>cho</a:t>
            </a:r>
            <a:r>
              <a:rPr lang="en-GB" sz="2800" kern="0" dirty="0">
                <a:solidFill>
                  <a:srgbClr val="000000"/>
                </a:solidFill>
                <a:latin typeface="Arial"/>
              </a:rPr>
              <a:t> </a:t>
            </a:r>
            <a:r>
              <a:rPr lang="en-GB" sz="2800" kern="0" dirty="0" err="1">
                <a:solidFill>
                  <a:srgbClr val="000000"/>
                </a:solidFill>
                <a:latin typeface="Arial"/>
              </a:rPr>
              <a:t>phép</a:t>
            </a:r>
            <a:r>
              <a:rPr lang="en-GB" sz="2800" kern="0" dirty="0">
                <a:solidFill>
                  <a:srgbClr val="000000"/>
                </a:solidFill>
                <a:latin typeface="Arial"/>
              </a:rPr>
              <a:t> </a:t>
            </a:r>
            <a:r>
              <a:rPr lang="en-GB" sz="2800" kern="0" dirty="0" err="1">
                <a:solidFill>
                  <a:srgbClr val="000000"/>
                </a:solidFill>
                <a:latin typeface="Arial"/>
              </a:rPr>
              <a:t>quản</a:t>
            </a:r>
            <a:r>
              <a:rPr lang="en-GB" sz="2800" kern="0" dirty="0">
                <a:solidFill>
                  <a:srgbClr val="000000"/>
                </a:solidFill>
                <a:latin typeface="Arial"/>
              </a:rPr>
              <a:t> </a:t>
            </a:r>
            <a:r>
              <a:rPr lang="en-GB" sz="2800" kern="0" dirty="0" err="1">
                <a:solidFill>
                  <a:srgbClr val="000000"/>
                </a:solidFill>
                <a:latin typeface="Arial"/>
              </a:rPr>
              <a:t>lý</a:t>
            </a:r>
            <a:r>
              <a:rPr lang="en-GB" sz="2800" kern="0" dirty="0">
                <a:solidFill>
                  <a:srgbClr val="000000"/>
                </a:solidFill>
                <a:latin typeface="Arial"/>
              </a:rPr>
              <a:t> </a:t>
            </a: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đối</a:t>
            </a:r>
            <a:r>
              <a:rPr lang="en-GB" sz="2800" kern="0" dirty="0">
                <a:solidFill>
                  <a:srgbClr val="000000"/>
                </a:solidFill>
                <a:latin typeface="Arial"/>
              </a:rPr>
              <a:t> </a:t>
            </a:r>
            <a:r>
              <a:rPr lang="en-GB" sz="2800" kern="0" dirty="0" err="1">
                <a:solidFill>
                  <a:srgbClr val="000000"/>
                </a:solidFill>
                <a:latin typeface="Arial"/>
              </a:rPr>
              <a:t>tượng</a:t>
            </a:r>
            <a:r>
              <a:rPr lang="en-GB" sz="2800" kern="0" dirty="0">
                <a:solidFill>
                  <a:srgbClr val="000000"/>
                </a:solidFill>
                <a:latin typeface="Arial"/>
              </a:rPr>
              <a:t> </a:t>
            </a:r>
            <a:r>
              <a:rPr lang="en-GB" sz="2800" kern="0" dirty="0" err="1">
                <a:solidFill>
                  <a:srgbClr val="000000"/>
                </a:solidFill>
                <a:latin typeface="Arial"/>
              </a:rPr>
              <a:t>thuộc</a:t>
            </a:r>
            <a:r>
              <a:rPr lang="en-GB" sz="2800" kern="0" dirty="0">
                <a:solidFill>
                  <a:srgbClr val="000000"/>
                </a:solidFill>
                <a:latin typeface="Arial"/>
              </a:rPr>
              <a:t> </a:t>
            </a:r>
            <a:r>
              <a:rPr lang="en-GB" sz="2800" kern="0" dirty="0" err="1">
                <a:solidFill>
                  <a:srgbClr val="000000"/>
                </a:solidFill>
                <a:latin typeface="Arial"/>
              </a:rPr>
              <a:t>về</a:t>
            </a:r>
            <a:r>
              <a:rPr lang="en-GB" sz="2800" kern="0" dirty="0">
                <a:solidFill>
                  <a:srgbClr val="000000"/>
                </a:solidFill>
                <a:latin typeface="Arial"/>
              </a:rPr>
              <a:t> </a:t>
            </a:r>
            <a:r>
              <a:rPr lang="en-GB" sz="2800" kern="0" dirty="0" err="1">
                <a:solidFill>
                  <a:srgbClr val="000000"/>
                </a:solidFill>
                <a:latin typeface="Arial"/>
              </a:rPr>
              <a:t>một</a:t>
            </a:r>
            <a:r>
              <a:rPr lang="en-GB" sz="2800" kern="0" dirty="0">
                <a:solidFill>
                  <a:srgbClr val="000000"/>
                </a:solidFill>
                <a:latin typeface="Arial"/>
              </a:rPr>
              <a:t> user </a:t>
            </a:r>
            <a:r>
              <a:rPr lang="en-GB" sz="2800" kern="0" dirty="0" err="1">
                <a:solidFill>
                  <a:srgbClr val="000000"/>
                </a:solidFill>
                <a:latin typeface="Arial"/>
              </a:rPr>
              <a:t>ví</a:t>
            </a:r>
            <a:r>
              <a:rPr lang="en-GB" sz="2800" kern="0" dirty="0">
                <a:solidFill>
                  <a:srgbClr val="000000"/>
                </a:solidFill>
                <a:latin typeface="Arial"/>
              </a:rPr>
              <a:t> </a:t>
            </a:r>
            <a:r>
              <a:rPr lang="en-GB" sz="2800" kern="0" dirty="0" err="1">
                <a:solidFill>
                  <a:srgbClr val="000000"/>
                </a:solidFill>
                <a:latin typeface="Arial"/>
              </a:rPr>
              <a:t>dụ</a:t>
            </a:r>
            <a:r>
              <a:rPr lang="en-GB" sz="2800" kern="0" dirty="0">
                <a:solidFill>
                  <a:srgbClr val="000000"/>
                </a:solidFill>
                <a:latin typeface="Arial"/>
              </a:rPr>
              <a:t>: CREATE TABLE</a:t>
            </a:r>
            <a:endParaRPr lang="en-US" sz="2800" kern="0" dirty="0">
              <a:solidFill>
                <a:srgbClr val="000000"/>
              </a:solidFill>
              <a:latin typeface="Arial"/>
            </a:endParaRPr>
          </a:p>
          <a:p>
            <a:pPr marL="457200" lvl="0" indent="-457200">
              <a:lnSpc>
                <a:spcPct val="150000"/>
              </a:lnSpc>
              <a:buFont typeface="Arial" pitchFamily="34" charset="0"/>
              <a:buChar char="•"/>
            </a:pP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quyền</a:t>
            </a:r>
            <a:r>
              <a:rPr lang="en-GB" sz="2800" kern="0" dirty="0">
                <a:solidFill>
                  <a:srgbClr val="000000"/>
                </a:solidFill>
                <a:latin typeface="Arial"/>
              </a:rPr>
              <a:t> </a:t>
            </a:r>
            <a:r>
              <a:rPr lang="en-GB" sz="2800" kern="0" dirty="0" err="1">
                <a:solidFill>
                  <a:srgbClr val="000000"/>
                </a:solidFill>
                <a:latin typeface="Arial"/>
              </a:rPr>
              <a:t>cho</a:t>
            </a:r>
            <a:r>
              <a:rPr lang="en-GB" sz="2800" kern="0" dirty="0">
                <a:solidFill>
                  <a:srgbClr val="000000"/>
                </a:solidFill>
                <a:latin typeface="Arial"/>
              </a:rPr>
              <a:t> </a:t>
            </a:r>
            <a:r>
              <a:rPr lang="en-GB" sz="2800" kern="0" dirty="0" err="1">
                <a:solidFill>
                  <a:srgbClr val="000000"/>
                </a:solidFill>
                <a:latin typeface="Arial"/>
              </a:rPr>
              <a:t>phép</a:t>
            </a:r>
            <a:r>
              <a:rPr lang="en-GB" sz="2800" kern="0" dirty="0">
                <a:solidFill>
                  <a:srgbClr val="000000"/>
                </a:solidFill>
                <a:latin typeface="Arial"/>
              </a:rPr>
              <a:t> </a:t>
            </a:r>
            <a:r>
              <a:rPr lang="en-GB" sz="2800" kern="0" dirty="0" err="1">
                <a:solidFill>
                  <a:srgbClr val="000000"/>
                </a:solidFill>
                <a:latin typeface="Arial"/>
              </a:rPr>
              <a:t>quản</a:t>
            </a:r>
            <a:r>
              <a:rPr lang="en-GB" sz="2800" kern="0" dirty="0">
                <a:solidFill>
                  <a:srgbClr val="000000"/>
                </a:solidFill>
                <a:latin typeface="Arial"/>
              </a:rPr>
              <a:t> </a:t>
            </a:r>
            <a:r>
              <a:rPr lang="en-GB" sz="2800" kern="0" dirty="0" err="1">
                <a:solidFill>
                  <a:srgbClr val="000000"/>
                </a:solidFill>
                <a:latin typeface="Arial"/>
              </a:rPr>
              <a:t>lý</a:t>
            </a:r>
            <a:r>
              <a:rPr lang="en-GB" sz="2800" kern="0" dirty="0">
                <a:solidFill>
                  <a:srgbClr val="000000"/>
                </a:solidFill>
                <a:latin typeface="Arial"/>
              </a:rPr>
              <a:t> </a:t>
            </a: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đối</a:t>
            </a:r>
            <a:r>
              <a:rPr lang="en-GB" sz="2800" kern="0" dirty="0">
                <a:solidFill>
                  <a:srgbClr val="000000"/>
                </a:solidFill>
                <a:latin typeface="Arial"/>
              </a:rPr>
              <a:t> </a:t>
            </a:r>
            <a:r>
              <a:rPr lang="en-GB" sz="2800" kern="0" dirty="0" err="1">
                <a:solidFill>
                  <a:srgbClr val="000000"/>
                </a:solidFill>
                <a:latin typeface="Arial"/>
              </a:rPr>
              <a:t>tượng</a:t>
            </a:r>
            <a:r>
              <a:rPr lang="en-GB" sz="2800" kern="0" dirty="0">
                <a:solidFill>
                  <a:srgbClr val="000000"/>
                </a:solidFill>
                <a:latin typeface="Arial"/>
              </a:rPr>
              <a:t> </a:t>
            </a:r>
            <a:r>
              <a:rPr lang="en-GB" sz="2800" kern="0" dirty="0" err="1">
                <a:solidFill>
                  <a:srgbClr val="000000"/>
                </a:solidFill>
                <a:latin typeface="Arial"/>
              </a:rPr>
              <a:t>trong</a:t>
            </a:r>
            <a:r>
              <a:rPr lang="en-GB" sz="2800" kern="0" dirty="0">
                <a:solidFill>
                  <a:srgbClr val="000000"/>
                </a:solidFill>
                <a:latin typeface="Arial"/>
              </a:rPr>
              <a:t> </a:t>
            </a:r>
            <a:r>
              <a:rPr lang="en-GB" sz="2800" kern="0" dirty="0" err="1">
                <a:solidFill>
                  <a:srgbClr val="000000"/>
                </a:solidFill>
                <a:latin typeface="Arial"/>
              </a:rPr>
              <a:t>bất</a:t>
            </a:r>
            <a:r>
              <a:rPr lang="en-GB" sz="2800" kern="0" dirty="0">
                <a:solidFill>
                  <a:srgbClr val="000000"/>
                </a:solidFill>
                <a:latin typeface="Arial"/>
              </a:rPr>
              <a:t> </a:t>
            </a:r>
            <a:r>
              <a:rPr lang="en-GB" sz="2800" kern="0" dirty="0" err="1">
                <a:solidFill>
                  <a:srgbClr val="000000"/>
                </a:solidFill>
                <a:latin typeface="Arial"/>
              </a:rPr>
              <a:t>cứ</a:t>
            </a:r>
            <a:r>
              <a:rPr lang="en-GB" sz="2800" kern="0" dirty="0">
                <a:solidFill>
                  <a:srgbClr val="000000"/>
                </a:solidFill>
                <a:latin typeface="Arial"/>
              </a:rPr>
              <a:t> </a:t>
            </a:r>
            <a:r>
              <a:rPr lang="en-GB" sz="2800" kern="0" dirty="0" err="1">
                <a:solidFill>
                  <a:srgbClr val="000000"/>
                </a:solidFill>
                <a:latin typeface="Arial"/>
              </a:rPr>
              <a:t>một</a:t>
            </a:r>
            <a:r>
              <a:rPr lang="en-GB" sz="2800" kern="0" dirty="0">
                <a:solidFill>
                  <a:srgbClr val="000000"/>
                </a:solidFill>
                <a:latin typeface="Arial"/>
              </a:rPr>
              <a:t> schema </a:t>
            </a:r>
            <a:r>
              <a:rPr lang="en-GB" sz="2800" kern="0" dirty="0" err="1">
                <a:solidFill>
                  <a:srgbClr val="000000"/>
                </a:solidFill>
                <a:latin typeface="Arial"/>
              </a:rPr>
              <a:t>nào</a:t>
            </a:r>
            <a:r>
              <a:rPr lang="en-GB" sz="2800" kern="0" dirty="0">
                <a:solidFill>
                  <a:srgbClr val="000000"/>
                </a:solidFill>
                <a:latin typeface="Arial"/>
              </a:rPr>
              <a:t> </a:t>
            </a:r>
            <a:r>
              <a:rPr lang="en-GB" sz="2800" kern="0" dirty="0" err="1">
                <a:solidFill>
                  <a:srgbClr val="000000"/>
                </a:solidFill>
                <a:latin typeface="Arial"/>
              </a:rPr>
              <a:t>ví</a:t>
            </a:r>
            <a:r>
              <a:rPr lang="en-GB" sz="2800" kern="0" dirty="0">
                <a:solidFill>
                  <a:srgbClr val="000000"/>
                </a:solidFill>
                <a:latin typeface="Arial"/>
              </a:rPr>
              <a:t> </a:t>
            </a:r>
            <a:r>
              <a:rPr lang="en-GB" sz="2800" kern="0" dirty="0" err="1">
                <a:solidFill>
                  <a:srgbClr val="000000"/>
                </a:solidFill>
                <a:latin typeface="Arial"/>
              </a:rPr>
              <a:t>dụ</a:t>
            </a:r>
            <a:r>
              <a:rPr lang="en-GB" sz="2800" kern="0" dirty="0">
                <a:solidFill>
                  <a:srgbClr val="000000"/>
                </a:solidFill>
                <a:latin typeface="Arial"/>
              </a:rPr>
              <a:t> </a:t>
            </a:r>
            <a:r>
              <a:rPr lang="en-GB" sz="2800" kern="0" dirty="0" err="1">
                <a:solidFill>
                  <a:srgbClr val="000000"/>
                </a:solidFill>
                <a:latin typeface="Arial"/>
              </a:rPr>
              <a:t>câu</a:t>
            </a:r>
            <a:r>
              <a:rPr lang="en-GB" sz="2800" kern="0" dirty="0">
                <a:solidFill>
                  <a:srgbClr val="000000"/>
                </a:solidFill>
                <a:latin typeface="Arial"/>
              </a:rPr>
              <a:t> </a:t>
            </a:r>
            <a:r>
              <a:rPr lang="en-GB" sz="2800" kern="0" dirty="0" err="1">
                <a:solidFill>
                  <a:srgbClr val="000000"/>
                </a:solidFill>
                <a:latin typeface="Arial"/>
              </a:rPr>
              <a:t>lệnh</a:t>
            </a:r>
            <a:r>
              <a:rPr lang="en-GB" sz="2800" kern="0" dirty="0">
                <a:solidFill>
                  <a:srgbClr val="000000"/>
                </a:solidFill>
                <a:latin typeface="Arial"/>
              </a:rPr>
              <a:t>: CREATE ANY TABLE.</a:t>
            </a:r>
            <a:endParaRPr lang="en-US" sz="2800" kern="0" dirty="0">
              <a:solidFill>
                <a:srgbClr val="000000"/>
              </a:solidFill>
              <a:latin typeface="Arial"/>
            </a:endParaRPr>
          </a:p>
        </p:txBody>
      </p:sp>
    </p:spTree>
    <p:extLst>
      <p:ext uri="{BB962C8B-B14F-4D97-AF65-F5344CB8AC3E}">
        <p14:creationId xmlns:p14="http://schemas.microsoft.com/office/powerpoint/2010/main" val="184701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a:t>
            </a:r>
            <a:endParaRPr lang="en-US" dirty="0"/>
          </a:p>
        </p:txBody>
      </p:sp>
      <p:sp>
        <p:nvSpPr>
          <p:cNvPr id="5" name="Rectangle 2"/>
          <p:cNvSpPr txBox="1">
            <a:spLocks noChangeArrowheads="1"/>
          </p:cNvSpPr>
          <p:nvPr/>
        </p:nvSpPr>
        <p:spPr bwMode="auto">
          <a:xfrm>
            <a:off x="852407" y="1235681"/>
            <a:ext cx="10755824" cy="4162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Hơn</a:t>
            </a:r>
            <a:r>
              <a:rPr kumimoji="0" lang="en-US" sz="2800" b="1" i="0" u="none" strike="noStrike" kern="0" cap="none" spc="0" normalizeH="0" baseline="0" noProof="0" dirty="0">
                <a:ln>
                  <a:noFill/>
                </a:ln>
                <a:solidFill>
                  <a:srgbClr val="000000"/>
                </a:solidFill>
                <a:effectLst/>
                <a:uLnTx/>
                <a:uFillTx/>
                <a:latin typeface="Arial"/>
              </a:rPr>
              <a:t> 100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hệ</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thống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khác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nhau</a:t>
            </a:r>
            <a:r>
              <a:rPr kumimoji="0" lang="en-US" sz="2800" b="1" i="0" u="none" strike="noStrike" kern="0" cap="none" spc="0" normalizeH="0" baseline="0" noProof="0" dirty="0">
                <a:ln>
                  <a:noFill/>
                </a:ln>
                <a:solidFill>
                  <a:srgbClr val="000000"/>
                </a:solidFill>
                <a:effectLst/>
                <a:uLnTx/>
                <a:uFillTx/>
                <a:latin typeface="Arial"/>
              </a:rPr>
              <a:t>.</a:t>
            </a: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Từ</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khóa</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ANY</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trong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gán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hệ</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thống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chỉ</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ra</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rằng</a:t>
            </a:r>
            <a:r>
              <a:rPr kumimoji="0" lang="en-US" sz="2800" b="1" i="0" u="none" strike="noStrike" kern="0" cap="none" spc="0" normalizeH="0" baseline="0" noProof="0" dirty="0">
                <a:ln>
                  <a:noFill/>
                </a:ln>
                <a:solidFill>
                  <a:srgbClr val="000000"/>
                </a:solidFill>
                <a:effectLst/>
                <a:uLnTx/>
                <a:uFillTx/>
                <a:latin typeface="Arial"/>
              </a:rPr>
              <a:t> user </a:t>
            </a:r>
            <a:r>
              <a:rPr kumimoji="0" lang="en-US" sz="2800" b="1" i="0" u="none" strike="noStrike" kern="0" cap="none" spc="0" normalizeH="0" baseline="0" noProof="0" dirty="0" err="1">
                <a:ln>
                  <a:noFill/>
                </a:ln>
                <a:solidFill>
                  <a:srgbClr val="000000"/>
                </a:solidFill>
                <a:effectLst/>
                <a:uLnTx/>
                <a:uFillTx/>
                <a:latin typeface="Arial"/>
              </a:rPr>
              <a:t>có</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thao</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trong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bất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kỳ</a:t>
            </a:r>
            <a:r>
              <a:rPr kumimoji="0" lang="en-US" sz="2800" b="1" i="0" u="none" strike="noStrike" kern="0" cap="none" spc="0" normalizeH="0" baseline="0" noProof="0" dirty="0">
                <a:ln>
                  <a:noFill/>
                </a:ln>
                <a:solidFill>
                  <a:srgbClr val="000000"/>
                </a:solidFill>
                <a:effectLst/>
                <a:uLnTx/>
                <a:uFillTx/>
                <a:latin typeface="Arial"/>
              </a:rPr>
              <a:t> schema </a:t>
            </a:r>
            <a:r>
              <a:rPr kumimoji="0" lang="en-US" sz="2800" b="1" i="0" u="none" strike="noStrike" kern="0" cap="none" spc="0" normalizeH="0" baseline="0" noProof="0" dirty="0" err="1">
                <a:ln>
                  <a:noFill/>
                </a:ln>
                <a:solidFill>
                  <a:srgbClr val="000000"/>
                </a:solidFill>
                <a:effectLst/>
                <a:uLnTx/>
                <a:uFillTx/>
                <a:latin typeface="Arial"/>
              </a:rPr>
              <a:t>nào</a:t>
            </a:r>
            <a:r>
              <a:rPr kumimoji="0" lang="en-US" sz="2800" b="1" i="0" u="none" strike="noStrike" kern="0" cap="none" spc="0" normalizeH="0" baseline="0" noProof="0" dirty="0">
                <a:ln>
                  <a:noFill/>
                </a:ln>
                <a:solidFill>
                  <a:srgbClr val="000000"/>
                </a:solidFill>
                <a:effectLst/>
                <a:uLnTx/>
                <a:uFillTx/>
                <a:latin typeface="Arial"/>
              </a:rPr>
              <a:t>.</a:t>
            </a: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GRANT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gán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cho</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một</a:t>
            </a:r>
            <a:r>
              <a:rPr kumimoji="0" lang="en-US" sz="2800" b="1" i="0" u="none" strike="noStrike" kern="0" cap="none" spc="0" normalizeH="0" baseline="0" noProof="0" dirty="0">
                <a:ln>
                  <a:noFill/>
                </a:ln>
                <a:solidFill>
                  <a:srgbClr val="000000"/>
                </a:solidFill>
                <a:effectLst/>
                <a:uLnTx/>
                <a:uFillTx/>
                <a:latin typeface="Arial"/>
              </a:rPr>
              <a:t> user </a:t>
            </a:r>
            <a:r>
              <a:rPr kumimoji="0" lang="en-US" sz="2800" b="1" i="0" u="none" strike="noStrike" kern="0" cap="none" spc="0" normalizeH="0" baseline="0" noProof="0" dirty="0" err="1">
                <a:ln>
                  <a:noFill/>
                </a:ln>
                <a:solidFill>
                  <a:srgbClr val="000000"/>
                </a:solidFill>
                <a:effectLst/>
                <a:uLnTx/>
                <a:uFillTx/>
                <a:latin typeface="Arial"/>
              </a:rPr>
              <a:t>hoặc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một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nhóm</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user.</a:t>
            </a: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REVOKE</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xóa</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a:t>
            </a:r>
          </a:p>
        </p:txBody>
      </p:sp>
    </p:spTree>
    <p:extLst>
      <p:ext uri="{BB962C8B-B14F-4D97-AF65-F5344CB8AC3E}">
        <p14:creationId xmlns:p14="http://schemas.microsoft.com/office/powerpoint/2010/main" val="278296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 </a:t>
            </a:r>
            <a:r>
              <a:rPr lang="en-US" kern="0" dirty="0" err="1">
                <a:latin typeface="Arial"/>
              </a:rPr>
              <a:t>Ví</a:t>
            </a:r>
            <a:r>
              <a:rPr lang="en-US" kern="0" dirty="0">
                <a:latin typeface="Arial"/>
              </a:rPr>
              <a:t> </a:t>
            </a:r>
            <a:r>
              <a:rPr lang="en-US" kern="0" dirty="0" err="1">
                <a:latin typeface="Arial"/>
              </a:rPr>
              <a:t>dụ</a:t>
            </a:r>
            <a:endParaRPr lang="en-US" dirty="0"/>
          </a:p>
        </p:txBody>
      </p:sp>
      <p:grpSp>
        <p:nvGrpSpPr>
          <p:cNvPr id="24" name="Group 23"/>
          <p:cNvGrpSpPr/>
          <p:nvPr/>
        </p:nvGrpSpPr>
        <p:grpSpPr>
          <a:xfrm>
            <a:off x="2718563" y="985862"/>
            <a:ext cx="6613525" cy="5194300"/>
            <a:chOff x="2718563" y="985862"/>
            <a:chExt cx="6613525" cy="5194300"/>
          </a:xfrm>
        </p:grpSpPr>
        <p:sp>
          <p:nvSpPr>
            <p:cNvPr id="17" name="Rectangle 2"/>
            <p:cNvSpPr>
              <a:spLocks noChangeArrowheads="1"/>
            </p:cNvSpPr>
            <p:nvPr/>
          </p:nvSpPr>
          <p:spPr bwMode="blackWhite">
            <a:xfrm>
              <a:off x="2718563" y="985862"/>
              <a:ext cx="6608763" cy="51943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Category	Examples </a:t>
              </a:r>
              <a:r>
                <a:rPr kumimoji="0" lang="en-US" sz="1800" b="0" i="0" u="none" strike="noStrike" kern="0" cap="none" spc="0" normalizeH="0" baseline="0" noProof="0" dirty="0">
                  <a:ln>
                    <a:noFill/>
                  </a:ln>
                  <a:solidFill>
                    <a:srgbClr val="000000"/>
                  </a:solidFill>
                  <a:effectLst/>
                  <a:uLnTx/>
                  <a:uFillTx/>
                  <a:latin typeface="Symbol" pitchFamily="18" charset="2"/>
                </a:rPr>
                <a:t>		 </a:t>
              </a:r>
              <a:endParaRPr kumimoji="0" lang="en-US" sz="1800" b="0" i="0" u="none" strike="noStrike" kern="0" cap="none" spc="0" normalizeH="0" baseline="0" noProof="0" dirty="0">
                <a:ln>
                  <a:noFill/>
                </a:ln>
                <a:solidFill>
                  <a:srgbClr val="000000"/>
                </a:solidFill>
                <a:effectLst/>
                <a:uLnTx/>
                <a:uFillTx/>
              </a:endParaRP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INDEX</a:t>
              </a:r>
              <a:r>
                <a:rPr kumimoji="0" lang="en-US" sz="1800" b="0" i="0" u="none" strike="noStrike" kern="0" cap="none" spc="0" normalizeH="0" baseline="0" noProof="0" dirty="0">
                  <a:ln>
                    <a:noFill/>
                  </a:ln>
                  <a:solidFill>
                    <a:srgbClr val="000000"/>
                  </a:solidFill>
                  <a:effectLst/>
                  <a:uLnTx/>
                  <a:uFillTx/>
                </a:rPr>
                <a:t>		</a:t>
              </a:r>
              <a:r>
                <a:rPr kumimoji="0" lang="en-US" sz="1800" b="0" i="0" u="none" strike="noStrike" kern="0" cap="none" spc="0" normalizeH="0" baseline="0" noProof="0" dirty="0">
                  <a:ln>
                    <a:noFill/>
                  </a:ln>
                  <a:solidFill>
                    <a:srgbClr val="000000"/>
                  </a:solidFill>
                  <a:effectLst/>
                  <a:uLnTx/>
                  <a:uFillTx/>
                  <a:latin typeface="Courier New" pitchFamily="49" charset="0"/>
                </a:rPr>
                <a:t>CREATE ANY INDEX</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ANY INDEX</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DROP ANY INDEX 	 </a:t>
              </a: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TABLE 		CREATE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CREATE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DROP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SELECT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UPDATE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DELETE ANY TABLE</a:t>
              </a: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SESSION	CREATE SESSION</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SESSION</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RESTRICTED SESSION</a:t>
              </a: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TABLESPACE	CREATE TABLESPACE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TABLESPACE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DROP TABLESPACE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UNLIMITED TABLESPACE</a:t>
              </a:r>
            </a:p>
          </p:txBody>
        </p:sp>
        <p:sp>
          <p:nvSpPr>
            <p:cNvPr id="18" name="Line 3"/>
            <p:cNvSpPr>
              <a:spLocks noChangeShapeType="1"/>
            </p:cNvSpPr>
            <p:nvPr/>
          </p:nvSpPr>
          <p:spPr bwMode="auto">
            <a:xfrm>
              <a:off x="2718563" y="1390675"/>
              <a:ext cx="6604000" cy="0"/>
            </a:xfrm>
            <a:prstGeom prst="line">
              <a:avLst/>
            </a:prstGeom>
            <a:noFill/>
            <a:ln w="444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Line 4"/>
            <p:cNvSpPr>
              <a:spLocks noChangeShapeType="1"/>
            </p:cNvSpPr>
            <p:nvPr/>
          </p:nvSpPr>
          <p:spPr bwMode="auto">
            <a:xfrm>
              <a:off x="2732851" y="5037162"/>
              <a:ext cx="659923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Line 5"/>
            <p:cNvSpPr>
              <a:spLocks noChangeShapeType="1"/>
            </p:cNvSpPr>
            <p:nvPr/>
          </p:nvSpPr>
          <p:spPr bwMode="auto">
            <a:xfrm>
              <a:off x="2732851" y="4122762"/>
              <a:ext cx="659923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Line 6"/>
            <p:cNvSpPr>
              <a:spLocks noChangeShapeType="1"/>
            </p:cNvSpPr>
            <p:nvPr/>
          </p:nvSpPr>
          <p:spPr bwMode="auto">
            <a:xfrm>
              <a:off x="2732851" y="2217762"/>
              <a:ext cx="659923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8"/>
            <p:cNvSpPr>
              <a:spLocks noChangeShapeType="1"/>
            </p:cNvSpPr>
            <p:nvPr/>
          </p:nvSpPr>
          <p:spPr bwMode="auto">
            <a:xfrm>
              <a:off x="4302888" y="989037"/>
              <a:ext cx="0" cy="5191125"/>
            </a:xfrm>
            <a:prstGeom prst="line">
              <a:avLst/>
            </a:prstGeom>
            <a:noFill/>
            <a:ln w="28575">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09036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Gán</a:t>
            </a:r>
            <a:r>
              <a:rPr lang="en-US" kern="0" dirty="0">
                <a:latin typeface="Arial"/>
              </a:rPr>
              <a:t> </a:t>
            </a:r>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err="1">
                <a:latin typeface="Arial"/>
              </a:rPr>
              <a:t>thống</a:t>
            </a:r>
            <a:r>
              <a:rPr lang="en-US" kern="0">
                <a:latin typeface="Arial"/>
              </a:rPr>
              <a:t> cho user</a:t>
            </a:r>
            <a:endParaRPr lang="en-US" dirty="0"/>
          </a:p>
        </p:txBody>
      </p:sp>
      <p:sp>
        <p:nvSpPr>
          <p:cNvPr id="3" name="Rectangle 2"/>
          <p:cNvSpPr>
            <a:spLocks noChangeArrowheads="1"/>
          </p:cNvSpPr>
          <p:nvPr/>
        </p:nvSpPr>
        <p:spPr bwMode="blackGray">
          <a:xfrm>
            <a:off x="2141772" y="5011895"/>
            <a:ext cx="7239000" cy="4254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GRANT CREATE SESSION TO </a:t>
            </a:r>
            <a:r>
              <a:rPr kumimoji="0" lang="en-US" sz="2000" b="0" i="0" u="none" strike="noStrike" kern="0" cap="none" spc="0" normalizeH="0" baseline="0" noProof="0" dirty="0" err="1">
                <a:ln>
                  <a:noFill/>
                </a:ln>
                <a:solidFill>
                  <a:srgbClr val="000000"/>
                </a:solidFill>
                <a:effectLst/>
                <a:uLnTx/>
                <a:uFillTx/>
                <a:latin typeface="Courier New" pitchFamily="49" charset="0"/>
              </a:rPr>
              <a:t>emi</a:t>
            </a:r>
            <a:r>
              <a:rPr kumimoji="0" lang="en-US" sz="2000" b="0" i="0" u="none" strike="noStrike" kern="0" cap="none" spc="0" normalizeH="0" baseline="0" noProof="0" dirty="0">
                <a:ln>
                  <a:noFill/>
                </a:ln>
                <a:solidFill>
                  <a:srgbClr val="000000"/>
                </a:solidFill>
                <a:effectLst/>
                <a:uLnTx/>
                <a:uFillTx/>
                <a:latin typeface="Courier New" pitchFamily="49" charset="0"/>
              </a:rPr>
              <a:t>;</a:t>
            </a:r>
          </a:p>
        </p:txBody>
      </p:sp>
      <p:sp>
        <p:nvSpPr>
          <p:cNvPr id="4" name="Rectangle 3"/>
          <p:cNvSpPr>
            <a:spLocks noChangeArrowheads="1"/>
          </p:cNvSpPr>
          <p:nvPr/>
        </p:nvSpPr>
        <p:spPr bwMode="blackGray">
          <a:xfrm>
            <a:off x="2141772" y="5814623"/>
            <a:ext cx="7239000" cy="4254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a:ln>
                  <a:noFill/>
                </a:ln>
                <a:solidFill>
                  <a:srgbClr val="000000"/>
                </a:solidFill>
                <a:effectLst/>
                <a:uLnTx/>
                <a:uFillTx/>
                <a:latin typeface="Courier New" pitchFamily="49" charset="0"/>
              </a:rPr>
              <a:t>GRANT CREATE SESSION TO emi WITH ADMIN OPTION;</a:t>
            </a:r>
          </a:p>
        </p:txBody>
      </p:sp>
      <p:sp>
        <p:nvSpPr>
          <p:cNvPr id="6" name="Rectangle 5"/>
          <p:cNvSpPr txBox="1">
            <a:spLocks noChangeArrowheads="1"/>
          </p:cNvSpPr>
          <p:nvPr/>
        </p:nvSpPr>
        <p:spPr bwMode="auto">
          <a:xfrm>
            <a:off x="363765" y="2656184"/>
            <a:ext cx="11259964" cy="197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Sử</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dụng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GRANT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để</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gán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err="1">
                <a:ln>
                  <a:noFill/>
                </a:ln>
                <a:solidFill>
                  <a:srgbClr val="000000"/>
                </a:solidFill>
                <a:effectLst/>
                <a:uLnTx/>
                <a:uFillTx/>
                <a:latin typeface="Arial"/>
              </a:rPr>
              <a:t>hệ</a:t>
            </a:r>
            <a:r>
              <a:rPr kumimoji="0" lang="en-US" sz="2800" b="1" i="0" u="none" strike="noStrike" kern="0" cap="none" spc="0" normalizeH="0" baseline="0" noProof="0">
                <a:ln>
                  <a:noFill/>
                </a:ln>
                <a:solidFill>
                  <a:srgbClr val="000000"/>
                </a:solidFill>
                <a:effectLst/>
                <a:uLnTx/>
                <a:uFillTx/>
                <a:latin typeface="Arial"/>
              </a:rPr>
              <a:t> thống</a:t>
            </a:r>
            <a:r>
              <a:rPr lang="en-US" sz="2800" kern="0">
                <a:solidFill>
                  <a:srgbClr val="000000"/>
                </a:solidFill>
                <a:latin typeface="Arial"/>
              </a:rPr>
              <a:t> cho user.</a:t>
            </a:r>
            <a:endParaRPr kumimoji="0" lang="en-US" sz="2800" b="1" i="0" u="none" strike="noStrike" kern="0" cap="none" spc="0" normalizeH="0" baseline="0" noProof="0" dirty="0">
              <a:ln>
                <a:noFill/>
              </a:ln>
              <a:solidFill>
                <a:srgbClr val="000000"/>
              </a:solidFill>
              <a:effectLst/>
              <a:uLnTx/>
              <a:uFillTx/>
              <a:latin typeface="Arial"/>
            </a:endParaRP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Người</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đư</a:t>
            </a:r>
            <a:r>
              <a:rPr kumimoji="0" lang="en-US" sz="2800" b="1" i="1" u="none" strike="noStrike" kern="0" cap="none" spc="0" normalizeH="0" baseline="0" noProof="0" dirty="0" err="1">
                <a:ln>
                  <a:noFill/>
                </a:ln>
                <a:solidFill>
                  <a:srgbClr val="000000"/>
                </a:solidFill>
                <a:effectLst/>
                <a:uLnTx/>
                <a:uFillTx/>
                <a:latin typeface="Arial"/>
              </a:rPr>
              <a:t>ợc</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gán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quyền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có</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thể</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gán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quyền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hệ</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thống</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cho</a:t>
            </a:r>
            <a:r>
              <a:rPr kumimoji="0" lang="en-US" sz="2800" b="1" i="1" u="none" strike="noStrike" kern="0" cap="none" spc="0" normalizeH="0" baseline="0" noProof="0" dirty="0">
                <a:ln>
                  <a:noFill/>
                </a:ln>
                <a:solidFill>
                  <a:srgbClr val="000000"/>
                </a:solidFill>
                <a:effectLst/>
                <a:uLnTx/>
                <a:uFillTx/>
                <a:latin typeface="Arial"/>
              </a:rPr>
              <a:t> user </a:t>
            </a:r>
            <a:r>
              <a:rPr kumimoji="0" lang="en-US" sz="2800" b="1" i="1" u="none" strike="noStrike" kern="0" cap="none" spc="0" normalizeH="0" baseline="0" noProof="0" dirty="0" err="1">
                <a:ln>
                  <a:noFill/>
                </a:ln>
                <a:solidFill>
                  <a:srgbClr val="000000"/>
                </a:solidFill>
                <a:effectLst/>
                <a:uLnTx/>
                <a:uFillTx/>
                <a:latin typeface="Arial"/>
              </a:rPr>
              <a:t>khác</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nếu</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có</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thêm</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tùy</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chọn</a:t>
            </a:r>
            <a:r>
              <a:rPr kumimoji="0" lang="en-US" sz="2800" b="1" i="1" u="none" strike="noStrike" kern="0" cap="none" spc="0" normalizeH="0" baseline="0" noProof="0" dirty="0">
                <a:ln>
                  <a:noFill/>
                </a:ln>
                <a:solidFill>
                  <a:srgbClr val="000000"/>
                </a:solidFill>
                <a:effectLst/>
                <a:uLnTx/>
                <a:uFillTx/>
                <a:latin typeface="Arial"/>
              </a:rPr>
              <a:t> WITH ADMIN OP</a:t>
            </a:r>
            <a:r>
              <a:rPr kumimoji="0" lang="en-US" sz="2800" b="1" i="0" u="none" strike="noStrike" kern="0" cap="none" spc="0" normalizeH="0" baseline="0" noProof="0" dirty="0">
                <a:ln>
                  <a:noFill/>
                </a:ln>
                <a:solidFill>
                  <a:srgbClr val="000000"/>
                </a:solidFill>
                <a:effectLst/>
                <a:uLnTx/>
                <a:uFillTx/>
                <a:latin typeface="Arial"/>
              </a:rPr>
              <a:t>TION.</a:t>
            </a:r>
          </a:p>
        </p:txBody>
      </p:sp>
      <p:sp>
        <p:nvSpPr>
          <p:cNvPr id="7" name="Rectangle 6"/>
          <p:cNvSpPr/>
          <p:nvPr/>
        </p:nvSpPr>
        <p:spPr>
          <a:xfrm>
            <a:off x="210556" y="1215473"/>
            <a:ext cx="11794210"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lgn="ctr"/>
            <a:r>
              <a:rPr lang="vi-VN" sz="2800" b="1">
                <a:latin typeface="Courier New" panose="02070309020205020404" pitchFamily="49" charset="0"/>
                <a:cs typeface="Courier New" panose="02070309020205020404" pitchFamily="49" charset="0"/>
              </a:rPr>
              <a:t>GRANT </a:t>
            </a:r>
            <a:r>
              <a:rPr lang="vi-VN" sz="2800">
                <a:latin typeface="Courier New" panose="02070309020205020404" pitchFamily="49" charset="0"/>
                <a:cs typeface="Courier New" panose="02070309020205020404" pitchFamily="49" charset="0"/>
              </a:rPr>
              <a:t>system_privilege[,system_privilege]...</a:t>
            </a:r>
            <a:r>
              <a:rPr lang="vi-VN" sz="2800" b="1">
                <a:latin typeface="Courier New" panose="02070309020205020404" pitchFamily="49" charset="0"/>
                <a:cs typeface="Courier New" panose="02070309020205020404" pitchFamily="49" charset="0"/>
              </a:rPr>
              <a:t> TO </a:t>
            </a:r>
            <a:r>
              <a:rPr lang="en-US" sz="2800" b="1">
                <a:latin typeface="Courier New" panose="02070309020205020404" pitchFamily="49" charset="0"/>
                <a:cs typeface="Courier New" panose="02070309020205020404" pitchFamily="49" charset="0"/>
              </a:rPr>
              <a:t>{</a:t>
            </a:r>
            <a:r>
              <a:rPr lang="vi-VN" sz="2800">
                <a:latin typeface="Courier New" panose="02070309020205020404" pitchFamily="49" charset="0"/>
                <a:cs typeface="Courier New" panose="02070309020205020404" pitchFamily="49" charset="0"/>
              </a:rPr>
              <a:t>user</a:t>
            </a:r>
            <a:r>
              <a:rPr lang="en-US" sz="2800">
                <a:latin typeface="Courier New" panose="02070309020205020404" pitchFamily="49" charset="0"/>
                <a:cs typeface="Courier New" panose="02070309020205020404" pitchFamily="49" charset="0"/>
              </a:rPr>
              <a:t>|Public</a:t>
            </a:r>
            <a:r>
              <a:rPr lang="vi-VN" sz="2800" b="1">
                <a:latin typeface="Courier New" panose="02070309020205020404" pitchFamily="49" charset="0"/>
                <a:cs typeface="Courier New" panose="02070309020205020404" pitchFamily="49" charset="0"/>
              </a:rPr>
              <a:t>} [,</a:t>
            </a:r>
            <a:r>
              <a:rPr lang="vi-VN" sz="2800">
                <a:latin typeface="Courier New" panose="02070309020205020404" pitchFamily="49" charset="0"/>
                <a:cs typeface="Courier New" panose="02070309020205020404" pitchFamily="49" charset="0"/>
              </a:rPr>
              <a:t>user</a:t>
            </a:r>
            <a:r>
              <a:rPr lang="vi-VN" sz="2800" b="1">
                <a:latin typeface="Courier New" panose="02070309020205020404" pitchFamily="49" charset="0"/>
                <a:cs typeface="Courier New" panose="02070309020205020404" pitchFamily="49" charset="0"/>
              </a:rPr>
              <a:t>]...[WITH ADMIN OPTION]</a:t>
            </a:r>
            <a:endParaRPr lang="en-US" sz="2800">
              <a:latin typeface="Courier New" panose="02070309020205020404" pitchFamily="49" charset="0"/>
              <a:cs typeface="Courier New" panose="02070309020205020404" pitchFamily="49" charset="0"/>
            </a:endParaRPr>
          </a:p>
        </p:txBody>
      </p:sp>
      <p:sp>
        <p:nvSpPr>
          <p:cNvPr id="8" name="TextBox 7"/>
          <p:cNvSpPr txBox="1"/>
          <p:nvPr/>
        </p:nvSpPr>
        <p:spPr>
          <a:xfrm>
            <a:off x="503249" y="4912999"/>
            <a:ext cx="785793" cy="523220"/>
          </a:xfrm>
          <a:prstGeom prst="rect">
            <a:avLst/>
          </a:prstGeom>
          <a:noFill/>
        </p:spPr>
        <p:txBody>
          <a:bodyPr wrap="none" rtlCol="0">
            <a:spAutoFit/>
          </a:bodyPr>
          <a:lstStyle/>
          <a:p>
            <a:r>
              <a:rPr lang="en-US" sz="2800" b="1" u="sng" dirty="0"/>
              <a:t>VD:</a:t>
            </a:r>
          </a:p>
        </p:txBody>
      </p:sp>
    </p:spTree>
    <p:extLst>
      <p:ext uri="{BB962C8B-B14F-4D97-AF65-F5344CB8AC3E}">
        <p14:creationId xmlns:p14="http://schemas.microsoft.com/office/powerpoint/2010/main" val="350925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a:latin typeface="Arial"/>
              </a:rPr>
              <a:t>Thu </a:t>
            </a:r>
            <a:r>
              <a:rPr lang="en-US" kern="0" dirty="0" err="1">
                <a:latin typeface="Arial"/>
              </a:rPr>
              <a:t>hồi</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a:t>
            </a:r>
            <a:endParaRPr lang="en-US" dirty="0"/>
          </a:p>
        </p:txBody>
      </p:sp>
      <p:sp>
        <p:nvSpPr>
          <p:cNvPr id="3" name="Rectangle 2"/>
          <p:cNvSpPr>
            <a:spLocks noChangeArrowheads="1"/>
          </p:cNvSpPr>
          <p:nvPr/>
        </p:nvSpPr>
        <p:spPr bwMode="blackGray">
          <a:xfrm>
            <a:off x="2409173" y="5681132"/>
            <a:ext cx="7215188" cy="4254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REVOKE CREATE TABLE FROM </a:t>
            </a:r>
            <a:r>
              <a:rPr kumimoji="0" lang="en-US" sz="2000" b="0" i="0" u="none" strike="noStrike" kern="0" cap="none" spc="0" normalizeH="0" baseline="0" noProof="0" dirty="0" err="1">
                <a:ln>
                  <a:noFill/>
                </a:ln>
                <a:solidFill>
                  <a:srgbClr val="000000"/>
                </a:solidFill>
                <a:effectLst/>
                <a:uLnTx/>
                <a:uFillTx/>
                <a:latin typeface="Courier New" pitchFamily="49" charset="0"/>
              </a:rPr>
              <a:t>emi</a:t>
            </a:r>
            <a:r>
              <a:rPr kumimoji="0" lang="en-US" sz="2000" b="0" i="0" u="none" strike="noStrike" kern="0" cap="none" spc="0" normalizeH="0" baseline="0" noProof="0" dirty="0">
                <a:ln>
                  <a:noFill/>
                </a:ln>
                <a:solidFill>
                  <a:srgbClr val="000000"/>
                </a:solidFill>
                <a:effectLst/>
                <a:uLnTx/>
                <a:uFillTx/>
                <a:latin typeface="Courier New" pitchFamily="49" charset="0"/>
              </a:rPr>
              <a:t>;</a:t>
            </a:r>
          </a:p>
        </p:txBody>
      </p:sp>
      <p:sp>
        <p:nvSpPr>
          <p:cNvPr id="4" name="Rectangle 3"/>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Arial"/>
              <a:ea typeface="+mj-ea"/>
              <a:cs typeface="+mj-cs"/>
            </a:endParaRPr>
          </a:p>
        </p:txBody>
      </p:sp>
      <p:sp>
        <p:nvSpPr>
          <p:cNvPr id="5" name="Rectangle 4"/>
          <p:cNvSpPr txBox="1">
            <a:spLocks noChangeArrowheads="1"/>
          </p:cNvSpPr>
          <p:nvPr/>
        </p:nvSpPr>
        <p:spPr bwMode="auto">
          <a:xfrm>
            <a:off x="914400" y="2497236"/>
            <a:ext cx="10204734" cy="301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400" b="1" i="0" u="none" strike="noStrike" kern="0" cap="none" spc="0" normalizeH="0" baseline="0" noProof="0" dirty="0" err="1">
                <a:ln>
                  <a:noFill/>
                </a:ln>
                <a:solidFill>
                  <a:srgbClr val="000000"/>
                </a:solidFill>
                <a:effectLst/>
                <a:uLnTx/>
                <a:uFillTx/>
                <a:latin typeface="Arial"/>
              </a:rPr>
              <a:t>Sử</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dụng</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câu</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lệnh</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a:ln>
                  <a:noFill/>
                </a:ln>
                <a:solidFill>
                  <a:srgbClr val="000000"/>
                </a:solidFill>
                <a:effectLst/>
                <a:uLnTx/>
                <a:uFillTx/>
                <a:latin typeface="Courier New" pitchFamily="49" charset="0"/>
              </a:rPr>
              <a:t>REVOKE</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để</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thu</a:t>
            </a:r>
            <a:r>
              <a:rPr kumimoji="0" lang="en-US" sz="2400" b="1" i="0" u="none" strike="noStrike" kern="0" cap="none" spc="0" normalizeH="0" baseline="0" noProof="0" dirty="0">
                <a:ln>
                  <a:noFill/>
                </a:ln>
                <a:solidFill>
                  <a:srgbClr val="000000"/>
                </a:solidFill>
                <a:effectLst/>
                <a:uLnTx/>
                <a:uFillTx/>
                <a:latin typeface="Arial"/>
              </a:rPr>
              <a:t> </a:t>
            </a:r>
            <a:r>
              <a:rPr lang="en-US" sz="2400" kern="0" dirty="0" err="1">
                <a:solidFill>
                  <a:srgbClr val="000000"/>
                </a:solidFill>
                <a:latin typeface="Arial"/>
              </a:rPr>
              <a:t>hồi</a:t>
            </a:r>
            <a:r>
              <a:rPr lang="en-US" sz="2400" kern="0" dirty="0">
                <a:solidFill>
                  <a:srgbClr val="000000"/>
                </a:solidFill>
                <a:latin typeface="Arial"/>
              </a:rPr>
              <a:t> </a:t>
            </a:r>
            <a:r>
              <a:rPr kumimoji="0" lang="en-US" sz="2400" b="1" i="0" u="none" strike="noStrike" kern="0" cap="none" spc="0" normalizeH="0" baseline="0" noProof="0" dirty="0" err="1">
                <a:ln>
                  <a:noFill/>
                </a:ln>
                <a:solidFill>
                  <a:srgbClr val="000000"/>
                </a:solidFill>
                <a:effectLst/>
                <a:uLnTx/>
                <a:uFillTx/>
                <a:latin typeface="Arial"/>
              </a:rPr>
              <a:t>một</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quyền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hệ</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thống</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khỏi</a:t>
            </a:r>
            <a:r>
              <a:rPr kumimoji="0" lang="en-US" sz="2400" b="1" i="0" u="none" strike="noStrike" kern="0" cap="none" spc="0" normalizeH="0" baseline="0" noProof="0" dirty="0">
                <a:ln>
                  <a:noFill/>
                </a:ln>
                <a:solidFill>
                  <a:srgbClr val="000000"/>
                </a:solidFill>
                <a:effectLst/>
                <a:uLnTx/>
                <a:uFillTx/>
                <a:latin typeface="Arial"/>
              </a:rPr>
              <a:t> user.</a:t>
            </a: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400" b="1" i="0" u="none" strike="noStrike" kern="0" cap="none" spc="0" normalizeH="0" baseline="0" noProof="0" dirty="0" err="1">
                <a:ln>
                  <a:noFill/>
                </a:ln>
                <a:solidFill>
                  <a:srgbClr val="000000"/>
                </a:solidFill>
                <a:effectLst/>
                <a:uLnTx/>
                <a:uFillTx/>
                <a:latin typeface="Arial"/>
              </a:rPr>
              <a:t>Các</a:t>
            </a:r>
            <a:r>
              <a:rPr kumimoji="0" lang="en-US" sz="2400" b="1" i="0" u="none" strike="noStrike" kern="0" cap="none" spc="0" normalizeH="0" baseline="0" noProof="0" dirty="0">
                <a:ln>
                  <a:noFill/>
                </a:ln>
                <a:solidFill>
                  <a:srgbClr val="000000"/>
                </a:solidFill>
                <a:effectLst/>
                <a:uLnTx/>
                <a:uFillTx/>
                <a:latin typeface="Arial"/>
              </a:rPr>
              <a:t> user </a:t>
            </a:r>
            <a:r>
              <a:rPr lang="en-US" sz="2400" kern="0" dirty="0" err="1">
                <a:solidFill>
                  <a:srgbClr val="000000"/>
                </a:solidFill>
                <a:latin typeface="Arial"/>
              </a:rPr>
              <a:t>được</a:t>
            </a:r>
            <a:r>
              <a:rPr lang="en-US" sz="2400" kern="0" dirty="0">
                <a:solidFill>
                  <a:srgbClr val="000000"/>
                </a:solidFill>
                <a:latin typeface="Arial"/>
              </a:rPr>
              <a:t> </a:t>
            </a:r>
            <a:r>
              <a:rPr lang="en-US" sz="2400" kern="0" dirty="0" err="1">
                <a:solidFill>
                  <a:srgbClr val="000000"/>
                </a:solidFill>
                <a:latin typeface="Arial"/>
              </a:rPr>
              <a:t>gán</a:t>
            </a:r>
            <a:r>
              <a:rPr lang="en-US" sz="2400" kern="0" dirty="0">
                <a:solidFill>
                  <a:srgbClr val="000000"/>
                </a:solidFill>
                <a:latin typeface="Arial"/>
              </a:rPr>
              <a:t> </a:t>
            </a:r>
            <a:r>
              <a:rPr lang="en-US" sz="2400" kern="0" dirty="0" err="1">
                <a:solidFill>
                  <a:srgbClr val="000000"/>
                </a:solidFill>
                <a:latin typeface="Arial"/>
              </a:rPr>
              <a:t>quyền</a:t>
            </a:r>
            <a:r>
              <a:rPr lang="en-US" sz="2400" kern="0" dirty="0">
                <a:solidFill>
                  <a:srgbClr val="000000"/>
                </a:solidFill>
                <a:latin typeface="Arial"/>
              </a:rPr>
              <a:t> </a:t>
            </a:r>
            <a:r>
              <a:rPr lang="en-US" sz="2400" kern="0" dirty="0" err="1">
                <a:solidFill>
                  <a:srgbClr val="000000"/>
                </a:solidFill>
                <a:latin typeface="Arial"/>
              </a:rPr>
              <a:t>hệ</a:t>
            </a:r>
            <a:r>
              <a:rPr lang="en-US" sz="2400" kern="0" dirty="0">
                <a:solidFill>
                  <a:srgbClr val="000000"/>
                </a:solidFill>
                <a:latin typeface="Arial"/>
              </a:rPr>
              <a:t> </a:t>
            </a:r>
            <a:r>
              <a:rPr lang="en-US" sz="2400" kern="0" dirty="0" err="1">
                <a:solidFill>
                  <a:srgbClr val="000000"/>
                </a:solidFill>
                <a:latin typeface="Arial"/>
              </a:rPr>
              <a:t>thống</a:t>
            </a:r>
            <a:r>
              <a:rPr lang="en-US" sz="2400" kern="0" dirty="0">
                <a:solidFill>
                  <a:srgbClr val="000000"/>
                </a:solidFill>
                <a:latin typeface="Arial"/>
              </a:rPr>
              <a:t> </a:t>
            </a:r>
            <a:r>
              <a:rPr kumimoji="0" lang="en-US" sz="2400" b="1" i="0" u="none" strike="noStrike" kern="0" cap="none" spc="0" normalizeH="0" baseline="0" noProof="0" dirty="0" err="1">
                <a:ln>
                  <a:noFill/>
                </a:ln>
                <a:solidFill>
                  <a:srgbClr val="000000"/>
                </a:solidFill>
                <a:effectLst/>
                <a:uLnTx/>
                <a:uFillTx/>
                <a:latin typeface="Arial"/>
              </a:rPr>
              <a:t>với</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tùy</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chọn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a:ln>
                  <a:noFill/>
                </a:ln>
                <a:solidFill>
                  <a:srgbClr val="000000"/>
                </a:solidFill>
                <a:effectLst/>
                <a:uLnTx/>
                <a:uFillTx/>
                <a:latin typeface="Courier New" pitchFamily="49" charset="0"/>
              </a:rPr>
              <a:t>ADMIN OPTION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err="1">
                <a:ln>
                  <a:noFill/>
                </a:ln>
                <a:solidFill>
                  <a:srgbClr val="000000"/>
                </a:solidFill>
                <a:effectLst/>
                <a:uLnTx/>
                <a:uFillTx/>
                <a:latin typeface="Arial"/>
              </a:rPr>
              <a:t>có</a:t>
            </a:r>
            <a:r>
              <a:rPr kumimoji="0" lang="en-US" sz="2400" b="1" i="0" u="none" strike="noStrike" kern="0" cap="none" spc="0" normalizeH="0" baseline="0" noProof="0">
                <a:ln>
                  <a:noFill/>
                </a:ln>
                <a:solidFill>
                  <a:srgbClr val="000000"/>
                </a:solidFill>
                <a:effectLst/>
                <a:uLnTx/>
                <a:uFillTx/>
                <a:latin typeface="Arial"/>
              </a:rPr>
              <a:t> thể </a:t>
            </a:r>
            <a:r>
              <a:rPr lang="en-US" sz="2400" kern="0">
                <a:solidFill>
                  <a:srgbClr val="000000"/>
                </a:solidFill>
                <a:latin typeface="Arial"/>
              </a:rPr>
              <a:t>thu hồi </a:t>
            </a:r>
            <a:r>
              <a:rPr kumimoji="0" lang="en-US" sz="2400" b="1" i="0" u="none" strike="noStrike" kern="0" cap="none" spc="0" normalizeH="0" baseline="0" noProof="0">
                <a:ln>
                  <a:noFill/>
                </a:ln>
                <a:solidFill>
                  <a:srgbClr val="000000"/>
                </a:solidFill>
                <a:effectLst/>
                <a:uLnTx/>
                <a:uFillTx/>
                <a:latin typeface="Arial"/>
              </a:rPr>
              <a:t>quyền </a:t>
            </a:r>
            <a:r>
              <a:rPr kumimoji="0" lang="en-US" sz="2400" b="1" i="0" u="none" strike="noStrike" kern="0" cap="none" spc="0" normalizeH="0" baseline="0" noProof="0" dirty="0" err="1">
                <a:ln>
                  <a:noFill/>
                </a:ln>
                <a:solidFill>
                  <a:srgbClr val="000000"/>
                </a:solidFill>
                <a:effectLst/>
                <a:uLnTx/>
                <a:uFillTx/>
                <a:latin typeface="Arial"/>
              </a:rPr>
              <a:t>hệ</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thống</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đó</a:t>
            </a:r>
            <a:r>
              <a:rPr lang="en-US" sz="2400" kern="0" dirty="0">
                <a:solidFill>
                  <a:srgbClr val="000000"/>
                </a:solidFill>
                <a:latin typeface="Arial"/>
              </a:rPr>
              <a:t> </a:t>
            </a:r>
            <a:r>
              <a:rPr lang="en-US" sz="2400" kern="0" dirty="0" err="1">
                <a:solidFill>
                  <a:srgbClr val="000000"/>
                </a:solidFill>
                <a:latin typeface="Arial"/>
              </a:rPr>
              <a:t>của</a:t>
            </a:r>
            <a:r>
              <a:rPr lang="en-US" sz="2400" kern="0" dirty="0">
                <a:solidFill>
                  <a:srgbClr val="000000"/>
                </a:solidFill>
                <a:latin typeface="Arial"/>
              </a:rPr>
              <a:t> </a:t>
            </a:r>
            <a:r>
              <a:rPr lang="en-US" sz="2400" kern="0" dirty="0" err="1">
                <a:solidFill>
                  <a:srgbClr val="000000"/>
                </a:solidFill>
                <a:latin typeface="Arial"/>
              </a:rPr>
              <a:t>bất</a:t>
            </a:r>
            <a:r>
              <a:rPr lang="en-US" sz="2400" kern="0" dirty="0">
                <a:solidFill>
                  <a:srgbClr val="000000"/>
                </a:solidFill>
                <a:latin typeface="Arial"/>
              </a:rPr>
              <a:t> </a:t>
            </a:r>
            <a:r>
              <a:rPr lang="en-US" sz="2400" kern="0" dirty="0" err="1">
                <a:solidFill>
                  <a:srgbClr val="000000"/>
                </a:solidFill>
                <a:latin typeface="Arial"/>
              </a:rPr>
              <a:t>kỳ</a:t>
            </a:r>
            <a:r>
              <a:rPr lang="en-US" sz="2400" kern="0" dirty="0">
                <a:solidFill>
                  <a:srgbClr val="000000"/>
                </a:solidFill>
                <a:latin typeface="Arial"/>
              </a:rPr>
              <a:t> user.</a:t>
            </a:r>
            <a:endParaRPr kumimoji="0" lang="en-US" sz="2400" b="1" i="0" u="none" strike="noStrike" kern="0" cap="none" spc="0" normalizeH="0" baseline="0" noProof="0" dirty="0">
              <a:ln>
                <a:noFill/>
              </a:ln>
              <a:solidFill>
                <a:srgbClr val="000000"/>
              </a:solidFill>
              <a:effectLst/>
              <a:uLnTx/>
              <a:uFillTx/>
              <a:latin typeface="Arial"/>
            </a:endParaRP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400" b="1" i="0" u="none" strike="noStrike" kern="0" cap="none" spc="0" normalizeH="0" baseline="0" noProof="0" dirty="0" err="1">
                <a:ln>
                  <a:noFill/>
                </a:ln>
                <a:solidFill>
                  <a:srgbClr val="000000"/>
                </a:solidFill>
                <a:effectLst/>
                <a:uLnTx/>
                <a:uFillTx/>
                <a:latin typeface="Arial"/>
              </a:rPr>
              <a:t>Chỉ</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các</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quyền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được</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gán</a:t>
            </a:r>
            <a:r>
              <a:rPr kumimoji="0" lang="en-US" sz="2400" b="1" i="0" u="none" strike="noStrike" kern="0" cap="none" spc="0" normalizeH="0" baseline="0" noProof="0" dirty="0">
                <a:ln>
                  <a:noFill/>
                </a:ln>
                <a:solidFill>
                  <a:srgbClr val="000000"/>
                </a:solidFill>
                <a:effectLst/>
                <a:uLnTx/>
                <a:uFillTx/>
                <a:latin typeface="Arial"/>
              </a:rPr>
              <a:t> qua </a:t>
            </a:r>
            <a:r>
              <a:rPr kumimoji="0" lang="en-US" sz="2400" b="1" i="0" u="none" strike="noStrike" kern="0" cap="none" spc="0" normalizeH="0" baseline="0" noProof="0" dirty="0" err="1">
                <a:ln>
                  <a:noFill/>
                </a:ln>
                <a:solidFill>
                  <a:srgbClr val="000000"/>
                </a:solidFill>
                <a:effectLst/>
                <a:uLnTx/>
                <a:uFillTx/>
                <a:latin typeface="Arial"/>
              </a:rPr>
              <a:t>câu</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lệnh</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a:ln>
                  <a:noFill/>
                </a:ln>
                <a:solidFill>
                  <a:srgbClr val="000000"/>
                </a:solidFill>
                <a:effectLst/>
                <a:uLnTx/>
                <a:uFillTx/>
                <a:latin typeface="Courier New" pitchFamily="49" charset="0"/>
              </a:rPr>
              <a:t>GRANT </a:t>
            </a:r>
            <a:r>
              <a:rPr kumimoji="0" lang="en-US" sz="2400" b="1" i="0" u="none" strike="noStrike" kern="0" cap="none" spc="0" normalizeH="0" baseline="0" noProof="0" dirty="0" err="1">
                <a:ln>
                  <a:noFill/>
                </a:ln>
                <a:solidFill>
                  <a:srgbClr val="000000"/>
                </a:solidFill>
                <a:effectLst/>
                <a:uLnTx/>
                <a:uFillTx/>
                <a:latin typeface="Arial"/>
              </a:rPr>
              <a:t>mới</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có</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thể</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bị</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thu</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hồi</a:t>
            </a:r>
            <a:r>
              <a:rPr kumimoji="0" lang="en-US" sz="2400" b="1" i="0" u="none" strike="noStrike" kern="0" cap="none" spc="0" normalizeH="0" baseline="0" noProof="0" dirty="0">
                <a:ln>
                  <a:noFill/>
                </a:ln>
                <a:solidFill>
                  <a:srgbClr val="000000"/>
                </a:solidFill>
                <a:effectLst/>
                <a:uLnTx/>
                <a:uFillTx/>
                <a:latin typeface="Arial"/>
              </a:rPr>
              <a:t>.</a:t>
            </a: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lang="en-US" sz="2400" kern="0" dirty="0">
                <a:solidFill>
                  <a:srgbClr val="000000"/>
                </a:solidFill>
                <a:latin typeface="Arial"/>
              </a:rPr>
              <a:t>VD:</a:t>
            </a:r>
            <a:endParaRPr kumimoji="0" lang="en-US" sz="2400" b="1" i="0" u="none" strike="noStrike" kern="0" cap="none" spc="0" normalizeH="0" baseline="0" noProof="0" dirty="0">
              <a:ln>
                <a:noFill/>
              </a:ln>
              <a:solidFill>
                <a:srgbClr val="000000"/>
              </a:solidFill>
              <a:effectLst/>
              <a:uLnTx/>
              <a:uFillTx/>
              <a:latin typeface="Arial"/>
            </a:endParaRPr>
          </a:p>
        </p:txBody>
      </p:sp>
      <p:sp>
        <p:nvSpPr>
          <p:cNvPr id="6" name="Rectangle 5"/>
          <p:cNvSpPr/>
          <p:nvPr/>
        </p:nvSpPr>
        <p:spPr>
          <a:xfrm>
            <a:off x="537273" y="1087929"/>
            <a:ext cx="11194943" cy="124264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2">
              <a:lnSpc>
                <a:spcPct val="150000"/>
              </a:lnSpc>
              <a:buFontTx/>
              <a:buNone/>
            </a:pPr>
            <a:r>
              <a:rPr lang="en-US" sz="2600" b="1" dirty="0">
                <a:latin typeface="Courier New" pitchFamily="49" charset="0"/>
              </a:rPr>
              <a:t>REVOKE {</a:t>
            </a:r>
            <a:r>
              <a:rPr lang="en-US" sz="2600" b="1" dirty="0" err="1">
                <a:latin typeface="Courier New" pitchFamily="49" charset="0"/>
              </a:rPr>
              <a:t>system_privilege|role</a:t>
            </a:r>
            <a:r>
              <a:rPr lang="en-US" sz="2600" b="1" dirty="0">
                <a:latin typeface="Courier New" pitchFamily="49" charset="0"/>
              </a:rPr>
              <a:t>}[,{</a:t>
            </a:r>
            <a:r>
              <a:rPr lang="en-US" sz="2600" b="1" dirty="0" err="1">
                <a:latin typeface="Courier New" pitchFamily="49" charset="0"/>
              </a:rPr>
              <a:t>system_privilege|role</a:t>
            </a:r>
            <a:r>
              <a:rPr lang="en-US" sz="2600" b="1" dirty="0">
                <a:latin typeface="Courier New" pitchFamily="49" charset="0"/>
              </a:rPr>
              <a:t>} ]...FROM {</a:t>
            </a:r>
            <a:r>
              <a:rPr lang="en-US" sz="2600" b="1" dirty="0" err="1">
                <a:latin typeface="Courier New" pitchFamily="49" charset="0"/>
              </a:rPr>
              <a:t>u</a:t>
            </a:r>
            <a:r>
              <a:rPr lang="en-US" sz="2600" dirty="0" err="1">
                <a:latin typeface="Courier New" pitchFamily="49" charset="0"/>
              </a:rPr>
              <a:t>ser|role</a:t>
            </a:r>
            <a:r>
              <a:rPr lang="en-US" sz="2600" b="1" dirty="0" err="1">
                <a:latin typeface="Courier New" pitchFamily="49" charset="0"/>
              </a:rPr>
              <a:t>|PUBLIC</a:t>
            </a:r>
            <a:r>
              <a:rPr lang="en-US" sz="2600" b="1" dirty="0">
                <a:latin typeface="Courier New" pitchFamily="49" charset="0"/>
              </a:rPr>
              <a:t>} [, {</a:t>
            </a:r>
            <a:r>
              <a:rPr lang="en-US" sz="2600" dirty="0" err="1">
                <a:latin typeface="Courier New" pitchFamily="49" charset="0"/>
              </a:rPr>
              <a:t>user|role</a:t>
            </a:r>
            <a:r>
              <a:rPr lang="en-US" sz="2600" b="1" dirty="0" err="1">
                <a:latin typeface="Courier New" pitchFamily="49" charset="0"/>
              </a:rPr>
              <a:t>|PUBLIC</a:t>
            </a:r>
            <a:r>
              <a:rPr lang="en-US" sz="2600" b="1" dirty="0">
                <a:latin typeface="Courier New" pitchFamily="49" charset="0"/>
              </a:rPr>
              <a:t>} ]...</a:t>
            </a:r>
          </a:p>
        </p:txBody>
      </p:sp>
    </p:spTree>
    <p:extLst>
      <p:ext uri="{BB962C8B-B14F-4D97-AF65-F5344CB8AC3E}">
        <p14:creationId xmlns:p14="http://schemas.microsoft.com/office/powerpoint/2010/main" val="249223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kern="0" dirty="0">
                <a:latin typeface="Arial"/>
              </a:rPr>
              <a:t>Thu </a:t>
            </a:r>
            <a:r>
              <a:rPr lang="en-US" sz="3200" kern="0" dirty="0" err="1">
                <a:latin typeface="Arial"/>
              </a:rPr>
              <a:t>hồi</a:t>
            </a:r>
            <a:r>
              <a:rPr lang="en-US" sz="3200" kern="0" dirty="0">
                <a:latin typeface="Arial"/>
              </a:rPr>
              <a:t> </a:t>
            </a:r>
            <a:r>
              <a:rPr lang="en-US" sz="3200" kern="0" dirty="0" err="1">
                <a:latin typeface="Arial"/>
              </a:rPr>
              <a:t>quyền</a:t>
            </a:r>
            <a:r>
              <a:rPr lang="en-US" sz="3200" kern="0" dirty="0">
                <a:latin typeface="Arial"/>
              </a:rPr>
              <a:t> </a:t>
            </a:r>
            <a:r>
              <a:rPr lang="en-US" sz="3200" kern="0" dirty="0" err="1">
                <a:latin typeface="Arial"/>
              </a:rPr>
              <a:t>hệ</a:t>
            </a:r>
            <a:r>
              <a:rPr lang="en-US" sz="3200" kern="0" dirty="0">
                <a:latin typeface="Arial"/>
              </a:rPr>
              <a:t> </a:t>
            </a:r>
            <a:r>
              <a:rPr lang="en-US" sz="3200" kern="0" err="1">
                <a:latin typeface="Arial"/>
              </a:rPr>
              <a:t>thống</a:t>
            </a:r>
            <a:r>
              <a:rPr lang="en-US" sz="3200" kern="0">
                <a:latin typeface="Arial"/>
              </a:rPr>
              <a:t> với </a:t>
            </a:r>
            <a:r>
              <a:rPr lang="en-US" sz="3200" kern="0" dirty="0" err="1">
                <a:latin typeface="Arial"/>
              </a:rPr>
              <a:t>tùy</a:t>
            </a:r>
            <a:r>
              <a:rPr lang="en-US" sz="3200" kern="0" dirty="0">
                <a:latin typeface="Arial"/>
              </a:rPr>
              <a:t> </a:t>
            </a:r>
            <a:r>
              <a:rPr lang="en-US" sz="3200" kern="0" dirty="0" err="1">
                <a:latin typeface="Arial"/>
              </a:rPr>
              <a:t>chọn</a:t>
            </a:r>
            <a:r>
              <a:rPr lang="en-US" sz="3200" kern="0" dirty="0">
                <a:latin typeface="Arial"/>
              </a:rPr>
              <a:t>  </a:t>
            </a:r>
            <a:r>
              <a:rPr lang="en-US" sz="3200" kern="0" dirty="0">
                <a:latin typeface="Courier New" pitchFamily="49" charset="0"/>
              </a:rPr>
              <a:t>ADMIN OPTION</a:t>
            </a:r>
            <a:endParaRPr lang="en-US" sz="3200" dirty="0"/>
          </a:p>
        </p:txBody>
      </p:sp>
      <p:pic>
        <p:nvPicPr>
          <p:cNvPr id="4" name="Picture 5" descr="Fig04-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63675" y="728870"/>
            <a:ext cx="9985375" cy="6034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943234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118D9C-F133-465B-A2D8-DEFDBA8C72BF}"/>
</file>

<file path=customXml/itemProps2.xml><?xml version="1.0" encoding="utf-8"?>
<ds:datastoreItem xmlns:ds="http://schemas.openxmlformats.org/officeDocument/2006/customXml" ds:itemID="{7B91433E-1909-4458-BC8D-9D2D654AC256}"/>
</file>

<file path=customXml/itemProps3.xml><?xml version="1.0" encoding="utf-8"?>
<ds:datastoreItem xmlns:ds="http://schemas.openxmlformats.org/officeDocument/2006/customXml" ds:itemID="{7EDB65F0-4018-4400-9258-84B39BB11382}"/>
</file>

<file path=docProps/app.xml><?xml version="1.0" encoding="utf-8"?>
<Properties xmlns="http://schemas.openxmlformats.org/officeDocument/2006/extended-properties" xmlns:vt="http://schemas.openxmlformats.org/officeDocument/2006/docPropsVTypes">
  <Template>Welcome to PowerPoint</Template>
  <TotalTime>8950</TotalTime>
  <Words>2490</Words>
  <Application>Microsoft Office PowerPoint</Application>
  <PresentationFormat>Widescreen</PresentationFormat>
  <Paragraphs>267</Paragraphs>
  <Slides>33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Segoe UI</vt:lpstr>
      <vt:lpstr>Symbol</vt:lpstr>
      <vt:lpstr>Times New Roman</vt:lpstr>
      <vt:lpstr>Wingdings</vt:lpstr>
      <vt:lpstr>WelcomeDoc</vt:lpstr>
      <vt:lpstr>QUẢN LÝ QUYỀN (PRIVILEGE)</vt:lpstr>
      <vt:lpstr>Khái niệm</vt:lpstr>
      <vt:lpstr>Phân loại quyền</vt:lpstr>
      <vt:lpstr>Các quyền hệ thống </vt:lpstr>
      <vt:lpstr>Các quyền hệ thống </vt:lpstr>
      <vt:lpstr>Các quyền hệ thống – Ví dụ</vt:lpstr>
      <vt:lpstr>Gán các quyền hệ thống cho user</vt:lpstr>
      <vt:lpstr>Thu hồi quyền hệ thống </vt:lpstr>
      <vt:lpstr>Thu hồi quyền hệ thống với tùy chọn  ADMIN OPTION</vt:lpstr>
      <vt:lpstr>Quyền đối tượng</vt:lpstr>
      <vt:lpstr>Các quyền đối tượng</vt:lpstr>
      <vt:lpstr>Gán các quyền đối tượng cho user</vt:lpstr>
      <vt:lpstr>Thu hồi quyền đối tượng từ user</vt:lpstr>
      <vt:lpstr>Thu hồi quyền đối tượng với tùy chọn GRANT OPTION</vt:lpstr>
      <vt:lpstr>Lấy thông tin về quyền </vt:lpstr>
      <vt:lpstr>Thực hành 1. Quyền hệ thống</vt:lpstr>
      <vt:lpstr>Thực hành 2. Quyền đối tượng</vt:lpstr>
      <vt:lpstr>QUẢN LÝ CHỨC DANH (ROLE)</vt:lpstr>
      <vt:lpstr>Các chức danh</vt:lpstr>
      <vt:lpstr>Một số Role định sẵn</vt:lpstr>
      <vt:lpstr>Đặc điểm</vt:lpstr>
      <vt:lpstr>Tạo chức danh</vt:lpstr>
      <vt:lpstr>Gán các chức danh</vt:lpstr>
      <vt:lpstr>Gán quyền hệ thống cho chức danh</vt:lpstr>
      <vt:lpstr>Đặc điểm tùy chọn ADMIN OPTION</vt:lpstr>
      <vt:lpstr>Gán quyền đối tượng cho chức danh</vt:lpstr>
      <vt:lpstr>Enable và Disable các chức danh</vt:lpstr>
      <vt:lpstr>Thiết lập hoặc hủy bỏ mật khẩu của chức danh</vt:lpstr>
      <vt:lpstr>Thiết lập chức danh mặc định </vt:lpstr>
      <vt:lpstr>Thu hồi các chức danh khỏi User</vt:lpstr>
      <vt:lpstr>Hủy bỏ các chức danh</vt:lpstr>
      <vt:lpstr>Lấy thông tin chức danh</vt:lpstr>
      <vt:lpstr>Practice : Managing Roles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522</cp:revision>
  <dcterms:created xsi:type="dcterms:W3CDTF">2014-12-14T08:16:33Z</dcterms:created>
  <dcterms:modified xsi:type="dcterms:W3CDTF">2019-09-23T04:24:52Z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1000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