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38"/>
  </p:notesMasterIdLst>
  <p:sldIdLst>
    <p:sldId id="256" r:id="rId3"/>
    <p:sldId id="25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8" r:id="rId33"/>
    <p:sldId id="319" r:id="rId34"/>
    <p:sldId id="320" r:id="rId35"/>
    <p:sldId id="322" r:id="rId36"/>
    <p:sldId id="321" r:id="rId3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" id="{E75E278A-FF0E-49A4-B170-79828D63BBAD}">
          <p14:sldIdLst>
            <p14:sldId id="256"/>
            <p14:sldId id="257"/>
            <p14:sldId id="288"/>
            <p14:sldId id="289"/>
            <p14:sldId id="290"/>
            <p14:sldId id="291"/>
          </p14:sldIdLst>
        </p14:section>
        <p14:section name="II" id="{6693569C-99F4-4C8C-A21B-9DAE951B41EC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III" id="{A4E4F716-8777-4E03-AE5D-C4327B094088}">
          <p14:sldIdLst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2"/>
          </p14:sldIdLst>
        </p14:section>
        <p14:section name="IV. Thực hành" id="{81969ED2-587C-4BEE-BB0D-30D400AC25C2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A" initials="A" lastIdx="2" clrIdx="2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533" autoAdjust="0"/>
  </p:normalViewPr>
  <p:slideViewPr>
    <p:cSldViewPr snapToGrid="0">
      <p:cViewPr varScale="1">
        <p:scale>
          <a:sx n="71" d="100"/>
          <a:sy n="71" d="100"/>
        </p:scale>
        <p:origin x="6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C13577B-6902-467D-A26C-08A0DD5E4E03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" y="0"/>
            <a:ext cx="11831406" cy="7288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viethung92gtvt/oracle-db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ethung92gtvt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917" y="1010351"/>
            <a:ext cx="10515600" cy="2387600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CSDL ORACLE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907230"/>
            <a:ext cx="6378880" cy="174757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err="1" smtClean="0"/>
              <a:t>Biên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soạn</a:t>
            </a:r>
            <a:r>
              <a:rPr lang="en-US" sz="1800" b="1" dirty="0" smtClean="0"/>
              <a:t>: </a:t>
            </a:r>
            <a:r>
              <a:rPr lang="en-US" sz="1800" b="1" dirty="0" err="1"/>
              <a:t>Nguyễn</a:t>
            </a:r>
            <a:r>
              <a:rPr lang="en-US" sz="1800" b="1" dirty="0"/>
              <a:t> </a:t>
            </a:r>
            <a:r>
              <a:rPr lang="en-US" sz="1800" b="1" dirty="0" err="1"/>
              <a:t>Việt</a:t>
            </a:r>
            <a:r>
              <a:rPr lang="en-US" sz="1800" b="1" dirty="0"/>
              <a:t> </a:t>
            </a:r>
            <a:r>
              <a:rPr lang="en-US" sz="1800" b="1" dirty="0" err="1"/>
              <a:t>Hưng</a:t>
            </a:r>
            <a:endParaRPr lang="en-US" sz="1800" b="1" dirty="0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err="1"/>
              <a:t>Bộ</a:t>
            </a:r>
            <a:r>
              <a:rPr lang="en-US" sz="1800" b="1" dirty="0"/>
              <a:t> </a:t>
            </a:r>
            <a:r>
              <a:rPr lang="en-US" sz="1800" b="1" dirty="0" err="1" smtClean="0"/>
              <a:t>môn</a:t>
            </a:r>
            <a:r>
              <a:rPr lang="en-US" sz="1800" b="1" dirty="0" smtClean="0"/>
              <a:t>: </a:t>
            </a:r>
            <a:r>
              <a:rPr lang="en-US" sz="1800" b="1" dirty="0" err="1"/>
              <a:t>Khoa</a:t>
            </a:r>
            <a:r>
              <a:rPr lang="en-US" sz="1800" b="1" dirty="0"/>
              <a:t> </a:t>
            </a:r>
            <a:r>
              <a:rPr lang="en-US" sz="1800" b="1" dirty="0" err="1"/>
              <a:t>Học</a:t>
            </a:r>
            <a:r>
              <a:rPr lang="en-US" sz="1800" b="1" dirty="0"/>
              <a:t> </a:t>
            </a:r>
            <a:r>
              <a:rPr lang="en-US" sz="1800" b="1" dirty="0" err="1"/>
              <a:t>Máy</a:t>
            </a:r>
            <a:r>
              <a:rPr lang="en-US" sz="1800" b="1" dirty="0"/>
              <a:t> </a:t>
            </a:r>
            <a:r>
              <a:rPr lang="en-US" sz="1800" b="1" dirty="0" err="1"/>
              <a:t>Tính</a:t>
            </a:r>
            <a:r>
              <a:rPr lang="en-US" sz="1800" b="1" dirty="0"/>
              <a:t> -  </a:t>
            </a:r>
            <a:r>
              <a:rPr lang="en-US" sz="1800" b="1" dirty="0" err="1"/>
              <a:t>Khoa</a:t>
            </a:r>
            <a:r>
              <a:rPr lang="en-US" sz="1800" b="1" dirty="0"/>
              <a:t> </a:t>
            </a:r>
            <a:r>
              <a:rPr lang="en-US" sz="1800" b="1" dirty="0" err="1"/>
              <a:t>Công</a:t>
            </a:r>
            <a:r>
              <a:rPr lang="en-US" sz="1800" b="1" dirty="0"/>
              <a:t> </a:t>
            </a:r>
            <a:r>
              <a:rPr lang="en-US" sz="1800" b="1" dirty="0" err="1"/>
              <a:t>Nghệ</a:t>
            </a:r>
            <a:r>
              <a:rPr lang="en-US" sz="1800" b="1" dirty="0"/>
              <a:t> </a:t>
            </a:r>
            <a:r>
              <a:rPr lang="en-US" sz="1800" b="1" dirty="0" err="1"/>
              <a:t>Thông</a:t>
            </a:r>
            <a:r>
              <a:rPr lang="en-US" sz="1800" b="1" dirty="0"/>
              <a:t> Tin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err="1"/>
              <a:t>Trường</a:t>
            </a:r>
            <a:r>
              <a:rPr lang="en-US" sz="1800" b="1" dirty="0"/>
              <a:t> </a:t>
            </a:r>
            <a:r>
              <a:rPr lang="en-US" sz="1800" b="1" dirty="0" err="1"/>
              <a:t>Đại</a:t>
            </a:r>
            <a:r>
              <a:rPr lang="en-US" sz="1800" b="1" dirty="0"/>
              <a:t> </a:t>
            </a:r>
            <a:r>
              <a:rPr lang="en-US" sz="1800" b="1" dirty="0" err="1"/>
              <a:t>Học</a:t>
            </a:r>
            <a:r>
              <a:rPr lang="en-US" sz="1800" b="1" dirty="0"/>
              <a:t> </a:t>
            </a:r>
            <a:r>
              <a:rPr lang="en-US" sz="1800" b="1" dirty="0" err="1"/>
              <a:t>Giao</a:t>
            </a:r>
            <a:r>
              <a:rPr lang="en-US" sz="1800" b="1" dirty="0"/>
              <a:t> </a:t>
            </a:r>
            <a:r>
              <a:rPr lang="en-US" sz="1800" b="1" dirty="0" err="1"/>
              <a:t>Thông</a:t>
            </a:r>
            <a:r>
              <a:rPr lang="en-US" sz="1800" b="1" dirty="0"/>
              <a:t> </a:t>
            </a:r>
            <a:r>
              <a:rPr lang="en-US" sz="1800" b="1" dirty="0" err="1"/>
              <a:t>Vân</a:t>
            </a:r>
            <a:r>
              <a:rPr lang="en-US" sz="1800" b="1" dirty="0"/>
              <a:t> </a:t>
            </a:r>
            <a:r>
              <a:rPr lang="en-US" sz="1800" b="1" dirty="0" err="1" smtClean="0"/>
              <a:t>Tải</a:t>
            </a:r>
            <a:endParaRPr lang="en-US" sz="1800" b="1" dirty="0" smtClean="0"/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Website: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https://sites.google.com/site/viethung92gtvt/oracle-dba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Email   :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viethung92gtvt@gmail.com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617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Nhập tên Database (tên này là duy nhất)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38" y="1404200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6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778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Nhập mật khẩu mặc định dùng cho các user quản trị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38" y="1404200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737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 Next đến bước thiết lập các tham số cho hệ thống 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09" y="1404200"/>
            <a:ext cx="7258050" cy="518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9489" y="2118812"/>
            <a:ext cx="39248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step 10, chuyển sang tab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Sets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thiết lập gõ Unicode như trong hình.</a:t>
            </a:r>
          </a:p>
          <a:p>
            <a:pPr marL="393700" indent="-230188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Character Set: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Unicode (AL32UTF8)</a:t>
            </a:r>
          </a:p>
          <a:p>
            <a:pPr marL="393700" indent="-230188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Character Set: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6. Finish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38" y="1404200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tự động tạo database bắt đầu.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68" y="1404200"/>
            <a:ext cx="6869649" cy="50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3844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 thành công.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83" y="1617865"/>
            <a:ext cx="6771177" cy="50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Xóa 1 CSDL bằng DBCA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25" y="1527517"/>
            <a:ext cx="7258050" cy="518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349" y="897361"/>
            <a:ext cx="407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Chọn “Delete a Database”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Xóa 1 CSDL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669349" y="897361"/>
            <a:ext cx="3834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Chọn tên CSDL cần xóa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04" y="1359026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Xóa 1 CSDL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669349" y="89736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Finish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04" y="1527517"/>
            <a:ext cx="7239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TẠO CSDL THỦ </a:t>
            </a:r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173360" y="829994"/>
            <a:ext cx="4329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thủ công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0817" y="1291659"/>
            <a:ext cx="11357113" cy="5016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file tham số (PFILE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biến môi trường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file password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instance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SPFILE (nên có)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instance ở giai đoạn NOMOUNT. 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và thực hiện lệnh CREATE DATABASE. 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các scripts để tạo data dictionary và hoàn thành các bước sau khi tạo CSDL. 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listener lắng nghe database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1. Mục </a:t>
            </a:r>
            <a:r>
              <a:rPr lang="en-US" altLang="en-US"/>
              <a:t>đích</a:t>
            </a:r>
            <a:endParaRPr lang="vi-V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14400" y="533400"/>
            <a:ext cx="7315200" cy="876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mtClean="0"/>
              <a:t>Mục đích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7828" y="1262270"/>
            <a:ext cx="10482469" cy="183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hoàn thành bài học này, bạn có thể: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Liệt kê các điều kiện cần thiết để tạo một CSDL.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CSDL sử dụng Oracle Database Configuration Assistant.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CSDL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 công bằng câu lệnh </a:t>
            </a:r>
            <a:r>
              <a:rPr lang="en-US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“create database”</a:t>
            </a: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0"/>
            <a:ext cx="11831406" cy="72887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thực hiện – VD tạo CSDL có tên: mynewdb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107" y="870396"/>
            <a:ext cx="115636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Clr>
                <a:srgbClr val="FF0000"/>
              </a:buClr>
              <a:buFont typeface="+mj-lt"/>
              <a:buAutoNum type="arabicParenR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file tham số (PFILE)</a:t>
            </a:r>
          </a:p>
          <a:p>
            <a:pPr marL="742950" lvl="1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Tạo thư mục con có tên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mynewdb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trong thư mục: </a:t>
            </a: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C:\oracle\product\10.2.0\oradata</a:t>
            </a:r>
            <a:r>
              <a:rPr lang="en-US" sz="2400" b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file:</a:t>
            </a:r>
          </a:p>
          <a:p>
            <a:pPr lvl="1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68784" y="2013034"/>
            <a:ext cx="707034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control_files = (C:\</a:t>
            </a:r>
            <a:r>
              <a:rPr lang="en-US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oracle\product\10.2.0\oradata\</a:t>
            </a:r>
            <a:r>
              <a:rPr lang="en-US" sz="2000" b="1" smtClean="0">
                <a:latin typeface="Arial" panose="020B0604020202020204" pitchFamily="34" charset="0"/>
                <a:ea typeface="Times New Roman" panose="02020603050405020304" pitchFamily="18" charset="0"/>
              </a:rPr>
              <a:t>mynewdb</a:t>
            </a:r>
            <a:r>
              <a:rPr lang="en-US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\control1.ctl, C</a:t>
            </a:r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:\</a:t>
            </a:r>
            <a:r>
              <a:rPr lang="en-US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oracle\product\10.2.0\oradata\</a:t>
            </a:r>
            <a:r>
              <a:rPr lang="en-US" sz="2000" b="1" smtClean="0">
                <a:latin typeface="Arial" panose="020B0604020202020204" pitchFamily="34" charset="0"/>
                <a:ea typeface="Times New Roman" panose="02020603050405020304" pitchFamily="18" charset="0"/>
              </a:rPr>
              <a:t>mynewdb</a:t>
            </a:r>
            <a:r>
              <a:rPr lang="en-US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\control2.ctl)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undo_management = AUTO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undo_tablespace = UNDOTBS1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db_name = </a:t>
            </a:r>
            <a:r>
              <a:rPr lang="en-US" sz="2000" b="1">
                <a:latin typeface="Arial" panose="020B0604020202020204" pitchFamily="34" charset="0"/>
                <a:ea typeface="Times New Roman" panose="02020603050405020304" pitchFamily="18" charset="0"/>
              </a:rPr>
              <a:t>mynewdb</a:t>
            </a:r>
            <a:endParaRPr lang="vi-VN" sz="32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db_block_size = 8192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sga_max_size = 1073741824 # 1GB</a:t>
            </a:r>
            <a:endParaRPr lang="vi-VN" sz="3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45"/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</a:rPr>
              <a:t>sga_target = 1073741824 #1GB</a:t>
            </a:r>
            <a:endParaRPr lang="vi-VN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196" y="5023796"/>
            <a:ext cx="10933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tham số được lưu với tên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initmynewdb.ora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ở thư mục 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%oracle_home%\database</a:t>
            </a:r>
          </a:p>
        </p:txBody>
      </p:sp>
    </p:spTree>
    <p:extLst>
      <p:ext uri="{BB962C8B-B14F-4D97-AF65-F5344CB8AC3E}">
        <p14:creationId xmlns:p14="http://schemas.microsoft.com/office/powerpoint/2010/main" val="26621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0"/>
            <a:ext cx="11831406" cy="72887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thực hiện – VD tạo CSDL có tên: mynewdb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406" y="822311"/>
            <a:ext cx="11198810" cy="5632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>
              <a:buClr>
                <a:srgbClr val="FF0000"/>
              </a:buClr>
              <a:buFont typeface="+mj-lt"/>
              <a:buAutoNum type="arabicParenR" startAt="2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biến môi trường trong cmd</a:t>
            </a:r>
          </a:p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Vào cmd, thiết lập biến Oracle_sid=tên_instance_chuẩn_bị_tạo, oracle_home=đường_dẫn_thư_mục_cài_đặt_oracle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Set oracle_sid=mynewdb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Set oracle_home=C:\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oracle\product\10.2.0\db_1</a:t>
            </a:r>
          </a:p>
          <a:p>
            <a:pPr lvl="1" indent="-457200">
              <a:buClr>
                <a:srgbClr val="FF0000"/>
              </a:buClr>
              <a:buFont typeface="+mj-lt"/>
              <a:buAutoNum type="arabicParenR" startAt="3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password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orapwd file=%oracle_home%\database\pwdmynewdb.ora password=abc123 entries=5</a:t>
            </a:r>
          </a:p>
          <a:p>
            <a:pPr lvl="1" indent="-457200">
              <a:buClr>
                <a:srgbClr val="FF0000"/>
              </a:buClr>
              <a:buFont typeface="+mj-lt"/>
              <a:buAutoNum type="arabicParenR" startAt="4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instance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oradim -new -sid mynewdb -startmode manual</a:t>
            </a:r>
          </a:p>
          <a:p>
            <a:pPr lvl="1" indent="-457200">
              <a:buClr>
                <a:srgbClr val="FF0000"/>
              </a:buClr>
              <a:buFont typeface="+mj-lt"/>
              <a:buAutoNum type="arabicParenR" startAt="5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SPFILE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sqlplus / as sysdba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SQL&gt; create spfile from pfile;</a:t>
            </a:r>
          </a:p>
          <a:p>
            <a:pPr lvl="1" indent="-457200">
              <a:buClr>
                <a:srgbClr val="FF0000"/>
              </a:buClr>
              <a:buFont typeface="+mj-lt"/>
              <a:buAutoNum type="arabicParenR" startAt="6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instance ở giai đoạn NOMOUNT.</a:t>
            </a:r>
          </a:p>
          <a:p>
            <a:pPr marL="0" lvl="1"/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Startup nomount; </a:t>
            </a:r>
          </a:p>
        </p:txBody>
      </p:sp>
    </p:spTree>
    <p:extLst>
      <p:ext uri="{BB962C8B-B14F-4D97-AF65-F5344CB8AC3E}">
        <p14:creationId xmlns:p14="http://schemas.microsoft.com/office/powerpoint/2010/main" val="12076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0"/>
            <a:ext cx="11831406" cy="728870"/>
          </a:xfrm>
        </p:spPr>
        <p:txBody>
          <a:bodyPr/>
          <a:lstStyle/>
          <a:p>
            <a:r>
              <a:rPr lang="en-US" smtClean="0"/>
              <a:t>Quy trình thực hiện – VD tạo CSDL có tên: mynewdb</a:t>
            </a:r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-78099" y="728870"/>
            <a:ext cx="71613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Clr>
                <a:srgbClr val="FF0000"/>
              </a:buClr>
              <a:buFont typeface="+mj-lt"/>
              <a:buAutoNum type="arabicParenR" startAt="7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Tạo và thực hiện lệnh CREATE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arenR" startAt="7"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6922" y="1170873"/>
            <a:ext cx="10507271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b="1"/>
              <a:t>create database mynewdb</a:t>
            </a:r>
          </a:p>
          <a:p>
            <a:r>
              <a:rPr lang="vi-VN" b="1" smtClean="0"/>
              <a:t>logfile group 1 </a:t>
            </a:r>
            <a:r>
              <a:rPr lang="vi-VN" smtClean="0"/>
              <a:t>(</a:t>
            </a:r>
            <a:r>
              <a:rPr lang="vi-VN"/>
              <a:t>'C:\</a:t>
            </a:r>
            <a:r>
              <a:rPr lang="vi-VN" smtClean="0"/>
              <a:t>oracle\product\10.2.0\oradata\mynewdb\g1_redo01.log</a:t>
            </a:r>
            <a:r>
              <a:rPr lang="vi-VN"/>
              <a:t>', 'C:\</a:t>
            </a:r>
            <a:r>
              <a:rPr lang="vi-VN" smtClean="0"/>
              <a:t>oracle\product\10.2.0\oradata\mynewdb\g1_redo02.log</a:t>
            </a:r>
            <a:r>
              <a:rPr lang="vi-VN"/>
              <a:t>') </a:t>
            </a:r>
            <a:r>
              <a:rPr lang="vi-VN" b="1" smtClean="0"/>
              <a:t>size</a:t>
            </a:r>
            <a:r>
              <a:rPr lang="vi-VN" smtClean="0"/>
              <a:t> </a:t>
            </a:r>
            <a:r>
              <a:rPr lang="vi-VN"/>
              <a:t>100M,</a:t>
            </a:r>
          </a:p>
          <a:p>
            <a:r>
              <a:rPr lang="vi-VN" b="1"/>
              <a:t>group 2 </a:t>
            </a:r>
            <a:r>
              <a:rPr lang="vi-VN"/>
              <a:t>('C:\</a:t>
            </a:r>
            <a:r>
              <a:rPr lang="vi-VN" smtClean="0"/>
              <a:t>oracle\product\10.2.0\oradata\mynewdb\g2_redo01.log</a:t>
            </a:r>
            <a:r>
              <a:rPr lang="vi-VN"/>
              <a:t>', 'C:\</a:t>
            </a:r>
            <a:r>
              <a:rPr lang="vi-VN" smtClean="0"/>
              <a:t>oracle\product\10.2.0\oradata\mynewdb\g2_redo02.log</a:t>
            </a:r>
            <a:r>
              <a:rPr lang="vi-VN"/>
              <a:t>') </a:t>
            </a:r>
            <a:r>
              <a:rPr lang="vi-VN" b="1"/>
              <a:t>size</a:t>
            </a:r>
            <a:r>
              <a:rPr lang="vi-VN"/>
              <a:t> 100M</a:t>
            </a:r>
          </a:p>
          <a:p>
            <a:r>
              <a:rPr lang="vi-VN" b="1" smtClean="0"/>
              <a:t>character set </a:t>
            </a:r>
            <a:r>
              <a:rPr lang="vi-VN" smtClean="0"/>
              <a:t>UTF8</a:t>
            </a:r>
            <a:endParaRPr lang="vi-VN"/>
          </a:p>
          <a:p>
            <a:r>
              <a:rPr lang="vi-VN" b="1"/>
              <a:t>national character set</a:t>
            </a:r>
            <a:r>
              <a:rPr lang="vi-VN"/>
              <a:t> AL16UTF16</a:t>
            </a:r>
          </a:p>
          <a:p>
            <a:r>
              <a:rPr lang="vi-VN" b="1" smtClean="0"/>
              <a:t>datafile</a:t>
            </a:r>
            <a:r>
              <a:rPr lang="vi-VN" smtClean="0"/>
              <a:t> </a:t>
            </a:r>
            <a:r>
              <a:rPr lang="vi-VN"/>
              <a:t>'C:\</a:t>
            </a:r>
            <a:r>
              <a:rPr lang="vi-VN" smtClean="0"/>
              <a:t>oracle\product\10.2.0\oradata\mynewdb\system.dbf</a:t>
            </a:r>
            <a:r>
              <a:rPr lang="vi-VN"/>
              <a:t>' </a:t>
            </a:r>
            <a:r>
              <a:rPr lang="vi-VN" b="1" smtClean="0"/>
              <a:t>size</a:t>
            </a:r>
            <a:r>
              <a:rPr lang="vi-VN" smtClean="0"/>
              <a:t> </a:t>
            </a:r>
            <a:r>
              <a:rPr lang="vi-VN"/>
              <a:t>500M </a:t>
            </a:r>
            <a:r>
              <a:rPr lang="vi-VN" b="1"/>
              <a:t>autoextend on next</a:t>
            </a:r>
            <a:r>
              <a:rPr lang="vi-VN"/>
              <a:t> 10M </a:t>
            </a:r>
            <a:r>
              <a:rPr lang="vi-VN" b="1"/>
              <a:t>maxsize unlimited extent management local</a:t>
            </a:r>
          </a:p>
          <a:p>
            <a:r>
              <a:rPr lang="vi-VN" b="1"/>
              <a:t>sysaux </a:t>
            </a:r>
            <a:r>
              <a:rPr lang="vi-VN" b="1" smtClean="0"/>
              <a:t>datafile</a:t>
            </a:r>
            <a:r>
              <a:rPr lang="vi-VN" smtClean="0"/>
              <a:t> 'C</a:t>
            </a:r>
            <a:r>
              <a:rPr lang="vi-VN"/>
              <a:t>:\</a:t>
            </a:r>
            <a:r>
              <a:rPr lang="vi-VN" smtClean="0"/>
              <a:t>oracle\product\10.2.0\oradata\mynewdb\sysaux.dbf</a:t>
            </a:r>
            <a:r>
              <a:rPr lang="vi-VN"/>
              <a:t>' </a:t>
            </a:r>
            <a:r>
              <a:rPr lang="vi-VN" b="1" smtClean="0"/>
              <a:t>size</a:t>
            </a:r>
            <a:r>
              <a:rPr lang="vi-VN" smtClean="0"/>
              <a:t> </a:t>
            </a:r>
            <a:r>
              <a:rPr lang="vi-VN"/>
              <a:t>100M </a:t>
            </a:r>
            <a:r>
              <a:rPr lang="vi-VN" b="1"/>
              <a:t>autoextend on next</a:t>
            </a:r>
            <a:r>
              <a:rPr lang="vi-VN"/>
              <a:t> 10M </a:t>
            </a:r>
            <a:r>
              <a:rPr lang="vi-VN" b="1"/>
              <a:t>maxsize unlimited</a:t>
            </a:r>
          </a:p>
          <a:p>
            <a:r>
              <a:rPr lang="vi-VN" b="1"/>
              <a:t>undo tablespace </a:t>
            </a:r>
            <a:r>
              <a:rPr lang="vi-VN"/>
              <a:t>undotbs1 </a:t>
            </a:r>
            <a:r>
              <a:rPr lang="vi-VN" b="1"/>
              <a:t>datafile</a:t>
            </a:r>
            <a:r>
              <a:rPr lang="vi-VN"/>
              <a:t> 'C:\</a:t>
            </a:r>
            <a:r>
              <a:rPr lang="vi-VN" smtClean="0"/>
              <a:t>oracle\product\10.2.0\oradata\mynewdb\undotbs1.dbf</a:t>
            </a:r>
            <a:r>
              <a:rPr lang="vi-VN"/>
              <a:t>' </a:t>
            </a:r>
            <a:r>
              <a:rPr lang="vi-VN" b="1"/>
              <a:t>size</a:t>
            </a:r>
            <a:r>
              <a:rPr lang="vi-VN"/>
              <a:t> 100M</a:t>
            </a:r>
          </a:p>
          <a:p>
            <a:r>
              <a:rPr lang="vi-VN" b="1"/>
              <a:t>default temporary tablespace</a:t>
            </a:r>
            <a:r>
              <a:rPr lang="vi-VN"/>
              <a:t> temp </a:t>
            </a:r>
            <a:r>
              <a:rPr lang="vi-VN" b="1" smtClean="0"/>
              <a:t>tempfile</a:t>
            </a:r>
            <a:r>
              <a:rPr lang="vi-VN" smtClean="0"/>
              <a:t> 'C</a:t>
            </a:r>
            <a:r>
              <a:rPr lang="vi-VN"/>
              <a:t>:\</a:t>
            </a:r>
            <a:r>
              <a:rPr lang="vi-VN" smtClean="0"/>
              <a:t>oracle\product\10.2.0\oradata\mynewdb\temp01.dbf</a:t>
            </a:r>
            <a:r>
              <a:rPr lang="vi-VN"/>
              <a:t>' </a:t>
            </a:r>
            <a:r>
              <a:rPr lang="vi-VN" b="1"/>
              <a:t>size</a:t>
            </a:r>
            <a:r>
              <a:rPr lang="vi-VN"/>
              <a:t> 100M;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7429" y="5429493"/>
            <a:ext cx="11394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nội dung trên vào file có tên: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createmynewdb.sql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 đặt vào thư mục: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%oracle_home%\database</a:t>
            </a:r>
          </a:p>
          <a:p>
            <a:pPr marL="285750" indent="-285750"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câu lệnh sau để tạo database: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@?\database\createmynewdb.sql 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6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0"/>
            <a:ext cx="11831406" cy="72887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thực hiện – VD tạo CSDL có tên: mynewdb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46" y="984586"/>
            <a:ext cx="11330609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+mj-lt"/>
              <a:buAutoNum type="arabicParenR" startAt="8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Chạy các scripts để tạo data dictionary và hoàn thành các bước sau khi tạo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</a:p>
          <a:p>
            <a:pPr lvl="1">
              <a:lnSpc>
                <a:spcPct val="150000"/>
              </a:lnSpc>
            </a:pPr>
            <a:r>
              <a:rPr lang="vi-V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@?/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rdbms/admin/catalog.sql</a:t>
            </a:r>
          </a:p>
          <a:p>
            <a:pPr lvl="1">
              <a:lnSpc>
                <a:spcPct val="150000"/>
              </a:lnSpc>
            </a:pP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@?/rdbms/admin/catproc.sql</a:t>
            </a:r>
            <a:endParaRPr lang="vi-VN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@?/sqlplus/admin/pupbld.sql</a:t>
            </a:r>
          </a:p>
          <a:p>
            <a:pPr lvl="1">
              <a:lnSpc>
                <a:spcPct val="150000"/>
              </a:lnSpc>
            </a:pP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vi-V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 quá trình tạo CSDL mynewdb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8556" y="967408"/>
            <a:ext cx="6758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CSDL mới tạo ra, bao gồm:</a:t>
            </a:r>
          </a:p>
          <a:p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- 6 user mặc định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OUTLN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TSMSYS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DIP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DBSNMP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Tablespace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UNDOTBS1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SYSAUX</a:t>
            </a:r>
          </a:p>
          <a:p>
            <a:pPr marL="795338" indent="-285750">
              <a:buFont typeface="Wingdings" panose="05000000000000000000" pitchFamily="2" charset="2"/>
              <a:buChar char="§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1736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Cấu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file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tnsnames.ora để listener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lắng nghe database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530088" y="887895"/>
            <a:ext cx="10932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khi tạo database bằng tay, chúng ta chưa thể sử dụng các công cụ trực quan (SQL | PL/SQL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Deverloper,.v.v) để kết nối đến CSDL vì ta chưa cấu hình để Listener lắng nghe database mới tạo ra. Để làm điều này, có thể sử dụng các công cụ: Net Configuration Assistant, Net Manager. </a:t>
            </a:r>
          </a:p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bài học này chúng ta sử dụng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 Configuration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</a:p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khởi động chương trình, ta vào: </a:t>
            </a:r>
          </a:p>
          <a:p>
            <a:pPr algn="just"/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Start Menu\All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Programs\Oracle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OraDb10g_home1\Configuration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and Migration </a:t>
            </a:r>
            <a:r>
              <a:rPr lang="en-US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Tools\Net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Assistant</a:t>
            </a:r>
            <a:endParaRPr lang="vi-V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25" y="1431233"/>
            <a:ext cx="7827065" cy="5218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321" y="902012"/>
            <a:ext cx="1118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Net Service Name configuration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để thêm tên CSDL cần Listener lắng nghe. Bấm Next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Add.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Bấm Next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78" y="1363677"/>
            <a:ext cx="7681291" cy="51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40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Gõ tên CSDL cần lắng nghe. Ở ví dụ này CSDL mới cần lắng nghe là: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mynewdb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363677"/>
            <a:ext cx="77343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96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giao thức lắng nghe, thường để mặc định là TCP.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524000"/>
            <a:ext cx="7601778" cy="50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2. Nội dung bài học</a:t>
            </a:r>
            <a:endParaRPr lang="vi-VN"/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3606635" y="2851556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gray">
          <a:xfrm>
            <a:off x="3586386" y="4007955"/>
            <a:ext cx="282252" cy="260814"/>
          </a:xfrm>
          <a:prstGeom prst="rightArrow">
            <a:avLst>
              <a:gd name="adj1" fmla="val 50000"/>
              <a:gd name="adj2" fmla="val 45091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gray">
          <a:xfrm>
            <a:off x="3592344" y="1729695"/>
            <a:ext cx="282251" cy="258433"/>
          </a:xfrm>
          <a:prstGeom prst="rightArrow">
            <a:avLst>
              <a:gd name="adj1" fmla="val 50000"/>
              <a:gd name="adj2" fmla="val 45507"/>
            </a:avLst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80808"/>
              </a:solidFill>
              <a:latin typeface="Arial" charset="0"/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2576110" y="1241478"/>
            <a:ext cx="6521996" cy="68538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F77A1D"/>
              </a:gs>
              <a:gs pos="100000">
                <a:srgbClr val="F77A1D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</a:t>
            </a:r>
            <a:endParaRPr lang="en-US" sz="2026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608204" y="2336140"/>
            <a:ext cx="6493594" cy="60728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5BBE4E"/>
              </a:gs>
              <a:gs pos="100000">
                <a:srgbClr val="5BBE4E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TẠO CSDL TỰ ĐỘNG</a:t>
            </a:r>
            <a:endParaRPr lang="en-US" sz="2026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gray">
          <a:xfrm>
            <a:off x="2576108" y="3325506"/>
            <a:ext cx="6521998" cy="70384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8F038F"/>
              </a:gs>
              <a:gs pos="100000">
                <a:srgbClr val="8F038F">
                  <a:gamma/>
                  <a:shade val="69804"/>
                  <a:invGamma/>
                </a:srgbClr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TẠO CSDL THỦ CÔNG</a:t>
            </a:r>
            <a:endParaRPr lang="en-US" sz="2026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gray">
          <a:xfrm>
            <a:off x="2592156" y="4447367"/>
            <a:ext cx="6507796" cy="70384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5400000" scaled="1"/>
          </a:gradFill>
          <a:ln w="25400">
            <a:solidFill>
              <a:srgbClr val="FEFEFE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defTabSz="6859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26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IV. THỰC HÀNH</a:t>
            </a:r>
            <a:endParaRPr lang="en-US" sz="2026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08" y="39757"/>
            <a:ext cx="11831406" cy="72887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tên máy chủ lưu trữ CSDL. Ở đây Listener lắng nghe CSDL ngay trên cùng 1 máy nên có thể đặt là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hoặc tên máy.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66" y="1733009"/>
            <a:ext cx="7615030" cy="50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54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“Yes, perform a test” để kiểm tra kết quả.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90" y="1653496"/>
            <a:ext cx="7323483" cy="48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3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437321" y="902012"/>
            <a:ext cx="10508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ORA-01017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invalid username/password; logon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denied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successful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thì đã thành công. 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34" y="1733009"/>
            <a:ext cx="6740387" cy="44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3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9. Cấu hình file tnsnames.ora để listener lắng nghe database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556591" y="1206812"/>
            <a:ext cx="10508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sử dụng lệnh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lsnrctl status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để kiểm tra tình trạng lắng nghe các database của listener.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bật/tắt listener, sử dụng lệnh: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lsnrctl start/stop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5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Xóa CSDL bằng tay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24" y="834887"/>
            <a:ext cx="114498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câu lệnh DROP DATABASE để xóa CSDL. Điều kiện để xóa được CSDL bằng cách này là database phải startup ở chế độ sau:</a:t>
            </a:r>
          </a:p>
          <a:p>
            <a:pPr marL="396875" algn="just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MOUNT</a:t>
            </a:r>
          </a:p>
          <a:p>
            <a:pPr marL="396875" algn="just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mode</a:t>
            </a:r>
          </a:p>
          <a:p>
            <a:pPr marL="396875" algn="just"/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RESTRICTED 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endParaRPr lang="vi-V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hiện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VD xóa CSDL </a:t>
            </a:r>
            <a:r>
              <a:rPr lang="vi-V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mynewdb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vừa mới tạo ra</a:t>
            </a:r>
            <a:endParaRPr lang="vi-V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chạy cmd. 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oracle_sid=mynewdb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sqlplus / as sysdba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shutdown immediate;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startup mount exclusive restrict</a:t>
            </a: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database;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</a:p>
          <a:p>
            <a:pPr marL="622300" indent="-342900" algn="just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 delete oracleservicemynewdb</a:t>
            </a:r>
          </a:p>
        </p:txBody>
      </p:sp>
    </p:spTree>
    <p:extLst>
      <p:ext uri="{BB962C8B-B14F-4D97-AF65-F5344CB8AC3E}">
        <p14:creationId xmlns:p14="http://schemas.microsoft.com/office/powerpoint/2010/main" val="3412176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556821" y="834887"/>
            <a:ext cx="11064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CSDL bằng tay với tên theo cú pháp: YOURNAMEDB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NAMDB, TRANGDB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Sau khi tạo CSDL thành công, đăng nhập vào user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truy vấn tên và ngày tạo database. Gợi ý: truy vấn trong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v$database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Để xem cấu trúc bảng, sử dụng lệnh: desc tên_bảng;</a:t>
            </a:r>
          </a:p>
          <a:p>
            <a:pPr algn="just"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Xóa CSDL vừa tạo ra.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6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TỔNG </a:t>
            </a:r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vi-V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3360" y="930159"/>
            <a:ext cx="7315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1. Lên kế hoạch và tổ chức một CSDL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13767" y="1651714"/>
            <a:ext cx="9293274" cy="412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CSDL.</a:t>
            </a:r>
          </a:p>
          <a:p>
            <a:pPr lvl="2">
              <a:lnSpc>
                <a:spcPct val="150000"/>
              </a:lnSpc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(data warehousing, high online transaction processing, or general purpose)</a:t>
            </a:r>
          </a:p>
          <a:p>
            <a:pPr lvl="2">
              <a:lnSpc>
                <a:spcPct val="150000"/>
              </a:lnSpc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CSDL (How will data files, control files, and online redo log files be organized and stored? )</a:t>
            </a:r>
          </a:p>
          <a:p>
            <a:pPr marL="685800" marR="0" lvl="2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(Chú</a:t>
            </a:r>
            <a:r>
              <a:rPr kumimoji="0" lang="en-US" sz="2400" b="0" i="1" u="none" strike="noStrike" kern="120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ý: Tên CSDL dài tối đa 8 kí tự với phiên bản oracle 10g, 12 kí tự với phiên bản oracle 11g)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>
                <a:latin typeface="Arial"/>
              </a:rPr>
              <a:t>2. Các </a:t>
            </a:r>
            <a:r>
              <a:rPr lang="en-US">
                <a:latin typeface="Arial"/>
              </a:rPr>
              <a:t>điều kiện để thiết lập CSDL </a:t>
            </a:r>
            <a:endParaRPr lang="vi-V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18346" y="1225257"/>
            <a:ext cx="10737556" cy="246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account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instance.</a:t>
            </a:r>
          </a:p>
          <a:p>
            <a:pPr marL="342900" marR="0" lvl="1" indent="-228600" algn="l" defTabSz="2286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2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>
                <a:latin typeface="Arial"/>
              </a:rPr>
              <a:t>3. Các cách để tạo 1 CSDL</a:t>
            </a:r>
            <a:endParaRPr lang="vi-V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4150" y="960214"/>
            <a:ext cx="10960772" cy="455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  <a:tab pos="742950" algn="l"/>
              </a:tabLst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143000" algn="l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cài đặt Oracle Universal Installer</a:t>
            </a:r>
            <a:r>
              <a:rPr lang="en-US" sz="2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sz="2800" b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công cụ tạo CSDL tự động </a:t>
            </a:r>
            <a:r>
              <a:rPr lang="vi-V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Configuration Assistant (DBCA</a:t>
            </a:r>
            <a:r>
              <a:rPr lang="vi-VN" sz="2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đồ họa với người sử dụng.</a:t>
            </a:r>
          </a:p>
          <a:p>
            <a:pPr lvl="2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ngôn ngữ lập trình Java.</a:t>
            </a:r>
          </a:p>
          <a:p>
            <a:pPr lvl="2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đưa ra bởi chương trình cài đặt Oracle Universal Installer.</a:t>
            </a:r>
          </a:p>
          <a:p>
            <a:pPr lvl="2"/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sử dụng như một ứng dụng độc lập</a:t>
            </a:r>
            <a:endParaRPr lang="vi-VN" sz="2800" b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0" lang="vi-V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vi-VN" sz="2800" b="0" i="0" u="none" strike="noStrike" kern="120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thủ công bằng các dòng lệnh</a:t>
            </a:r>
          </a:p>
        </p:txBody>
      </p:sp>
    </p:spTree>
    <p:extLst>
      <p:ext uri="{BB962C8B-B14F-4D97-AF65-F5344CB8AC3E}">
        <p14:creationId xmlns:p14="http://schemas.microsoft.com/office/powerpoint/2010/main" val="39751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TẠO CSDL TỰ </a:t>
            </a:r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vi-V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67951" y="871025"/>
            <a:ext cx="73152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457200" algn="l"/>
                <a:tab pos="742950" algn="l"/>
              </a:tabLs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457200" algn="l"/>
                <a:tab pos="742950" algn="l"/>
              </a:tabLst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Chương trình trợ giúp cài đặt cấu hình CSDL Database Configuration Assistant (DBCA)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3495" y="2182128"/>
            <a:ext cx="6096000" cy="17912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22860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tabLst>
                <a:tab pos="457200" algn="l"/>
                <a:tab pos="7429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chương trình này bạn có thể:</a:t>
            </a:r>
          </a:p>
          <a:p>
            <a:pPr marL="342900" lvl="1" indent="-228600" defTabSz="2286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Tx/>
              <a:buChar char="•"/>
              <a:tabLst>
                <a:tab pos="457200" algn="l"/>
                <a:tab pos="7429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một CSDL.</a:t>
            </a:r>
          </a:p>
          <a:p>
            <a:pPr marL="342900" lvl="1" indent="-228600" defTabSz="2286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Tx/>
              <a:buChar char="•"/>
              <a:tabLst>
                <a:tab pos="457200" algn="l"/>
                <a:tab pos="7429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hình lại các thuộc tính của CSDL.</a:t>
            </a:r>
          </a:p>
          <a:p>
            <a:pPr marL="342900" lvl="1" indent="-228600" defTabSz="2286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Tx/>
              <a:buChar char="•"/>
              <a:tabLst>
                <a:tab pos="457200" algn="l"/>
                <a:tab pos="74295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một CSDL.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95" y="1747325"/>
            <a:ext cx="4343230" cy="49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49" y="1541585"/>
            <a:ext cx="7258050" cy="518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489" y="942535"/>
            <a:ext cx="694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Chọn chức năng đầu tiên “Create a Database”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Các bước tạo CSDL bằng DBCA</a:t>
            </a: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9489" y="942535"/>
            <a:ext cx="545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Chọn loại “Transaction Procesing”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84" y="1617865"/>
            <a:ext cx="7258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E9D68F80C5CCC4695A83CE6ECAA6761" ma:contentTypeVersion="0" ma:contentTypeDescription="Tạo tài liệu mới." ma:contentTypeScope="" ma:versionID="38796cbffd4d15f62ceb245b180842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f506a9e505cd8b2c704d12ca9a8d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245D-742D-492F-AA71-D9A6B505EBC5}"/>
</file>

<file path=customXml/itemProps2.xml><?xml version="1.0" encoding="utf-8"?>
<ds:datastoreItem xmlns:ds="http://schemas.openxmlformats.org/officeDocument/2006/customXml" ds:itemID="{0F319C73-66CB-46B9-B21A-0385999E4AAB}"/>
</file>

<file path=customXml/itemProps3.xml><?xml version="1.0" encoding="utf-8"?>
<ds:datastoreItem xmlns:ds="http://schemas.openxmlformats.org/officeDocument/2006/customXml" ds:itemID="{0B287C08-74D1-4594-8627-1040D1B50D92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4293</TotalTime>
  <Words>1547</Words>
  <Application>Microsoft Office PowerPoint</Application>
  <PresentationFormat>Widescreen</PresentationFormat>
  <Paragraphs>179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Segoe UI</vt:lpstr>
      <vt:lpstr>Times New Roman</vt:lpstr>
      <vt:lpstr>Wingdings</vt:lpstr>
      <vt:lpstr>WelcomeDoc</vt:lpstr>
      <vt:lpstr>TẠO MỘT CSDL ORACLE</vt:lpstr>
      <vt:lpstr>1. Mục đích</vt:lpstr>
      <vt:lpstr>2. Nội dung bài học</vt:lpstr>
      <vt:lpstr>I. TỔNG QUAN</vt:lpstr>
      <vt:lpstr>2. Các điều kiện để thiết lập CSDL </vt:lpstr>
      <vt:lpstr>3. Các cách để tạo 1 CSDL</vt:lpstr>
      <vt:lpstr>II. TẠO CSDL TỰ ĐỘNG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1. Các bước tạo CSDL bằng DBCA</vt:lpstr>
      <vt:lpstr>2. Xóa 1 CSDL bằng DBCA</vt:lpstr>
      <vt:lpstr>2. Xóa 1 CSDL</vt:lpstr>
      <vt:lpstr>2. Xóa 1 CSDL</vt:lpstr>
      <vt:lpstr>III. TẠO CSDL THỦ CÔNG</vt:lpstr>
      <vt:lpstr>Quy trình thực hiện – VD tạo CSDL có tên: mynewdb</vt:lpstr>
      <vt:lpstr>Quy trình thực hiện – VD tạo CSDL có tên: mynewdb</vt:lpstr>
      <vt:lpstr>Quy trình thực hiện – VD tạo CSDL có tên: mynewdb</vt:lpstr>
      <vt:lpstr>Quy trình thực hiện – VD tạo CSDL có tên: mynewdb</vt:lpstr>
      <vt:lpstr>Kết thúc quá trình tạo CSDL mynewdb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9. Cấu hình file tnsnames.ora để listener lắng nghe database</vt:lpstr>
      <vt:lpstr>10. Xóa CSDL bằng tay</vt:lpstr>
      <vt:lpstr>Bài tập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Nguyễn Việt Hưng</cp:lastModifiedBy>
  <cp:revision>260</cp:revision>
  <dcterms:created xsi:type="dcterms:W3CDTF">2014-12-14T08:16:33Z</dcterms:created>
  <dcterms:modified xsi:type="dcterms:W3CDTF">2016-09-21T02:14:46Z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0x0101001E9D68F80C5CCC4695A83CE6ECAA6761</vt:lpwstr>
  </property>
  <property fmtid="{D5CDD505-2E9C-101B-9397-08002B2CF9AE}" pid="4" name="Order">
    <vt:r8>500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