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9.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commentAuthors.xml" ContentType="application/vnd.openxmlformats-officedocument.presentationml.commentAuthors+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2"/>
  </p:sldMasterIdLst>
  <p:notesMasterIdLst>
    <p:notesMasterId r:id="rId14"/>
  </p:notesMasterIdLst>
  <p:sldIdLst>
    <p:sldId id="256" r:id="rId3"/>
    <p:sldId id="257" r:id="rId4"/>
    <p:sldId id="288" r:id="rId5"/>
    <p:sldId id="289" r:id="rId6"/>
    <p:sldId id="290" r:id="rId7"/>
    <p:sldId id="291" r:id="rId8"/>
    <p:sldId id="292" r:id="rId9"/>
    <p:sldId id="293" r:id="rId10"/>
    <p:sldId id="294" r:id="rId11"/>
    <p:sldId id="295" r:id="rId12"/>
    <p:sldId id="296" r:id="rId13"/>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 id="{E75E278A-FF0E-49A4-B170-79828D63BBAD}">
          <p14:sldIdLst>
            <p14:sldId id="256"/>
            <p14:sldId id="257"/>
            <p14:sldId id="288"/>
            <p14:sldId id="289"/>
            <p14:sldId id="290"/>
          </p14:sldIdLst>
        </p14:section>
        <p14:section name="II" id="{6693569C-99F4-4C8C-A21B-9DAE951B41EC}">
          <p14:sldIdLst>
            <p14:sldId id="291"/>
            <p14:sldId id="292"/>
            <p14:sldId id="293"/>
          </p14:sldIdLst>
        </p14:section>
        <p14:section name="III" id="{A4E4F716-8777-4E03-AE5D-C4327B094088}">
          <p14:sldIdLst>
            <p14:sldId id="294"/>
            <p14:sldId id="295"/>
          </p14:sldIdLst>
        </p14:section>
        <p14:section name="IV. Thực hành" id="{81969ED2-587C-4BEE-BB0D-30D400AC25C2}">
          <p14:sldIdLst>
            <p14:sldId id="296"/>
          </p14:sldIdLst>
        </p14:section>
      </p14:sectionLst>
    </p:ex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 id="2" name="A" initials="A" lastIdx="2" clrIdx="2">
    <p:extLst>
      <p:ext uri="{19B8F6BF-5375-455C-9EA6-DF929625EA0E}">
        <p15:presenceInfo xmlns:p15="http://schemas.microsoft.com/office/powerpoint/2012/main" xmlns="" userId="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58" autoAdjust="0"/>
    <p:restoredTop sz="94533" autoAdjust="0"/>
  </p:normalViewPr>
  <p:slideViewPr>
    <p:cSldViewPr snapToGrid="0">
      <p:cViewPr varScale="1">
        <p:scale>
          <a:sx n="70" d="100"/>
          <a:sy n="70" d="100"/>
        </p:scale>
        <p:origin x="-792" y="-108"/>
      </p:cViewPr>
      <p:guideLst>
        <p:guide orient="horz" pos="2160"/>
        <p:guide pos="3840"/>
      </p:guideLst>
    </p:cSldViewPr>
  </p:slideViewPr>
  <p:notesTextViewPr>
    <p:cViewPr>
      <p:scale>
        <a:sx n="1" d="1"/>
        <a:sy n="1" d="1"/>
      </p:scale>
      <p:origin x="0" y="0"/>
    </p:cViewPr>
  </p:notesTextViewPr>
  <p:sorterViewPr>
    <p:cViewPr>
      <p:scale>
        <a:sx n="100" d="100"/>
        <a:sy n="100" d="100"/>
      </p:scale>
      <p:origin x="0" y="-106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customXml" Target="../customXml/item3.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20"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dirty="0"/>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EC13577B-6902-467D-A26C-08A0DD5E4E03}" type="datetimeFigureOut">
              <a:rPr lang="en-US" smtClean="0"/>
              <a:t>25/10/2015</a:t>
            </a:fld>
            <a:endParaRPr lang="en-US" dirty="0"/>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US" dirty="0"/>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25/10/2015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dirty="0"/>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p:nvSpPr>
        <p:spPr>
          <a:xfrm>
            <a:off x="0" y="0"/>
            <a:ext cx="12192000" cy="72887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173360" y="0"/>
            <a:ext cx="11831406" cy="728870"/>
          </a:xfrm>
        </p:spPr>
        <p:txBody>
          <a:bodyPr anchor="b">
            <a:normAutofit/>
          </a:bodyPr>
          <a:lstStyle>
            <a:lvl1pPr>
              <a:defRPr sz="3600" b="1">
                <a:solidFill>
                  <a:schemeClr val="bg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8BEEBAAA-29B5-4AF5-BC5F-7E580C29002D}" type="datetimeFigureOut">
              <a:rPr lang="en-US" smtClean="0"/>
              <a:pPr/>
              <a:t>25/10/2015</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8BEEBAAA-29B5-4AF5-BC5F-7E580C29002D}" type="datetimeFigureOut">
              <a:rPr lang="en-US" smtClean="0"/>
              <a:pPr/>
              <a:t>25/10/2015</a:t>
            </a:fld>
            <a:endParaRPr lang="en-US" dirty="0"/>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ites.google.com/site/viethung92gtvt/oracle-db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viethung92gtvt@g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1917" y="1010351"/>
            <a:ext cx="10515600" cy="2387600"/>
          </a:xfrm>
        </p:spPr>
        <p:txBody>
          <a:bodyPr/>
          <a:lstStyle/>
          <a:p>
            <a:pPr algn="ctr"/>
            <a:r>
              <a:rPr lang="en-US" b="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QUẢN LÝ CONTROL FILE</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ubtitle 3"/>
          <p:cNvSpPr>
            <a:spLocks noGrp="1"/>
          </p:cNvSpPr>
          <p:nvPr>
            <p:ph type="subTitle" idx="1"/>
          </p:nvPr>
        </p:nvSpPr>
        <p:spPr/>
        <p:txBody>
          <a:bodyPr/>
          <a:lstStyle/>
          <a:p>
            <a:endParaRPr lang="en-US"/>
          </a:p>
        </p:txBody>
      </p:sp>
      <p:sp>
        <p:nvSpPr>
          <p:cNvPr id="5" name="Subtitle 2"/>
          <p:cNvSpPr txBox="1">
            <a:spLocks/>
          </p:cNvSpPr>
          <p:nvPr/>
        </p:nvSpPr>
        <p:spPr>
          <a:xfrm>
            <a:off x="5562600" y="4907230"/>
            <a:ext cx="6378880" cy="1747570"/>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600"/>
              </a:spcBef>
              <a:buClr>
                <a:srgbClr val="FF0000"/>
              </a:buClr>
              <a:buFont typeface="Arial" panose="020B0604020202020204" pitchFamily="34" charset="0"/>
              <a:buNone/>
              <a:defRPr sz="2800" kern="1200">
                <a:solidFill>
                  <a:srgbClr val="D24726"/>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ct val="30000"/>
              </a:spcBef>
              <a:buClr>
                <a:srgbClr val="FF0000"/>
              </a:buClr>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ct val="30000"/>
              </a:spcBef>
              <a:buClr>
                <a:srgbClr val="FF0000"/>
              </a:buClr>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ct val="30000"/>
              </a:spcBef>
              <a:buClr>
                <a:srgbClr val="FF0000"/>
              </a:buClr>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ct val="30000"/>
              </a:spcBef>
              <a:buClr>
                <a:srgbClr val="FF0000"/>
              </a:buClr>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nSpc>
                <a:spcPts val="2400"/>
              </a:lnSpc>
              <a:spcBef>
                <a:spcPts val="0"/>
              </a:spcBef>
            </a:pPr>
            <a:r>
              <a:rPr lang="en-US" sz="1800" b="1" smtClean="0"/>
              <a:t>Biên soạn: Nguyễn Việt Hưng</a:t>
            </a:r>
          </a:p>
          <a:p>
            <a:pPr>
              <a:lnSpc>
                <a:spcPts val="2400"/>
              </a:lnSpc>
              <a:spcBef>
                <a:spcPts val="0"/>
              </a:spcBef>
            </a:pPr>
            <a:r>
              <a:rPr lang="en-US" sz="1800" b="1" smtClean="0"/>
              <a:t>Bộ môn: Khoa Học Máy Tính -  Khoa Công Nghệ Thông Tin</a:t>
            </a:r>
          </a:p>
          <a:p>
            <a:pPr>
              <a:lnSpc>
                <a:spcPts val="2400"/>
              </a:lnSpc>
              <a:spcBef>
                <a:spcPts val="0"/>
              </a:spcBef>
            </a:pPr>
            <a:r>
              <a:rPr lang="en-US" sz="1800" b="1" smtClean="0"/>
              <a:t>Trường Đại Học Giao Thông Vân Tải</a:t>
            </a:r>
          </a:p>
          <a:p>
            <a:pPr>
              <a:lnSpc>
                <a:spcPts val="2400"/>
              </a:lnSpc>
              <a:spcBef>
                <a:spcPts val="0"/>
              </a:spcBef>
            </a:pPr>
            <a:r>
              <a:rPr lang="en-US" sz="1800" b="1" smtClean="0">
                <a:solidFill>
                  <a:schemeClr val="accent1">
                    <a:lumMod val="75000"/>
                  </a:schemeClr>
                </a:solidFill>
              </a:rPr>
              <a:t>Website: </a:t>
            </a:r>
            <a:r>
              <a:rPr lang="en-US" sz="1800" b="1" smtClean="0">
                <a:solidFill>
                  <a:schemeClr val="accent1">
                    <a:lumMod val="75000"/>
                  </a:schemeClr>
                </a:solidFill>
                <a:hlinkClick r:id="rId3"/>
              </a:rPr>
              <a:t>https://sites.google.com/site/viethung92gtvt/oracle-dba</a:t>
            </a:r>
            <a:endParaRPr lang="en-US" sz="1800" b="1" smtClean="0">
              <a:solidFill>
                <a:schemeClr val="accent1">
                  <a:lumMod val="75000"/>
                </a:schemeClr>
              </a:solidFill>
            </a:endParaRPr>
          </a:p>
          <a:p>
            <a:pPr>
              <a:lnSpc>
                <a:spcPts val="2400"/>
              </a:lnSpc>
              <a:spcBef>
                <a:spcPts val="0"/>
              </a:spcBef>
            </a:pPr>
            <a:r>
              <a:rPr lang="en-US" sz="1800" b="1" smtClean="0">
                <a:solidFill>
                  <a:schemeClr val="accent1">
                    <a:lumMod val="75000"/>
                  </a:schemeClr>
                </a:solidFill>
              </a:rPr>
              <a:t>Email   : </a:t>
            </a:r>
            <a:r>
              <a:rPr lang="en-US" sz="1800" b="1" smtClean="0">
                <a:solidFill>
                  <a:schemeClr val="accent1">
                    <a:lumMod val="75000"/>
                  </a:schemeClr>
                </a:solidFill>
                <a:hlinkClick r:id="rId4"/>
              </a:rPr>
              <a:t>viethung92gtvt@gmail.com</a:t>
            </a:r>
            <a:endParaRPr lang="en-US" sz="1800" b="1" smtClean="0">
              <a:solidFill>
                <a:schemeClr val="accent1">
                  <a:lumMod val="75000"/>
                </a:schemeClr>
              </a:solidFill>
            </a:endParaRPr>
          </a:p>
          <a:p>
            <a:pPr>
              <a:lnSpc>
                <a:spcPts val="2400"/>
              </a:lnSpc>
              <a:spcBef>
                <a:spcPts val="0"/>
              </a:spcBef>
            </a:pPr>
            <a:endParaRPr lang="en-US" sz="1800" b="1" smtClean="0">
              <a:solidFill>
                <a:schemeClr val="accent1">
                  <a:lumMod val="75000"/>
                </a:schemeClr>
              </a:solidFill>
            </a:endParaRPr>
          </a:p>
          <a:p>
            <a:pPr>
              <a:lnSpc>
                <a:spcPts val="2400"/>
              </a:lnSpc>
              <a:spcBef>
                <a:spcPts val="0"/>
              </a:spcBef>
            </a:pPr>
            <a:endParaRPr lang="en-US" sz="1800" b="1" dirty="0"/>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III. LẤY THÔNG TIN </a:t>
            </a:r>
            <a:r>
              <a:rPr lang="en-US" kern="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VỀ </a:t>
            </a:r>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CONTROL </a:t>
            </a:r>
            <a:r>
              <a:rPr lang="en-US" kern="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FILE</a:t>
            </a:r>
            <a:endParaRPr lang="vi-VN"/>
          </a:p>
        </p:txBody>
      </p:sp>
      <p:sp>
        <p:nvSpPr>
          <p:cNvPr id="3" name="TextBox 2"/>
          <p:cNvSpPr txBox="1"/>
          <p:nvPr/>
        </p:nvSpPr>
        <p:spPr>
          <a:xfrm>
            <a:off x="506436" y="914400"/>
            <a:ext cx="9256541" cy="461665"/>
          </a:xfrm>
          <a:prstGeom prst="rect">
            <a:avLst/>
          </a:prstGeom>
          <a:noFill/>
        </p:spPr>
        <p:txBody>
          <a:bodyPr wrap="square" rtlCol="0">
            <a:spAutoFit/>
          </a:bodyPr>
          <a:lstStyle/>
          <a:p>
            <a:pPr marL="342900" indent="-342900">
              <a:buFont typeface="Wingdings" panose="05000000000000000000" pitchFamily="2" charset="2"/>
              <a:buChar char="v"/>
            </a:pPr>
            <a:r>
              <a:rPr lang="en-US" sz="2400" b="1" smtClean="0">
                <a:latin typeface="Times New Roman" panose="02020603050405020304" pitchFamily="18" charset="0"/>
                <a:cs typeface="Times New Roman" panose="02020603050405020304" pitchFamily="18" charset="0"/>
              </a:rPr>
              <a:t>Ví dụ:</a:t>
            </a:r>
            <a:endParaRPr lang="vi-VN" sz="2400" b="1">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920076" y="1965933"/>
            <a:ext cx="8351848" cy="1831369"/>
          </a:xfrm>
          <a:prstGeom prst="rect">
            <a:avLst/>
          </a:prstGeom>
        </p:spPr>
      </p:pic>
      <p:sp>
        <p:nvSpPr>
          <p:cNvPr id="7" name="Rectangle 6"/>
          <p:cNvSpPr/>
          <p:nvPr/>
        </p:nvSpPr>
        <p:spPr>
          <a:xfrm>
            <a:off x="1109877" y="1328164"/>
            <a:ext cx="6222409" cy="400110"/>
          </a:xfrm>
          <a:prstGeom prst="rect">
            <a:avLst/>
          </a:prstGeom>
        </p:spPr>
        <p:txBody>
          <a:bodyPr wrap="none">
            <a:spAutoFit/>
          </a:bodyPr>
          <a:lstStyle/>
          <a:p>
            <a:r>
              <a:rPr lang="vi-VN" sz="2000" b="1"/>
              <a:t>select name,created,open_mode from v$database;</a:t>
            </a:r>
          </a:p>
        </p:txBody>
      </p:sp>
      <p:sp>
        <p:nvSpPr>
          <p:cNvPr id="9" name="Rectangle 8"/>
          <p:cNvSpPr/>
          <p:nvPr/>
        </p:nvSpPr>
        <p:spPr>
          <a:xfrm>
            <a:off x="3024678" y="3244334"/>
            <a:ext cx="6142644" cy="369332"/>
          </a:xfrm>
          <a:prstGeom prst="rect">
            <a:avLst/>
          </a:prstGeom>
        </p:spPr>
        <p:txBody>
          <a:bodyPr wrap="none">
            <a:spAutoFit/>
          </a:bodyPr>
          <a:lstStyle/>
          <a:p>
            <a:r>
              <a:rPr lang="vi-VN"/>
              <a:t> select value from v$parameter where name='control_files';</a:t>
            </a:r>
          </a:p>
        </p:txBody>
      </p:sp>
      <p:sp>
        <p:nvSpPr>
          <p:cNvPr id="10" name="Rectangle 9"/>
          <p:cNvSpPr/>
          <p:nvPr/>
        </p:nvSpPr>
        <p:spPr>
          <a:xfrm>
            <a:off x="928592" y="4034961"/>
            <a:ext cx="7337971" cy="400110"/>
          </a:xfrm>
          <a:prstGeom prst="rect">
            <a:avLst/>
          </a:prstGeom>
        </p:spPr>
        <p:txBody>
          <a:bodyPr wrap="none">
            <a:spAutoFit/>
          </a:bodyPr>
          <a:lstStyle/>
          <a:p>
            <a:r>
              <a:rPr lang="vi-VN" sz="2000" b="1" smtClean="0"/>
              <a:t> select value from v$parameter where name='control_files';</a:t>
            </a:r>
            <a:endParaRPr lang="vi-VN" sz="2000" b="1"/>
          </a:p>
        </p:txBody>
      </p:sp>
      <p:pic>
        <p:nvPicPr>
          <p:cNvPr id="11" name="Picture 10"/>
          <p:cNvPicPr>
            <a:picLocks noChangeAspect="1"/>
          </p:cNvPicPr>
          <p:nvPr/>
        </p:nvPicPr>
        <p:blipFill>
          <a:blip r:embed="rId3"/>
          <a:stretch>
            <a:fillRect/>
          </a:stretch>
        </p:blipFill>
        <p:spPr>
          <a:xfrm>
            <a:off x="1752044" y="4618707"/>
            <a:ext cx="8674038" cy="1837491"/>
          </a:xfrm>
          <a:prstGeom prst="rect">
            <a:avLst/>
          </a:prstGeom>
        </p:spPr>
      </p:pic>
    </p:spTree>
    <p:extLst>
      <p:ext uri="{BB962C8B-B14F-4D97-AF65-F5344CB8AC3E}">
        <p14:creationId xmlns:p14="http://schemas.microsoft.com/office/powerpoint/2010/main" val="31001347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Times New Roman" panose="02020603050405020304" pitchFamily="18" charset="0"/>
                <a:cs typeface="Times New Roman" panose="02020603050405020304" pitchFamily="18" charset="0"/>
              </a:rPr>
              <a:t>IV. Thực hành</a:t>
            </a:r>
            <a:endParaRPr lang="vi-VN">
              <a:latin typeface="Times New Roman" panose="02020603050405020304" pitchFamily="18" charset="0"/>
              <a:cs typeface="Times New Roman" panose="02020603050405020304" pitchFamily="18" charset="0"/>
            </a:endParaRPr>
          </a:p>
        </p:txBody>
      </p:sp>
      <p:sp>
        <p:nvSpPr>
          <p:cNvPr id="3" name="TextBox 2"/>
          <p:cNvSpPr txBox="1"/>
          <p:nvPr/>
        </p:nvSpPr>
        <p:spPr>
          <a:xfrm>
            <a:off x="563880" y="1366351"/>
            <a:ext cx="11109960" cy="3970318"/>
          </a:xfrm>
          <a:prstGeom prst="rect">
            <a:avLst/>
          </a:prstGeom>
          <a:noFill/>
        </p:spPr>
        <p:txBody>
          <a:bodyPr wrap="square" rtlCol="0">
            <a:spAutoFit/>
          </a:bodyPr>
          <a:lstStyle/>
          <a:p>
            <a:pPr marL="342900" indent="-342900" algn="just">
              <a:lnSpc>
                <a:spcPct val="150000"/>
              </a:lnSpc>
              <a:buClr>
                <a:srgbClr val="FF0000"/>
              </a:buClr>
              <a:buAutoNum type="arabicPeriod"/>
            </a:pPr>
            <a:r>
              <a:rPr lang="en-US" sz="2400" smtClean="0">
                <a:latin typeface="Times New Roman" panose="02020603050405020304" pitchFamily="18" charset="0"/>
                <a:cs typeface="Times New Roman" panose="02020603050405020304" pitchFamily="18" charset="0"/>
              </a:rPr>
              <a:t>Hiển thị các control file hiện có của CSDL</a:t>
            </a:r>
          </a:p>
          <a:p>
            <a:pPr marL="342900" indent="-342900" algn="just">
              <a:lnSpc>
                <a:spcPct val="150000"/>
              </a:lnSpc>
              <a:buClr>
                <a:srgbClr val="FF0000"/>
              </a:buClr>
              <a:buAutoNum type="arabicPeriod"/>
            </a:pPr>
            <a:r>
              <a:rPr lang="en-US" sz="2400" smtClean="0">
                <a:latin typeface="Times New Roman" panose="02020603050405020304" pitchFamily="18" charset="0"/>
                <a:cs typeface="Times New Roman" panose="02020603050405020304" pitchFamily="18" charset="0"/>
              </a:rPr>
              <a:t>Shutdown database và đổi tên 1 trong các control file. Sau đó Startup database. Điều gì sẽ xảy ra? Khi đó database đang startup ở mức độ nào?(nomount, mount, open)</a:t>
            </a:r>
          </a:p>
          <a:p>
            <a:pPr marL="342900" indent="-342900" algn="just">
              <a:lnSpc>
                <a:spcPct val="150000"/>
              </a:lnSpc>
              <a:buClr>
                <a:srgbClr val="FF0000"/>
              </a:buClr>
              <a:buAutoNum type="arabicPeriod"/>
            </a:pPr>
            <a:r>
              <a:rPr lang="en-US" sz="2400" smtClean="0">
                <a:latin typeface="Times New Roman" panose="02020603050405020304" pitchFamily="18" charset="0"/>
                <a:cs typeface="Times New Roman" panose="02020603050405020304" pitchFamily="18" charset="0"/>
              </a:rPr>
              <a:t>Đổi tên control file về như cũ và startup lại database. </a:t>
            </a:r>
          </a:p>
          <a:p>
            <a:pPr marL="342900" indent="-342900" algn="just">
              <a:lnSpc>
                <a:spcPct val="150000"/>
              </a:lnSpc>
              <a:buClr>
                <a:srgbClr val="FF0000"/>
              </a:buClr>
              <a:buAutoNum type="arabicPeriod"/>
            </a:pPr>
            <a:r>
              <a:rPr lang="en-US" sz="2400" smtClean="0">
                <a:latin typeface="Times New Roman" panose="02020603050405020304" pitchFamily="18" charset="0"/>
                <a:cs typeface="Times New Roman" panose="02020603050405020304" pitchFamily="18" charset="0"/>
              </a:rPr>
              <a:t>Tạo thêm 1 control file, hiện thị lại các control file của CSDL.</a:t>
            </a:r>
          </a:p>
          <a:p>
            <a:pPr marL="342900" indent="-342900" algn="just">
              <a:lnSpc>
                <a:spcPct val="150000"/>
              </a:lnSpc>
              <a:buClr>
                <a:srgbClr val="FF0000"/>
              </a:buClr>
              <a:buAutoNum type="arabicPeriod"/>
            </a:pPr>
            <a:r>
              <a:rPr lang="en-US" sz="2400" smtClean="0">
                <a:latin typeface="Times New Roman" panose="02020603050405020304" pitchFamily="18" charset="0"/>
                <a:cs typeface="Times New Roman" panose="02020603050405020304" pitchFamily="18" charset="0"/>
              </a:rPr>
              <a:t>Shutdown database, và thử xóa 1 trong các control file rồi khởi động lại database. Điều gì sẽ xảy ra? Đưa ra giải pháp để database khởi động bình thường.</a:t>
            </a:r>
          </a:p>
        </p:txBody>
      </p:sp>
      <p:sp>
        <p:nvSpPr>
          <p:cNvPr id="4" name="Rectangle 3"/>
          <p:cNvSpPr/>
          <p:nvPr/>
        </p:nvSpPr>
        <p:spPr>
          <a:xfrm>
            <a:off x="109715" y="816778"/>
            <a:ext cx="11895051" cy="461665"/>
          </a:xfrm>
          <a:prstGeom prst="rect">
            <a:avLst/>
          </a:prstGeom>
        </p:spPr>
        <p:txBody>
          <a:bodyPr wrap="none">
            <a:spAutoFit/>
          </a:bodyPr>
          <a:lstStyle/>
          <a:p>
            <a:r>
              <a:rPr lang="en-US" sz="2400" b="1">
                <a:latin typeface="Times New Roman" panose="02020603050405020304" pitchFamily="18" charset="0"/>
                <a:cs typeface="Times New Roman" panose="02020603050405020304" pitchFamily="18" charset="0"/>
              </a:rPr>
              <a:t>Sử dụng CSDL </a:t>
            </a:r>
            <a:r>
              <a:rPr lang="en-US" sz="2400" b="1" smtClean="0">
                <a:latin typeface="Times New Roman" panose="02020603050405020304" pitchFamily="18" charset="0"/>
                <a:cs typeface="Times New Roman" panose="02020603050405020304" pitchFamily="18" charset="0"/>
              </a:rPr>
              <a:t>YOURNAMEDB </a:t>
            </a:r>
            <a:r>
              <a:rPr lang="en-US" sz="2400" b="1">
                <a:latin typeface="Times New Roman" panose="02020603050405020304" pitchFamily="18" charset="0"/>
                <a:cs typeface="Times New Roman" panose="02020603050405020304" pitchFamily="18" charset="0"/>
              </a:rPr>
              <a:t>được tạo ra từ bài học </a:t>
            </a:r>
            <a:r>
              <a:rPr lang="en-US" sz="2400" b="1" smtClean="0">
                <a:latin typeface="Times New Roman" panose="02020603050405020304" pitchFamily="18" charset="0"/>
                <a:cs typeface="Times New Roman" panose="02020603050405020304" pitchFamily="18" charset="0"/>
              </a:rPr>
              <a:t>trước, thực hiện các yêu cầu sau:</a:t>
            </a:r>
            <a:endParaRPr lang="vi-VN" sz="2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62487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1. Mục </a:t>
            </a:r>
            <a:r>
              <a:rPr lang="en-US" altLang="en-US"/>
              <a:t>đích</a:t>
            </a:r>
            <a:endParaRPr lang="vi-VN"/>
          </a:p>
        </p:txBody>
      </p:sp>
      <p:sp>
        <p:nvSpPr>
          <p:cNvPr id="3" name="Rectangle 2"/>
          <p:cNvSpPr txBox="1">
            <a:spLocks noChangeArrowheads="1"/>
          </p:cNvSpPr>
          <p:nvPr/>
        </p:nvSpPr>
        <p:spPr>
          <a:xfrm>
            <a:off x="914400" y="533400"/>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smtClean="0"/>
              <a:t>Mục đích</a:t>
            </a:r>
          </a:p>
        </p:txBody>
      </p:sp>
      <p:sp>
        <p:nvSpPr>
          <p:cNvPr id="5" name="Rectangle 3"/>
          <p:cNvSpPr txBox="1">
            <a:spLocks noChangeArrowheads="1"/>
          </p:cNvSpPr>
          <p:nvPr/>
        </p:nvSpPr>
        <p:spPr>
          <a:xfrm>
            <a:off x="1749863" y="1409700"/>
            <a:ext cx="8772769" cy="3626534"/>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smtClean="0">
                <a:latin typeface="Times New Roman" panose="02020603050405020304" pitchFamily="18" charset="0"/>
                <a:cs typeface="Times New Roman" panose="02020603050405020304" pitchFamily="18" charset="0"/>
              </a:rPr>
              <a:t>Sau khi hoàn thành bài học này, bạn sẽ có thể làm được những việc sau:</a:t>
            </a:r>
          </a:p>
          <a:p>
            <a:pPr lvl="1"/>
            <a:r>
              <a:rPr lang="en-US" smtClean="0">
                <a:latin typeface="Times New Roman" panose="02020603050405020304" pitchFamily="18" charset="0"/>
                <a:cs typeface="Times New Roman" panose="02020603050405020304" pitchFamily="18" charset="0"/>
              </a:rPr>
              <a:t>Giải thích được cách sử dụng của control file. </a:t>
            </a:r>
          </a:p>
          <a:p>
            <a:pPr lvl="1"/>
            <a:r>
              <a:rPr lang="en-US" smtClean="0">
                <a:latin typeface="Times New Roman" panose="02020603050405020304" pitchFamily="18" charset="0"/>
                <a:cs typeface="Times New Roman" panose="02020603050405020304" pitchFamily="18" charset="0"/>
              </a:rPr>
              <a:t>Liệt kê nội dung của control file.</a:t>
            </a:r>
          </a:p>
          <a:p>
            <a:pPr lvl="1"/>
            <a:r>
              <a:rPr lang="en-US" smtClean="0">
                <a:latin typeface="Times New Roman" panose="02020603050405020304" pitchFamily="18" charset="0"/>
                <a:cs typeface="Times New Roman" panose="02020603050405020304" pitchFamily="18" charset="0"/>
              </a:rPr>
              <a:t>Tạo và  quản lý control file.</a:t>
            </a:r>
          </a:p>
          <a:p>
            <a:pPr lvl="1"/>
            <a:r>
              <a:rPr lang="en-US" smtClean="0">
                <a:latin typeface="Times New Roman" panose="02020603050405020304" pitchFamily="18" charset="0"/>
                <a:cs typeface="Times New Roman" panose="02020603050405020304" pitchFamily="18" charset="0"/>
              </a:rPr>
              <a:t>Quản lý tệp tin điều khiển với Oracle Managed Files (OMF).</a:t>
            </a:r>
          </a:p>
          <a:p>
            <a:pPr lvl="1"/>
            <a:r>
              <a:rPr lang="en-US" smtClean="0">
                <a:latin typeface="Times New Roman" panose="02020603050405020304" pitchFamily="18" charset="0"/>
                <a:cs typeface="Times New Roman" panose="02020603050405020304" pitchFamily="18" charset="0"/>
              </a:rPr>
              <a:t>Lấy các thông tin về control file.</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9636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2. Nội dung bài học</a:t>
            </a:r>
            <a:endParaRPr lang="vi-VN"/>
          </a:p>
        </p:txBody>
      </p:sp>
      <p:sp>
        <p:nvSpPr>
          <p:cNvPr id="3" name="AutoShape 8"/>
          <p:cNvSpPr>
            <a:spLocks noChangeArrowheads="1"/>
          </p:cNvSpPr>
          <p:nvPr/>
        </p:nvSpPr>
        <p:spPr bwMode="gray">
          <a:xfrm>
            <a:off x="3550363" y="2795284"/>
            <a:ext cx="282251" cy="258433"/>
          </a:xfrm>
          <a:prstGeom prst="rightArrow">
            <a:avLst>
              <a:gd name="adj1" fmla="val 50000"/>
              <a:gd name="adj2" fmla="val 45507"/>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4" name="AutoShape 10"/>
          <p:cNvSpPr>
            <a:spLocks noChangeArrowheads="1"/>
          </p:cNvSpPr>
          <p:nvPr/>
        </p:nvSpPr>
        <p:spPr bwMode="gray">
          <a:xfrm>
            <a:off x="3530114" y="3951683"/>
            <a:ext cx="282252" cy="260814"/>
          </a:xfrm>
          <a:prstGeom prst="rightArrow">
            <a:avLst>
              <a:gd name="adj1" fmla="val 50000"/>
              <a:gd name="adj2" fmla="val 45091"/>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5" name="AutoShape 12"/>
          <p:cNvSpPr>
            <a:spLocks noChangeArrowheads="1"/>
          </p:cNvSpPr>
          <p:nvPr/>
        </p:nvSpPr>
        <p:spPr bwMode="gray">
          <a:xfrm>
            <a:off x="3536072" y="1673423"/>
            <a:ext cx="282251" cy="258433"/>
          </a:xfrm>
          <a:prstGeom prst="rightArrow">
            <a:avLst>
              <a:gd name="adj1" fmla="val 50000"/>
              <a:gd name="adj2" fmla="val 45507"/>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6" name="AutoShape 13"/>
          <p:cNvSpPr>
            <a:spLocks noChangeArrowheads="1"/>
          </p:cNvSpPr>
          <p:nvPr/>
        </p:nvSpPr>
        <p:spPr bwMode="gray">
          <a:xfrm>
            <a:off x="2519838" y="1246474"/>
            <a:ext cx="6521996" cy="685382"/>
          </a:xfrm>
          <a:prstGeom prst="roundRect">
            <a:avLst>
              <a:gd name="adj" fmla="val 11921"/>
            </a:avLst>
          </a:prstGeom>
          <a:gradFill rotWithShape="1">
            <a:gsLst>
              <a:gs pos="0">
                <a:srgbClr val="F77A1D"/>
              </a:gs>
              <a:gs pos="100000">
                <a:srgbClr val="F77A1D">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TỔNG QUAN VỀ CONTROL FILE</a:t>
            </a:r>
            <a:endPar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AutoShape 15"/>
          <p:cNvSpPr>
            <a:spLocks noChangeArrowheads="1"/>
          </p:cNvSpPr>
          <p:nvPr/>
        </p:nvSpPr>
        <p:spPr bwMode="gray">
          <a:xfrm>
            <a:off x="2551932" y="2279868"/>
            <a:ext cx="6493594" cy="607285"/>
          </a:xfrm>
          <a:prstGeom prst="roundRect">
            <a:avLst>
              <a:gd name="adj" fmla="val 11921"/>
            </a:avLst>
          </a:prstGeom>
          <a:gradFill rotWithShape="1">
            <a:gsLst>
              <a:gs pos="0">
                <a:srgbClr val="5BBE4E"/>
              </a:gs>
              <a:gs pos="100000">
                <a:srgbClr val="5BBE4E">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THÊM, CHỈNH SỬA CONTROL FILE</a:t>
            </a:r>
            <a:endPar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AutoShape 17"/>
          <p:cNvSpPr>
            <a:spLocks noChangeArrowheads="1"/>
          </p:cNvSpPr>
          <p:nvPr/>
        </p:nvSpPr>
        <p:spPr bwMode="gray">
          <a:xfrm>
            <a:off x="2519836" y="3269234"/>
            <a:ext cx="6521998" cy="703842"/>
          </a:xfrm>
          <a:prstGeom prst="roundRect">
            <a:avLst>
              <a:gd name="adj" fmla="val 11921"/>
            </a:avLst>
          </a:prstGeom>
          <a:gradFill rotWithShape="1">
            <a:gsLst>
              <a:gs pos="0">
                <a:srgbClr val="8F038F"/>
              </a:gs>
              <a:gs pos="100000">
                <a:srgbClr val="8F038F">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III. LẤY THÔNG TIN VỀ CONTROL FILE</a:t>
            </a:r>
            <a:endPar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 name="AutoShape 17"/>
          <p:cNvSpPr>
            <a:spLocks noChangeArrowheads="1"/>
          </p:cNvSpPr>
          <p:nvPr/>
        </p:nvSpPr>
        <p:spPr bwMode="gray">
          <a:xfrm>
            <a:off x="2535884" y="4391095"/>
            <a:ext cx="6507796" cy="703842"/>
          </a:xfrm>
          <a:prstGeom prst="roundRect">
            <a:avLst>
              <a:gd name="adj" fmla="val 11921"/>
            </a:avLst>
          </a:prstGeom>
          <a:gradFill rotWithShape="1">
            <a:gsLst>
              <a:gs pos="0">
                <a:schemeClr val="accent1">
                  <a:lumMod val="75000"/>
                </a:schemeClr>
              </a:gs>
              <a:gs pos="100000">
                <a:srgbClr val="00B0F0"/>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IV. THỰC HÀNH</a:t>
            </a:r>
            <a:endPar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819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831406" cy="728870"/>
          </a:xfrm>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TỔNG QUAN VỀ CONTROL </a:t>
            </a:r>
            <a:r>
              <a:rPr lang="en-US" kern="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FILE</a:t>
            </a:r>
            <a:endParaRPr lang="vi-VN"/>
          </a:p>
        </p:txBody>
      </p:sp>
      <p:sp>
        <p:nvSpPr>
          <p:cNvPr id="3" name="Rectangle 3"/>
          <p:cNvSpPr txBox="1">
            <a:spLocks noChangeArrowheads="1"/>
          </p:cNvSpPr>
          <p:nvPr/>
        </p:nvSpPr>
        <p:spPr bwMode="auto">
          <a:xfrm>
            <a:off x="1452099" y="1454336"/>
            <a:ext cx="9886462" cy="3275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t>Là binary file.</a:t>
            </a:r>
          </a:p>
          <a:p>
            <a:pPr marL="342900" indent="-230188">
              <a:buClr>
                <a:srgbClr val="FF0000"/>
              </a:buClr>
              <a:buFont typeface="Arial" panose="020B0604020202020204" pitchFamily="34" charset="0"/>
              <a:buChar char="•"/>
            </a:pPr>
            <a:r>
              <a:rPr lang="en-US" sz="2400" b="0">
                <a:solidFill>
                  <a:srgbClr val="000000"/>
                </a:solidFill>
                <a:latin typeface="Times New Roman" panose="02020603050405020304" pitchFamily="18" charset="0"/>
                <a:cs typeface="Times New Roman" panose="02020603050405020304" pitchFamily="18" charset="0"/>
              </a:rPr>
              <a:t>Mỗi khi instance được MOUNT (gắn) với một Oracle database, các thông tin trong control file sẽ được đọc ra, từ đó xác định các data files và các online redo log files.</a:t>
            </a:r>
          </a:p>
          <a:p>
            <a:pPr marL="342900" indent="-230188">
              <a:buClr>
                <a:srgbClr val="FF0000"/>
              </a:buClr>
              <a:buFont typeface="Arial" panose="020B0604020202020204" pitchFamily="34" charset="0"/>
              <a:buChar char="•"/>
            </a:pPr>
            <a:r>
              <a:rPr lang="en-US" sz="2400" b="0">
                <a:solidFill>
                  <a:srgbClr val="000000"/>
                </a:solidFill>
                <a:latin typeface="Times New Roman" panose="02020603050405020304" pitchFamily="18" charset="0"/>
                <a:cs typeface="Times New Roman" panose="02020603050405020304" pitchFamily="18" charset="0"/>
              </a:rPr>
              <a:t>Control file được cập nhật liên tục vào database trong suốt quá trình sử </a:t>
            </a:r>
            <a:r>
              <a:rPr lang="en-US" sz="2400" b="0" smtClean="0">
                <a:solidFill>
                  <a:srgbClr val="000000"/>
                </a:solidFill>
                <a:latin typeface="Times New Roman" panose="02020603050405020304" pitchFamily="18" charset="0"/>
                <a:cs typeface="Times New Roman" panose="02020603050405020304" pitchFamily="18" charset="0"/>
              </a:rPr>
              <a:t>dụng.</a:t>
            </a:r>
            <a:endParaRPr lang="en-US" sz="2400" b="0">
              <a:solidFill>
                <a:srgbClr val="000000"/>
              </a:solidFill>
              <a:latin typeface="Times New Roman" panose="02020603050405020304" pitchFamily="18" charset="0"/>
              <a:cs typeface="Times New Roman" panose="02020603050405020304" pitchFamily="18" charset="0"/>
            </a:endParaRPr>
          </a:p>
          <a:p>
            <a:pPr marL="342900" indent="-230188">
              <a:buClr>
                <a:srgbClr val="FF0000"/>
              </a:buClr>
              <a:buFont typeface="Arial" panose="020B0604020202020204" pitchFamily="34" charset="0"/>
              <a:buChar char="•"/>
            </a:pPr>
            <a:r>
              <a:rPr lang="en-US" sz="2400" b="0" smtClean="0">
                <a:latin typeface="Times New Roman" panose="02020603050405020304" pitchFamily="18" charset="0"/>
                <a:cs typeface="Times New Roman" panose="02020603050405020304" pitchFamily="18" charset="0"/>
              </a:rPr>
              <a:t>Mỗi </a:t>
            </a:r>
            <a:r>
              <a:rPr lang="en-US" sz="2400" b="0">
                <a:latin typeface="Times New Roman" panose="02020603050405020304" pitchFamily="18" charset="0"/>
                <a:cs typeface="Times New Roman" panose="02020603050405020304" pitchFamily="18" charset="0"/>
              </a:rPr>
              <a:t>control file tại một thời điểm chỉ phục vụ cho một database</a:t>
            </a:r>
            <a:r>
              <a:rPr lang="en-US" sz="2400" b="0" smtClean="0">
                <a:latin typeface="Times New Roman" panose="02020603050405020304" pitchFamily="18" charset="0"/>
                <a:cs typeface="Times New Roman" panose="02020603050405020304" pitchFamily="18" charset="0"/>
              </a:rPr>
              <a:t>.</a:t>
            </a:r>
          </a:p>
          <a:p>
            <a:pPr marL="342900" indent="-230188">
              <a:buClr>
                <a:srgbClr val="FF0000"/>
              </a:buClr>
              <a:buFont typeface="Arial" panose="020B0604020202020204" pitchFamily="34" charset="0"/>
              <a:buChar char="•"/>
            </a:pPr>
            <a:r>
              <a:rPr lang="en-US" sz="2400" b="0" smtClean="0">
                <a:latin typeface="Times New Roman" panose="02020603050405020304" pitchFamily="18" charset="0"/>
                <a:cs typeface="Times New Roman" panose="02020603050405020304" pitchFamily="18" charset="0"/>
              </a:rPr>
              <a:t>Oracle thường có ít nhất 2 control file và lưu trữ ở các vị trị khác nhau, khi xảy ra sự cố ở 1 control file, có thể sao chép lại để khôi phục.</a:t>
            </a:r>
            <a:endParaRPr lang="vi-VN" sz="2400" b="0">
              <a:latin typeface="Times New Roman" panose="02020603050405020304" pitchFamily="18" charset="0"/>
              <a:cs typeface="Times New Roman" panose="02020603050405020304" pitchFamily="18" charset="0"/>
            </a:endParaRPr>
          </a:p>
        </p:txBody>
      </p:sp>
      <p:sp>
        <p:nvSpPr>
          <p:cNvPr id="4" name="TextBox 3"/>
          <p:cNvSpPr txBox="1"/>
          <p:nvPr/>
        </p:nvSpPr>
        <p:spPr>
          <a:xfrm>
            <a:off x="351693" y="829993"/>
            <a:ext cx="3699803" cy="523220"/>
          </a:xfrm>
          <a:prstGeom prst="rect">
            <a:avLst/>
          </a:prstGeom>
          <a:noFill/>
        </p:spPr>
        <p:txBody>
          <a:bodyPr wrap="square" rtlCol="0">
            <a:spAutoFit/>
          </a:bodyPr>
          <a:lstStyle/>
          <a:p>
            <a:pPr marL="285750" indent="-285750">
              <a:buFont typeface="Wingdings" panose="05000000000000000000" pitchFamily="2" charset="2"/>
              <a:buChar char="v"/>
            </a:pPr>
            <a:r>
              <a:rPr lang="en-US" sz="2800" b="1" smtClean="0">
                <a:latin typeface="Times New Roman" panose="02020603050405020304" pitchFamily="18" charset="0"/>
                <a:cs typeface="Times New Roman" panose="02020603050405020304" pitchFamily="18" charset="0"/>
              </a:rPr>
              <a:t> Giới thiệu</a:t>
            </a:r>
            <a:endParaRPr lang="vi-VN" sz="28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3539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831406" cy="728870"/>
          </a:xfrm>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TỔNG QUAN VỀ CONTROL </a:t>
            </a:r>
            <a:r>
              <a:rPr lang="en-US" kern="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FILE</a:t>
            </a:r>
            <a:endParaRPr lang="vi-VN"/>
          </a:p>
        </p:txBody>
      </p:sp>
      <p:sp>
        <p:nvSpPr>
          <p:cNvPr id="3" name="Rectangle 3"/>
          <p:cNvSpPr txBox="1">
            <a:spLocks noChangeArrowheads="1"/>
          </p:cNvSpPr>
          <p:nvPr/>
        </p:nvSpPr>
        <p:spPr bwMode="auto">
          <a:xfrm>
            <a:off x="1452099" y="1454336"/>
            <a:ext cx="9886462" cy="3054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400" b="0">
                <a:latin typeface="Times New Roman" panose="02020603050405020304" pitchFamily="18" charset="0"/>
                <a:cs typeface="Times New Roman" panose="02020603050405020304" pitchFamily="18" charset="0"/>
              </a:rPr>
              <a:t>Tên cơ sở dữ liệu </a:t>
            </a:r>
            <a:endParaRPr lang="en-US" sz="2400" b="0" smtClean="0">
              <a:latin typeface="Times New Roman" panose="02020603050405020304" pitchFamily="18" charset="0"/>
              <a:cs typeface="Times New Roman" panose="02020603050405020304" pitchFamily="18" charset="0"/>
            </a:endParaRPr>
          </a:p>
          <a:p>
            <a:pPr lvl="1"/>
            <a:r>
              <a:rPr lang="en-US" sz="2400" b="0" smtClean="0">
                <a:latin typeface="Times New Roman" panose="02020603050405020304" pitchFamily="18" charset="0"/>
                <a:cs typeface="Times New Roman" panose="02020603050405020304" pitchFamily="18" charset="0"/>
              </a:rPr>
              <a:t>Tên </a:t>
            </a:r>
            <a:r>
              <a:rPr lang="en-US" sz="2400" b="0">
                <a:latin typeface="Times New Roman" panose="02020603050405020304" pitchFamily="18" charset="0"/>
                <a:cs typeface="Times New Roman" panose="02020603050405020304" pitchFamily="18" charset="0"/>
              </a:rPr>
              <a:t>của các Tablespace. </a:t>
            </a:r>
          </a:p>
          <a:p>
            <a:pPr lvl="1"/>
            <a:r>
              <a:rPr lang="en-US" sz="2400" b="0">
                <a:latin typeface="Times New Roman" panose="02020603050405020304" pitchFamily="18" charset="0"/>
                <a:cs typeface="Times New Roman" panose="02020603050405020304" pitchFamily="18" charset="0"/>
              </a:rPr>
              <a:t>Tên và vị trí của các data file và online redo log file</a:t>
            </a:r>
          </a:p>
          <a:p>
            <a:pPr lvl="1"/>
            <a:r>
              <a:rPr lang="en-US" sz="2400" b="0">
                <a:latin typeface="Times New Roman" panose="02020603050405020304" pitchFamily="18" charset="0"/>
                <a:cs typeface="Times New Roman" panose="02020603050405020304" pitchFamily="18" charset="0"/>
              </a:rPr>
              <a:t>Sequence number của online redo log file hiện thời.</a:t>
            </a:r>
          </a:p>
          <a:p>
            <a:pPr lvl="1"/>
            <a:r>
              <a:rPr lang="en-US" sz="2400" b="0">
                <a:latin typeface="Times New Roman" panose="02020603050405020304" pitchFamily="18" charset="0"/>
                <a:cs typeface="Times New Roman" panose="02020603050405020304" pitchFamily="18" charset="0"/>
              </a:rPr>
              <a:t>Thông tin checkpoint.</a:t>
            </a:r>
          </a:p>
          <a:p>
            <a:pPr lvl="1"/>
            <a:r>
              <a:rPr lang="en-US" sz="2400" b="0">
                <a:latin typeface="Times New Roman" panose="02020603050405020304" pitchFamily="18" charset="0"/>
                <a:cs typeface="Times New Roman" panose="02020603050405020304" pitchFamily="18" charset="0"/>
              </a:rPr>
              <a:t>Điểm bắt đầu và kết thúc của các undo segment.</a:t>
            </a:r>
          </a:p>
          <a:p>
            <a:pPr lvl="1"/>
            <a:r>
              <a:rPr lang="en-US" sz="2400" b="0">
                <a:latin typeface="Times New Roman" panose="02020603050405020304" pitchFamily="18" charset="0"/>
                <a:cs typeface="Times New Roman" panose="02020603050405020304" pitchFamily="18" charset="0"/>
              </a:rPr>
              <a:t>Thông tin về các archive log file</a:t>
            </a:r>
            <a:r>
              <a:rPr lang="en-US" sz="2400" b="0" smtClean="0">
                <a:latin typeface="Times New Roman" panose="02020603050405020304" pitchFamily="18" charset="0"/>
                <a:cs typeface="Times New Roman" panose="02020603050405020304" pitchFamily="18" charset="0"/>
              </a:rPr>
              <a:t>.</a:t>
            </a:r>
            <a:endParaRPr lang="en-US" sz="2400" b="0">
              <a:latin typeface="Times New Roman" panose="02020603050405020304" pitchFamily="18" charset="0"/>
              <a:cs typeface="Times New Roman" panose="02020603050405020304" pitchFamily="18" charset="0"/>
            </a:endParaRPr>
          </a:p>
        </p:txBody>
      </p:sp>
      <p:sp>
        <p:nvSpPr>
          <p:cNvPr id="4" name="TextBox 3"/>
          <p:cNvSpPr txBox="1"/>
          <p:nvPr/>
        </p:nvSpPr>
        <p:spPr>
          <a:xfrm>
            <a:off x="351693" y="829993"/>
            <a:ext cx="5936565" cy="523220"/>
          </a:xfrm>
          <a:prstGeom prst="rect">
            <a:avLst/>
          </a:prstGeom>
          <a:noFill/>
        </p:spPr>
        <p:txBody>
          <a:bodyPr wrap="square" rtlCol="0">
            <a:spAutoFit/>
          </a:bodyPr>
          <a:lstStyle/>
          <a:p>
            <a:pPr marL="285750" indent="-285750">
              <a:buFont typeface="Wingdings" panose="05000000000000000000" pitchFamily="2" charset="2"/>
              <a:buChar char="v"/>
            </a:pPr>
            <a:r>
              <a:rPr lang="en-US" sz="2800" b="1" smtClean="0">
                <a:latin typeface="Times New Roman" panose="02020603050405020304" pitchFamily="18" charset="0"/>
                <a:cs typeface="Times New Roman" panose="02020603050405020304" pitchFamily="18" charset="0"/>
              </a:rPr>
              <a:t> Nội dung trong control file</a:t>
            </a:r>
            <a:endParaRPr lang="vi-VN" sz="28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82997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a:t>
            </a:r>
            <a:r>
              <a:rPr lang="en-US" kern="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THÊM, CHỈNH SỬA CONTROL FILE</a:t>
            </a:r>
            <a:endParaRPr lang="vi-VN"/>
          </a:p>
        </p:txBody>
      </p:sp>
      <p:sp>
        <p:nvSpPr>
          <p:cNvPr id="4" name="Rectangle 3"/>
          <p:cNvSpPr/>
          <p:nvPr/>
        </p:nvSpPr>
        <p:spPr>
          <a:xfrm>
            <a:off x="614289" y="971901"/>
            <a:ext cx="10597661" cy="1200329"/>
          </a:xfrm>
          <a:prstGeom prst="rect">
            <a:avLst/>
          </a:prstGeom>
        </p:spPr>
        <p:txBody>
          <a:bodyPr wrap="square">
            <a:spAutoFit/>
          </a:bodyPr>
          <a:lstStyle/>
          <a:p>
            <a:pPr algn="just">
              <a:spcBef>
                <a:spcPts val="600"/>
              </a:spcBef>
              <a:spcAft>
                <a:spcPts val="600"/>
              </a:spcAft>
            </a:pPr>
            <a:r>
              <a:rPr lang="en-US" sz="2400">
                <a:latin typeface="Times New Roman" panose="02020603050405020304" pitchFamily="18" charset="0"/>
                <a:ea typeface="Batang" panose="02030600000101010101" pitchFamily="18" charset="-127"/>
                <a:cs typeface="Times New Roman" panose="02020603050405020304" pitchFamily="18" charset="0"/>
              </a:rPr>
              <a:t>Oracle khuyến cáo sử dụng ít nhất 02 control files. Các control files nên được đặt riêng biệt trên các ổ đĩa khác nhau đề phòng sự cố. Nếu một control file bị hỏng, ta có thể sao chép lại file này rồi khởi động lại instance.</a:t>
            </a:r>
            <a:endParaRPr lang="vi-VN" sz="2400">
              <a:effectLst/>
              <a:latin typeface="Times New Roman" panose="02020603050405020304" pitchFamily="18" charset="0"/>
              <a:ea typeface="Batang" panose="02030600000101010101" pitchFamily="18" charset="-127"/>
              <a:cs typeface="Times New Roman" panose="02020603050405020304" pitchFamily="18" charset="0"/>
            </a:endParaRPr>
          </a:p>
        </p:txBody>
      </p:sp>
      <p:sp>
        <p:nvSpPr>
          <p:cNvPr id="22" name="Line 2"/>
          <p:cNvSpPr>
            <a:spLocks noChangeShapeType="1"/>
          </p:cNvSpPr>
          <p:nvPr/>
        </p:nvSpPr>
        <p:spPr bwMode="auto">
          <a:xfrm>
            <a:off x="3861581" y="3143924"/>
            <a:ext cx="0" cy="1181100"/>
          </a:xfrm>
          <a:prstGeom prst="line">
            <a:avLst/>
          </a:prstGeom>
          <a:noFill/>
          <a:ln w="28575">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3" name="Rectangle 4"/>
          <p:cNvSpPr>
            <a:spLocks noChangeArrowheads="1"/>
          </p:cNvSpPr>
          <p:nvPr/>
        </p:nvSpPr>
        <p:spPr bwMode="auto">
          <a:xfrm>
            <a:off x="756016" y="2300817"/>
            <a:ext cx="11131184" cy="785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marL="0" marR="0" lvl="0" indent="0" algn="l" defTabSz="822325" eaLnBrk="0" fontAlgn="base" latinLnBrk="0" hangingPunct="0">
              <a:lnSpc>
                <a:spcPct val="100000"/>
              </a:lnSpc>
              <a:spcBef>
                <a:spcPct val="50000"/>
              </a:spcBef>
              <a:spcAft>
                <a:spcPct val="0"/>
              </a:spcAft>
              <a:buClrTx/>
              <a:buSzTx/>
              <a:buFontTx/>
              <a:buNone/>
              <a:tabLst/>
              <a:defRPr/>
            </a:pPr>
            <a:r>
              <a:rPr kumimoji="0" lang="en-US" sz="1800" b="1" i="0" u="none" strike="noStrike" kern="0" cap="none" spc="0" normalizeH="0" baseline="0" noProof="0" smtClean="0">
                <a:ln>
                  <a:noFill/>
                </a:ln>
                <a:solidFill>
                  <a:srgbClr val="000000"/>
                </a:solidFill>
                <a:effectLst/>
                <a:uLnTx/>
                <a:uFillTx/>
                <a:latin typeface="Courier New" panose="02070309020205020404" pitchFamily="49" charset="0"/>
              </a:rPr>
              <a:t>CONTROL_FILES=</a:t>
            </a:r>
          </a:p>
          <a:p>
            <a:pPr lvl="0" eaLnBrk="0" fontAlgn="base" hangingPunct="0">
              <a:spcBef>
                <a:spcPct val="50000"/>
              </a:spcBef>
              <a:spcAft>
                <a:spcPct val="0"/>
              </a:spcAft>
              <a:defRPr/>
            </a:pPr>
            <a:r>
              <a:rPr lang="en-US" sz="1800" b="1" kern="0">
                <a:solidFill>
                  <a:srgbClr val="000000"/>
                </a:solidFill>
                <a:latin typeface="Courier New" panose="02070309020205020404" pitchFamily="49" charset="0"/>
              </a:rPr>
              <a:t>%ORACLE_HOME%/</a:t>
            </a:r>
            <a:r>
              <a:rPr kumimoji="0" lang="en-US" sz="1800" b="1" i="0" u="none" strike="noStrike" kern="0" cap="none" spc="0" normalizeH="0" baseline="0" noProof="0" smtClean="0">
                <a:ln>
                  <a:noFill/>
                </a:ln>
                <a:solidFill>
                  <a:srgbClr val="000000"/>
                </a:solidFill>
                <a:effectLst/>
                <a:uLnTx/>
                <a:uFillTx/>
                <a:latin typeface="Courier New" panose="02070309020205020404" pitchFamily="49" charset="0"/>
              </a:rPr>
              <a:t>ORADATA/u01/ctrl01.ctl, </a:t>
            </a:r>
            <a:r>
              <a:rPr lang="en-US" sz="1800" b="1" kern="0">
                <a:solidFill>
                  <a:srgbClr val="000000"/>
                </a:solidFill>
                <a:latin typeface="Courier New" panose="02070309020205020404" pitchFamily="49" charset="0"/>
              </a:rPr>
              <a:t>%ORACLE_HOME%/</a:t>
            </a:r>
            <a:r>
              <a:rPr kumimoji="0" lang="en-US" sz="1800" b="1" i="0" u="none" strike="noStrike" kern="0" cap="none" spc="0" normalizeH="0" baseline="0" noProof="0" smtClean="0">
                <a:ln>
                  <a:noFill/>
                </a:ln>
                <a:solidFill>
                  <a:srgbClr val="000000"/>
                </a:solidFill>
                <a:effectLst/>
                <a:uLnTx/>
                <a:uFillTx/>
                <a:latin typeface="Courier New" panose="02070309020205020404" pitchFamily="49" charset="0"/>
              </a:rPr>
              <a:t>ORADATA/u02/ctrl02.ctl</a:t>
            </a:r>
            <a:endParaRPr kumimoji="0" lang="en-US" sz="1800" b="1"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24" name="Group 5"/>
          <p:cNvGrpSpPr>
            <a:grpSpLocks/>
          </p:cNvGrpSpPr>
          <p:nvPr/>
        </p:nvGrpSpPr>
        <p:grpSpPr bwMode="auto">
          <a:xfrm>
            <a:off x="6833381" y="4942561"/>
            <a:ext cx="1524000" cy="1035050"/>
            <a:chOff x="1054" y="2449"/>
            <a:chExt cx="532" cy="412"/>
          </a:xfrm>
        </p:grpSpPr>
        <p:sp>
          <p:nvSpPr>
            <p:cNvPr id="25" name="Rectangle 6"/>
            <p:cNvSpPr>
              <a:spLocks noChangeArrowheads="1"/>
            </p:cNvSpPr>
            <p:nvPr/>
          </p:nvSpPr>
          <p:spPr bwMode="ltGray">
            <a:xfrm>
              <a:off x="1054" y="2533"/>
              <a:ext cx="532" cy="246"/>
            </a:xfrm>
            <a:prstGeom prst="rect">
              <a:avLst/>
            </a:prstGeom>
            <a:solidFill>
              <a:srgbClr val="009999"/>
            </a:solidFill>
            <a:ln w="3175">
              <a:solidFill>
                <a:srgbClr val="0099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26" name="Oval 7"/>
            <p:cNvSpPr>
              <a:spLocks noChangeArrowheads="1"/>
            </p:cNvSpPr>
            <p:nvPr/>
          </p:nvSpPr>
          <p:spPr bwMode="ltGray">
            <a:xfrm>
              <a:off x="1054" y="2449"/>
              <a:ext cx="532" cy="158"/>
            </a:xfrm>
            <a:prstGeom prst="ellipse">
              <a:avLst/>
            </a:prstGeom>
            <a:solidFill>
              <a:srgbClr val="00CCCC"/>
            </a:solidFill>
            <a:ln w="3175">
              <a:solidFill>
                <a:srgbClr val="00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27" name="Oval 8"/>
            <p:cNvSpPr>
              <a:spLocks noChangeArrowheads="1"/>
            </p:cNvSpPr>
            <p:nvPr/>
          </p:nvSpPr>
          <p:spPr bwMode="ltGray">
            <a:xfrm>
              <a:off x="1054" y="2703"/>
              <a:ext cx="532" cy="158"/>
            </a:xfrm>
            <a:prstGeom prst="ellipse">
              <a:avLst/>
            </a:prstGeom>
            <a:solidFill>
              <a:srgbClr val="009999"/>
            </a:solidFill>
            <a:ln w="3175">
              <a:solidFill>
                <a:srgbClr val="00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grpSp>
      <p:sp>
        <p:nvSpPr>
          <p:cNvPr id="28" name="Rectangle 9"/>
          <p:cNvSpPr>
            <a:spLocks noChangeArrowheads="1"/>
          </p:cNvSpPr>
          <p:nvPr/>
        </p:nvSpPr>
        <p:spPr bwMode="auto">
          <a:xfrm>
            <a:off x="3480581" y="4332961"/>
            <a:ext cx="2241550" cy="1905000"/>
          </a:xfrm>
          <a:prstGeom prst="rect">
            <a:avLst/>
          </a:prstGeom>
          <a:noFill/>
          <a:ln w="2857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9" name="Rectangle 10"/>
          <p:cNvSpPr>
            <a:spLocks noChangeArrowheads="1"/>
          </p:cNvSpPr>
          <p:nvPr/>
        </p:nvSpPr>
        <p:spPr bwMode="auto">
          <a:xfrm>
            <a:off x="3793319" y="4461549"/>
            <a:ext cx="16160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50000"/>
              </a:spcBef>
              <a:spcAft>
                <a:spcPct val="0"/>
              </a:spcAft>
            </a:pPr>
            <a:r>
              <a:rPr lang="en-US" sz="1800" b="1" smtClean="0">
                <a:solidFill>
                  <a:srgbClr val="000000"/>
                </a:solidFill>
                <a:latin typeface="Arial" panose="020B0604020202020204" pitchFamily="34" charset="0"/>
              </a:rPr>
              <a:t>Disk 1 (u01)</a:t>
            </a:r>
          </a:p>
        </p:txBody>
      </p:sp>
      <p:sp>
        <p:nvSpPr>
          <p:cNvPr id="30" name="Rectangle 11"/>
          <p:cNvSpPr>
            <a:spLocks noChangeArrowheads="1"/>
          </p:cNvSpPr>
          <p:nvPr/>
        </p:nvSpPr>
        <p:spPr bwMode="auto">
          <a:xfrm>
            <a:off x="6474606" y="4334549"/>
            <a:ext cx="2241550" cy="1905000"/>
          </a:xfrm>
          <a:prstGeom prst="rect">
            <a:avLst/>
          </a:prstGeom>
          <a:noFill/>
          <a:ln w="2857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1" name="Rectangle 12"/>
          <p:cNvSpPr>
            <a:spLocks noChangeArrowheads="1"/>
          </p:cNvSpPr>
          <p:nvPr/>
        </p:nvSpPr>
        <p:spPr bwMode="auto">
          <a:xfrm>
            <a:off x="6787344" y="4463136"/>
            <a:ext cx="16160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50000"/>
              </a:spcBef>
              <a:spcAft>
                <a:spcPct val="0"/>
              </a:spcAft>
            </a:pPr>
            <a:r>
              <a:rPr lang="en-US" sz="1800" b="1" smtClean="0">
                <a:solidFill>
                  <a:srgbClr val="000000"/>
                </a:solidFill>
                <a:latin typeface="Arial" panose="020B0604020202020204" pitchFamily="34" charset="0"/>
              </a:rPr>
              <a:t>Disk 2 (u02)</a:t>
            </a:r>
          </a:p>
        </p:txBody>
      </p:sp>
      <p:sp>
        <p:nvSpPr>
          <p:cNvPr id="32" name="Rectangle 13"/>
          <p:cNvSpPr>
            <a:spLocks noChangeArrowheads="1"/>
          </p:cNvSpPr>
          <p:nvPr/>
        </p:nvSpPr>
        <p:spPr bwMode="auto">
          <a:xfrm>
            <a:off x="6765119" y="5401349"/>
            <a:ext cx="166052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algn="l" defTabSz="1306513">
              <a:defRPr sz="2400">
                <a:solidFill>
                  <a:schemeClr val="tx1"/>
                </a:solidFill>
                <a:latin typeface="Times New Roman" panose="02020603050405020304" pitchFamily="18" charset="0"/>
              </a:defRPr>
            </a:lvl1pPr>
            <a:lvl2pPr marL="517525" algn="l" defTabSz="1306513">
              <a:defRPr sz="2400">
                <a:solidFill>
                  <a:schemeClr val="tx1"/>
                </a:solidFill>
                <a:latin typeface="Times New Roman" panose="02020603050405020304" pitchFamily="18" charset="0"/>
              </a:defRPr>
            </a:lvl2pPr>
            <a:lvl3pPr marL="1035050" algn="l" defTabSz="1306513">
              <a:defRPr sz="2400">
                <a:solidFill>
                  <a:schemeClr val="tx1"/>
                </a:solidFill>
                <a:latin typeface="Times New Roman" panose="02020603050405020304" pitchFamily="18" charset="0"/>
              </a:defRPr>
            </a:lvl3pPr>
            <a:lvl4pPr marL="1555750" algn="l" defTabSz="1306513">
              <a:defRPr sz="2400">
                <a:solidFill>
                  <a:schemeClr val="tx1"/>
                </a:solidFill>
                <a:latin typeface="Times New Roman" panose="02020603050405020304" pitchFamily="18" charset="0"/>
              </a:defRPr>
            </a:lvl4pPr>
            <a:lvl5pPr marL="2076450" algn="l" defTabSz="1306513">
              <a:defRPr sz="2400">
                <a:solidFill>
                  <a:schemeClr val="tx1"/>
                </a:solidFill>
                <a:latin typeface="Times New Roman" panose="02020603050405020304" pitchFamily="18" charset="0"/>
              </a:defRPr>
            </a:lvl5pPr>
            <a:lvl6pPr marL="2533650" defTabSz="1306513" fontAlgn="base">
              <a:spcBef>
                <a:spcPct val="0"/>
              </a:spcBef>
              <a:spcAft>
                <a:spcPct val="0"/>
              </a:spcAft>
              <a:defRPr sz="2400">
                <a:solidFill>
                  <a:schemeClr val="tx1"/>
                </a:solidFill>
                <a:latin typeface="Times New Roman" panose="02020603050405020304" pitchFamily="18" charset="0"/>
              </a:defRPr>
            </a:lvl6pPr>
            <a:lvl7pPr marL="2990850" defTabSz="1306513" fontAlgn="base">
              <a:spcBef>
                <a:spcPct val="0"/>
              </a:spcBef>
              <a:spcAft>
                <a:spcPct val="0"/>
              </a:spcAft>
              <a:defRPr sz="2400">
                <a:solidFill>
                  <a:schemeClr val="tx1"/>
                </a:solidFill>
                <a:latin typeface="Times New Roman" panose="02020603050405020304" pitchFamily="18" charset="0"/>
              </a:defRPr>
            </a:lvl7pPr>
            <a:lvl8pPr marL="3448050" defTabSz="1306513" fontAlgn="base">
              <a:spcBef>
                <a:spcPct val="0"/>
              </a:spcBef>
              <a:spcAft>
                <a:spcPct val="0"/>
              </a:spcAft>
              <a:defRPr sz="2400">
                <a:solidFill>
                  <a:schemeClr val="tx1"/>
                </a:solidFill>
                <a:latin typeface="Times New Roman" panose="02020603050405020304" pitchFamily="18" charset="0"/>
              </a:defRPr>
            </a:lvl8pPr>
            <a:lvl9pPr marL="3905250" defTabSz="1306513" fontAlgn="base">
              <a:spcBef>
                <a:spcPct val="0"/>
              </a:spcBef>
              <a:spcAft>
                <a:spcPct val="0"/>
              </a:spcAft>
              <a:defRPr sz="2400">
                <a:solidFill>
                  <a:schemeClr val="tx1"/>
                </a:solidFill>
                <a:latin typeface="Times New Roman" panose="02020603050405020304" pitchFamily="18" charset="0"/>
              </a:defRPr>
            </a:lvl9pPr>
          </a:lstStyle>
          <a:p>
            <a:pPr algn="ctr" eaLnBrk="0" fontAlgn="base" hangingPunct="0">
              <a:lnSpc>
                <a:spcPct val="85000"/>
              </a:lnSpc>
              <a:spcBef>
                <a:spcPct val="50000"/>
              </a:spcBef>
              <a:spcAft>
                <a:spcPct val="0"/>
              </a:spcAft>
            </a:pPr>
            <a:r>
              <a:rPr lang="en-US" sz="1800" b="1" smtClean="0">
                <a:solidFill>
                  <a:srgbClr val="000000"/>
                </a:solidFill>
                <a:latin typeface="Arial" panose="020B0604020202020204" pitchFamily="34" charset="0"/>
              </a:rPr>
              <a:t> </a:t>
            </a:r>
            <a:r>
              <a:rPr lang="en-US" sz="1800" b="1" smtClean="0">
                <a:solidFill>
                  <a:srgbClr val="000000"/>
                </a:solidFill>
                <a:latin typeface="Courier New" panose="02070309020205020404" pitchFamily="49" charset="0"/>
              </a:rPr>
              <a:t>ctrl02.ctl</a:t>
            </a:r>
          </a:p>
        </p:txBody>
      </p:sp>
      <p:sp>
        <p:nvSpPr>
          <p:cNvPr id="33" name="Line 14"/>
          <p:cNvSpPr>
            <a:spLocks noChangeShapeType="1"/>
          </p:cNvSpPr>
          <p:nvPr/>
        </p:nvSpPr>
        <p:spPr bwMode="auto">
          <a:xfrm flipH="1">
            <a:off x="7146119" y="3137574"/>
            <a:ext cx="0" cy="1193800"/>
          </a:xfrm>
          <a:prstGeom prst="line">
            <a:avLst/>
          </a:prstGeom>
          <a:noFill/>
          <a:ln w="28575">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nvGrpSpPr>
          <p:cNvPr id="34" name="Group 15"/>
          <p:cNvGrpSpPr>
            <a:grpSpLocks/>
          </p:cNvGrpSpPr>
          <p:nvPr/>
        </p:nvGrpSpPr>
        <p:grpSpPr bwMode="auto">
          <a:xfrm>
            <a:off x="3839356" y="4942561"/>
            <a:ext cx="1524000" cy="1035050"/>
            <a:chOff x="1054" y="2449"/>
            <a:chExt cx="532" cy="412"/>
          </a:xfrm>
        </p:grpSpPr>
        <p:sp>
          <p:nvSpPr>
            <p:cNvPr id="35" name="Rectangle 16"/>
            <p:cNvSpPr>
              <a:spLocks noChangeArrowheads="1"/>
            </p:cNvSpPr>
            <p:nvPr/>
          </p:nvSpPr>
          <p:spPr bwMode="ltGray">
            <a:xfrm>
              <a:off x="1054" y="2533"/>
              <a:ext cx="532" cy="246"/>
            </a:xfrm>
            <a:prstGeom prst="rect">
              <a:avLst/>
            </a:prstGeom>
            <a:solidFill>
              <a:srgbClr val="009999"/>
            </a:solidFill>
            <a:ln w="3175">
              <a:solidFill>
                <a:srgbClr val="0099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36" name="Oval 17"/>
            <p:cNvSpPr>
              <a:spLocks noChangeArrowheads="1"/>
            </p:cNvSpPr>
            <p:nvPr/>
          </p:nvSpPr>
          <p:spPr bwMode="ltGray">
            <a:xfrm>
              <a:off x="1054" y="2449"/>
              <a:ext cx="532" cy="158"/>
            </a:xfrm>
            <a:prstGeom prst="ellipse">
              <a:avLst/>
            </a:prstGeom>
            <a:solidFill>
              <a:srgbClr val="00CCCC"/>
            </a:solidFill>
            <a:ln w="3175">
              <a:solidFill>
                <a:srgbClr val="00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sp>
          <p:nvSpPr>
            <p:cNvPr id="37" name="Oval 18"/>
            <p:cNvSpPr>
              <a:spLocks noChangeArrowheads="1"/>
            </p:cNvSpPr>
            <p:nvPr/>
          </p:nvSpPr>
          <p:spPr bwMode="ltGray">
            <a:xfrm>
              <a:off x="1054" y="2703"/>
              <a:ext cx="532" cy="158"/>
            </a:xfrm>
            <a:prstGeom prst="ellipse">
              <a:avLst/>
            </a:prstGeom>
            <a:solidFill>
              <a:srgbClr val="009999"/>
            </a:solidFill>
            <a:ln w="3175">
              <a:solidFill>
                <a:srgbClr val="00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buClr>
                  <a:srgbClr val="000000"/>
                </a:buClr>
                <a:buFont typeface="Arial" panose="020B0604020202020204" pitchFamily="34" charset="0"/>
                <a:buNone/>
              </a:pPr>
              <a:endParaRPr lang="vi-VN" b="1" smtClean="0">
                <a:solidFill>
                  <a:srgbClr val="000000"/>
                </a:solidFill>
                <a:latin typeface="Arial" panose="020B0604020202020204" pitchFamily="34" charset="0"/>
              </a:endParaRPr>
            </a:p>
          </p:txBody>
        </p:sp>
      </p:grpSp>
      <p:sp>
        <p:nvSpPr>
          <p:cNvPr id="38" name="Rectangle 19"/>
          <p:cNvSpPr>
            <a:spLocks noChangeArrowheads="1"/>
          </p:cNvSpPr>
          <p:nvPr/>
        </p:nvSpPr>
        <p:spPr bwMode="auto">
          <a:xfrm>
            <a:off x="3771094" y="5399761"/>
            <a:ext cx="1660525"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algn="l" defTabSz="1306513">
              <a:defRPr sz="2400">
                <a:solidFill>
                  <a:schemeClr val="tx1"/>
                </a:solidFill>
                <a:latin typeface="Times New Roman" panose="02020603050405020304" pitchFamily="18" charset="0"/>
              </a:defRPr>
            </a:lvl1pPr>
            <a:lvl2pPr marL="517525" algn="l" defTabSz="1306513">
              <a:defRPr sz="2400">
                <a:solidFill>
                  <a:schemeClr val="tx1"/>
                </a:solidFill>
                <a:latin typeface="Times New Roman" panose="02020603050405020304" pitchFamily="18" charset="0"/>
              </a:defRPr>
            </a:lvl2pPr>
            <a:lvl3pPr marL="1035050" algn="l" defTabSz="1306513">
              <a:defRPr sz="2400">
                <a:solidFill>
                  <a:schemeClr val="tx1"/>
                </a:solidFill>
                <a:latin typeface="Times New Roman" panose="02020603050405020304" pitchFamily="18" charset="0"/>
              </a:defRPr>
            </a:lvl3pPr>
            <a:lvl4pPr marL="1555750" algn="l" defTabSz="1306513">
              <a:defRPr sz="2400">
                <a:solidFill>
                  <a:schemeClr val="tx1"/>
                </a:solidFill>
                <a:latin typeface="Times New Roman" panose="02020603050405020304" pitchFamily="18" charset="0"/>
              </a:defRPr>
            </a:lvl4pPr>
            <a:lvl5pPr marL="2076450" algn="l" defTabSz="1306513">
              <a:defRPr sz="2400">
                <a:solidFill>
                  <a:schemeClr val="tx1"/>
                </a:solidFill>
                <a:latin typeface="Times New Roman" panose="02020603050405020304" pitchFamily="18" charset="0"/>
              </a:defRPr>
            </a:lvl5pPr>
            <a:lvl6pPr marL="2533650" defTabSz="1306513" fontAlgn="base">
              <a:spcBef>
                <a:spcPct val="0"/>
              </a:spcBef>
              <a:spcAft>
                <a:spcPct val="0"/>
              </a:spcAft>
              <a:defRPr sz="2400">
                <a:solidFill>
                  <a:schemeClr val="tx1"/>
                </a:solidFill>
                <a:latin typeface="Times New Roman" panose="02020603050405020304" pitchFamily="18" charset="0"/>
              </a:defRPr>
            </a:lvl6pPr>
            <a:lvl7pPr marL="2990850" defTabSz="1306513" fontAlgn="base">
              <a:spcBef>
                <a:spcPct val="0"/>
              </a:spcBef>
              <a:spcAft>
                <a:spcPct val="0"/>
              </a:spcAft>
              <a:defRPr sz="2400">
                <a:solidFill>
                  <a:schemeClr val="tx1"/>
                </a:solidFill>
                <a:latin typeface="Times New Roman" panose="02020603050405020304" pitchFamily="18" charset="0"/>
              </a:defRPr>
            </a:lvl7pPr>
            <a:lvl8pPr marL="3448050" defTabSz="1306513" fontAlgn="base">
              <a:spcBef>
                <a:spcPct val="0"/>
              </a:spcBef>
              <a:spcAft>
                <a:spcPct val="0"/>
              </a:spcAft>
              <a:defRPr sz="2400">
                <a:solidFill>
                  <a:schemeClr val="tx1"/>
                </a:solidFill>
                <a:latin typeface="Times New Roman" panose="02020603050405020304" pitchFamily="18" charset="0"/>
              </a:defRPr>
            </a:lvl8pPr>
            <a:lvl9pPr marL="3905250" defTabSz="1306513" fontAlgn="base">
              <a:spcBef>
                <a:spcPct val="0"/>
              </a:spcBef>
              <a:spcAft>
                <a:spcPct val="0"/>
              </a:spcAft>
              <a:defRPr sz="2400">
                <a:solidFill>
                  <a:schemeClr val="tx1"/>
                </a:solidFill>
                <a:latin typeface="Times New Roman" panose="02020603050405020304" pitchFamily="18" charset="0"/>
              </a:defRPr>
            </a:lvl9pPr>
          </a:lstStyle>
          <a:p>
            <a:pPr algn="ctr" eaLnBrk="0" fontAlgn="base" hangingPunct="0">
              <a:lnSpc>
                <a:spcPct val="85000"/>
              </a:lnSpc>
              <a:spcBef>
                <a:spcPct val="50000"/>
              </a:spcBef>
              <a:spcAft>
                <a:spcPct val="0"/>
              </a:spcAft>
            </a:pPr>
            <a:r>
              <a:rPr lang="en-US" sz="1800" b="1" smtClean="0">
                <a:solidFill>
                  <a:srgbClr val="000000"/>
                </a:solidFill>
                <a:latin typeface="Arial" panose="020B0604020202020204" pitchFamily="34" charset="0"/>
              </a:rPr>
              <a:t> </a:t>
            </a:r>
            <a:r>
              <a:rPr lang="en-US" sz="1800" b="1" smtClean="0">
                <a:solidFill>
                  <a:srgbClr val="000000"/>
                </a:solidFill>
                <a:latin typeface="Courier New" panose="02070309020205020404" pitchFamily="49" charset="0"/>
              </a:rPr>
              <a:t>ctrl01.ctl</a:t>
            </a:r>
          </a:p>
        </p:txBody>
      </p:sp>
    </p:spTree>
    <p:extLst>
      <p:ext uri="{BB962C8B-B14F-4D97-AF65-F5344CB8AC3E}">
        <p14:creationId xmlns:p14="http://schemas.microsoft.com/office/powerpoint/2010/main" val="905339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mtClean="0">
                <a:latin typeface="Times New Roman" panose="02020603050405020304" pitchFamily="18" charset="0"/>
                <a:cs typeface="Times New Roman" panose="02020603050405020304" pitchFamily="18" charset="0"/>
              </a:rPr>
              <a:t>1. Tạo </a:t>
            </a:r>
            <a:r>
              <a:rPr lang="en-US">
                <a:latin typeface="Times New Roman" panose="02020603050405020304" pitchFamily="18" charset="0"/>
                <a:cs typeface="Times New Roman" panose="02020603050405020304" pitchFamily="18" charset="0"/>
              </a:rPr>
              <a:t>nhiều control file khi sử dụng </a:t>
            </a:r>
            <a:r>
              <a:rPr lang="en-US" smtClean="0">
                <a:latin typeface="Times New Roman" panose="02020603050405020304" pitchFamily="18" charset="0"/>
                <a:cs typeface="Times New Roman" panose="02020603050405020304" pitchFamily="18" charset="0"/>
              </a:rPr>
              <a:t>SPFILE</a:t>
            </a:r>
            <a:endParaRPr lang="vi-VN">
              <a:latin typeface="Times New Roman" panose="02020603050405020304" pitchFamily="18" charset="0"/>
              <a:cs typeface="Times New Roman" panose="02020603050405020304" pitchFamily="18" charset="0"/>
            </a:endParaRPr>
          </a:p>
        </p:txBody>
      </p:sp>
      <p:sp>
        <p:nvSpPr>
          <p:cNvPr id="10" name="Rectangle 3"/>
          <p:cNvSpPr txBox="1">
            <a:spLocks noChangeArrowheads="1"/>
          </p:cNvSpPr>
          <p:nvPr/>
        </p:nvSpPr>
        <p:spPr bwMode="auto">
          <a:xfrm>
            <a:off x="863600" y="1816100"/>
            <a:ext cx="10784450" cy="427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marR="0" lvl="1" indent="-4191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tabLst>
                <a:tab pos="457200" algn="l"/>
                <a:tab pos="742950" algn="l"/>
              </a:tabLst>
              <a:defRPr/>
            </a:pPr>
            <a:r>
              <a:rPr kumimoji="0" lang="en-US" sz="2200" i="0"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t>1.	Sửa đổi SPFILE:</a:t>
            </a:r>
            <a:r>
              <a:rPr kumimoji="0" lang="en-US" sz="2200" b="1" i="0" u="none" strike="noStrike" kern="1200" cap="none" spc="0" normalizeH="0" baseline="0" noProof="0" smtClean="0">
                <a:ln>
                  <a:noFill/>
                </a:ln>
                <a:solidFill>
                  <a:srgbClr val="000000"/>
                </a:solidFill>
                <a:effectLst/>
                <a:uLnTx/>
                <a:uFillTx/>
                <a:latin typeface="Arial"/>
              </a:rPr>
              <a:t/>
            </a:r>
            <a:br>
              <a:rPr kumimoji="0" lang="en-US" sz="2200" b="1" i="0" u="none" strike="noStrike" kern="1200" cap="none" spc="0" normalizeH="0" baseline="0" noProof="0" smtClean="0">
                <a:ln>
                  <a:noFill/>
                </a:ln>
                <a:solidFill>
                  <a:srgbClr val="000000"/>
                </a:solidFill>
                <a:effectLst/>
                <a:uLnTx/>
                <a:uFillTx/>
                <a:latin typeface="Arial"/>
              </a:rPr>
            </a:br>
            <a:endParaRPr kumimoji="0" lang="en-US" sz="2200" b="1" i="0" u="none" strike="noStrike" kern="1200" cap="none" spc="0" normalizeH="0" baseline="0" noProof="0" smtClean="0">
              <a:ln>
                <a:noFill/>
              </a:ln>
              <a:solidFill>
                <a:srgbClr val="000000"/>
              </a:solidFill>
              <a:effectLst/>
              <a:uLnTx/>
              <a:uFillTx/>
              <a:latin typeface="Arial"/>
            </a:endParaRPr>
          </a:p>
          <a:p>
            <a:pPr marL="533400" marR="0" lvl="1" indent="-4191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tabLst>
                <a:tab pos="457200" algn="l"/>
                <a:tab pos="742950" algn="l"/>
              </a:tabLst>
              <a:defRPr/>
            </a:pPr>
            <a:endParaRPr kumimoji="0" lang="en-US" sz="2200" b="1" i="0" u="none" strike="noStrike" kern="1200" cap="none" spc="0" normalizeH="0" baseline="0" noProof="0" smtClean="0">
              <a:ln>
                <a:noFill/>
              </a:ln>
              <a:solidFill>
                <a:srgbClr val="000000"/>
              </a:solidFill>
              <a:effectLst/>
              <a:uLnTx/>
              <a:uFillTx/>
              <a:latin typeface="Arial"/>
            </a:endParaRPr>
          </a:p>
          <a:p>
            <a:pPr marL="533400" marR="0" lvl="1" indent="-419100" algn="l" defTabSz="228600" rtl="0" eaLnBrk="1" fontAlgn="base" latinLnBrk="0" hangingPunct="1">
              <a:lnSpc>
                <a:spcPct val="100000"/>
              </a:lnSpc>
              <a:spcBef>
                <a:spcPct val="10000"/>
              </a:spcBef>
              <a:spcAft>
                <a:spcPct val="0"/>
              </a:spcAft>
              <a:buClr>
                <a:srgbClr val="FF0000"/>
              </a:buClr>
              <a:buSzTx/>
              <a:buFont typeface="Arial" panose="020B0604020202020204" pitchFamily="34" charset="0"/>
              <a:buNone/>
              <a:tabLst>
                <a:tab pos="457200" algn="l"/>
                <a:tab pos="742950" algn="l"/>
              </a:tabLst>
              <a:defRPr/>
            </a:pPr>
            <a:endParaRPr kumimoji="0" lang="en-US" sz="2200" b="1" i="0" u="none" strike="noStrike" kern="1200" cap="none" spc="0" normalizeH="0" baseline="0" noProof="0" smtClean="0">
              <a:ln>
                <a:noFill/>
              </a:ln>
              <a:solidFill>
                <a:srgbClr val="000000"/>
              </a:solidFill>
              <a:effectLst/>
              <a:uLnTx/>
              <a:uFillTx/>
              <a:latin typeface="Arial"/>
            </a:endParaRPr>
          </a:p>
          <a:p>
            <a:pPr marL="533400" marR="0" lvl="1" indent="-419100" algn="l" defTabSz="228600" rtl="0" eaLnBrk="1" fontAlgn="base" latinLnBrk="0" hangingPunct="1">
              <a:lnSpc>
                <a:spcPct val="100000"/>
              </a:lnSpc>
              <a:spcBef>
                <a:spcPct val="10000"/>
              </a:spcBef>
              <a:spcAft>
                <a:spcPct val="0"/>
              </a:spcAft>
              <a:buClr>
                <a:srgbClr val="FF0000"/>
              </a:buClr>
              <a:buSzTx/>
              <a:buFont typeface="Arial" panose="020B0604020202020204" pitchFamily="34" charset="0"/>
              <a:buNone/>
              <a:tabLst>
                <a:tab pos="457200" algn="l"/>
                <a:tab pos="742950" algn="l"/>
              </a:tabLst>
              <a:defRPr/>
            </a:pPr>
            <a:r>
              <a:rPr kumimoji="0" lang="en-US" sz="2200" i="0"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t>2.	Đóng cơ sở dữ liệu</a:t>
            </a:r>
          </a:p>
          <a:p>
            <a:pPr marL="533400" marR="0" lvl="1" indent="-4191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tabLst>
                <a:tab pos="457200" algn="l"/>
                <a:tab pos="742950" algn="l"/>
              </a:tabLst>
              <a:defRPr/>
            </a:pPr>
            <a:endParaRPr kumimoji="0" lang="en-US" sz="2200" b="0" i="0"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a:p>
            <a:pPr marL="533400" marR="0" lvl="1" indent="-419100" algn="l" defTabSz="228600" rtl="0" eaLnBrk="1" fontAlgn="base" latinLnBrk="0" hangingPunct="1">
              <a:lnSpc>
                <a:spcPct val="100000"/>
              </a:lnSpc>
              <a:spcBef>
                <a:spcPct val="35000"/>
              </a:spcBef>
              <a:spcAft>
                <a:spcPct val="0"/>
              </a:spcAft>
              <a:buClr>
                <a:srgbClr val="FF0000"/>
              </a:buClr>
              <a:buSzTx/>
              <a:buFont typeface="Arial" panose="020B0604020202020204" pitchFamily="34" charset="0"/>
              <a:buNone/>
              <a:tabLst>
                <a:tab pos="457200" algn="l"/>
                <a:tab pos="742950" algn="l"/>
              </a:tabLst>
              <a:defRPr/>
            </a:pPr>
            <a:r>
              <a:rPr kumimoji="0" lang="en-US" sz="2200" i="0"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t>3.	Sao chép</a:t>
            </a:r>
            <a:r>
              <a:rPr kumimoji="0" lang="en-US" sz="2200" i="0" u="none" strike="noStrike" kern="1200" cap="none" spc="0" normalizeH="0" noProof="0" smtClean="0">
                <a:ln>
                  <a:noFill/>
                </a:ln>
                <a:solidFill>
                  <a:srgbClr val="000000"/>
                </a:solidFill>
                <a:effectLst/>
                <a:uLnTx/>
                <a:uFillTx/>
                <a:latin typeface="Times New Roman" panose="02020603050405020304" pitchFamily="18" charset="0"/>
                <a:cs typeface="Times New Roman" panose="02020603050405020304" pitchFamily="18" charset="0"/>
              </a:rPr>
              <a:t> file ctrl01.ctl thành ctrl02.ctl. Có thể vào windows explorer và copy/paste hoặc dùng lệnh như sau:</a:t>
            </a:r>
            <a:endParaRPr kumimoji="0" lang="en-US" sz="2200" i="0"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a:p>
            <a:pPr marL="533400" marR="0" lvl="1" indent="-4191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tabLst>
                <a:tab pos="457200" algn="l"/>
                <a:tab pos="742950" algn="l"/>
              </a:tabLst>
              <a:defRPr/>
            </a:pPr>
            <a:endParaRPr kumimoji="0" lang="en-US" sz="2200" b="1" i="0" u="none" strike="noStrike" kern="1200" cap="none" spc="0" normalizeH="0" baseline="0" noProof="0" smtClean="0">
              <a:ln>
                <a:noFill/>
              </a:ln>
              <a:solidFill>
                <a:srgbClr val="000000"/>
              </a:solidFill>
              <a:effectLst/>
              <a:uLnTx/>
              <a:uFillTx/>
              <a:latin typeface="Arial"/>
            </a:endParaRPr>
          </a:p>
          <a:p>
            <a:pPr marL="533400" marR="0" lvl="1" indent="-4191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tabLst>
                <a:tab pos="457200" algn="l"/>
                <a:tab pos="742950" algn="l"/>
              </a:tabLst>
              <a:defRPr/>
            </a:pPr>
            <a:endParaRPr kumimoji="0" lang="en-US" sz="2200" b="1" i="0" u="none" strike="noStrike" kern="1200" cap="none" spc="0" normalizeH="0" baseline="0" noProof="0" smtClean="0">
              <a:ln>
                <a:noFill/>
              </a:ln>
              <a:solidFill>
                <a:srgbClr val="000000"/>
              </a:solidFill>
              <a:effectLst/>
              <a:uLnTx/>
              <a:uFillTx/>
              <a:latin typeface="Arial"/>
            </a:endParaRPr>
          </a:p>
          <a:p>
            <a:pPr marL="533400" marR="0" lvl="1" indent="-4191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tabLst>
                <a:tab pos="457200" algn="l"/>
                <a:tab pos="742950" algn="l"/>
              </a:tabLst>
              <a:defRPr/>
            </a:pPr>
            <a:r>
              <a:rPr kumimoji="0" lang="en-US" sz="2200" b="1" i="0"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t>4.	Khởi động cơ sở dữ liệu:</a:t>
            </a:r>
          </a:p>
        </p:txBody>
      </p:sp>
      <p:sp>
        <p:nvSpPr>
          <p:cNvPr id="12" name="Rectangle 5"/>
          <p:cNvSpPr>
            <a:spLocks noChangeArrowheads="1"/>
          </p:cNvSpPr>
          <p:nvPr/>
        </p:nvSpPr>
        <p:spPr bwMode="auto">
          <a:xfrm>
            <a:off x="990600" y="4867068"/>
            <a:ext cx="7239000" cy="730250"/>
          </a:xfrm>
          <a:prstGeom prst="rect">
            <a:avLst/>
          </a:prstGeom>
          <a:solidFill>
            <a:srgbClr val="CCCCCC"/>
          </a:solidFill>
          <a:ln w="28575">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lvl="0" eaLnBrk="0" fontAlgn="base" hangingPunct="0">
              <a:spcBef>
                <a:spcPct val="0"/>
              </a:spcBef>
              <a:spcAft>
                <a:spcPct val="0"/>
              </a:spcAft>
              <a:defRPr/>
            </a:pPr>
            <a:r>
              <a:rPr lang="en-US" sz="2000" b="1" kern="0" smtClean="0">
                <a:solidFill>
                  <a:srgbClr val="000000"/>
                </a:solidFill>
                <a:latin typeface="Courier New" panose="02070309020205020404" pitchFamily="49" charset="0"/>
              </a:rPr>
              <a:t>Host copy</a:t>
            </a:r>
            <a:r>
              <a:rPr kumimoji="0" lang="en-US" sz="2000" b="1" i="0" u="none" strike="noStrike" kern="0" cap="none" spc="0" normalizeH="0" baseline="0" noProof="0" smtClean="0">
                <a:ln>
                  <a:noFill/>
                </a:ln>
                <a:solidFill>
                  <a:srgbClr val="000000"/>
                </a:solidFill>
                <a:effectLst/>
                <a:uLnTx/>
                <a:uFillTx/>
                <a:latin typeface="Courier New" panose="02070309020205020404" pitchFamily="49" charset="0"/>
              </a:rPr>
              <a:t> </a:t>
            </a:r>
            <a:r>
              <a:rPr lang="en-US" sz="2000" b="1" kern="0">
                <a:solidFill>
                  <a:srgbClr val="000000"/>
                </a:solidFill>
                <a:latin typeface="Courier New" panose="02070309020205020404" pitchFamily="49" charset="0"/>
              </a:rPr>
              <a:t>%ORACLE_HOME%/</a:t>
            </a:r>
            <a:r>
              <a:rPr kumimoji="0" lang="en-US" sz="2000" b="1" i="0" u="none" strike="noStrike" kern="0" cap="none" spc="0" normalizeH="0" baseline="0" noProof="0" smtClean="0">
                <a:ln>
                  <a:noFill/>
                </a:ln>
                <a:solidFill>
                  <a:srgbClr val="000000"/>
                </a:solidFill>
                <a:effectLst/>
                <a:uLnTx/>
                <a:uFillTx/>
                <a:latin typeface="Courier New" panose="02070309020205020404" pitchFamily="49" charset="0"/>
              </a:rPr>
              <a:t>ORADATA/u01/ctrl01.ctl           			</a:t>
            </a:r>
            <a:r>
              <a:rPr lang="en-US" sz="2000" b="1" kern="0">
                <a:solidFill>
                  <a:srgbClr val="000000"/>
                </a:solidFill>
                <a:latin typeface="Courier New" panose="02070309020205020404" pitchFamily="49" charset="0"/>
              </a:rPr>
              <a:t>%ORACLE_HOME%/</a:t>
            </a:r>
            <a:r>
              <a:rPr kumimoji="0" lang="en-US" sz="2000" b="1" i="0" u="none" strike="noStrike" kern="0" cap="none" spc="0" normalizeH="0" baseline="0" noProof="0" smtClean="0">
                <a:ln>
                  <a:noFill/>
                </a:ln>
                <a:solidFill>
                  <a:srgbClr val="000000"/>
                </a:solidFill>
                <a:effectLst/>
                <a:uLnTx/>
                <a:uFillTx/>
                <a:latin typeface="Courier New" panose="02070309020205020404" pitchFamily="49" charset="0"/>
              </a:rPr>
              <a:t>ORADATA/u02/ctrl02.ctl </a:t>
            </a:r>
          </a:p>
        </p:txBody>
      </p:sp>
      <p:sp>
        <p:nvSpPr>
          <p:cNvPr id="13" name="Rectangle 6"/>
          <p:cNvSpPr>
            <a:spLocks noChangeArrowheads="1"/>
          </p:cNvSpPr>
          <p:nvPr/>
        </p:nvSpPr>
        <p:spPr bwMode="auto">
          <a:xfrm>
            <a:off x="990600" y="6124520"/>
            <a:ext cx="7239000" cy="425450"/>
          </a:xfrm>
          <a:prstGeom prst="rect">
            <a:avLst/>
          </a:prstGeom>
          <a:solidFill>
            <a:srgbClr val="CCCCCC"/>
          </a:solidFill>
          <a:ln w="28575">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smtClean="0">
                <a:ln>
                  <a:noFill/>
                </a:ln>
                <a:solidFill>
                  <a:srgbClr val="000000"/>
                </a:solidFill>
                <a:effectLst/>
                <a:uLnTx/>
                <a:uFillTx/>
                <a:latin typeface="Courier New" panose="02070309020205020404" pitchFamily="49" charset="0"/>
              </a:rPr>
              <a:t>startup</a:t>
            </a:r>
          </a:p>
        </p:txBody>
      </p:sp>
      <p:sp>
        <p:nvSpPr>
          <p:cNvPr id="14" name="Rectangle 7"/>
          <p:cNvSpPr>
            <a:spLocks noChangeArrowheads="1"/>
          </p:cNvSpPr>
          <p:nvPr/>
        </p:nvSpPr>
        <p:spPr bwMode="auto">
          <a:xfrm>
            <a:off x="990600" y="3719513"/>
            <a:ext cx="7239000" cy="425450"/>
          </a:xfrm>
          <a:prstGeom prst="rect">
            <a:avLst/>
          </a:prstGeom>
          <a:solidFill>
            <a:srgbClr val="CCCCCC"/>
          </a:solidFill>
          <a:ln w="28575">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smtClean="0">
                <a:ln>
                  <a:noFill/>
                </a:ln>
                <a:solidFill>
                  <a:srgbClr val="000000"/>
                </a:solidFill>
                <a:effectLst/>
                <a:uLnTx/>
                <a:uFillTx/>
                <a:latin typeface="Courier New" panose="02070309020205020404" pitchFamily="49" charset="0"/>
              </a:rPr>
              <a:t>shutdown immediate</a:t>
            </a:r>
          </a:p>
        </p:txBody>
      </p:sp>
      <p:sp>
        <p:nvSpPr>
          <p:cNvPr id="15" name="TextBox 14"/>
          <p:cNvSpPr txBox="1"/>
          <p:nvPr/>
        </p:nvSpPr>
        <p:spPr>
          <a:xfrm>
            <a:off x="469704" y="856986"/>
            <a:ext cx="10967330" cy="830997"/>
          </a:xfrm>
          <a:prstGeom prst="rect">
            <a:avLst/>
          </a:prstGeom>
          <a:noFill/>
        </p:spPr>
        <p:txBody>
          <a:bodyPr wrap="square" rtlCol="0">
            <a:spAutoFit/>
          </a:bodyPr>
          <a:lstStyle/>
          <a:p>
            <a:r>
              <a:rPr lang="en-US" sz="2400" smtClean="0">
                <a:latin typeface="Times New Roman" panose="02020603050405020304" pitchFamily="18" charset="0"/>
                <a:cs typeface="Times New Roman" panose="02020603050405020304" pitchFamily="18" charset="0"/>
              </a:rPr>
              <a:t>Khi CSDL được startup sử dụng SPFILE, để thêm hoặc đổi tên control file, ta thực hiện các bước sau: Giả sử CSDL hiện chỉ có 1 control file là: </a:t>
            </a:r>
            <a:r>
              <a:rPr lang="en-US" sz="2400" b="1" smtClean="0">
                <a:latin typeface="Times New Roman" panose="02020603050405020304" pitchFamily="18" charset="0"/>
                <a:cs typeface="Times New Roman" panose="02020603050405020304" pitchFamily="18" charset="0"/>
              </a:rPr>
              <a:t>ctrl01.ctl</a:t>
            </a:r>
            <a:endParaRPr lang="vi-VN" sz="2400" b="1">
              <a:latin typeface="Times New Roman" panose="02020603050405020304" pitchFamily="18" charset="0"/>
              <a:cs typeface="Times New Roman" panose="02020603050405020304" pitchFamily="18" charset="0"/>
            </a:endParaRPr>
          </a:p>
        </p:txBody>
      </p:sp>
      <p:sp>
        <p:nvSpPr>
          <p:cNvPr id="17" name="Rectangle 4"/>
          <p:cNvSpPr>
            <a:spLocks noChangeArrowheads="1"/>
          </p:cNvSpPr>
          <p:nvPr/>
        </p:nvSpPr>
        <p:spPr bwMode="auto">
          <a:xfrm>
            <a:off x="990600" y="2259654"/>
            <a:ext cx="8378483" cy="1016305"/>
          </a:xfrm>
          <a:prstGeom prst="rect">
            <a:avLst/>
          </a:prstGeom>
          <a:solidFill>
            <a:srgbClr val="CCCCCC"/>
          </a:solidFill>
          <a:ln w="28575">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square"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smtClean="0">
                <a:ln>
                  <a:noFill/>
                </a:ln>
                <a:solidFill>
                  <a:srgbClr val="000000"/>
                </a:solidFill>
                <a:effectLst/>
                <a:uLnTx/>
                <a:uFillTx/>
                <a:latin typeface="Courier New" panose="02070309020205020404" pitchFamily="49" charset="0"/>
              </a:rPr>
              <a:t>ALTER SYSTEM SET control_files =</a:t>
            </a:r>
          </a:p>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smtClean="0">
                <a:ln>
                  <a:noFill/>
                </a:ln>
                <a:solidFill>
                  <a:srgbClr val="000000"/>
                </a:solidFill>
                <a:effectLst/>
                <a:uLnTx/>
                <a:uFillTx/>
                <a:latin typeface="Courier New" panose="02070309020205020404" pitchFamily="49" charset="0"/>
              </a:rPr>
              <a:t>‘%ORACLE_HOME%/ORADATA/u01/ctrl01.ctl',</a:t>
            </a:r>
          </a:p>
          <a:p>
            <a:pPr lvl="0" eaLnBrk="0" fontAlgn="base" hangingPunct="0">
              <a:spcBef>
                <a:spcPct val="0"/>
              </a:spcBef>
              <a:spcAft>
                <a:spcPct val="0"/>
              </a:spcAft>
              <a:defRPr/>
            </a:pPr>
            <a:r>
              <a:rPr lang="en-US" sz="2000" b="1" kern="0">
                <a:solidFill>
                  <a:srgbClr val="000000"/>
                </a:solidFill>
                <a:latin typeface="Courier New" panose="02070309020205020404" pitchFamily="49" charset="0"/>
              </a:rPr>
              <a:t>'%ORACLE_HOME%/</a:t>
            </a:r>
            <a:r>
              <a:rPr kumimoji="0" lang="en-US" sz="2000" b="1" i="0" u="none" strike="noStrike" kern="0" cap="none" spc="0" normalizeH="0" baseline="0" noProof="0" smtClean="0">
                <a:ln>
                  <a:noFill/>
                </a:ln>
                <a:solidFill>
                  <a:srgbClr val="000000"/>
                </a:solidFill>
                <a:effectLst/>
                <a:uLnTx/>
                <a:uFillTx/>
                <a:latin typeface="Courier New" panose="02070309020205020404" pitchFamily="49" charset="0"/>
              </a:rPr>
              <a:t>ORADATA/u02/ctrl02.ctl' SCOPE=SPFILE;</a:t>
            </a:r>
          </a:p>
        </p:txBody>
      </p:sp>
    </p:spTree>
    <p:extLst>
      <p:ext uri="{BB962C8B-B14F-4D97-AF65-F5344CB8AC3E}">
        <p14:creationId xmlns:p14="http://schemas.microsoft.com/office/powerpoint/2010/main" val="26475317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mtClean="0">
                <a:latin typeface="Times New Roman" panose="02020603050405020304" pitchFamily="18" charset="0"/>
                <a:cs typeface="Times New Roman" panose="02020603050405020304" pitchFamily="18" charset="0"/>
              </a:rPr>
              <a:t>2. Tạo </a:t>
            </a:r>
            <a:r>
              <a:rPr lang="en-US">
                <a:latin typeface="Times New Roman" panose="02020603050405020304" pitchFamily="18" charset="0"/>
                <a:cs typeface="Times New Roman" panose="02020603050405020304" pitchFamily="18" charset="0"/>
              </a:rPr>
              <a:t>nhiều control file khi sử dụng </a:t>
            </a:r>
            <a:r>
              <a:rPr lang="en-US" smtClean="0">
                <a:latin typeface="Times New Roman" panose="02020603050405020304" pitchFamily="18" charset="0"/>
                <a:cs typeface="Times New Roman" panose="02020603050405020304" pitchFamily="18" charset="0"/>
              </a:rPr>
              <a:t>PFILE</a:t>
            </a:r>
            <a:endParaRPr lang="vi-VN">
              <a:latin typeface="Times New Roman" panose="02020603050405020304" pitchFamily="18" charset="0"/>
              <a:cs typeface="Times New Roman" panose="02020603050405020304" pitchFamily="18" charset="0"/>
            </a:endParaRPr>
          </a:p>
        </p:txBody>
      </p:sp>
      <p:sp>
        <p:nvSpPr>
          <p:cNvPr id="10" name="Rectangle 3"/>
          <p:cNvSpPr txBox="1">
            <a:spLocks noChangeArrowheads="1"/>
          </p:cNvSpPr>
          <p:nvPr/>
        </p:nvSpPr>
        <p:spPr bwMode="auto">
          <a:xfrm>
            <a:off x="696838" y="1816099"/>
            <a:ext cx="10784450" cy="2784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marR="0" lvl="1" indent="-419100" algn="l" defTabSz="228600" rtl="0" eaLnBrk="1" fontAlgn="base" latinLnBrk="0" hangingPunct="1">
              <a:lnSpc>
                <a:spcPct val="100000"/>
              </a:lnSpc>
              <a:spcBef>
                <a:spcPct val="10000"/>
              </a:spcBef>
              <a:spcAft>
                <a:spcPct val="0"/>
              </a:spcAft>
              <a:buClr>
                <a:srgbClr val="FF0000"/>
              </a:buClr>
              <a:buSzTx/>
              <a:buFont typeface="Arial" panose="020B0604020202020204" pitchFamily="34" charset="0"/>
              <a:buNone/>
              <a:tabLst>
                <a:tab pos="457200" algn="l"/>
                <a:tab pos="742950" algn="l"/>
              </a:tabLst>
              <a:defRPr/>
            </a:pPr>
            <a:r>
              <a:rPr kumimoji="0" lang="en-US" sz="2200" i="0"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t>1.	Đóng cơ sở dữ liệu</a:t>
            </a:r>
          </a:p>
          <a:p>
            <a:pPr marL="533400" marR="0" lvl="1" indent="-4191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tabLst>
                <a:tab pos="457200" algn="l"/>
                <a:tab pos="742950" algn="l"/>
              </a:tabLst>
              <a:defRPr/>
            </a:pPr>
            <a:endParaRPr kumimoji="0" lang="en-US" sz="2200" b="0" i="0"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a:p>
            <a:pPr marL="533400" marR="0" lvl="1" indent="-419100" algn="l" defTabSz="228600" rtl="0" eaLnBrk="1" fontAlgn="base" latinLnBrk="0" hangingPunct="1">
              <a:lnSpc>
                <a:spcPct val="100000"/>
              </a:lnSpc>
              <a:spcBef>
                <a:spcPct val="35000"/>
              </a:spcBef>
              <a:spcAft>
                <a:spcPct val="0"/>
              </a:spcAft>
              <a:buClr>
                <a:srgbClr val="FF0000"/>
              </a:buClr>
              <a:buSzTx/>
              <a:buFont typeface="Arial" panose="020B0604020202020204" pitchFamily="34" charset="0"/>
              <a:buNone/>
              <a:tabLst>
                <a:tab pos="457200" algn="l"/>
                <a:tab pos="742950" algn="l"/>
              </a:tabLst>
              <a:defRPr/>
            </a:pPr>
            <a:r>
              <a:rPr kumimoji="0" lang="en-US" sz="2200" i="0"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t>2.	Sao chép</a:t>
            </a:r>
            <a:r>
              <a:rPr kumimoji="0" lang="en-US" sz="2200" i="0" u="none" strike="noStrike" kern="1200" cap="none" spc="0" normalizeH="0" noProof="0" smtClean="0">
                <a:ln>
                  <a:noFill/>
                </a:ln>
                <a:solidFill>
                  <a:srgbClr val="000000"/>
                </a:solidFill>
                <a:effectLst/>
                <a:uLnTx/>
                <a:uFillTx/>
                <a:latin typeface="Times New Roman" panose="02020603050405020304" pitchFamily="18" charset="0"/>
                <a:cs typeface="Times New Roman" panose="02020603050405020304" pitchFamily="18" charset="0"/>
              </a:rPr>
              <a:t> file ctrl01.ctl thành ctrl02.ctl. Có thể vào windows explorer và copy/paste hoặc dùng lệnh như sau:</a:t>
            </a:r>
            <a:endParaRPr kumimoji="0" lang="en-US" sz="2200" i="0"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endParaRPr>
          </a:p>
          <a:p>
            <a:pPr marL="533400" marR="0" lvl="1" indent="-4191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tabLst>
                <a:tab pos="457200" algn="l"/>
                <a:tab pos="742950" algn="l"/>
              </a:tabLst>
              <a:defRPr/>
            </a:pPr>
            <a:endParaRPr kumimoji="0" lang="en-US" sz="2200" b="1" i="0" u="none" strike="noStrike" kern="1200" cap="none" spc="0" normalizeH="0" baseline="0" noProof="0" smtClean="0">
              <a:ln>
                <a:noFill/>
              </a:ln>
              <a:solidFill>
                <a:srgbClr val="000000"/>
              </a:solidFill>
              <a:effectLst/>
              <a:uLnTx/>
              <a:uFillTx/>
              <a:latin typeface="Arial"/>
            </a:endParaRPr>
          </a:p>
          <a:p>
            <a:pPr marL="533400" marR="0" lvl="1" indent="-4191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tabLst>
                <a:tab pos="457200" algn="l"/>
                <a:tab pos="742950" algn="l"/>
              </a:tabLst>
              <a:defRPr/>
            </a:pPr>
            <a:endParaRPr kumimoji="0" lang="en-US" sz="2200" b="1" i="0" u="none" strike="noStrike" kern="1200" cap="none" spc="0" normalizeH="0" baseline="0" noProof="0" smtClean="0">
              <a:ln>
                <a:noFill/>
              </a:ln>
              <a:solidFill>
                <a:srgbClr val="000000"/>
              </a:solidFill>
              <a:effectLst/>
              <a:uLnTx/>
              <a:uFillTx/>
              <a:latin typeface="Arial"/>
            </a:endParaRPr>
          </a:p>
          <a:p>
            <a:pPr marL="533400" lvl="1" indent="-419100">
              <a:buNone/>
            </a:pPr>
            <a:r>
              <a:rPr lang="en-US">
                <a:latin typeface="Times New Roman" panose="02020603050405020304" pitchFamily="18" charset="0"/>
                <a:cs typeface="Times New Roman" panose="02020603050405020304" pitchFamily="18" charset="0"/>
              </a:rPr>
              <a:t>3.	Thêm control file vào PFILE:</a:t>
            </a:r>
          </a:p>
        </p:txBody>
      </p:sp>
      <p:sp>
        <p:nvSpPr>
          <p:cNvPr id="12" name="Rectangle 5"/>
          <p:cNvSpPr>
            <a:spLocks noChangeArrowheads="1"/>
          </p:cNvSpPr>
          <p:nvPr/>
        </p:nvSpPr>
        <p:spPr bwMode="auto">
          <a:xfrm>
            <a:off x="1117209" y="3442007"/>
            <a:ext cx="7239000" cy="730250"/>
          </a:xfrm>
          <a:prstGeom prst="rect">
            <a:avLst/>
          </a:prstGeom>
          <a:solidFill>
            <a:srgbClr val="CCCCCC"/>
          </a:solidFill>
          <a:ln w="28575">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lang="en-US" sz="2000" b="1" kern="0" smtClean="0">
                <a:solidFill>
                  <a:srgbClr val="000000"/>
                </a:solidFill>
                <a:latin typeface="Courier New" panose="02070309020205020404" pitchFamily="49" charset="0"/>
              </a:rPr>
              <a:t>Host copy</a:t>
            </a:r>
            <a:r>
              <a:rPr kumimoji="0" lang="en-US" sz="2000" b="1" i="0" u="none" strike="noStrike" kern="0" cap="none" spc="0" normalizeH="0" baseline="0" noProof="0" smtClean="0">
                <a:ln>
                  <a:noFill/>
                </a:ln>
                <a:solidFill>
                  <a:srgbClr val="000000"/>
                </a:solidFill>
                <a:effectLst/>
                <a:uLnTx/>
                <a:uFillTx/>
                <a:latin typeface="Courier New" panose="02070309020205020404" pitchFamily="49" charset="0"/>
              </a:rPr>
              <a:t> $HOME/ORADATA/u01/ctrl01.ctl           			$HOME/ORADATA/u02/ctrl02.ctl </a:t>
            </a:r>
          </a:p>
        </p:txBody>
      </p:sp>
      <p:sp>
        <p:nvSpPr>
          <p:cNvPr id="13" name="Rectangle 6"/>
          <p:cNvSpPr>
            <a:spLocks noChangeArrowheads="1"/>
          </p:cNvSpPr>
          <p:nvPr/>
        </p:nvSpPr>
        <p:spPr bwMode="auto">
          <a:xfrm>
            <a:off x="990600" y="6124520"/>
            <a:ext cx="7239000" cy="425450"/>
          </a:xfrm>
          <a:prstGeom prst="rect">
            <a:avLst/>
          </a:prstGeom>
          <a:solidFill>
            <a:srgbClr val="CCCCCC"/>
          </a:solidFill>
          <a:ln w="28575">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smtClean="0">
                <a:ln>
                  <a:noFill/>
                </a:ln>
                <a:solidFill>
                  <a:srgbClr val="000000"/>
                </a:solidFill>
                <a:effectLst/>
                <a:uLnTx/>
                <a:uFillTx/>
                <a:latin typeface="Courier New" panose="02070309020205020404" pitchFamily="49" charset="0"/>
              </a:rPr>
              <a:t>startup</a:t>
            </a:r>
          </a:p>
        </p:txBody>
      </p:sp>
      <p:sp>
        <p:nvSpPr>
          <p:cNvPr id="14" name="Rectangle 7"/>
          <p:cNvSpPr>
            <a:spLocks noChangeArrowheads="1"/>
          </p:cNvSpPr>
          <p:nvPr/>
        </p:nvSpPr>
        <p:spPr bwMode="auto">
          <a:xfrm>
            <a:off x="1117209" y="2256746"/>
            <a:ext cx="7239000" cy="425450"/>
          </a:xfrm>
          <a:prstGeom prst="rect">
            <a:avLst/>
          </a:prstGeom>
          <a:solidFill>
            <a:srgbClr val="CCCCCC"/>
          </a:solidFill>
          <a:ln w="28575">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smtClean="0">
                <a:ln>
                  <a:noFill/>
                </a:ln>
                <a:solidFill>
                  <a:srgbClr val="000000"/>
                </a:solidFill>
                <a:effectLst/>
                <a:uLnTx/>
                <a:uFillTx/>
                <a:latin typeface="Courier New" panose="02070309020205020404" pitchFamily="49" charset="0"/>
              </a:rPr>
              <a:t>shutdown immediate</a:t>
            </a:r>
          </a:p>
        </p:txBody>
      </p:sp>
      <p:sp>
        <p:nvSpPr>
          <p:cNvPr id="15" name="TextBox 14"/>
          <p:cNvSpPr txBox="1"/>
          <p:nvPr/>
        </p:nvSpPr>
        <p:spPr>
          <a:xfrm>
            <a:off x="469704" y="856986"/>
            <a:ext cx="10967330" cy="830997"/>
          </a:xfrm>
          <a:prstGeom prst="rect">
            <a:avLst/>
          </a:prstGeom>
          <a:noFill/>
        </p:spPr>
        <p:txBody>
          <a:bodyPr wrap="square" rtlCol="0">
            <a:spAutoFit/>
          </a:bodyPr>
          <a:lstStyle/>
          <a:p>
            <a:r>
              <a:rPr lang="en-US" sz="2400" smtClean="0">
                <a:latin typeface="Times New Roman" panose="02020603050405020304" pitchFamily="18" charset="0"/>
                <a:cs typeface="Times New Roman" panose="02020603050405020304" pitchFamily="18" charset="0"/>
              </a:rPr>
              <a:t>Khi CSDL được startup sử dụng PFILE, để thêm hoặc đổi tên control file, ta thực hiện các bước sau: Giả sử CSDL hiện chỉ có 1 control file là: </a:t>
            </a:r>
            <a:r>
              <a:rPr lang="en-US" sz="2400" b="1" smtClean="0">
                <a:latin typeface="Times New Roman" panose="02020603050405020304" pitchFamily="18" charset="0"/>
                <a:cs typeface="Times New Roman" panose="02020603050405020304" pitchFamily="18" charset="0"/>
              </a:rPr>
              <a:t>ctrl01.ctl</a:t>
            </a:r>
            <a:endParaRPr lang="vi-VN" sz="2400" b="1">
              <a:latin typeface="Times New Roman" panose="02020603050405020304" pitchFamily="18" charset="0"/>
              <a:cs typeface="Times New Roman" panose="02020603050405020304" pitchFamily="18" charset="0"/>
            </a:endParaRPr>
          </a:p>
        </p:txBody>
      </p:sp>
      <p:sp>
        <p:nvSpPr>
          <p:cNvPr id="11" name="Rectangle 5"/>
          <p:cNvSpPr>
            <a:spLocks noChangeArrowheads="1"/>
          </p:cNvSpPr>
          <p:nvPr/>
        </p:nvSpPr>
        <p:spPr bwMode="auto">
          <a:xfrm>
            <a:off x="1117209" y="4761460"/>
            <a:ext cx="7239000" cy="730250"/>
          </a:xfrm>
          <a:prstGeom prst="rect">
            <a:avLst/>
          </a:prstGeom>
          <a:solidFill>
            <a:srgbClr val="CCCCCC"/>
          </a:solidFill>
          <a:ln w="28575">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lIns="92075" tIns="46038" rIns="92075" bIns="46038">
            <a:spAutoFit/>
          </a:bodyPr>
          <a:lstStyle>
            <a:lvl1pPr algn="l" defTabSz="400050">
              <a:tabLst>
                <a:tab pos="400050" algn="r"/>
                <a:tab pos="673100" algn="l"/>
              </a:tabLst>
              <a:defRPr sz="2400">
                <a:solidFill>
                  <a:schemeClr val="tx1"/>
                </a:solidFill>
                <a:latin typeface="Times New Roman" panose="02020603050405020304" pitchFamily="18" charset="0"/>
              </a:defRPr>
            </a:lvl1pPr>
            <a:lvl2pPr algn="l" defTabSz="400050">
              <a:tabLst>
                <a:tab pos="400050" algn="r"/>
                <a:tab pos="673100" algn="l"/>
              </a:tabLst>
              <a:defRPr sz="2400">
                <a:solidFill>
                  <a:schemeClr val="tx1"/>
                </a:solidFill>
                <a:latin typeface="Times New Roman" panose="02020603050405020304" pitchFamily="18" charset="0"/>
              </a:defRPr>
            </a:lvl2pPr>
            <a:lvl3pPr algn="l" defTabSz="400050">
              <a:tabLst>
                <a:tab pos="400050" algn="r"/>
                <a:tab pos="673100" algn="l"/>
              </a:tabLst>
              <a:defRPr sz="2400">
                <a:solidFill>
                  <a:schemeClr val="tx1"/>
                </a:solidFill>
                <a:latin typeface="Times New Roman" panose="02020603050405020304" pitchFamily="18" charset="0"/>
              </a:defRPr>
            </a:lvl3pPr>
            <a:lvl4pPr algn="l" defTabSz="400050">
              <a:tabLst>
                <a:tab pos="400050" algn="r"/>
                <a:tab pos="673100" algn="l"/>
              </a:tabLst>
              <a:defRPr sz="2400">
                <a:solidFill>
                  <a:schemeClr val="tx1"/>
                </a:solidFill>
                <a:latin typeface="Times New Roman" panose="02020603050405020304" pitchFamily="18" charset="0"/>
              </a:defRPr>
            </a:lvl4pPr>
            <a:lvl5pPr algn="l" defTabSz="400050">
              <a:tabLst>
                <a:tab pos="400050" algn="r"/>
                <a:tab pos="673100" algn="l"/>
              </a:tabLst>
              <a:defRPr sz="2400">
                <a:solidFill>
                  <a:schemeClr val="tx1"/>
                </a:solidFill>
                <a:latin typeface="Times New Roman" panose="02020603050405020304" pitchFamily="18" charset="0"/>
              </a:defRPr>
            </a:lvl5pPr>
            <a:lvl6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6pPr>
            <a:lvl7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7pPr>
            <a:lvl8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8pPr>
            <a:lvl9pPr defTabSz="400050" fontAlgn="base">
              <a:spcBef>
                <a:spcPct val="0"/>
              </a:spcBef>
              <a:spcAft>
                <a:spcPct val="0"/>
              </a:spcAft>
              <a:tabLst>
                <a:tab pos="400050" algn="r"/>
                <a:tab pos="673100" algn="l"/>
              </a:tabLst>
              <a:defRPr sz="2400">
                <a:solidFill>
                  <a:schemeClr val="tx1"/>
                </a:solidFill>
                <a:latin typeface="Times New Roman" panose="02020603050405020304" pitchFamily="18" charset="0"/>
              </a:defRPr>
            </a:lvl9pPr>
          </a:lstStyle>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smtClean="0">
                <a:ln>
                  <a:noFill/>
                </a:ln>
                <a:solidFill>
                  <a:srgbClr val="000000"/>
                </a:solidFill>
                <a:effectLst/>
                <a:uLnTx/>
                <a:uFillTx/>
                <a:latin typeface="Courier New" panose="02070309020205020404" pitchFamily="49" charset="0"/>
              </a:rPr>
              <a:t>CONTROL_FILES = $HOME/ORADATA/u01/ctrl01.ctl, </a:t>
            </a:r>
          </a:p>
          <a:p>
            <a:pPr marL="0" marR="0" lvl="0" indent="0" algn="l"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sz="2000" b="1" i="0" u="none" strike="noStrike" kern="0" cap="none" spc="0" normalizeH="0" baseline="0" noProof="0" smtClean="0">
                <a:ln>
                  <a:noFill/>
                </a:ln>
                <a:solidFill>
                  <a:srgbClr val="000000"/>
                </a:solidFill>
                <a:effectLst/>
                <a:uLnTx/>
                <a:uFillTx/>
                <a:latin typeface="Courier New" panose="02070309020205020404" pitchFamily="49" charset="0"/>
              </a:rPr>
              <a:t> 							 $HOME/ORADATA/u02/ctrl02.ctl)</a:t>
            </a:r>
          </a:p>
        </p:txBody>
      </p:sp>
      <p:sp>
        <p:nvSpPr>
          <p:cNvPr id="3" name="Rectangle 2"/>
          <p:cNvSpPr/>
          <p:nvPr/>
        </p:nvSpPr>
        <p:spPr>
          <a:xfrm>
            <a:off x="696838" y="5647809"/>
            <a:ext cx="3688830" cy="430887"/>
          </a:xfrm>
          <a:prstGeom prst="rect">
            <a:avLst/>
          </a:prstGeom>
        </p:spPr>
        <p:txBody>
          <a:bodyPr wrap="none">
            <a:spAutoFit/>
          </a:bodyPr>
          <a:lstStyle/>
          <a:p>
            <a:pPr marL="533400" lvl="1" indent="-419100">
              <a:buFont typeface="Arial" panose="020B0604020202020204" pitchFamily="34" charset="0"/>
              <a:buNone/>
            </a:pPr>
            <a:r>
              <a:rPr lang="en-US" sz="2200" b="1">
                <a:latin typeface="Times New Roman" panose="02020603050405020304" pitchFamily="18" charset="0"/>
                <a:cs typeface="Times New Roman" panose="02020603050405020304" pitchFamily="18" charset="0"/>
              </a:rPr>
              <a:t>4.	Khởi động cơ sở dữ liệu:</a:t>
            </a:r>
          </a:p>
        </p:txBody>
      </p:sp>
    </p:spTree>
    <p:extLst>
      <p:ext uri="{BB962C8B-B14F-4D97-AF65-F5344CB8AC3E}">
        <p14:creationId xmlns:p14="http://schemas.microsoft.com/office/powerpoint/2010/main" val="25677942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III. LẤY THÔNG TIN </a:t>
            </a:r>
            <a:r>
              <a:rPr lang="en-US" kern="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VỀ </a:t>
            </a:r>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CONTROL </a:t>
            </a:r>
            <a:r>
              <a:rPr lang="en-US" kern="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FILE</a:t>
            </a:r>
            <a:endParaRPr lang="vi-VN"/>
          </a:p>
        </p:txBody>
      </p:sp>
      <p:sp>
        <p:nvSpPr>
          <p:cNvPr id="3" name="TextBox 2"/>
          <p:cNvSpPr txBox="1"/>
          <p:nvPr/>
        </p:nvSpPr>
        <p:spPr>
          <a:xfrm>
            <a:off x="506436" y="914400"/>
            <a:ext cx="9256541" cy="461665"/>
          </a:xfrm>
          <a:prstGeom prst="rect">
            <a:avLst/>
          </a:prstGeom>
          <a:noFill/>
        </p:spPr>
        <p:txBody>
          <a:bodyPr wrap="square" rtlCol="0">
            <a:spAutoFit/>
          </a:bodyPr>
          <a:lstStyle/>
          <a:p>
            <a:pPr marL="342900" indent="-342900">
              <a:buFont typeface="Wingdings" panose="05000000000000000000" pitchFamily="2" charset="2"/>
              <a:buChar char="v"/>
            </a:pPr>
            <a:r>
              <a:rPr lang="en-US" sz="2400" b="1" smtClean="0">
                <a:latin typeface="Times New Roman" panose="02020603050405020304" pitchFamily="18" charset="0"/>
                <a:cs typeface="Times New Roman" panose="02020603050405020304" pitchFamily="18" charset="0"/>
              </a:rPr>
              <a:t>Bảng sau mô tả các view hiển thị thông tin về control files</a:t>
            </a:r>
            <a:endParaRPr lang="vi-VN" sz="2400" b="1">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671083719"/>
              </p:ext>
            </p:extLst>
          </p:nvPr>
        </p:nvGraphicFramePr>
        <p:xfrm>
          <a:off x="1230140" y="1685554"/>
          <a:ext cx="9531644" cy="4572000"/>
        </p:xfrm>
        <a:graphic>
          <a:graphicData uri="http://schemas.openxmlformats.org/drawingml/2006/table">
            <a:tbl>
              <a:tblPr firstRow="1" bandRow="1">
                <a:tableStyleId>{21E4AEA4-8DFA-4A89-87EB-49C32662AFE0}</a:tableStyleId>
              </a:tblPr>
              <a:tblGrid>
                <a:gridCol w="4765822"/>
                <a:gridCol w="4765822"/>
              </a:tblGrid>
              <a:tr h="397358">
                <a:tc>
                  <a:txBody>
                    <a:bodyPr/>
                    <a:lstStyle/>
                    <a:p>
                      <a:pPr algn="ctr"/>
                      <a:r>
                        <a:rPr lang="en-US" sz="2400" smtClean="0"/>
                        <a:t>Views</a:t>
                      </a:r>
                      <a:endParaRPr lang="vi-VN" sz="2400"/>
                    </a:p>
                  </a:txBody>
                  <a:tcPr/>
                </a:tc>
                <a:tc>
                  <a:txBody>
                    <a:bodyPr/>
                    <a:lstStyle/>
                    <a:p>
                      <a:pPr algn="ctr"/>
                      <a:r>
                        <a:rPr lang="vi-VN" sz="2400" smtClean="0"/>
                        <a:t>Description</a:t>
                      </a:r>
                      <a:endParaRPr lang="vi-VN" sz="2400"/>
                    </a:p>
                  </a:txBody>
                  <a:tcPr/>
                </a:tc>
              </a:tr>
              <a:tr h="695377">
                <a:tc>
                  <a:txBody>
                    <a:bodyPr/>
                    <a:lstStyle/>
                    <a:p>
                      <a:r>
                        <a:rPr lang="vi-VN" sz="2400" smtClean="0">
                          <a:latin typeface="Times New Roman" panose="02020603050405020304" pitchFamily="18" charset="0"/>
                          <a:cs typeface="Times New Roman" panose="02020603050405020304" pitchFamily="18" charset="0"/>
                        </a:rPr>
                        <a:t>V$DATABASE  </a:t>
                      </a:r>
                    </a:p>
                  </a:txBody>
                  <a:tcPr anchor="ctr"/>
                </a:tc>
                <a:tc>
                  <a:txBody>
                    <a:bodyPr/>
                    <a:lstStyle/>
                    <a:p>
                      <a:pPr algn="just"/>
                      <a:r>
                        <a:rPr lang="en-US" sz="2400" smtClean="0">
                          <a:latin typeface="Times New Roman" panose="02020603050405020304" pitchFamily="18" charset="0"/>
                          <a:cs typeface="Times New Roman" panose="02020603050405020304" pitchFamily="18" charset="0"/>
                        </a:rPr>
                        <a:t>Hiện</a:t>
                      </a:r>
                      <a:r>
                        <a:rPr lang="en-US" sz="2400" baseline="0" smtClean="0">
                          <a:latin typeface="Times New Roman" panose="02020603050405020304" pitchFamily="18" charset="0"/>
                          <a:cs typeface="Times New Roman" panose="02020603050405020304" pitchFamily="18" charset="0"/>
                        </a:rPr>
                        <a:t> thị thông tin về database như name, created,open mode,.v.v.</a:t>
                      </a:r>
                      <a:endParaRPr lang="vi-VN" sz="2400">
                        <a:latin typeface="Times New Roman" panose="02020603050405020304" pitchFamily="18" charset="0"/>
                        <a:cs typeface="Times New Roman" panose="02020603050405020304" pitchFamily="18" charset="0"/>
                      </a:endParaRPr>
                    </a:p>
                  </a:txBody>
                  <a:tcPr/>
                </a:tc>
              </a:tr>
              <a:tr h="402877">
                <a:tc>
                  <a:txBody>
                    <a:bodyPr/>
                    <a:lstStyle/>
                    <a:p>
                      <a:r>
                        <a:rPr lang="vi-VN" sz="2400" smtClean="0">
                          <a:latin typeface="Times New Roman" panose="02020603050405020304" pitchFamily="18" charset="0"/>
                          <a:cs typeface="Times New Roman" panose="02020603050405020304" pitchFamily="18" charset="0"/>
                        </a:rPr>
                        <a:t>V$CONTROLFILE </a:t>
                      </a:r>
                    </a:p>
                  </a:txBody>
                  <a:tcPr anchor="ctr"/>
                </a:tc>
                <a:tc>
                  <a:txBody>
                    <a:bodyPr/>
                    <a:lstStyle/>
                    <a:p>
                      <a:pPr algn="just"/>
                      <a:r>
                        <a:rPr lang="en-US" sz="2400" smtClean="0">
                          <a:latin typeface="Times New Roman" panose="02020603050405020304" pitchFamily="18" charset="0"/>
                          <a:cs typeface="Times New Roman" panose="02020603050405020304" pitchFamily="18" charset="0"/>
                        </a:rPr>
                        <a:t>Hiển</a:t>
                      </a:r>
                      <a:r>
                        <a:rPr lang="en-US" sz="2400" baseline="0" smtClean="0">
                          <a:latin typeface="Times New Roman" panose="02020603050405020304" pitchFamily="18" charset="0"/>
                          <a:cs typeface="Times New Roman" panose="02020603050405020304" pitchFamily="18" charset="0"/>
                        </a:rPr>
                        <a:t> thị tên control file</a:t>
                      </a:r>
                      <a:endParaRPr lang="vi-VN" sz="2400">
                        <a:latin typeface="Times New Roman" panose="02020603050405020304" pitchFamily="18" charset="0"/>
                        <a:cs typeface="Times New Roman" panose="02020603050405020304" pitchFamily="18" charset="0"/>
                      </a:endParaRPr>
                    </a:p>
                  </a:txBody>
                  <a:tcPr/>
                </a:tc>
              </a:tr>
              <a:tr h="9933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2400" smtClean="0">
                          <a:latin typeface="Times New Roman" panose="02020603050405020304" pitchFamily="18" charset="0"/>
                          <a:cs typeface="Times New Roman" panose="02020603050405020304" pitchFamily="18" charset="0"/>
                        </a:rPr>
                        <a:t>V$PARAMETER </a:t>
                      </a:r>
                    </a:p>
                  </a:txBody>
                  <a:tcPr anchor="ctr"/>
                </a:tc>
                <a:tc>
                  <a:txBody>
                    <a:bodyPr/>
                    <a:lstStyle/>
                    <a:p>
                      <a:pPr algn="just"/>
                      <a:r>
                        <a:rPr lang="en-US" sz="2400" smtClean="0">
                          <a:latin typeface="Times New Roman" panose="02020603050405020304" pitchFamily="18" charset="0"/>
                          <a:cs typeface="Times New Roman" panose="02020603050405020304" pitchFamily="18" charset="0"/>
                        </a:rPr>
                        <a:t>Chứa</a:t>
                      </a:r>
                      <a:r>
                        <a:rPr lang="en-US" sz="2400" baseline="0" smtClean="0">
                          <a:latin typeface="Times New Roman" panose="02020603050405020304" pitchFamily="18" charset="0"/>
                          <a:cs typeface="Times New Roman" panose="02020603050405020304" pitchFamily="18" charset="0"/>
                        </a:rPr>
                        <a:t> thông tin của rất nhiều tham số, trong đó có thể truy vấn tên của control file với tham số </a:t>
                      </a:r>
                      <a:r>
                        <a:rPr lang="en-US" sz="2400" b="1" baseline="0" smtClean="0">
                          <a:latin typeface="Times New Roman" panose="02020603050405020304" pitchFamily="18" charset="0"/>
                          <a:cs typeface="Times New Roman" panose="02020603050405020304" pitchFamily="18" charset="0"/>
                        </a:rPr>
                        <a:t>control_files</a:t>
                      </a:r>
                      <a:endParaRPr lang="vi-VN" sz="2400" b="1">
                        <a:latin typeface="Times New Roman" panose="02020603050405020304" pitchFamily="18" charset="0"/>
                        <a:cs typeface="Times New Roman" panose="02020603050405020304" pitchFamily="18" charset="0"/>
                      </a:endParaRPr>
                    </a:p>
                  </a:txBody>
                  <a:tcPr/>
                </a:tc>
              </a:tr>
              <a:tr h="6953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2400" smtClean="0">
                          <a:latin typeface="Times New Roman" panose="02020603050405020304" pitchFamily="18" charset="0"/>
                          <a:cs typeface="Times New Roman" panose="02020603050405020304" pitchFamily="18" charset="0"/>
                        </a:rPr>
                        <a:t>V$CONTROLFILE_RECORD_SECTION </a:t>
                      </a:r>
                    </a:p>
                  </a:txBody>
                  <a:tcPr anchor="ctr"/>
                </a:tc>
                <a:tc>
                  <a:txBody>
                    <a:bodyPr/>
                    <a:lstStyle/>
                    <a:p>
                      <a:pPr algn="just"/>
                      <a:r>
                        <a:rPr lang="en-US" sz="2400" smtClean="0">
                          <a:latin typeface="Times New Roman" panose="02020603050405020304" pitchFamily="18" charset="0"/>
                          <a:cs typeface="Times New Roman" panose="02020603050405020304" pitchFamily="18" charset="0"/>
                        </a:rPr>
                        <a:t>Hiển</a:t>
                      </a:r>
                      <a:r>
                        <a:rPr lang="en-US" sz="2400" baseline="0" smtClean="0">
                          <a:latin typeface="Times New Roman" panose="02020603050405020304" pitchFamily="18" charset="0"/>
                          <a:cs typeface="Times New Roman" panose="02020603050405020304" pitchFamily="18" charset="0"/>
                        </a:rPr>
                        <a:t> thị các thành phần khác của control file</a:t>
                      </a:r>
                      <a:endParaRPr lang="vi-VN" sz="2400">
                        <a:latin typeface="Times New Roman" panose="02020603050405020304" pitchFamily="18" charset="0"/>
                        <a:cs typeface="Times New Roman" panose="02020603050405020304" pitchFamily="18" charset="0"/>
                      </a:endParaRPr>
                    </a:p>
                  </a:txBody>
                  <a:tcPr/>
                </a:tc>
              </a:tr>
              <a:tr h="402877">
                <a:tc>
                  <a:txBody>
                    <a:bodyPr/>
                    <a:lstStyle/>
                    <a:p>
                      <a:r>
                        <a:rPr lang="en-US" sz="2400" smtClean="0">
                          <a:latin typeface="Times New Roman" panose="02020603050405020304" pitchFamily="18" charset="0"/>
                          <a:cs typeface="Times New Roman" panose="02020603050405020304" pitchFamily="18" charset="0"/>
                        </a:rPr>
                        <a:t>SHOW PARAMETER CONTROL_FILES</a:t>
                      </a:r>
                      <a:endParaRPr lang="vi-VN" sz="2400">
                        <a:latin typeface="Times New Roman" panose="02020603050405020304" pitchFamily="18" charset="0"/>
                        <a:cs typeface="Times New Roman" panose="02020603050405020304" pitchFamily="18" charset="0"/>
                      </a:endParaRPr>
                    </a:p>
                  </a:txBody>
                  <a:tcPr anchor="ctr"/>
                </a:tc>
                <a:tc>
                  <a:txBody>
                    <a:bodyPr/>
                    <a:lstStyle/>
                    <a:p>
                      <a:pPr algn="just"/>
                      <a:r>
                        <a:rPr lang="en-US" sz="2400" smtClean="0">
                          <a:latin typeface="Times New Roman" panose="02020603050405020304" pitchFamily="18" charset="0"/>
                          <a:cs typeface="Times New Roman" panose="02020603050405020304" pitchFamily="18" charset="0"/>
                        </a:rPr>
                        <a:t>Hiển</a:t>
                      </a:r>
                      <a:r>
                        <a:rPr lang="en-US" sz="2400" baseline="0" smtClean="0">
                          <a:latin typeface="Times New Roman" panose="02020603050405020304" pitchFamily="18" charset="0"/>
                          <a:cs typeface="Times New Roman" panose="02020603050405020304" pitchFamily="18" charset="0"/>
                        </a:rPr>
                        <a:t> thị tên control file </a:t>
                      </a:r>
                      <a:endParaRPr lang="vi-VN" sz="240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553575504"/>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1E9D68F80C5CCC4695A83CE6ECAA6761" ma:contentTypeVersion="0" ma:contentTypeDescription="Tạo tài liệu mới." ma:contentTypeScope="" ma:versionID="38796cbffd4d15f62ceb245b18084293">
  <xsd:schema xmlns:xsd="http://www.w3.org/2001/XMLSchema" xmlns:xs="http://www.w3.org/2001/XMLSchema" xmlns:p="http://schemas.microsoft.com/office/2006/metadata/properties" targetNamespace="http://schemas.microsoft.com/office/2006/metadata/properties" ma:root="true" ma:fieldsID="6ef506a9e505cd8b2c704d12ca9a8d7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84986FC-C108-4D34-B13E-599415517EC0}"/>
</file>

<file path=customXml/itemProps2.xml><?xml version="1.0" encoding="utf-8"?>
<ds:datastoreItem xmlns:ds="http://schemas.openxmlformats.org/officeDocument/2006/customXml" ds:itemID="{AE6AFE4C-23AC-4D33-A1A6-C518FCC97B2D}"/>
</file>

<file path=customXml/itemProps3.xml><?xml version="1.0" encoding="utf-8"?>
<ds:datastoreItem xmlns:ds="http://schemas.openxmlformats.org/officeDocument/2006/customXml" ds:itemID="{00E1F3B0-BDA8-4638-9B45-9074737208C3}"/>
</file>

<file path=docProps/app.xml><?xml version="1.0" encoding="utf-8"?>
<Properties xmlns="http://schemas.openxmlformats.org/officeDocument/2006/extended-properties" xmlns:vt="http://schemas.openxmlformats.org/officeDocument/2006/docPropsVTypes">
  <Template>Welcome to PowerPoint</Template>
  <TotalTime>4183</TotalTime>
  <Words>802</Words>
  <Application>Microsoft Office PowerPoint</Application>
  <PresentationFormat>Custom</PresentationFormat>
  <Paragraphs>101</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WelcomeDoc</vt:lpstr>
      <vt:lpstr>QUẢN LÝ CONTROL FILE</vt:lpstr>
      <vt:lpstr>1. Mục đích</vt:lpstr>
      <vt:lpstr>2. Nội dung bài học</vt:lpstr>
      <vt:lpstr>I. TỔNG QUAN VỀ CONTROL FILE</vt:lpstr>
      <vt:lpstr>I. TỔNG QUAN VỀ CONTROL FILE</vt:lpstr>
      <vt:lpstr>II.  THÊM, CHỈNH SỬA CONTROL FILE</vt:lpstr>
      <vt:lpstr>1. Tạo nhiều control file khi sử dụng SPFILE</vt:lpstr>
      <vt:lpstr>2. Tạo nhiều control file khi sử dụng PFILE</vt:lpstr>
      <vt:lpstr>III. LẤY THÔNG TIN VỀ CONTROL FILE</vt:lpstr>
      <vt:lpstr>III. LẤY THÔNG TIN VỀ CONTROL FILE</vt:lpstr>
      <vt:lpstr>IV. Thực hành</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GIẢNG ORACLE</dc:title>
  <dc:creator>Hung Nguyen Viet</dc:creator>
  <cp:keywords/>
  <cp:lastModifiedBy>PC</cp:lastModifiedBy>
  <cp:revision>224</cp:revision>
  <dcterms:created xsi:type="dcterms:W3CDTF">2014-12-14T08:16:33Z</dcterms:created>
  <dcterms:modified xsi:type="dcterms:W3CDTF">2015-10-25T16:14:04Z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y fmtid="{D5CDD505-2E9C-101B-9397-08002B2CF9AE}" pid="3" name="ContentTypeId">
    <vt:lpwstr>0x0101001E9D68F80C5CCC4695A83CE6ECAA6761</vt:lpwstr>
  </property>
  <property fmtid="{D5CDD505-2E9C-101B-9397-08002B2CF9AE}" pid="4" name="Order">
    <vt:r8>400</vt:r8>
  </property>
  <property fmtid="{D5CDD505-2E9C-101B-9397-08002B2CF9AE}" pid="5" name="xd_Signature">
    <vt:bool>false</vt:bool>
  </property>
  <property fmtid="{D5CDD505-2E9C-101B-9397-08002B2CF9AE}" pid="6" name="xd_ProgID">
    <vt:lpwstr/>
  </property>
  <property fmtid="{D5CDD505-2E9C-101B-9397-08002B2CF9AE}" pid="7" name="_ExtendedDescription">
    <vt:lpwstr/>
  </property>
  <property fmtid="{D5CDD505-2E9C-101B-9397-08002B2CF9AE}" pid="8" name="_SourceUrl">
    <vt:lpwstr/>
  </property>
  <property fmtid="{D5CDD505-2E9C-101B-9397-08002B2CF9AE}" pid="9" name="_SharedFileIndex">
    <vt:lpwstr/>
  </property>
  <property fmtid="{D5CDD505-2E9C-101B-9397-08002B2CF9AE}" pid="10" name="TemplateUrl">
    <vt:lpwstr/>
  </property>
  <property fmtid="{D5CDD505-2E9C-101B-9397-08002B2CF9AE}" pid="11" name="ComplianceAssetId">
    <vt:lpwstr/>
  </property>
</Properties>
</file>