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commentAuthors.xml" ContentType="application/vnd.openxmlformats-officedocument.presentationml.commentAuth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22"/>
  </p:notesMasterIdLst>
  <p:sldIdLst>
    <p:sldId id="256" r:id="rId3"/>
    <p:sldId id="257" r:id="rId4"/>
    <p:sldId id="288" r:id="rId5"/>
    <p:sldId id="289" r:id="rId6"/>
    <p:sldId id="290" r:id="rId7"/>
    <p:sldId id="294" r:id="rId8"/>
    <p:sldId id="291" r:id="rId9"/>
    <p:sldId id="292" r:id="rId10"/>
    <p:sldId id="293" r:id="rId11"/>
    <p:sldId id="295" r:id="rId12"/>
    <p:sldId id="296" r:id="rId13"/>
    <p:sldId id="297" r:id="rId14"/>
    <p:sldId id="298" r:id="rId15"/>
    <p:sldId id="299" r:id="rId16"/>
    <p:sldId id="300" r:id="rId17"/>
    <p:sldId id="301" r:id="rId18"/>
    <p:sldId id="302" r:id="rId19"/>
    <p:sldId id="303" r:id="rId20"/>
    <p:sldId id="304" r:id="rId2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89"/>
            <p14:sldId id="290"/>
            <p14:sldId id="294"/>
            <p14:sldId id="291"/>
            <p14:sldId id="292"/>
          </p14:sldIdLst>
        </p14:section>
        <p14:section name="II" id="{6693569C-99F4-4C8C-A21B-9DAE951B41EC}">
          <p14:sldIdLst>
            <p14:sldId id="293"/>
            <p14:sldId id="295"/>
            <p14:sldId id="296"/>
            <p14:sldId id="297"/>
            <p14:sldId id="298"/>
            <p14:sldId id="299"/>
          </p14:sldIdLst>
        </p14:section>
        <p14:section name="III" id="{A4E4F716-8777-4E03-AE5D-C4327B094088}">
          <p14:sldIdLst>
            <p14:sldId id="300"/>
          </p14:sldIdLst>
        </p14:section>
        <p14:section name="IV. ARChive log" id="{81969ED2-587C-4BEE-BB0D-30D400AC25C2}">
          <p14:sldIdLst>
            <p14:sldId id="301"/>
            <p14:sldId id="302"/>
            <p14:sldId id="303"/>
          </p14:sldIdLst>
        </p14:section>
        <p14:section name="V. BÀI TẬP" id="{FAC414F8-A699-4FEA-875C-A348D35ED3E0}">
          <p14:sldIdLst>
            <p14:sldId id="304"/>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xmlns=""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7" autoAdjust="0"/>
    <p:restoredTop sz="94533" autoAdjust="0"/>
  </p:normalViewPr>
  <p:slideViewPr>
    <p:cSldViewPr snapToGrid="0">
      <p:cViewPr varScale="1">
        <p:scale>
          <a:sx n="70" d="100"/>
          <a:sy n="70" d="100"/>
        </p:scale>
        <p:origin x="-780" y="-10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25/10/2015</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61097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25/10/2015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25/10/2015</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lstStyle/>
          <a:p>
            <a:pPr algn="ctr"/>
            <a:r>
              <a:rPr lang="en-US"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ONLINE REDO LOG FILES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endParaRPr lang="en-US"/>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smtClean="0"/>
              <a:t>Biên soạn: Nguyễn Việt Hưng</a:t>
            </a:r>
          </a:p>
          <a:p>
            <a:pPr>
              <a:lnSpc>
                <a:spcPts val="2400"/>
              </a:lnSpc>
              <a:spcBef>
                <a:spcPts val="0"/>
              </a:spcBef>
            </a:pPr>
            <a:r>
              <a:rPr lang="en-US" sz="1800" b="1" smtClean="0"/>
              <a:t>Bộ môn: Khoa Học Máy Tính -  Khoa Công Nghệ Thông Tin</a:t>
            </a:r>
          </a:p>
          <a:p>
            <a:pPr>
              <a:lnSpc>
                <a:spcPts val="2400"/>
              </a:lnSpc>
              <a:spcBef>
                <a:spcPts val="0"/>
              </a:spcBef>
            </a:pPr>
            <a:r>
              <a:rPr lang="en-US" sz="1800" b="1" smtClean="0"/>
              <a:t>Trường Đại Học Giao Thông Vân Tải</a:t>
            </a:r>
          </a:p>
          <a:p>
            <a:pPr>
              <a:lnSpc>
                <a:spcPts val="2400"/>
              </a:lnSpc>
              <a:spcBef>
                <a:spcPts val="0"/>
              </a:spcBef>
            </a:pPr>
            <a:r>
              <a:rPr lang="en-US" sz="1800" b="1" smtClean="0">
                <a:solidFill>
                  <a:schemeClr val="accent1">
                    <a:lumMod val="75000"/>
                  </a:schemeClr>
                </a:solidFill>
              </a:rPr>
              <a:t>Website: </a:t>
            </a:r>
            <a:r>
              <a:rPr lang="en-US" sz="1800" b="1" smtClean="0">
                <a:solidFill>
                  <a:schemeClr val="accent1">
                    <a:lumMod val="75000"/>
                  </a:schemeClr>
                </a:solidFill>
                <a:hlinkClick r:id="rId3"/>
              </a:rPr>
              <a:t>https://sites.google.com/site/viethung92gtvt/oracle-dba</a:t>
            </a:r>
            <a:endParaRPr lang="en-US" sz="1800" b="1" smtClean="0">
              <a:solidFill>
                <a:schemeClr val="accent1">
                  <a:lumMod val="75000"/>
                </a:schemeClr>
              </a:solidFill>
            </a:endParaRPr>
          </a:p>
          <a:p>
            <a:pPr>
              <a:lnSpc>
                <a:spcPts val="2400"/>
              </a:lnSpc>
              <a:spcBef>
                <a:spcPts val="0"/>
              </a:spcBef>
            </a:pPr>
            <a:r>
              <a:rPr lang="en-US" sz="1800" b="1" smtClean="0">
                <a:solidFill>
                  <a:schemeClr val="accent1">
                    <a:lumMod val="75000"/>
                  </a:schemeClr>
                </a:solidFill>
              </a:rPr>
              <a:t>Email   : </a:t>
            </a:r>
            <a:r>
              <a:rPr lang="en-US" sz="1800" b="1" smtClean="0">
                <a:solidFill>
                  <a:schemeClr val="accent1">
                    <a:lumMod val="75000"/>
                  </a:schemeClr>
                </a:solidFill>
                <a:hlinkClick r:id="rId4"/>
              </a:rPr>
              <a:t>viethung92gtvt@gmail.com</a:t>
            </a:r>
            <a:endParaRPr lang="en-US" sz="1800" b="1" smtClean="0">
              <a:solidFill>
                <a:schemeClr val="accent1">
                  <a:lumMod val="75000"/>
                </a:schemeClr>
              </a:solidFill>
            </a:endParaRPr>
          </a:p>
          <a:p>
            <a:pPr>
              <a:lnSpc>
                <a:spcPts val="2400"/>
              </a:lnSpc>
              <a:spcBef>
                <a:spcPts val="0"/>
              </a:spcBef>
            </a:pPr>
            <a:endParaRPr lang="en-US" sz="1800" b="1" smtClean="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THÊM, CHỈNH SỬA ONLINE REDO LOG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3" name="TextBox 2"/>
          <p:cNvSpPr txBox="1"/>
          <p:nvPr/>
        </p:nvSpPr>
        <p:spPr>
          <a:xfrm>
            <a:off x="407963" y="928467"/>
            <a:ext cx="5823902" cy="523220"/>
          </a:xfrm>
          <a:prstGeom prst="rect">
            <a:avLst/>
          </a:prstGeom>
          <a:noFill/>
        </p:spPr>
        <p:txBody>
          <a:bodyPr wrap="none" rtlCol="0">
            <a:spAutoFit/>
          </a:bodyPr>
          <a:lstStyle/>
          <a:p>
            <a:r>
              <a:rPr lang="en-US" sz="2800" b="1" smtClean="0">
                <a:latin typeface="Times New Roman" panose="02020603050405020304" pitchFamily="18" charset="0"/>
                <a:cs typeface="Times New Roman" panose="02020603050405020304" pitchFamily="18" charset="0"/>
              </a:rPr>
              <a:t>2. Thêm Online redo log file member</a:t>
            </a:r>
            <a:endParaRPr lang="vi-VN" sz="2800" b="1">
              <a:latin typeface="Times New Roman" panose="02020603050405020304" pitchFamily="18" charset="0"/>
              <a:cs typeface="Times New Roman" panose="02020603050405020304" pitchFamily="18" charset="0"/>
            </a:endParaRPr>
          </a:p>
        </p:txBody>
      </p:sp>
      <p:sp>
        <p:nvSpPr>
          <p:cNvPr id="4" name="Rectangle 3"/>
          <p:cNvSpPr/>
          <p:nvPr/>
        </p:nvSpPr>
        <p:spPr>
          <a:xfrm>
            <a:off x="1008184" y="1550852"/>
            <a:ext cx="989427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atin typeface="Courier New" panose="02070309020205020404" pitchFamily="49" charset="0"/>
              </a:rPr>
              <a:t>ALTER DATABASE [database]</a:t>
            </a:r>
          </a:p>
          <a:p>
            <a:pPr lvl="1"/>
            <a:r>
              <a:rPr lang="en-US">
                <a:latin typeface="Courier New" panose="02070309020205020404" pitchFamily="49" charset="0"/>
              </a:rPr>
              <a:t>		ADD LOGFILE </a:t>
            </a:r>
            <a:r>
              <a:rPr lang="en-US" smtClean="0">
                <a:latin typeface="Courier New" panose="02070309020205020404" pitchFamily="49" charset="0"/>
              </a:rPr>
              <a:t>MEMBER 'filename</a:t>
            </a:r>
            <a:r>
              <a:rPr lang="en-US">
                <a:latin typeface="Courier New" panose="02070309020205020404" pitchFamily="49" charset="0"/>
              </a:rPr>
              <a:t>' [REUSE</a:t>
            </a:r>
            <a:r>
              <a:rPr lang="en-US" smtClean="0">
                <a:latin typeface="Courier New" panose="02070309020205020404" pitchFamily="49" charset="0"/>
              </a:rPr>
              <a:t>] [, </a:t>
            </a:r>
            <a:r>
              <a:rPr lang="en-US">
                <a:latin typeface="Courier New" panose="02070309020205020404" pitchFamily="49" charset="0"/>
              </a:rPr>
              <a:t>'filename' [REUSE</a:t>
            </a:r>
            <a:r>
              <a:rPr lang="en-US" smtClean="0">
                <a:latin typeface="Courier New" panose="02070309020205020404" pitchFamily="49" charset="0"/>
              </a:rPr>
              <a:t>]]... TO </a:t>
            </a:r>
            <a:r>
              <a:rPr lang="en-US">
                <a:latin typeface="Courier New" panose="02070309020205020404" pitchFamily="49" charset="0"/>
              </a:rPr>
              <a:t>{GROUP </a:t>
            </a:r>
            <a:r>
              <a:rPr lang="en-US" smtClean="0">
                <a:latin typeface="Courier New" panose="02070309020205020404" pitchFamily="49" charset="0"/>
              </a:rPr>
              <a:t>integer </a:t>
            </a:r>
            <a:r>
              <a:rPr lang="en-US">
                <a:latin typeface="Courier New" panose="02070309020205020404" pitchFamily="49" charset="0"/>
              </a:rPr>
              <a:t>|('filename'[, 'filename</a:t>
            </a:r>
            <a:r>
              <a:rPr lang="en-US" smtClean="0">
                <a:latin typeface="Courier New" panose="02070309020205020404" pitchFamily="49" charset="0"/>
              </a:rPr>
              <a:t>']...}</a:t>
            </a:r>
            <a:endParaRPr lang="en-US">
              <a:latin typeface="Courier New" panose="02070309020205020404" pitchFamily="49" charset="0"/>
            </a:endParaRPr>
          </a:p>
        </p:txBody>
      </p:sp>
      <p:sp>
        <p:nvSpPr>
          <p:cNvPr id="6" name="Rectangle 5"/>
          <p:cNvSpPr/>
          <p:nvPr/>
        </p:nvSpPr>
        <p:spPr>
          <a:xfrm>
            <a:off x="696914" y="2496224"/>
            <a:ext cx="10611728" cy="1631216"/>
          </a:xfrm>
          <a:prstGeom prst="rect">
            <a:avLst/>
          </a:prstGeom>
        </p:spPr>
        <p:txBody>
          <a:bodyPr wrap="square">
            <a:spAutoFit/>
          </a:bodyPr>
          <a:lstStyle/>
          <a:p>
            <a:pPr lvl="0" eaLnBrk="0" fontAlgn="base" hangingPunct="0">
              <a:spcBef>
                <a:spcPct val="0"/>
              </a:spcBef>
              <a:spcAft>
                <a:spcPct val="0"/>
              </a:spcAft>
            </a:pPr>
            <a:r>
              <a:rPr lang="en-US" sz="2000" u="sng" smtClean="0">
                <a:latin typeface="Courier New" panose="02070309020205020404" pitchFamily="49" charset="0"/>
              </a:rPr>
              <a:t>VD:</a:t>
            </a:r>
          </a:p>
          <a:p>
            <a:pPr eaLnBrk="0" hangingPunct="0">
              <a:buClrTx/>
              <a:buFontTx/>
              <a:buNone/>
            </a:pPr>
            <a:r>
              <a:rPr lang="en-US" sz="2000">
                <a:latin typeface="Courier New" panose="02070309020205020404" pitchFamily="49" charset="0"/>
              </a:rPr>
              <a:t>ALTER DATABASE ADD LOGFILE MEMBER</a:t>
            </a:r>
          </a:p>
          <a:p>
            <a:pPr eaLnBrk="0" hangingPunct="0">
              <a:buClrTx/>
              <a:buFontTx/>
              <a:buNone/>
            </a:pPr>
            <a:r>
              <a:rPr lang="en-US" sz="2000" smtClean="0">
                <a:latin typeface="Courier New" panose="02070309020205020404" pitchFamily="49" charset="0"/>
              </a:rPr>
              <a:t>‘%ORACLE_HOME%/ORADATA/u04/log1c.rdo</a:t>
            </a:r>
            <a:r>
              <a:rPr lang="en-US" sz="2000">
                <a:latin typeface="Courier New" panose="02070309020205020404" pitchFamily="49" charset="0"/>
              </a:rPr>
              <a:t>' TO GROUP 1,</a:t>
            </a:r>
          </a:p>
          <a:p>
            <a:pPr eaLnBrk="0" hangingPunct="0">
              <a:buClrTx/>
              <a:buFontTx/>
              <a:buNone/>
            </a:pPr>
            <a:r>
              <a:rPr lang="en-US" sz="2000" smtClean="0">
                <a:latin typeface="Courier New" panose="02070309020205020404" pitchFamily="49" charset="0"/>
              </a:rPr>
              <a:t>'</a:t>
            </a:r>
            <a:r>
              <a:rPr lang="en-US" sz="2000">
                <a:latin typeface="Courier New" panose="02070309020205020404" pitchFamily="49" charset="0"/>
              </a:rPr>
              <a:t>%ORACLE_HOME%</a:t>
            </a:r>
            <a:r>
              <a:rPr lang="en-US" sz="2000" smtClean="0">
                <a:latin typeface="Courier New" panose="02070309020205020404" pitchFamily="49" charset="0"/>
              </a:rPr>
              <a:t>/</a:t>
            </a:r>
            <a:r>
              <a:rPr lang="en-US" sz="2000">
                <a:latin typeface="Courier New" panose="02070309020205020404" pitchFamily="49" charset="0"/>
              </a:rPr>
              <a:t>ORADATA/u04/log2c.rdo' TO GROUP 2,</a:t>
            </a:r>
          </a:p>
          <a:p>
            <a:pPr eaLnBrk="0" hangingPunct="0">
              <a:buClrTx/>
              <a:buFontTx/>
              <a:buNone/>
            </a:pPr>
            <a:r>
              <a:rPr lang="en-US" sz="2000" smtClean="0">
                <a:latin typeface="Courier New" panose="02070309020205020404" pitchFamily="49" charset="0"/>
              </a:rPr>
              <a:t>‘%</a:t>
            </a:r>
            <a:r>
              <a:rPr lang="en-US" sz="2000">
                <a:latin typeface="Courier New" panose="02070309020205020404" pitchFamily="49" charset="0"/>
              </a:rPr>
              <a:t>ORACLE_HOME%</a:t>
            </a:r>
            <a:r>
              <a:rPr lang="en-US" sz="2000" smtClean="0">
                <a:latin typeface="Courier New" panose="02070309020205020404" pitchFamily="49" charset="0"/>
              </a:rPr>
              <a:t>/</a:t>
            </a:r>
            <a:r>
              <a:rPr lang="en-US" sz="2000">
                <a:latin typeface="Courier New" panose="02070309020205020404" pitchFamily="49" charset="0"/>
              </a:rPr>
              <a:t>ORADATA/u04/log3c.rdo' TO GROUP 3;</a:t>
            </a:r>
          </a:p>
        </p:txBody>
      </p:sp>
      <p:sp>
        <p:nvSpPr>
          <p:cNvPr id="43" name="Rectangle 5"/>
          <p:cNvSpPr>
            <a:spLocks noChangeArrowheads="1"/>
          </p:cNvSpPr>
          <p:nvPr/>
        </p:nvSpPr>
        <p:spPr bwMode="auto">
          <a:xfrm>
            <a:off x="4826879" y="6367222"/>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1</a:t>
            </a:r>
          </a:p>
        </p:txBody>
      </p:sp>
      <p:sp>
        <p:nvSpPr>
          <p:cNvPr id="81" name="Rectangle 6"/>
          <p:cNvSpPr>
            <a:spLocks noChangeArrowheads="1"/>
          </p:cNvSpPr>
          <p:nvPr/>
        </p:nvSpPr>
        <p:spPr bwMode="auto">
          <a:xfrm>
            <a:off x="7417679" y="6379922"/>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2</a:t>
            </a:r>
          </a:p>
        </p:txBody>
      </p:sp>
      <p:sp>
        <p:nvSpPr>
          <p:cNvPr id="82" name="Rectangle 7"/>
          <p:cNvSpPr>
            <a:spLocks noChangeArrowheads="1"/>
          </p:cNvSpPr>
          <p:nvPr/>
        </p:nvSpPr>
        <p:spPr bwMode="auto">
          <a:xfrm>
            <a:off x="9932279" y="6364047"/>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3</a:t>
            </a:r>
          </a:p>
        </p:txBody>
      </p:sp>
      <p:grpSp>
        <p:nvGrpSpPr>
          <p:cNvPr id="83" name="Group 8"/>
          <p:cNvGrpSpPr>
            <a:grpSpLocks/>
          </p:cNvGrpSpPr>
          <p:nvPr/>
        </p:nvGrpSpPr>
        <p:grpSpPr bwMode="auto">
          <a:xfrm>
            <a:off x="3448929" y="4232034"/>
            <a:ext cx="1924050" cy="1447800"/>
            <a:chOff x="48" y="912"/>
            <a:chExt cx="1212" cy="912"/>
          </a:xfrm>
        </p:grpSpPr>
        <p:grpSp>
          <p:nvGrpSpPr>
            <p:cNvPr id="84" name="Group 9"/>
            <p:cNvGrpSpPr>
              <a:grpSpLocks/>
            </p:cNvGrpSpPr>
            <p:nvPr/>
          </p:nvGrpSpPr>
          <p:grpSpPr bwMode="auto">
            <a:xfrm>
              <a:off x="102" y="912"/>
              <a:ext cx="816" cy="528"/>
              <a:chOff x="288" y="2982"/>
              <a:chExt cx="532" cy="412"/>
            </a:xfrm>
          </p:grpSpPr>
          <p:sp>
            <p:nvSpPr>
              <p:cNvPr id="92" name="Rectangle 1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93" name="Oval 1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94" name="Oval 1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85" name="Rectangle 13"/>
            <p:cNvSpPr>
              <a:spLocks noChangeArrowheads="1"/>
            </p:cNvSpPr>
            <p:nvPr/>
          </p:nvSpPr>
          <p:spPr bwMode="auto">
            <a:xfrm>
              <a:off x="48" y="1104"/>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Courier New" panose="02070309020205020404" pitchFamily="49" charset="0"/>
                </a:rPr>
                <a:t>log1a.rdo</a:t>
              </a:r>
              <a:endParaRPr lang="en-US" sz="1800" b="1" smtClean="0">
                <a:solidFill>
                  <a:srgbClr val="000000"/>
                </a:solidFill>
                <a:latin typeface="Arial" panose="020B0604020202020204" pitchFamily="34" charset="0"/>
              </a:endParaRPr>
            </a:p>
          </p:txBody>
        </p:sp>
        <p:grpSp>
          <p:nvGrpSpPr>
            <p:cNvPr id="86" name="Group 14"/>
            <p:cNvGrpSpPr>
              <a:grpSpLocks/>
            </p:cNvGrpSpPr>
            <p:nvPr/>
          </p:nvGrpSpPr>
          <p:grpSpPr bwMode="auto">
            <a:xfrm>
              <a:off x="336" y="1296"/>
              <a:ext cx="924" cy="528"/>
              <a:chOff x="48" y="1728"/>
              <a:chExt cx="924" cy="528"/>
            </a:xfrm>
          </p:grpSpPr>
          <p:grpSp>
            <p:nvGrpSpPr>
              <p:cNvPr id="87" name="Group 15"/>
              <p:cNvGrpSpPr>
                <a:grpSpLocks/>
              </p:cNvGrpSpPr>
              <p:nvPr/>
            </p:nvGrpSpPr>
            <p:grpSpPr bwMode="auto">
              <a:xfrm>
                <a:off x="102" y="1728"/>
                <a:ext cx="816" cy="528"/>
                <a:chOff x="288" y="2982"/>
                <a:chExt cx="532" cy="412"/>
              </a:xfrm>
            </p:grpSpPr>
            <p:sp>
              <p:nvSpPr>
                <p:cNvPr id="8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9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9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88" name="Rectangle 19"/>
              <p:cNvSpPr>
                <a:spLocks noChangeArrowheads="1"/>
              </p:cNvSpPr>
              <p:nvPr/>
            </p:nvSpPr>
            <p:spPr bwMode="auto">
              <a:xfrm>
                <a:off x="48" y="1920"/>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sz="1800" b="1" smtClean="0">
                    <a:solidFill>
                      <a:srgbClr val="000000"/>
                    </a:solidFill>
                    <a:latin typeface="Courier New" panose="02070309020205020404" pitchFamily="49" charset="0"/>
                  </a:rPr>
                  <a:t>log1b.rdo</a:t>
                </a:r>
              </a:p>
            </p:txBody>
          </p:sp>
        </p:grpSp>
      </p:grpSp>
      <p:grpSp>
        <p:nvGrpSpPr>
          <p:cNvPr id="95" name="Group 20"/>
          <p:cNvGrpSpPr>
            <a:grpSpLocks/>
          </p:cNvGrpSpPr>
          <p:nvPr/>
        </p:nvGrpSpPr>
        <p:grpSpPr bwMode="auto">
          <a:xfrm>
            <a:off x="6039729" y="4232034"/>
            <a:ext cx="1924050" cy="1447800"/>
            <a:chOff x="48" y="912"/>
            <a:chExt cx="1212" cy="912"/>
          </a:xfrm>
        </p:grpSpPr>
        <p:grpSp>
          <p:nvGrpSpPr>
            <p:cNvPr id="96" name="Group 21"/>
            <p:cNvGrpSpPr>
              <a:grpSpLocks/>
            </p:cNvGrpSpPr>
            <p:nvPr/>
          </p:nvGrpSpPr>
          <p:grpSpPr bwMode="auto">
            <a:xfrm>
              <a:off x="102" y="912"/>
              <a:ext cx="816" cy="528"/>
              <a:chOff x="288" y="2982"/>
              <a:chExt cx="532" cy="412"/>
            </a:xfrm>
          </p:grpSpPr>
          <p:sp>
            <p:nvSpPr>
              <p:cNvPr id="104" name="Rectangle 2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5" name="Oval 2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6" name="Oval 2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97" name="Rectangle 25"/>
            <p:cNvSpPr>
              <a:spLocks noChangeArrowheads="1"/>
            </p:cNvSpPr>
            <p:nvPr/>
          </p:nvSpPr>
          <p:spPr bwMode="auto">
            <a:xfrm>
              <a:off x="48" y="1104"/>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Courier New" panose="02070309020205020404" pitchFamily="49" charset="0"/>
                </a:rPr>
                <a:t>log2a.rdo</a:t>
              </a:r>
              <a:endParaRPr lang="en-US" sz="1800" b="1" smtClean="0">
                <a:solidFill>
                  <a:srgbClr val="000000"/>
                </a:solidFill>
                <a:latin typeface="Arial" panose="020B0604020202020204" pitchFamily="34" charset="0"/>
              </a:endParaRPr>
            </a:p>
          </p:txBody>
        </p:sp>
        <p:grpSp>
          <p:nvGrpSpPr>
            <p:cNvPr id="98" name="Group 26"/>
            <p:cNvGrpSpPr>
              <a:grpSpLocks/>
            </p:cNvGrpSpPr>
            <p:nvPr/>
          </p:nvGrpSpPr>
          <p:grpSpPr bwMode="auto">
            <a:xfrm>
              <a:off x="336" y="1296"/>
              <a:ext cx="924" cy="528"/>
              <a:chOff x="48" y="1728"/>
              <a:chExt cx="924" cy="528"/>
            </a:xfrm>
          </p:grpSpPr>
          <p:grpSp>
            <p:nvGrpSpPr>
              <p:cNvPr id="99" name="Group 27"/>
              <p:cNvGrpSpPr>
                <a:grpSpLocks/>
              </p:cNvGrpSpPr>
              <p:nvPr/>
            </p:nvGrpSpPr>
            <p:grpSpPr bwMode="auto">
              <a:xfrm>
                <a:off x="102" y="1728"/>
                <a:ext cx="816" cy="528"/>
                <a:chOff x="288" y="2982"/>
                <a:chExt cx="532" cy="412"/>
              </a:xfrm>
            </p:grpSpPr>
            <p:sp>
              <p:nvSpPr>
                <p:cNvPr id="101" name="Rectangle 2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2" name="Oval 2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3" name="Oval 3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100" name="Rectangle 31"/>
              <p:cNvSpPr>
                <a:spLocks noChangeArrowheads="1"/>
              </p:cNvSpPr>
              <p:nvPr/>
            </p:nvSpPr>
            <p:spPr bwMode="auto">
              <a:xfrm>
                <a:off x="48" y="1920"/>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sz="1800" b="1" smtClean="0">
                    <a:solidFill>
                      <a:srgbClr val="000000"/>
                    </a:solidFill>
                    <a:latin typeface="Courier New" panose="02070309020205020404" pitchFamily="49" charset="0"/>
                  </a:rPr>
                  <a:t>log2b.rdo</a:t>
                </a:r>
              </a:p>
            </p:txBody>
          </p:sp>
        </p:grpSp>
      </p:grpSp>
      <p:grpSp>
        <p:nvGrpSpPr>
          <p:cNvPr id="107" name="Group 32"/>
          <p:cNvGrpSpPr>
            <a:grpSpLocks/>
          </p:cNvGrpSpPr>
          <p:nvPr/>
        </p:nvGrpSpPr>
        <p:grpSpPr bwMode="auto">
          <a:xfrm>
            <a:off x="4515729" y="5451234"/>
            <a:ext cx="1687513" cy="885825"/>
            <a:chOff x="1680" y="2880"/>
            <a:chExt cx="1063" cy="558"/>
          </a:xfrm>
        </p:grpSpPr>
        <p:grpSp>
          <p:nvGrpSpPr>
            <p:cNvPr id="108" name="Group 33"/>
            <p:cNvGrpSpPr>
              <a:grpSpLocks/>
            </p:cNvGrpSpPr>
            <p:nvPr/>
          </p:nvGrpSpPr>
          <p:grpSpPr bwMode="auto">
            <a:xfrm>
              <a:off x="1753" y="2880"/>
              <a:ext cx="918" cy="558"/>
              <a:chOff x="0" y="339"/>
              <a:chExt cx="532" cy="412"/>
            </a:xfrm>
          </p:grpSpPr>
          <p:sp>
            <p:nvSpPr>
              <p:cNvPr id="110" name="Rectangle 34"/>
              <p:cNvSpPr>
                <a:spLocks noChangeArrowheads="1"/>
              </p:cNvSpPr>
              <p:nvPr/>
            </p:nvSpPr>
            <p:spPr bwMode="ltGray">
              <a:xfrm>
                <a:off x="0" y="423"/>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1" name="Oval 35"/>
              <p:cNvSpPr>
                <a:spLocks noChangeArrowheads="1"/>
              </p:cNvSpPr>
              <p:nvPr/>
            </p:nvSpPr>
            <p:spPr bwMode="ltGray">
              <a:xfrm>
                <a:off x="0" y="339"/>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2" name="Oval 36"/>
              <p:cNvSpPr>
                <a:spLocks noChangeArrowheads="1"/>
              </p:cNvSpPr>
              <p:nvPr/>
            </p:nvSpPr>
            <p:spPr bwMode="ltGray">
              <a:xfrm>
                <a:off x="0" y="593"/>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09" name="Rectangle 37"/>
            <p:cNvSpPr>
              <a:spLocks noChangeArrowheads="1"/>
            </p:cNvSpPr>
            <p:nvPr/>
          </p:nvSpPr>
          <p:spPr bwMode="auto">
            <a:xfrm>
              <a:off x="1680" y="3114"/>
              <a:ext cx="106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9063" tIns="60325" rIns="119063" bIns="60325">
              <a:spAutoFit/>
            </a:bodyPr>
            <a:lstStyle>
              <a:lvl1pPr algn="l" defTabSz="1389063">
                <a:defRPr sz="2400">
                  <a:solidFill>
                    <a:schemeClr val="tx1"/>
                  </a:solidFill>
                  <a:latin typeface="Times New Roman" panose="02020603050405020304" pitchFamily="18" charset="0"/>
                </a:defRPr>
              </a:lvl1pPr>
              <a:lvl2pPr marL="534988" algn="l" defTabSz="1389063">
                <a:defRPr sz="2400">
                  <a:solidFill>
                    <a:schemeClr val="tx1"/>
                  </a:solidFill>
                  <a:latin typeface="Times New Roman" panose="02020603050405020304" pitchFamily="18" charset="0"/>
                </a:defRPr>
              </a:lvl2pPr>
              <a:lvl3pPr marL="1068388" algn="l" defTabSz="1389063">
                <a:defRPr sz="2400">
                  <a:solidFill>
                    <a:schemeClr val="tx1"/>
                  </a:solidFill>
                  <a:latin typeface="Times New Roman" panose="02020603050405020304" pitchFamily="18" charset="0"/>
                </a:defRPr>
              </a:lvl3pPr>
              <a:lvl4pPr marL="1604963" algn="l" defTabSz="1389063">
                <a:defRPr sz="2400">
                  <a:solidFill>
                    <a:schemeClr val="tx1"/>
                  </a:solidFill>
                  <a:latin typeface="Times New Roman" panose="02020603050405020304" pitchFamily="18" charset="0"/>
                </a:defRPr>
              </a:lvl4pPr>
              <a:lvl5pPr marL="2139950" algn="l" defTabSz="1389063">
                <a:defRPr sz="2400">
                  <a:solidFill>
                    <a:schemeClr val="tx1"/>
                  </a:solidFill>
                  <a:latin typeface="Times New Roman" panose="02020603050405020304" pitchFamily="18" charset="0"/>
                </a:defRPr>
              </a:lvl5pPr>
              <a:lvl6pPr marL="2597150" defTabSz="1389063" fontAlgn="base">
                <a:spcBef>
                  <a:spcPct val="0"/>
                </a:spcBef>
                <a:spcAft>
                  <a:spcPct val="0"/>
                </a:spcAft>
                <a:defRPr sz="2400">
                  <a:solidFill>
                    <a:schemeClr val="tx1"/>
                  </a:solidFill>
                  <a:latin typeface="Times New Roman" panose="02020603050405020304" pitchFamily="18" charset="0"/>
                </a:defRPr>
              </a:lvl6pPr>
              <a:lvl7pPr marL="3054350" defTabSz="1389063" fontAlgn="base">
                <a:spcBef>
                  <a:spcPct val="0"/>
                </a:spcBef>
                <a:spcAft>
                  <a:spcPct val="0"/>
                </a:spcAft>
                <a:defRPr sz="2400">
                  <a:solidFill>
                    <a:schemeClr val="tx1"/>
                  </a:solidFill>
                  <a:latin typeface="Times New Roman" panose="02020603050405020304" pitchFamily="18" charset="0"/>
                </a:defRPr>
              </a:lvl7pPr>
              <a:lvl8pPr marL="3511550" defTabSz="1389063" fontAlgn="base">
                <a:spcBef>
                  <a:spcPct val="0"/>
                </a:spcBef>
                <a:spcAft>
                  <a:spcPct val="0"/>
                </a:spcAft>
                <a:defRPr sz="2400">
                  <a:solidFill>
                    <a:schemeClr val="tx1"/>
                  </a:solidFill>
                  <a:latin typeface="Times New Roman" panose="02020603050405020304" pitchFamily="18" charset="0"/>
                </a:defRPr>
              </a:lvl8pPr>
              <a:lvl9pPr marL="3968750" defTabSz="1389063"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389063"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Courier New" panose="02070309020205020404" pitchFamily="49" charset="0"/>
                </a:rPr>
                <a:t>log1c.rdo</a:t>
              </a:r>
            </a:p>
          </p:txBody>
        </p:sp>
      </p:grpSp>
      <p:grpSp>
        <p:nvGrpSpPr>
          <p:cNvPr id="113" name="Group 38"/>
          <p:cNvGrpSpPr>
            <a:grpSpLocks/>
          </p:cNvGrpSpPr>
          <p:nvPr/>
        </p:nvGrpSpPr>
        <p:grpSpPr bwMode="auto">
          <a:xfrm>
            <a:off x="7106529" y="5451234"/>
            <a:ext cx="1687513" cy="885825"/>
            <a:chOff x="1680" y="2880"/>
            <a:chExt cx="1063" cy="558"/>
          </a:xfrm>
        </p:grpSpPr>
        <p:grpSp>
          <p:nvGrpSpPr>
            <p:cNvPr id="114" name="Group 39"/>
            <p:cNvGrpSpPr>
              <a:grpSpLocks/>
            </p:cNvGrpSpPr>
            <p:nvPr/>
          </p:nvGrpSpPr>
          <p:grpSpPr bwMode="auto">
            <a:xfrm>
              <a:off x="1753" y="2880"/>
              <a:ext cx="918" cy="558"/>
              <a:chOff x="0" y="339"/>
              <a:chExt cx="532" cy="412"/>
            </a:xfrm>
          </p:grpSpPr>
          <p:sp>
            <p:nvSpPr>
              <p:cNvPr id="116" name="Rectangle 40"/>
              <p:cNvSpPr>
                <a:spLocks noChangeArrowheads="1"/>
              </p:cNvSpPr>
              <p:nvPr/>
            </p:nvSpPr>
            <p:spPr bwMode="ltGray">
              <a:xfrm>
                <a:off x="0" y="423"/>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7" name="Oval 41"/>
              <p:cNvSpPr>
                <a:spLocks noChangeArrowheads="1"/>
              </p:cNvSpPr>
              <p:nvPr/>
            </p:nvSpPr>
            <p:spPr bwMode="ltGray">
              <a:xfrm>
                <a:off x="0" y="339"/>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8" name="Oval 42"/>
              <p:cNvSpPr>
                <a:spLocks noChangeArrowheads="1"/>
              </p:cNvSpPr>
              <p:nvPr/>
            </p:nvSpPr>
            <p:spPr bwMode="ltGray">
              <a:xfrm>
                <a:off x="0" y="593"/>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15" name="Rectangle 43"/>
            <p:cNvSpPr>
              <a:spLocks noChangeArrowheads="1"/>
            </p:cNvSpPr>
            <p:nvPr/>
          </p:nvSpPr>
          <p:spPr bwMode="auto">
            <a:xfrm>
              <a:off x="1680" y="3114"/>
              <a:ext cx="106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9063" tIns="60325" rIns="119063" bIns="60325">
              <a:spAutoFit/>
            </a:bodyPr>
            <a:lstStyle>
              <a:lvl1pPr algn="l" defTabSz="1389063">
                <a:defRPr sz="2400">
                  <a:solidFill>
                    <a:schemeClr val="tx1"/>
                  </a:solidFill>
                  <a:latin typeface="Times New Roman" panose="02020603050405020304" pitchFamily="18" charset="0"/>
                </a:defRPr>
              </a:lvl1pPr>
              <a:lvl2pPr marL="534988" algn="l" defTabSz="1389063">
                <a:defRPr sz="2400">
                  <a:solidFill>
                    <a:schemeClr val="tx1"/>
                  </a:solidFill>
                  <a:latin typeface="Times New Roman" panose="02020603050405020304" pitchFamily="18" charset="0"/>
                </a:defRPr>
              </a:lvl2pPr>
              <a:lvl3pPr marL="1068388" algn="l" defTabSz="1389063">
                <a:defRPr sz="2400">
                  <a:solidFill>
                    <a:schemeClr val="tx1"/>
                  </a:solidFill>
                  <a:latin typeface="Times New Roman" panose="02020603050405020304" pitchFamily="18" charset="0"/>
                </a:defRPr>
              </a:lvl3pPr>
              <a:lvl4pPr marL="1604963" algn="l" defTabSz="1389063">
                <a:defRPr sz="2400">
                  <a:solidFill>
                    <a:schemeClr val="tx1"/>
                  </a:solidFill>
                  <a:latin typeface="Times New Roman" panose="02020603050405020304" pitchFamily="18" charset="0"/>
                </a:defRPr>
              </a:lvl4pPr>
              <a:lvl5pPr marL="2139950" algn="l" defTabSz="1389063">
                <a:defRPr sz="2400">
                  <a:solidFill>
                    <a:schemeClr val="tx1"/>
                  </a:solidFill>
                  <a:latin typeface="Times New Roman" panose="02020603050405020304" pitchFamily="18" charset="0"/>
                </a:defRPr>
              </a:lvl5pPr>
              <a:lvl6pPr marL="2597150" defTabSz="1389063" fontAlgn="base">
                <a:spcBef>
                  <a:spcPct val="0"/>
                </a:spcBef>
                <a:spcAft>
                  <a:spcPct val="0"/>
                </a:spcAft>
                <a:defRPr sz="2400">
                  <a:solidFill>
                    <a:schemeClr val="tx1"/>
                  </a:solidFill>
                  <a:latin typeface="Times New Roman" panose="02020603050405020304" pitchFamily="18" charset="0"/>
                </a:defRPr>
              </a:lvl6pPr>
              <a:lvl7pPr marL="3054350" defTabSz="1389063" fontAlgn="base">
                <a:spcBef>
                  <a:spcPct val="0"/>
                </a:spcBef>
                <a:spcAft>
                  <a:spcPct val="0"/>
                </a:spcAft>
                <a:defRPr sz="2400">
                  <a:solidFill>
                    <a:schemeClr val="tx1"/>
                  </a:solidFill>
                  <a:latin typeface="Times New Roman" panose="02020603050405020304" pitchFamily="18" charset="0"/>
                </a:defRPr>
              </a:lvl7pPr>
              <a:lvl8pPr marL="3511550" defTabSz="1389063" fontAlgn="base">
                <a:spcBef>
                  <a:spcPct val="0"/>
                </a:spcBef>
                <a:spcAft>
                  <a:spcPct val="0"/>
                </a:spcAft>
                <a:defRPr sz="2400">
                  <a:solidFill>
                    <a:schemeClr val="tx1"/>
                  </a:solidFill>
                  <a:latin typeface="Times New Roman" panose="02020603050405020304" pitchFamily="18" charset="0"/>
                </a:defRPr>
              </a:lvl8pPr>
              <a:lvl9pPr marL="3968750" defTabSz="1389063"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389063"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Courier New" panose="02070309020205020404" pitchFamily="49" charset="0"/>
                </a:rPr>
                <a:t>log2c.rdo</a:t>
              </a:r>
            </a:p>
          </p:txBody>
        </p:sp>
      </p:grpSp>
      <p:grpSp>
        <p:nvGrpSpPr>
          <p:cNvPr id="119" name="Group 44"/>
          <p:cNvGrpSpPr>
            <a:grpSpLocks/>
          </p:cNvGrpSpPr>
          <p:nvPr/>
        </p:nvGrpSpPr>
        <p:grpSpPr bwMode="auto">
          <a:xfrm>
            <a:off x="8554329" y="4232034"/>
            <a:ext cx="1924050" cy="1447800"/>
            <a:chOff x="48" y="912"/>
            <a:chExt cx="1212" cy="912"/>
          </a:xfrm>
        </p:grpSpPr>
        <p:grpSp>
          <p:nvGrpSpPr>
            <p:cNvPr id="120" name="Group 45"/>
            <p:cNvGrpSpPr>
              <a:grpSpLocks/>
            </p:cNvGrpSpPr>
            <p:nvPr/>
          </p:nvGrpSpPr>
          <p:grpSpPr bwMode="auto">
            <a:xfrm>
              <a:off x="102" y="912"/>
              <a:ext cx="816" cy="528"/>
              <a:chOff x="288" y="2982"/>
              <a:chExt cx="532" cy="412"/>
            </a:xfrm>
          </p:grpSpPr>
          <p:sp>
            <p:nvSpPr>
              <p:cNvPr id="128" name="Rectangle 4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29" name="Oval 4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30" name="Oval 4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121" name="Rectangle 49"/>
            <p:cNvSpPr>
              <a:spLocks noChangeArrowheads="1"/>
            </p:cNvSpPr>
            <p:nvPr/>
          </p:nvSpPr>
          <p:spPr bwMode="auto">
            <a:xfrm>
              <a:off x="48" y="1104"/>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Courier New" panose="02070309020205020404" pitchFamily="49" charset="0"/>
                </a:rPr>
                <a:t>log3a.rdo</a:t>
              </a:r>
              <a:endParaRPr lang="en-US" sz="1800" b="1" smtClean="0">
                <a:solidFill>
                  <a:srgbClr val="000000"/>
                </a:solidFill>
                <a:latin typeface="Arial" panose="020B0604020202020204" pitchFamily="34" charset="0"/>
              </a:endParaRPr>
            </a:p>
          </p:txBody>
        </p:sp>
        <p:grpSp>
          <p:nvGrpSpPr>
            <p:cNvPr id="122" name="Group 50"/>
            <p:cNvGrpSpPr>
              <a:grpSpLocks/>
            </p:cNvGrpSpPr>
            <p:nvPr/>
          </p:nvGrpSpPr>
          <p:grpSpPr bwMode="auto">
            <a:xfrm>
              <a:off x="336" y="1296"/>
              <a:ext cx="924" cy="528"/>
              <a:chOff x="48" y="1728"/>
              <a:chExt cx="924" cy="528"/>
            </a:xfrm>
          </p:grpSpPr>
          <p:grpSp>
            <p:nvGrpSpPr>
              <p:cNvPr id="123" name="Group 51"/>
              <p:cNvGrpSpPr>
                <a:grpSpLocks/>
              </p:cNvGrpSpPr>
              <p:nvPr/>
            </p:nvGrpSpPr>
            <p:grpSpPr bwMode="auto">
              <a:xfrm>
                <a:off x="102" y="1728"/>
                <a:ext cx="816" cy="528"/>
                <a:chOff x="288" y="2982"/>
                <a:chExt cx="532" cy="412"/>
              </a:xfrm>
            </p:grpSpPr>
            <p:sp>
              <p:nvSpPr>
                <p:cNvPr id="125" name="Rectangle 5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26" name="Oval 5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27" name="Oval 5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124" name="Rectangle 55"/>
              <p:cNvSpPr>
                <a:spLocks noChangeArrowheads="1"/>
              </p:cNvSpPr>
              <p:nvPr/>
            </p:nvSpPr>
            <p:spPr bwMode="auto">
              <a:xfrm>
                <a:off x="48" y="1920"/>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sz="1800" b="1" smtClean="0">
                    <a:solidFill>
                      <a:srgbClr val="000000"/>
                    </a:solidFill>
                    <a:latin typeface="Courier New" panose="02070309020205020404" pitchFamily="49" charset="0"/>
                  </a:rPr>
                  <a:t>log3b.rdo</a:t>
                </a:r>
              </a:p>
            </p:txBody>
          </p:sp>
        </p:grpSp>
      </p:grpSp>
      <p:grpSp>
        <p:nvGrpSpPr>
          <p:cNvPr id="131" name="Group 56"/>
          <p:cNvGrpSpPr>
            <a:grpSpLocks/>
          </p:cNvGrpSpPr>
          <p:nvPr/>
        </p:nvGrpSpPr>
        <p:grpSpPr bwMode="auto">
          <a:xfrm>
            <a:off x="9621129" y="5451234"/>
            <a:ext cx="1687513" cy="885825"/>
            <a:chOff x="1680" y="2880"/>
            <a:chExt cx="1063" cy="558"/>
          </a:xfrm>
        </p:grpSpPr>
        <p:grpSp>
          <p:nvGrpSpPr>
            <p:cNvPr id="132" name="Group 57"/>
            <p:cNvGrpSpPr>
              <a:grpSpLocks/>
            </p:cNvGrpSpPr>
            <p:nvPr/>
          </p:nvGrpSpPr>
          <p:grpSpPr bwMode="auto">
            <a:xfrm>
              <a:off x="1753" y="2880"/>
              <a:ext cx="918" cy="558"/>
              <a:chOff x="0" y="339"/>
              <a:chExt cx="532" cy="412"/>
            </a:xfrm>
          </p:grpSpPr>
          <p:sp>
            <p:nvSpPr>
              <p:cNvPr id="134" name="Rectangle 58"/>
              <p:cNvSpPr>
                <a:spLocks noChangeArrowheads="1"/>
              </p:cNvSpPr>
              <p:nvPr/>
            </p:nvSpPr>
            <p:spPr bwMode="ltGray">
              <a:xfrm>
                <a:off x="0" y="423"/>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5" name="Oval 59"/>
              <p:cNvSpPr>
                <a:spLocks noChangeArrowheads="1"/>
              </p:cNvSpPr>
              <p:nvPr/>
            </p:nvSpPr>
            <p:spPr bwMode="ltGray">
              <a:xfrm>
                <a:off x="0" y="339"/>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6" name="Oval 60"/>
              <p:cNvSpPr>
                <a:spLocks noChangeArrowheads="1"/>
              </p:cNvSpPr>
              <p:nvPr/>
            </p:nvSpPr>
            <p:spPr bwMode="ltGray">
              <a:xfrm>
                <a:off x="0" y="593"/>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33" name="Rectangle 61"/>
            <p:cNvSpPr>
              <a:spLocks noChangeArrowheads="1"/>
            </p:cNvSpPr>
            <p:nvPr/>
          </p:nvSpPr>
          <p:spPr bwMode="auto">
            <a:xfrm>
              <a:off x="1680" y="3114"/>
              <a:ext cx="106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9063" tIns="60325" rIns="119063" bIns="60325">
              <a:spAutoFit/>
            </a:bodyPr>
            <a:lstStyle>
              <a:lvl1pPr algn="l" defTabSz="1389063">
                <a:defRPr sz="2400">
                  <a:solidFill>
                    <a:schemeClr val="tx1"/>
                  </a:solidFill>
                  <a:latin typeface="Times New Roman" panose="02020603050405020304" pitchFamily="18" charset="0"/>
                </a:defRPr>
              </a:lvl1pPr>
              <a:lvl2pPr marL="534988" algn="l" defTabSz="1389063">
                <a:defRPr sz="2400">
                  <a:solidFill>
                    <a:schemeClr val="tx1"/>
                  </a:solidFill>
                  <a:latin typeface="Times New Roman" panose="02020603050405020304" pitchFamily="18" charset="0"/>
                </a:defRPr>
              </a:lvl2pPr>
              <a:lvl3pPr marL="1068388" algn="l" defTabSz="1389063">
                <a:defRPr sz="2400">
                  <a:solidFill>
                    <a:schemeClr val="tx1"/>
                  </a:solidFill>
                  <a:latin typeface="Times New Roman" panose="02020603050405020304" pitchFamily="18" charset="0"/>
                </a:defRPr>
              </a:lvl3pPr>
              <a:lvl4pPr marL="1604963" algn="l" defTabSz="1389063">
                <a:defRPr sz="2400">
                  <a:solidFill>
                    <a:schemeClr val="tx1"/>
                  </a:solidFill>
                  <a:latin typeface="Times New Roman" panose="02020603050405020304" pitchFamily="18" charset="0"/>
                </a:defRPr>
              </a:lvl4pPr>
              <a:lvl5pPr marL="2139950" algn="l" defTabSz="1389063">
                <a:defRPr sz="2400">
                  <a:solidFill>
                    <a:schemeClr val="tx1"/>
                  </a:solidFill>
                  <a:latin typeface="Times New Roman" panose="02020603050405020304" pitchFamily="18" charset="0"/>
                </a:defRPr>
              </a:lvl5pPr>
              <a:lvl6pPr marL="2597150" defTabSz="1389063" fontAlgn="base">
                <a:spcBef>
                  <a:spcPct val="0"/>
                </a:spcBef>
                <a:spcAft>
                  <a:spcPct val="0"/>
                </a:spcAft>
                <a:defRPr sz="2400">
                  <a:solidFill>
                    <a:schemeClr val="tx1"/>
                  </a:solidFill>
                  <a:latin typeface="Times New Roman" panose="02020603050405020304" pitchFamily="18" charset="0"/>
                </a:defRPr>
              </a:lvl6pPr>
              <a:lvl7pPr marL="3054350" defTabSz="1389063" fontAlgn="base">
                <a:spcBef>
                  <a:spcPct val="0"/>
                </a:spcBef>
                <a:spcAft>
                  <a:spcPct val="0"/>
                </a:spcAft>
                <a:defRPr sz="2400">
                  <a:solidFill>
                    <a:schemeClr val="tx1"/>
                  </a:solidFill>
                  <a:latin typeface="Times New Roman" panose="02020603050405020304" pitchFamily="18" charset="0"/>
                </a:defRPr>
              </a:lvl7pPr>
              <a:lvl8pPr marL="3511550" defTabSz="1389063" fontAlgn="base">
                <a:spcBef>
                  <a:spcPct val="0"/>
                </a:spcBef>
                <a:spcAft>
                  <a:spcPct val="0"/>
                </a:spcAft>
                <a:defRPr sz="2400">
                  <a:solidFill>
                    <a:schemeClr val="tx1"/>
                  </a:solidFill>
                  <a:latin typeface="Times New Roman" panose="02020603050405020304" pitchFamily="18" charset="0"/>
                </a:defRPr>
              </a:lvl8pPr>
              <a:lvl9pPr marL="3968750" defTabSz="1389063"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389063"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Courier New" panose="02070309020205020404" pitchFamily="49" charset="0"/>
                </a:rPr>
                <a:t>log3c.rdo</a:t>
              </a:r>
            </a:p>
          </p:txBody>
        </p:sp>
      </p:grpSp>
    </p:spTree>
    <p:extLst>
      <p:ext uri="{BB962C8B-B14F-4D97-AF65-F5344CB8AC3E}">
        <p14:creationId xmlns:p14="http://schemas.microsoft.com/office/powerpoint/2010/main" val="4030058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THÊM, CHỈNH SỬA ONLINE REDO LOG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182" name="Rectangle 3"/>
          <p:cNvSpPr>
            <a:spLocks noChangeArrowheads="1"/>
          </p:cNvSpPr>
          <p:nvPr/>
        </p:nvSpPr>
        <p:spPr bwMode="blackGray">
          <a:xfrm>
            <a:off x="1549791" y="1542327"/>
            <a:ext cx="7315200" cy="4254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ALTER DATABASE DROP LOGFILE GROUP 3;</a:t>
            </a:r>
          </a:p>
        </p:txBody>
      </p:sp>
      <p:grpSp>
        <p:nvGrpSpPr>
          <p:cNvPr id="183" name="Group 4"/>
          <p:cNvGrpSpPr>
            <a:grpSpLocks/>
          </p:cNvGrpSpPr>
          <p:nvPr/>
        </p:nvGrpSpPr>
        <p:grpSpPr bwMode="auto">
          <a:xfrm>
            <a:off x="2702316" y="3852200"/>
            <a:ext cx="2505075" cy="1981200"/>
            <a:chOff x="630" y="2400"/>
            <a:chExt cx="1578" cy="1248"/>
          </a:xfrm>
        </p:grpSpPr>
        <p:grpSp>
          <p:nvGrpSpPr>
            <p:cNvPr id="184" name="Group 5"/>
            <p:cNvGrpSpPr>
              <a:grpSpLocks/>
            </p:cNvGrpSpPr>
            <p:nvPr/>
          </p:nvGrpSpPr>
          <p:grpSpPr bwMode="auto">
            <a:xfrm>
              <a:off x="630" y="2400"/>
              <a:ext cx="816" cy="528"/>
              <a:chOff x="288" y="2982"/>
              <a:chExt cx="532" cy="412"/>
            </a:xfrm>
          </p:grpSpPr>
          <p:sp>
            <p:nvSpPr>
              <p:cNvPr id="198"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99"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00"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grpSp>
          <p:nvGrpSpPr>
            <p:cNvPr id="185" name="Group 9"/>
            <p:cNvGrpSpPr>
              <a:grpSpLocks/>
            </p:cNvGrpSpPr>
            <p:nvPr/>
          </p:nvGrpSpPr>
          <p:grpSpPr bwMode="auto">
            <a:xfrm>
              <a:off x="918" y="2784"/>
              <a:ext cx="816" cy="528"/>
              <a:chOff x="102" y="1728"/>
              <a:chExt cx="816" cy="528"/>
            </a:xfrm>
          </p:grpSpPr>
          <p:grpSp>
            <p:nvGrpSpPr>
              <p:cNvPr id="193" name="Group 10"/>
              <p:cNvGrpSpPr>
                <a:grpSpLocks/>
              </p:cNvGrpSpPr>
              <p:nvPr/>
            </p:nvGrpSpPr>
            <p:grpSpPr bwMode="auto">
              <a:xfrm>
                <a:off x="102" y="1728"/>
                <a:ext cx="816" cy="528"/>
                <a:chOff x="288" y="2982"/>
                <a:chExt cx="532" cy="412"/>
              </a:xfrm>
            </p:grpSpPr>
            <p:sp>
              <p:nvSpPr>
                <p:cNvPr id="195"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96"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97"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194" name="Rectangle 14"/>
              <p:cNvSpPr>
                <a:spLocks noChangeArrowheads="1"/>
              </p:cNvSpPr>
              <p:nvPr/>
            </p:nvSpPr>
            <p:spPr bwMode="auto">
              <a:xfrm>
                <a:off x="435" y="1920"/>
                <a:ext cx="15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endParaRPr lang="vi-VN" sz="1800" b="1" smtClean="0">
                  <a:solidFill>
                    <a:srgbClr val="000000"/>
                  </a:solidFill>
                  <a:latin typeface="Courier New" panose="02070309020205020404" pitchFamily="49" charset="0"/>
                </a:endParaRPr>
              </a:p>
            </p:txBody>
          </p:sp>
        </p:grpSp>
        <p:grpSp>
          <p:nvGrpSpPr>
            <p:cNvPr id="186" name="Group 15"/>
            <p:cNvGrpSpPr>
              <a:grpSpLocks/>
            </p:cNvGrpSpPr>
            <p:nvPr/>
          </p:nvGrpSpPr>
          <p:grpSpPr bwMode="auto">
            <a:xfrm>
              <a:off x="1392" y="3120"/>
              <a:ext cx="816" cy="528"/>
              <a:chOff x="102" y="1728"/>
              <a:chExt cx="816" cy="528"/>
            </a:xfrm>
          </p:grpSpPr>
          <p:grpSp>
            <p:nvGrpSpPr>
              <p:cNvPr id="188" name="Group 16"/>
              <p:cNvGrpSpPr>
                <a:grpSpLocks/>
              </p:cNvGrpSpPr>
              <p:nvPr/>
            </p:nvGrpSpPr>
            <p:grpSpPr bwMode="auto">
              <a:xfrm>
                <a:off x="102" y="1728"/>
                <a:ext cx="816" cy="528"/>
                <a:chOff x="288" y="2982"/>
                <a:chExt cx="532" cy="412"/>
              </a:xfrm>
            </p:grpSpPr>
            <p:sp>
              <p:nvSpPr>
                <p:cNvPr id="190" name="Rectangle 1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91" name="Oval 1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92" name="Oval 1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189" name="Rectangle 20"/>
              <p:cNvSpPr>
                <a:spLocks noChangeArrowheads="1"/>
              </p:cNvSpPr>
              <p:nvPr/>
            </p:nvSpPr>
            <p:spPr bwMode="auto">
              <a:xfrm>
                <a:off x="435" y="1920"/>
                <a:ext cx="15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endParaRPr lang="vi-VN" sz="1800" b="1" smtClean="0">
                  <a:solidFill>
                    <a:srgbClr val="000000"/>
                  </a:solidFill>
                  <a:latin typeface="Courier New" panose="02070309020205020404" pitchFamily="49" charset="0"/>
                </a:endParaRPr>
              </a:p>
            </p:txBody>
          </p:sp>
        </p:grpSp>
        <p:sp>
          <p:nvSpPr>
            <p:cNvPr id="187" name="Rectangle 21"/>
            <p:cNvSpPr>
              <a:spLocks noChangeArrowheads="1"/>
            </p:cNvSpPr>
            <p:nvPr/>
          </p:nvSpPr>
          <p:spPr bwMode="auto">
            <a:xfrm>
              <a:off x="1418" y="3345"/>
              <a:ext cx="790" cy="189"/>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12700" tIns="12700" rIns="12700" bIns="12700">
              <a:spAutoFit/>
            </a:bodyPr>
            <a:lstStyle/>
            <a:p>
              <a:pPr algn="ctr" eaLnBrk="0" fontAlgn="base" hangingPunct="0">
                <a:spcBef>
                  <a:spcPct val="50000"/>
                </a:spcBef>
                <a:spcAft>
                  <a:spcPct val="0"/>
                </a:spcAft>
              </a:pPr>
              <a:r>
                <a:rPr lang="en-US" b="1" smtClean="0">
                  <a:solidFill>
                    <a:srgbClr val="000000"/>
                  </a:solidFill>
                  <a:latin typeface="Courier New" panose="02070309020205020404" pitchFamily="49" charset="0"/>
                </a:rPr>
                <a:t>log1a.rdo</a:t>
              </a:r>
            </a:p>
          </p:txBody>
        </p:sp>
      </p:grpSp>
      <p:grpSp>
        <p:nvGrpSpPr>
          <p:cNvPr id="201" name="Group 22"/>
          <p:cNvGrpSpPr>
            <a:grpSpLocks/>
          </p:cNvGrpSpPr>
          <p:nvPr/>
        </p:nvGrpSpPr>
        <p:grpSpPr bwMode="auto">
          <a:xfrm>
            <a:off x="4978791" y="3852200"/>
            <a:ext cx="2505075" cy="1981200"/>
            <a:chOff x="630" y="2400"/>
            <a:chExt cx="1578" cy="1248"/>
          </a:xfrm>
        </p:grpSpPr>
        <p:grpSp>
          <p:nvGrpSpPr>
            <p:cNvPr id="202" name="Group 23"/>
            <p:cNvGrpSpPr>
              <a:grpSpLocks/>
            </p:cNvGrpSpPr>
            <p:nvPr/>
          </p:nvGrpSpPr>
          <p:grpSpPr bwMode="auto">
            <a:xfrm>
              <a:off x="630" y="2400"/>
              <a:ext cx="816" cy="528"/>
              <a:chOff x="288" y="2982"/>
              <a:chExt cx="532" cy="412"/>
            </a:xfrm>
          </p:grpSpPr>
          <p:sp>
            <p:nvSpPr>
              <p:cNvPr id="216" name="Rectangle 2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17" name="Oval 2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18" name="Oval 2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grpSp>
          <p:nvGrpSpPr>
            <p:cNvPr id="203" name="Group 27"/>
            <p:cNvGrpSpPr>
              <a:grpSpLocks/>
            </p:cNvGrpSpPr>
            <p:nvPr/>
          </p:nvGrpSpPr>
          <p:grpSpPr bwMode="auto">
            <a:xfrm>
              <a:off x="918" y="2784"/>
              <a:ext cx="816" cy="528"/>
              <a:chOff x="102" y="1728"/>
              <a:chExt cx="816" cy="528"/>
            </a:xfrm>
          </p:grpSpPr>
          <p:grpSp>
            <p:nvGrpSpPr>
              <p:cNvPr id="211" name="Group 28"/>
              <p:cNvGrpSpPr>
                <a:grpSpLocks/>
              </p:cNvGrpSpPr>
              <p:nvPr/>
            </p:nvGrpSpPr>
            <p:grpSpPr bwMode="auto">
              <a:xfrm>
                <a:off x="102" y="1728"/>
                <a:ext cx="816" cy="528"/>
                <a:chOff x="288" y="2982"/>
                <a:chExt cx="532" cy="412"/>
              </a:xfrm>
            </p:grpSpPr>
            <p:sp>
              <p:nvSpPr>
                <p:cNvPr id="213" name="Rectangle 2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14" name="Oval 3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15" name="Oval 3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212" name="Rectangle 32"/>
              <p:cNvSpPr>
                <a:spLocks noChangeArrowheads="1"/>
              </p:cNvSpPr>
              <p:nvPr/>
            </p:nvSpPr>
            <p:spPr bwMode="auto">
              <a:xfrm>
                <a:off x="435" y="1920"/>
                <a:ext cx="15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endParaRPr lang="vi-VN" sz="1800" b="1" smtClean="0">
                  <a:solidFill>
                    <a:srgbClr val="000000"/>
                  </a:solidFill>
                  <a:latin typeface="Courier New" panose="02070309020205020404" pitchFamily="49" charset="0"/>
                </a:endParaRPr>
              </a:p>
            </p:txBody>
          </p:sp>
        </p:grpSp>
        <p:grpSp>
          <p:nvGrpSpPr>
            <p:cNvPr id="204" name="Group 33"/>
            <p:cNvGrpSpPr>
              <a:grpSpLocks/>
            </p:cNvGrpSpPr>
            <p:nvPr/>
          </p:nvGrpSpPr>
          <p:grpSpPr bwMode="auto">
            <a:xfrm>
              <a:off x="1392" y="3120"/>
              <a:ext cx="816" cy="528"/>
              <a:chOff x="102" y="1728"/>
              <a:chExt cx="816" cy="528"/>
            </a:xfrm>
          </p:grpSpPr>
          <p:grpSp>
            <p:nvGrpSpPr>
              <p:cNvPr id="206" name="Group 34"/>
              <p:cNvGrpSpPr>
                <a:grpSpLocks/>
              </p:cNvGrpSpPr>
              <p:nvPr/>
            </p:nvGrpSpPr>
            <p:grpSpPr bwMode="auto">
              <a:xfrm>
                <a:off x="102" y="1728"/>
                <a:ext cx="816" cy="528"/>
                <a:chOff x="288" y="2982"/>
                <a:chExt cx="532" cy="412"/>
              </a:xfrm>
            </p:grpSpPr>
            <p:sp>
              <p:nvSpPr>
                <p:cNvPr id="208" name="Rectangle 35"/>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09" name="Oval 36"/>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10" name="Oval 37"/>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207" name="Rectangle 38"/>
              <p:cNvSpPr>
                <a:spLocks noChangeArrowheads="1"/>
              </p:cNvSpPr>
              <p:nvPr/>
            </p:nvSpPr>
            <p:spPr bwMode="auto">
              <a:xfrm>
                <a:off x="435" y="1920"/>
                <a:ext cx="15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endParaRPr lang="vi-VN" sz="1800" b="1" smtClean="0">
                  <a:solidFill>
                    <a:srgbClr val="000000"/>
                  </a:solidFill>
                  <a:latin typeface="Courier New" panose="02070309020205020404" pitchFamily="49" charset="0"/>
                </a:endParaRPr>
              </a:p>
            </p:txBody>
          </p:sp>
        </p:grpSp>
        <p:sp>
          <p:nvSpPr>
            <p:cNvPr id="205" name="Rectangle 39"/>
            <p:cNvSpPr>
              <a:spLocks noChangeArrowheads="1"/>
            </p:cNvSpPr>
            <p:nvPr/>
          </p:nvSpPr>
          <p:spPr bwMode="auto">
            <a:xfrm>
              <a:off x="1418" y="3345"/>
              <a:ext cx="790" cy="189"/>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12700" tIns="12700" rIns="12700" bIns="12700">
              <a:spAutoFit/>
            </a:bodyPr>
            <a:lstStyle/>
            <a:p>
              <a:pPr algn="ctr" eaLnBrk="0" fontAlgn="base" hangingPunct="0">
                <a:spcBef>
                  <a:spcPct val="50000"/>
                </a:spcBef>
                <a:spcAft>
                  <a:spcPct val="0"/>
                </a:spcAft>
              </a:pPr>
              <a:r>
                <a:rPr lang="en-US" b="1" smtClean="0">
                  <a:solidFill>
                    <a:srgbClr val="000000"/>
                  </a:solidFill>
                  <a:latin typeface="Courier New" panose="02070309020205020404" pitchFamily="49" charset="0"/>
                </a:rPr>
                <a:t>log2a.rdo</a:t>
              </a:r>
            </a:p>
          </p:txBody>
        </p:sp>
      </p:grpSp>
      <p:grpSp>
        <p:nvGrpSpPr>
          <p:cNvPr id="219" name="Group 40"/>
          <p:cNvGrpSpPr>
            <a:grpSpLocks/>
          </p:cNvGrpSpPr>
          <p:nvPr/>
        </p:nvGrpSpPr>
        <p:grpSpPr bwMode="auto">
          <a:xfrm>
            <a:off x="7253679" y="3776000"/>
            <a:ext cx="1687512" cy="885825"/>
            <a:chOff x="1680" y="2880"/>
            <a:chExt cx="1063" cy="558"/>
          </a:xfrm>
        </p:grpSpPr>
        <p:grpSp>
          <p:nvGrpSpPr>
            <p:cNvPr id="220" name="Group 41"/>
            <p:cNvGrpSpPr>
              <a:grpSpLocks/>
            </p:cNvGrpSpPr>
            <p:nvPr/>
          </p:nvGrpSpPr>
          <p:grpSpPr bwMode="auto">
            <a:xfrm>
              <a:off x="1753" y="2880"/>
              <a:ext cx="918" cy="558"/>
              <a:chOff x="0" y="339"/>
              <a:chExt cx="532" cy="412"/>
            </a:xfrm>
          </p:grpSpPr>
          <p:sp>
            <p:nvSpPr>
              <p:cNvPr id="222" name="Rectangle 42"/>
              <p:cNvSpPr>
                <a:spLocks noChangeArrowheads="1"/>
              </p:cNvSpPr>
              <p:nvPr/>
            </p:nvSpPr>
            <p:spPr bwMode="ltGray">
              <a:xfrm>
                <a:off x="0" y="423"/>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3" name="Oval 43"/>
              <p:cNvSpPr>
                <a:spLocks noChangeArrowheads="1"/>
              </p:cNvSpPr>
              <p:nvPr/>
            </p:nvSpPr>
            <p:spPr bwMode="ltGray">
              <a:xfrm>
                <a:off x="0" y="339"/>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4" name="Oval 44"/>
              <p:cNvSpPr>
                <a:spLocks noChangeArrowheads="1"/>
              </p:cNvSpPr>
              <p:nvPr/>
            </p:nvSpPr>
            <p:spPr bwMode="ltGray">
              <a:xfrm>
                <a:off x="0" y="593"/>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221" name="Rectangle 45"/>
            <p:cNvSpPr>
              <a:spLocks noChangeArrowheads="1"/>
            </p:cNvSpPr>
            <p:nvPr/>
          </p:nvSpPr>
          <p:spPr bwMode="auto">
            <a:xfrm>
              <a:off x="1680" y="3114"/>
              <a:ext cx="106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9063" tIns="60325" rIns="119063" bIns="60325">
              <a:spAutoFit/>
            </a:bodyPr>
            <a:lstStyle>
              <a:lvl1pPr algn="l" defTabSz="1389063">
                <a:defRPr sz="2400">
                  <a:solidFill>
                    <a:schemeClr val="tx1"/>
                  </a:solidFill>
                  <a:latin typeface="Times New Roman" panose="02020603050405020304" pitchFamily="18" charset="0"/>
                </a:defRPr>
              </a:lvl1pPr>
              <a:lvl2pPr marL="534988" algn="l" defTabSz="1389063">
                <a:defRPr sz="2400">
                  <a:solidFill>
                    <a:schemeClr val="tx1"/>
                  </a:solidFill>
                  <a:latin typeface="Times New Roman" panose="02020603050405020304" pitchFamily="18" charset="0"/>
                </a:defRPr>
              </a:lvl2pPr>
              <a:lvl3pPr marL="1068388" algn="l" defTabSz="1389063">
                <a:defRPr sz="2400">
                  <a:solidFill>
                    <a:schemeClr val="tx1"/>
                  </a:solidFill>
                  <a:latin typeface="Times New Roman" panose="02020603050405020304" pitchFamily="18" charset="0"/>
                </a:defRPr>
              </a:lvl3pPr>
              <a:lvl4pPr marL="1604963" algn="l" defTabSz="1389063">
                <a:defRPr sz="2400">
                  <a:solidFill>
                    <a:schemeClr val="tx1"/>
                  </a:solidFill>
                  <a:latin typeface="Times New Roman" panose="02020603050405020304" pitchFamily="18" charset="0"/>
                </a:defRPr>
              </a:lvl4pPr>
              <a:lvl5pPr marL="2139950" algn="l" defTabSz="1389063">
                <a:defRPr sz="2400">
                  <a:solidFill>
                    <a:schemeClr val="tx1"/>
                  </a:solidFill>
                  <a:latin typeface="Times New Roman" panose="02020603050405020304" pitchFamily="18" charset="0"/>
                </a:defRPr>
              </a:lvl5pPr>
              <a:lvl6pPr marL="2597150" defTabSz="1389063" fontAlgn="base">
                <a:spcBef>
                  <a:spcPct val="0"/>
                </a:spcBef>
                <a:spcAft>
                  <a:spcPct val="0"/>
                </a:spcAft>
                <a:defRPr sz="2400">
                  <a:solidFill>
                    <a:schemeClr val="tx1"/>
                  </a:solidFill>
                  <a:latin typeface="Times New Roman" panose="02020603050405020304" pitchFamily="18" charset="0"/>
                </a:defRPr>
              </a:lvl6pPr>
              <a:lvl7pPr marL="3054350" defTabSz="1389063" fontAlgn="base">
                <a:spcBef>
                  <a:spcPct val="0"/>
                </a:spcBef>
                <a:spcAft>
                  <a:spcPct val="0"/>
                </a:spcAft>
                <a:defRPr sz="2400">
                  <a:solidFill>
                    <a:schemeClr val="tx1"/>
                  </a:solidFill>
                  <a:latin typeface="Times New Roman" panose="02020603050405020304" pitchFamily="18" charset="0"/>
                </a:defRPr>
              </a:lvl7pPr>
              <a:lvl8pPr marL="3511550" defTabSz="1389063" fontAlgn="base">
                <a:spcBef>
                  <a:spcPct val="0"/>
                </a:spcBef>
                <a:spcAft>
                  <a:spcPct val="0"/>
                </a:spcAft>
                <a:defRPr sz="2400">
                  <a:solidFill>
                    <a:schemeClr val="tx1"/>
                  </a:solidFill>
                  <a:latin typeface="Times New Roman" panose="02020603050405020304" pitchFamily="18" charset="0"/>
                </a:defRPr>
              </a:lvl8pPr>
              <a:lvl9pPr marL="3968750" defTabSz="1389063"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389063" eaLnBrk="0" fontAlgn="base" latinLnBrk="0" hangingPunct="0">
                <a:lnSpc>
                  <a:spcPct val="100000"/>
                </a:lnSpc>
                <a:spcBef>
                  <a:spcPct val="5000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Courier New" panose="02070309020205020404" pitchFamily="49" charset="0"/>
              </a:endParaRPr>
            </a:p>
          </p:txBody>
        </p:sp>
      </p:grpSp>
      <p:grpSp>
        <p:nvGrpSpPr>
          <p:cNvPr id="225" name="Group 46"/>
          <p:cNvGrpSpPr>
            <a:grpSpLocks/>
          </p:cNvGrpSpPr>
          <p:nvPr/>
        </p:nvGrpSpPr>
        <p:grpSpPr bwMode="auto">
          <a:xfrm>
            <a:off x="7721991" y="4385600"/>
            <a:ext cx="1687513" cy="885825"/>
            <a:chOff x="1680" y="2880"/>
            <a:chExt cx="1063" cy="558"/>
          </a:xfrm>
        </p:grpSpPr>
        <p:grpSp>
          <p:nvGrpSpPr>
            <p:cNvPr id="226" name="Group 47"/>
            <p:cNvGrpSpPr>
              <a:grpSpLocks/>
            </p:cNvGrpSpPr>
            <p:nvPr/>
          </p:nvGrpSpPr>
          <p:grpSpPr bwMode="auto">
            <a:xfrm>
              <a:off x="1753" y="2880"/>
              <a:ext cx="918" cy="558"/>
              <a:chOff x="0" y="339"/>
              <a:chExt cx="532" cy="412"/>
            </a:xfrm>
          </p:grpSpPr>
          <p:sp>
            <p:nvSpPr>
              <p:cNvPr id="228" name="Rectangle 48"/>
              <p:cNvSpPr>
                <a:spLocks noChangeArrowheads="1"/>
              </p:cNvSpPr>
              <p:nvPr/>
            </p:nvSpPr>
            <p:spPr bwMode="ltGray">
              <a:xfrm>
                <a:off x="0" y="423"/>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9" name="Oval 49"/>
              <p:cNvSpPr>
                <a:spLocks noChangeArrowheads="1"/>
              </p:cNvSpPr>
              <p:nvPr/>
            </p:nvSpPr>
            <p:spPr bwMode="ltGray">
              <a:xfrm>
                <a:off x="0" y="339"/>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0" name="Oval 50"/>
              <p:cNvSpPr>
                <a:spLocks noChangeArrowheads="1"/>
              </p:cNvSpPr>
              <p:nvPr/>
            </p:nvSpPr>
            <p:spPr bwMode="ltGray">
              <a:xfrm>
                <a:off x="0" y="593"/>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227" name="Rectangle 51"/>
            <p:cNvSpPr>
              <a:spLocks noChangeArrowheads="1"/>
            </p:cNvSpPr>
            <p:nvPr/>
          </p:nvSpPr>
          <p:spPr bwMode="auto">
            <a:xfrm>
              <a:off x="1680" y="3114"/>
              <a:ext cx="106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9063" tIns="60325" rIns="119063" bIns="60325">
              <a:spAutoFit/>
            </a:bodyPr>
            <a:lstStyle>
              <a:lvl1pPr algn="l" defTabSz="1389063">
                <a:defRPr sz="2400">
                  <a:solidFill>
                    <a:schemeClr val="tx1"/>
                  </a:solidFill>
                  <a:latin typeface="Times New Roman" panose="02020603050405020304" pitchFamily="18" charset="0"/>
                </a:defRPr>
              </a:lvl1pPr>
              <a:lvl2pPr marL="534988" algn="l" defTabSz="1389063">
                <a:defRPr sz="2400">
                  <a:solidFill>
                    <a:schemeClr val="tx1"/>
                  </a:solidFill>
                  <a:latin typeface="Times New Roman" panose="02020603050405020304" pitchFamily="18" charset="0"/>
                </a:defRPr>
              </a:lvl2pPr>
              <a:lvl3pPr marL="1068388" algn="l" defTabSz="1389063">
                <a:defRPr sz="2400">
                  <a:solidFill>
                    <a:schemeClr val="tx1"/>
                  </a:solidFill>
                  <a:latin typeface="Times New Roman" panose="02020603050405020304" pitchFamily="18" charset="0"/>
                </a:defRPr>
              </a:lvl3pPr>
              <a:lvl4pPr marL="1604963" algn="l" defTabSz="1389063">
                <a:defRPr sz="2400">
                  <a:solidFill>
                    <a:schemeClr val="tx1"/>
                  </a:solidFill>
                  <a:latin typeface="Times New Roman" panose="02020603050405020304" pitchFamily="18" charset="0"/>
                </a:defRPr>
              </a:lvl4pPr>
              <a:lvl5pPr marL="2139950" algn="l" defTabSz="1389063">
                <a:defRPr sz="2400">
                  <a:solidFill>
                    <a:schemeClr val="tx1"/>
                  </a:solidFill>
                  <a:latin typeface="Times New Roman" panose="02020603050405020304" pitchFamily="18" charset="0"/>
                </a:defRPr>
              </a:lvl5pPr>
              <a:lvl6pPr marL="2597150" defTabSz="1389063" fontAlgn="base">
                <a:spcBef>
                  <a:spcPct val="0"/>
                </a:spcBef>
                <a:spcAft>
                  <a:spcPct val="0"/>
                </a:spcAft>
                <a:defRPr sz="2400">
                  <a:solidFill>
                    <a:schemeClr val="tx1"/>
                  </a:solidFill>
                  <a:latin typeface="Times New Roman" panose="02020603050405020304" pitchFamily="18" charset="0"/>
                </a:defRPr>
              </a:lvl6pPr>
              <a:lvl7pPr marL="3054350" defTabSz="1389063" fontAlgn="base">
                <a:spcBef>
                  <a:spcPct val="0"/>
                </a:spcBef>
                <a:spcAft>
                  <a:spcPct val="0"/>
                </a:spcAft>
                <a:defRPr sz="2400">
                  <a:solidFill>
                    <a:schemeClr val="tx1"/>
                  </a:solidFill>
                  <a:latin typeface="Times New Roman" panose="02020603050405020304" pitchFamily="18" charset="0"/>
                </a:defRPr>
              </a:lvl7pPr>
              <a:lvl8pPr marL="3511550" defTabSz="1389063" fontAlgn="base">
                <a:spcBef>
                  <a:spcPct val="0"/>
                </a:spcBef>
                <a:spcAft>
                  <a:spcPct val="0"/>
                </a:spcAft>
                <a:defRPr sz="2400">
                  <a:solidFill>
                    <a:schemeClr val="tx1"/>
                  </a:solidFill>
                  <a:latin typeface="Times New Roman" panose="02020603050405020304" pitchFamily="18" charset="0"/>
                </a:defRPr>
              </a:lvl8pPr>
              <a:lvl9pPr marL="3968750" defTabSz="1389063"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389063" eaLnBrk="0" fontAlgn="base" latinLnBrk="0" hangingPunct="0">
                <a:lnSpc>
                  <a:spcPct val="100000"/>
                </a:lnSpc>
                <a:spcBef>
                  <a:spcPct val="5000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Courier New" panose="02070309020205020404" pitchFamily="49" charset="0"/>
              </a:endParaRPr>
            </a:p>
          </p:txBody>
        </p:sp>
      </p:grpSp>
      <p:grpSp>
        <p:nvGrpSpPr>
          <p:cNvPr id="231" name="Group 52"/>
          <p:cNvGrpSpPr>
            <a:grpSpLocks/>
          </p:cNvGrpSpPr>
          <p:nvPr/>
        </p:nvGrpSpPr>
        <p:grpSpPr bwMode="auto">
          <a:xfrm>
            <a:off x="8407791" y="5023775"/>
            <a:ext cx="1687513" cy="885825"/>
            <a:chOff x="1680" y="2880"/>
            <a:chExt cx="1063" cy="558"/>
          </a:xfrm>
        </p:grpSpPr>
        <p:grpSp>
          <p:nvGrpSpPr>
            <p:cNvPr id="232" name="Group 53"/>
            <p:cNvGrpSpPr>
              <a:grpSpLocks/>
            </p:cNvGrpSpPr>
            <p:nvPr/>
          </p:nvGrpSpPr>
          <p:grpSpPr bwMode="auto">
            <a:xfrm>
              <a:off x="1753" y="2880"/>
              <a:ext cx="918" cy="558"/>
              <a:chOff x="0" y="339"/>
              <a:chExt cx="532" cy="412"/>
            </a:xfrm>
          </p:grpSpPr>
          <p:sp>
            <p:nvSpPr>
              <p:cNvPr id="234" name="Rectangle 54"/>
              <p:cNvSpPr>
                <a:spLocks noChangeArrowheads="1"/>
              </p:cNvSpPr>
              <p:nvPr/>
            </p:nvSpPr>
            <p:spPr bwMode="ltGray">
              <a:xfrm>
                <a:off x="0" y="423"/>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5" name="Oval 55"/>
              <p:cNvSpPr>
                <a:spLocks noChangeArrowheads="1"/>
              </p:cNvSpPr>
              <p:nvPr/>
            </p:nvSpPr>
            <p:spPr bwMode="ltGray">
              <a:xfrm>
                <a:off x="0" y="339"/>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6" name="Oval 56"/>
              <p:cNvSpPr>
                <a:spLocks noChangeArrowheads="1"/>
              </p:cNvSpPr>
              <p:nvPr/>
            </p:nvSpPr>
            <p:spPr bwMode="ltGray">
              <a:xfrm>
                <a:off x="0" y="593"/>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233" name="Rectangle 57"/>
            <p:cNvSpPr>
              <a:spLocks noChangeArrowheads="1"/>
            </p:cNvSpPr>
            <p:nvPr/>
          </p:nvSpPr>
          <p:spPr bwMode="auto">
            <a:xfrm>
              <a:off x="1680" y="3114"/>
              <a:ext cx="106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9063" tIns="60325" rIns="119063" bIns="60325">
              <a:spAutoFit/>
            </a:bodyPr>
            <a:lstStyle>
              <a:lvl1pPr algn="l" defTabSz="1389063">
                <a:defRPr sz="2400">
                  <a:solidFill>
                    <a:schemeClr val="tx1"/>
                  </a:solidFill>
                  <a:latin typeface="Times New Roman" panose="02020603050405020304" pitchFamily="18" charset="0"/>
                </a:defRPr>
              </a:lvl1pPr>
              <a:lvl2pPr marL="534988" algn="l" defTabSz="1389063">
                <a:defRPr sz="2400">
                  <a:solidFill>
                    <a:schemeClr val="tx1"/>
                  </a:solidFill>
                  <a:latin typeface="Times New Roman" panose="02020603050405020304" pitchFamily="18" charset="0"/>
                </a:defRPr>
              </a:lvl2pPr>
              <a:lvl3pPr marL="1068388" algn="l" defTabSz="1389063">
                <a:defRPr sz="2400">
                  <a:solidFill>
                    <a:schemeClr val="tx1"/>
                  </a:solidFill>
                  <a:latin typeface="Times New Roman" panose="02020603050405020304" pitchFamily="18" charset="0"/>
                </a:defRPr>
              </a:lvl3pPr>
              <a:lvl4pPr marL="1604963" algn="l" defTabSz="1389063">
                <a:defRPr sz="2400">
                  <a:solidFill>
                    <a:schemeClr val="tx1"/>
                  </a:solidFill>
                  <a:latin typeface="Times New Roman" panose="02020603050405020304" pitchFamily="18" charset="0"/>
                </a:defRPr>
              </a:lvl4pPr>
              <a:lvl5pPr marL="2139950" algn="l" defTabSz="1389063">
                <a:defRPr sz="2400">
                  <a:solidFill>
                    <a:schemeClr val="tx1"/>
                  </a:solidFill>
                  <a:latin typeface="Times New Roman" panose="02020603050405020304" pitchFamily="18" charset="0"/>
                </a:defRPr>
              </a:lvl5pPr>
              <a:lvl6pPr marL="2597150" defTabSz="1389063" fontAlgn="base">
                <a:spcBef>
                  <a:spcPct val="0"/>
                </a:spcBef>
                <a:spcAft>
                  <a:spcPct val="0"/>
                </a:spcAft>
                <a:defRPr sz="2400">
                  <a:solidFill>
                    <a:schemeClr val="tx1"/>
                  </a:solidFill>
                  <a:latin typeface="Times New Roman" panose="02020603050405020304" pitchFamily="18" charset="0"/>
                </a:defRPr>
              </a:lvl6pPr>
              <a:lvl7pPr marL="3054350" defTabSz="1389063" fontAlgn="base">
                <a:spcBef>
                  <a:spcPct val="0"/>
                </a:spcBef>
                <a:spcAft>
                  <a:spcPct val="0"/>
                </a:spcAft>
                <a:defRPr sz="2400">
                  <a:solidFill>
                    <a:schemeClr val="tx1"/>
                  </a:solidFill>
                  <a:latin typeface="Times New Roman" panose="02020603050405020304" pitchFamily="18" charset="0"/>
                </a:defRPr>
              </a:lvl7pPr>
              <a:lvl8pPr marL="3511550" defTabSz="1389063" fontAlgn="base">
                <a:spcBef>
                  <a:spcPct val="0"/>
                </a:spcBef>
                <a:spcAft>
                  <a:spcPct val="0"/>
                </a:spcAft>
                <a:defRPr sz="2400">
                  <a:solidFill>
                    <a:schemeClr val="tx1"/>
                  </a:solidFill>
                  <a:latin typeface="Times New Roman" panose="02020603050405020304" pitchFamily="18" charset="0"/>
                </a:defRPr>
              </a:lvl8pPr>
              <a:lvl9pPr marL="3968750" defTabSz="1389063"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389063"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Courier New" panose="02070309020205020404" pitchFamily="49" charset="0"/>
                </a:rPr>
                <a:t>log3a.rdo</a:t>
              </a:r>
            </a:p>
          </p:txBody>
        </p:sp>
      </p:grpSp>
      <p:grpSp>
        <p:nvGrpSpPr>
          <p:cNvPr id="237" name="Group 58"/>
          <p:cNvGrpSpPr>
            <a:grpSpLocks/>
          </p:cNvGrpSpPr>
          <p:nvPr/>
        </p:nvGrpSpPr>
        <p:grpSpPr bwMode="auto">
          <a:xfrm>
            <a:off x="8255391" y="4080800"/>
            <a:ext cx="1731963" cy="1858963"/>
            <a:chOff x="3695" y="2360"/>
            <a:chExt cx="1091" cy="878"/>
          </a:xfrm>
        </p:grpSpPr>
        <p:sp>
          <p:nvSpPr>
            <p:cNvPr id="238" name="Freeform 59"/>
            <p:cNvSpPr>
              <a:spLocks/>
            </p:cNvSpPr>
            <p:nvPr/>
          </p:nvSpPr>
          <p:spPr bwMode="black">
            <a:xfrm>
              <a:off x="3695" y="2360"/>
              <a:ext cx="1091" cy="878"/>
            </a:xfrm>
            <a:custGeom>
              <a:avLst/>
              <a:gdLst>
                <a:gd name="T0" fmla="*/ 1090 w 1091"/>
                <a:gd name="T1" fmla="*/ 788 h 878"/>
                <a:gd name="T2" fmla="*/ 151 w 1091"/>
                <a:gd name="T3" fmla="*/ 0 h 878"/>
                <a:gd name="T4" fmla="*/ 0 w 1091"/>
                <a:gd name="T5" fmla="*/ 88 h 878"/>
                <a:gd name="T6" fmla="*/ 938 w 1091"/>
                <a:gd name="T7" fmla="*/ 877 h 878"/>
                <a:gd name="T8" fmla="*/ 1090 w 1091"/>
                <a:gd name="T9" fmla="*/ 788 h 878"/>
              </a:gdLst>
              <a:ahLst/>
              <a:cxnLst>
                <a:cxn ang="0">
                  <a:pos x="T0" y="T1"/>
                </a:cxn>
                <a:cxn ang="0">
                  <a:pos x="T2" y="T3"/>
                </a:cxn>
                <a:cxn ang="0">
                  <a:pos x="T4" y="T5"/>
                </a:cxn>
                <a:cxn ang="0">
                  <a:pos x="T6" y="T7"/>
                </a:cxn>
                <a:cxn ang="0">
                  <a:pos x="T8" y="T9"/>
                </a:cxn>
              </a:cxnLst>
              <a:rect l="0" t="0" r="r" b="b"/>
              <a:pathLst>
                <a:path w="1091" h="878">
                  <a:moveTo>
                    <a:pt x="1090" y="788"/>
                  </a:moveTo>
                  <a:lnTo>
                    <a:pt x="151" y="0"/>
                  </a:lnTo>
                  <a:lnTo>
                    <a:pt x="0" y="88"/>
                  </a:lnTo>
                  <a:lnTo>
                    <a:pt x="938" y="877"/>
                  </a:lnTo>
                  <a:lnTo>
                    <a:pt x="1090" y="788"/>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39" name="Freeform 60"/>
            <p:cNvSpPr>
              <a:spLocks/>
            </p:cNvSpPr>
            <p:nvPr/>
          </p:nvSpPr>
          <p:spPr bwMode="black">
            <a:xfrm>
              <a:off x="3695" y="2360"/>
              <a:ext cx="1091" cy="878"/>
            </a:xfrm>
            <a:custGeom>
              <a:avLst/>
              <a:gdLst>
                <a:gd name="T0" fmla="*/ 0 w 1091"/>
                <a:gd name="T1" fmla="*/ 788 h 878"/>
                <a:gd name="T2" fmla="*/ 938 w 1091"/>
                <a:gd name="T3" fmla="*/ 0 h 878"/>
                <a:gd name="T4" fmla="*/ 1090 w 1091"/>
                <a:gd name="T5" fmla="*/ 88 h 878"/>
                <a:gd name="T6" fmla="*/ 151 w 1091"/>
                <a:gd name="T7" fmla="*/ 877 h 878"/>
                <a:gd name="T8" fmla="*/ 0 w 1091"/>
                <a:gd name="T9" fmla="*/ 788 h 878"/>
              </a:gdLst>
              <a:ahLst/>
              <a:cxnLst>
                <a:cxn ang="0">
                  <a:pos x="T0" y="T1"/>
                </a:cxn>
                <a:cxn ang="0">
                  <a:pos x="T2" y="T3"/>
                </a:cxn>
                <a:cxn ang="0">
                  <a:pos x="T4" y="T5"/>
                </a:cxn>
                <a:cxn ang="0">
                  <a:pos x="T6" y="T7"/>
                </a:cxn>
                <a:cxn ang="0">
                  <a:pos x="T8" y="T9"/>
                </a:cxn>
              </a:cxnLst>
              <a:rect l="0" t="0" r="r" b="b"/>
              <a:pathLst>
                <a:path w="1091" h="878">
                  <a:moveTo>
                    <a:pt x="0" y="788"/>
                  </a:moveTo>
                  <a:lnTo>
                    <a:pt x="938" y="0"/>
                  </a:lnTo>
                  <a:lnTo>
                    <a:pt x="1090" y="88"/>
                  </a:lnTo>
                  <a:lnTo>
                    <a:pt x="151" y="877"/>
                  </a:lnTo>
                  <a:lnTo>
                    <a:pt x="0" y="788"/>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240" name="Rectangle 61"/>
          <p:cNvSpPr>
            <a:spLocks noChangeArrowheads="1"/>
          </p:cNvSpPr>
          <p:nvPr/>
        </p:nvSpPr>
        <p:spPr bwMode="auto">
          <a:xfrm>
            <a:off x="4070741" y="5987388"/>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1</a:t>
            </a:r>
          </a:p>
        </p:txBody>
      </p:sp>
      <p:sp>
        <p:nvSpPr>
          <p:cNvPr id="241" name="Rectangle 62"/>
          <p:cNvSpPr>
            <a:spLocks noChangeArrowheads="1"/>
          </p:cNvSpPr>
          <p:nvPr/>
        </p:nvSpPr>
        <p:spPr bwMode="auto">
          <a:xfrm>
            <a:off x="6274191" y="6000088"/>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2</a:t>
            </a:r>
          </a:p>
        </p:txBody>
      </p:sp>
      <p:sp>
        <p:nvSpPr>
          <p:cNvPr id="242" name="Rectangle 63"/>
          <p:cNvSpPr>
            <a:spLocks noChangeArrowheads="1"/>
          </p:cNvSpPr>
          <p:nvPr/>
        </p:nvSpPr>
        <p:spPr bwMode="auto">
          <a:xfrm>
            <a:off x="8947541" y="5984213"/>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3</a:t>
            </a:r>
          </a:p>
        </p:txBody>
      </p:sp>
      <p:sp>
        <p:nvSpPr>
          <p:cNvPr id="243" name="TextBox 242"/>
          <p:cNvSpPr txBox="1"/>
          <p:nvPr/>
        </p:nvSpPr>
        <p:spPr>
          <a:xfrm>
            <a:off x="626772" y="928467"/>
            <a:ext cx="5386282" cy="523220"/>
          </a:xfrm>
          <a:prstGeom prst="rect">
            <a:avLst/>
          </a:prstGeom>
          <a:noFill/>
        </p:spPr>
        <p:txBody>
          <a:bodyPr wrap="none" rtlCol="0">
            <a:spAutoFit/>
          </a:bodyPr>
          <a:lstStyle/>
          <a:p>
            <a:pPr lvl="0" algn="ctr" defTabSz="228600" fontAlgn="base">
              <a:spcBef>
                <a:spcPct val="20000"/>
              </a:spcBef>
              <a:spcAft>
                <a:spcPct val="0"/>
              </a:spcAft>
              <a:buClr>
                <a:srgbClr val="000000"/>
              </a:buClr>
              <a:tabLst>
                <a:tab pos="457200" algn="l"/>
                <a:tab pos="742950" algn="l"/>
              </a:tabLst>
              <a:defRPr/>
            </a:pPr>
            <a:r>
              <a:rPr lang="en-US" sz="2800" b="1" smtClean="0">
                <a:latin typeface="Times New Roman" panose="02020603050405020304" pitchFamily="18" charset="0"/>
                <a:cs typeface="Times New Roman" panose="02020603050405020304" pitchFamily="18" charset="0"/>
              </a:rPr>
              <a:t>3. </a:t>
            </a:r>
            <a:r>
              <a:rPr lang="en-US" sz="2800" b="1">
                <a:solidFill>
                  <a:srgbClr val="000000"/>
                </a:solidFill>
                <a:latin typeface="Times New Roman" panose="02020603050405020304" pitchFamily="18" charset="0"/>
                <a:cs typeface="Times New Roman" panose="02020603050405020304" pitchFamily="18" charset="0"/>
              </a:rPr>
              <a:t>Xóa Online </a:t>
            </a:r>
            <a:r>
              <a:rPr lang="en-US" sz="2800" b="1" smtClean="0">
                <a:solidFill>
                  <a:srgbClr val="000000"/>
                </a:solidFill>
                <a:latin typeface="Times New Roman" panose="02020603050405020304" pitchFamily="18" charset="0"/>
                <a:cs typeface="Times New Roman" panose="02020603050405020304" pitchFamily="18" charset="0"/>
              </a:rPr>
              <a:t>redo log file group</a:t>
            </a:r>
            <a:endParaRPr lang="en-US" sz="2800" b="1">
              <a:solidFill>
                <a:srgbClr val="0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09917" y="1987878"/>
            <a:ext cx="9798074" cy="1569660"/>
          </a:xfrm>
          <a:prstGeom prst="rect">
            <a:avLst/>
          </a:prstGeom>
        </p:spPr>
        <p:txBody>
          <a:bodyPr wrap="square">
            <a:spAutoFit/>
          </a:bodyPr>
          <a:lstStyle/>
          <a:p>
            <a:pPr marL="0" lvl="2"/>
            <a:r>
              <a:rPr lang="en-US" sz="2400" b="1" u="sng" smtClean="0">
                <a:latin typeface="Times New Roman" panose="02020603050405020304" pitchFamily="18" charset="0"/>
                <a:cs typeface="Times New Roman" panose="02020603050405020304" pitchFamily="18" charset="0"/>
              </a:rPr>
              <a:t>Chú ý:</a:t>
            </a:r>
          </a:p>
          <a:p>
            <a:pPr marL="285750" lvl="2" indent="-285750">
              <a:buFontTx/>
              <a:buChar char="-"/>
            </a:pPr>
            <a:r>
              <a:rPr lang="en-US" sz="2400" smtClean="0">
                <a:latin typeface="Times New Roman" panose="02020603050405020304" pitchFamily="18" charset="0"/>
                <a:cs typeface="Times New Roman" panose="02020603050405020304" pitchFamily="18" charset="0"/>
              </a:rPr>
              <a:t>1 CSDL yêu cầu ít nhất 2 online redo log file</a:t>
            </a:r>
          </a:p>
          <a:p>
            <a:pPr marL="285750" lvl="2" indent="-285750">
              <a:buFontTx/>
              <a:buChar char="-"/>
            </a:pPr>
            <a:r>
              <a:rPr lang="en-US" sz="2400" smtClean="0">
                <a:latin typeface="Times New Roman" panose="02020603050405020304" pitchFamily="18" charset="0"/>
                <a:cs typeface="Times New Roman" panose="02020603050405020304" pitchFamily="18" charset="0"/>
              </a:rPr>
              <a:t>Không thể xóa group đang ở trạng thái active và current</a:t>
            </a:r>
          </a:p>
          <a:p>
            <a:pPr marL="285750" lvl="2" indent="-285750">
              <a:buFontTx/>
              <a:buChar char="-"/>
            </a:pPr>
            <a:r>
              <a:rPr lang="en-US" sz="2400" smtClean="0">
                <a:latin typeface="Times New Roman" panose="02020603050405020304" pitchFamily="18" charset="0"/>
                <a:cs typeface="Times New Roman" panose="02020603050405020304" pitchFamily="18" charset="0"/>
              </a:rPr>
              <a:t>Group sau khi xóa thì các file không bị xóa khỏi ổ đĩa</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055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THÊM, CHỈNH SỬA ONLINE REDO LOG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182" name="Rectangle 3"/>
          <p:cNvSpPr>
            <a:spLocks noChangeArrowheads="1"/>
          </p:cNvSpPr>
          <p:nvPr/>
        </p:nvSpPr>
        <p:spPr bwMode="blackGray">
          <a:xfrm>
            <a:off x="1549791" y="1542327"/>
            <a:ext cx="7315200" cy="708528"/>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eaLnBrk="0" hangingPunct="0">
              <a:buClrTx/>
              <a:buFontTx/>
              <a:buNone/>
            </a:pPr>
            <a:r>
              <a:rPr lang="en-US" sz="2000" b="1">
                <a:latin typeface="Courier New" panose="02070309020205020404" pitchFamily="49" charset="0"/>
              </a:rPr>
              <a:t>ALTER DATABASE DROP LOGFILE MEMBER '$</a:t>
            </a:r>
            <a:r>
              <a:rPr lang="en-US" sz="2000" b="1" smtClean="0">
                <a:latin typeface="Courier New" panose="02070309020205020404" pitchFamily="49" charset="0"/>
              </a:rPr>
              <a:t>HOME/ORADATA/u02/log2c.rdo</a:t>
            </a:r>
            <a:r>
              <a:rPr lang="en-US" sz="2000" b="1">
                <a:latin typeface="Courier New" panose="02070309020205020404" pitchFamily="49" charset="0"/>
              </a:rPr>
              <a:t>';</a:t>
            </a:r>
          </a:p>
        </p:txBody>
      </p:sp>
      <p:sp>
        <p:nvSpPr>
          <p:cNvPr id="243" name="TextBox 242"/>
          <p:cNvSpPr txBox="1"/>
          <p:nvPr/>
        </p:nvSpPr>
        <p:spPr>
          <a:xfrm>
            <a:off x="490453" y="928467"/>
            <a:ext cx="5658921" cy="523220"/>
          </a:xfrm>
          <a:prstGeom prst="rect">
            <a:avLst/>
          </a:prstGeom>
          <a:noFill/>
        </p:spPr>
        <p:txBody>
          <a:bodyPr wrap="none" rtlCol="0">
            <a:spAutoFit/>
          </a:bodyPr>
          <a:lstStyle/>
          <a:p>
            <a:pPr lvl="0" algn="ctr" defTabSz="228600" fontAlgn="base">
              <a:spcBef>
                <a:spcPct val="20000"/>
              </a:spcBef>
              <a:spcAft>
                <a:spcPct val="0"/>
              </a:spcAft>
              <a:buClr>
                <a:srgbClr val="000000"/>
              </a:buClr>
              <a:tabLst>
                <a:tab pos="457200" algn="l"/>
                <a:tab pos="742950" algn="l"/>
              </a:tabLst>
              <a:defRPr/>
            </a:pPr>
            <a:r>
              <a:rPr lang="en-US" sz="2800" b="1" smtClean="0">
                <a:latin typeface="Times New Roman" panose="02020603050405020304" pitchFamily="18" charset="0"/>
                <a:cs typeface="Times New Roman" panose="02020603050405020304" pitchFamily="18" charset="0"/>
              </a:rPr>
              <a:t>4. </a:t>
            </a:r>
            <a:r>
              <a:rPr lang="en-US" sz="2800" b="1">
                <a:solidFill>
                  <a:srgbClr val="000000"/>
                </a:solidFill>
                <a:latin typeface="Times New Roman" panose="02020603050405020304" pitchFamily="18" charset="0"/>
                <a:cs typeface="Times New Roman" panose="02020603050405020304" pitchFamily="18" charset="0"/>
              </a:rPr>
              <a:t>Xóa Online </a:t>
            </a:r>
            <a:r>
              <a:rPr lang="en-US" sz="2800" b="1" smtClean="0">
                <a:solidFill>
                  <a:srgbClr val="000000"/>
                </a:solidFill>
                <a:latin typeface="Times New Roman" panose="02020603050405020304" pitchFamily="18" charset="0"/>
                <a:cs typeface="Times New Roman" panose="02020603050405020304" pitchFamily="18" charset="0"/>
              </a:rPr>
              <a:t>redo log file member</a:t>
            </a:r>
            <a:endParaRPr lang="en-US" sz="2800" b="1">
              <a:solidFill>
                <a:srgbClr val="0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09917" y="1987878"/>
            <a:ext cx="9798074" cy="1938992"/>
          </a:xfrm>
          <a:prstGeom prst="rect">
            <a:avLst/>
          </a:prstGeom>
        </p:spPr>
        <p:txBody>
          <a:bodyPr wrap="square">
            <a:spAutoFit/>
          </a:bodyPr>
          <a:lstStyle/>
          <a:p>
            <a:pPr marL="0" lvl="2"/>
            <a:r>
              <a:rPr lang="en-US" sz="2400" b="1" u="sng" smtClean="0">
                <a:latin typeface="Times New Roman" panose="02020603050405020304" pitchFamily="18" charset="0"/>
                <a:cs typeface="Times New Roman" panose="02020603050405020304" pitchFamily="18" charset="0"/>
              </a:rPr>
              <a:t>Chú ý:</a:t>
            </a:r>
          </a:p>
          <a:p>
            <a:pPr marL="285750" lvl="2" indent="-285750">
              <a:buFontTx/>
              <a:buChar char="-"/>
            </a:pPr>
            <a:r>
              <a:rPr lang="en-US" sz="2400" smtClean="0">
                <a:latin typeface="Times New Roman" panose="02020603050405020304" pitchFamily="18" charset="0"/>
                <a:cs typeface="Times New Roman" panose="02020603050405020304" pitchFamily="18" charset="0"/>
              </a:rPr>
              <a:t>1 group phải có ít nhất 1 member</a:t>
            </a:r>
          </a:p>
          <a:p>
            <a:pPr marL="285750" lvl="2" indent="-285750">
              <a:buFontTx/>
              <a:buChar char="-"/>
            </a:pPr>
            <a:r>
              <a:rPr lang="en-US" sz="2400" smtClean="0">
                <a:latin typeface="Times New Roman" panose="02020603050405020304" pitchFamily="18" charset="0"/>
                <a:cs typeface="Times New Roman" panose="02020603050405020304" pitchFamily="18" charset="0"/>
              </a:rPr>
              <a:t>Không thể xóa member thuộc group đang ở trạng thái current hoặc group chưa được archived (nếu đang ở chế độ archive log)</a:t>
            </a:r>
          </a:p>
          <a:p>
            <a:pPr marL="285750" lvl="2" indent="-285750">
              <a:buFontTx/>
              <a:buChar char="-"/>
            </a:pPr>
            <a:r>
              <a:rPr lang="en-US" sz="2400" smtClean="0">
                <a:latin typeface="Times New Roman" panose="02020603050405020304" pitchFamily="18" charset="0"/>
                <a:cs typeface="Times New Roman" panose="02020603050405020304" pitchFamily="18" charset="0"/>
              </a:rPr>
              <a:t>Member sau khi xóa thì các file không bị xóa khỏi ổ đĩa</a:t>
            </a:r>
            <a:endParaRPr lang="vi-VN" sz="2400">
              <a:latin typeface="Times New Roman" panose="02020603050405020304" pitchFamily="18" charset="0"/>
              <a:cs typeface="Times New Roman" panose="02020603050405020304" pitchFamily="18" charset="0"/>
            </a:endParaRPr>
          </a:p>
        </p:txBody>
      </p:sp>
      <p:grpSp>
        <p:nvGrpSpPr>
          <p:cNvPr id="66" name="Group 7"/>
          <p:cNvGrpSpPr>
            <a:grpSpLocks/>
          </p:cNvGrpSpPr>
          <p:nvPr/>
        </p:nvGrpSpPr>
        <p:grpSpPr bwMode="auto">
          <a:xfrm>
            <a:off x="3575441" y="3979276"/>
            <a:ext cx="2505075" cy="1981200"/>
            <a:chOff x="3936" y="2352"/>
            <a:chExt cx="1578" cy="1248"/>
          </a:xfrm>
        </p:grpSpPr>
        <p:grpSp>
          <p:nvGrpSpPr>
            <p:cNvPr id="67" name="Group 8"/>
            <p:cNvGrpSpPr>
              <a:grpSpLocks/>
            </p:cNvGrpSpPr>
            <p:nvPr/>
          </p:nvGrpSpPr>
          <p:grpSpPr bwMode="auto">
            <a:xfrm>
              <a:off x="3936" y="2352"/>
              <a:ext cx="816" cy="528"/>
              <a:chOff x="288" y="2982"/>
              <a:chExt cx="532" cy="412"/>
            </a:xfrm>
          </p:grpSpPr>
          <p:sp>
            <p:nvSpPr>
              <p:cNvPr id="83" name="Rectangle 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84" name="Oval 1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85" name="Oval 1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grpSp>
          <p:nvGrpSpPr>
            <p:cNvPr id="68" name="Group 12"/>
            <p:cNvGrpSpPr>
              <a:grpSpLocks/>
            </p:cNvGrpSpPr>
            <p:nvPr/>
          </p:nvGrpSpPr>
          <p:grpSpPr bwMode="auto">
            <a:xfrm>
              <a:off x="4224" y="2736"/>
              <a:ext cx="816" cy="528"/>
              <a:chOff x="102" y="1728"/>
              <a:chExt cx="816" cy="528"/>
            </a:xfrm>
          </p:grpSpPr>
          <p:grpSp>
            <p:nvGrpSpPr>
              <p:cNvPr id="78" name="Group 13"/>
              <p:cNvGrpSpPr>
                <a:grpSpLocks/>
              </p:cNvGrpSpPr>
              <p:nvPr/>
            </p:nvGrpSpPr>
            <p:grpSpPr bwMode="auto">
              <a:xfrm>
                <a:off x="102" y="1728"/>
                <a:ext cx="816" cy="528"/>
                <a:chOff x="288" y="2982"/>
                <a:chExt cx="532" cy="412"/>
              </a:xfrm>
            </p:grpSpPr>
            <p:sp>
              <p:nvSpPr>
                <p:cNvPr id="80" name="Rectangle 1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81" name="Oval 1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82" name="Oval 1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79" name="Rectangle 17"/>
              <p:cNvSpPr>
                <a:spLocks noChangeArrowheads="1"/>
              </p:cNvSpPr>
              <p:nvPr/>
            </p:nvSpPr>
            <p:spPr bwMode="auto">
              <a:xfrm>
                <a:off x="435" y="1920"/>
                <a:ext cx="15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endParaRPr lang="vi-VN" sz="1800" b="1" smtClean="0">
                  <a:solidFill>
                    <a:srgbClr val="000000"/>
                  </a:solidFill>
                  <a:latin typeface="Courier New" panose="02070309020205020404" pitchFamily="49" charset="0"/>
                </a:endParaRPr>
              </a:p>
            </p:txBody>
          </p:sp>
        </p:grpSp>
        <p:sp>
          <p:nvSpPr>
            <p:cNvPr id="69" name="Rectangle 18"/>
            <p:cNvSpPr>
              <a:spLocks noChangeArrowheads="1"/>
            </p:cNvSpPr>
            <p:nvPr/>
          </p:nvSpPr>
          <p:spPr bwMode="auto">
            <a:xfrm>
              <a:off x="4224" y="2976"/>
              <a:ext cx="790" cy="189"/>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12700" tIns="12700" rIns="12700" bIns="12700">
              <a:spAutoFit/>
            </a:bodyPr>
            <a:lstStyle/>
            <a:p>
              <a:pPr algn="ctr" eaLnBrk="0" fontAlgn="base" hangingPunct="0">
                <a:spcBef>
                  <a:spcPct val="50000"/>
                </a:spcBef>
                <a:spcAft>
                  <a:spcPct val="0"/>
                </a:spcAft>
              </a:pPr>
              <a:r>
                <a:rPr lang="en-US" b="1" smtClean="0">
                  <a:solidFill>
                    <a:srgbClr val="000000"/>
                  </a:solidFill>
                  <a:latin typeface="Courier New" panose="02070309020205020404" pitchFamily="49" charset="0"/>
                </a:rPr>
                <a:t>log1b.rdo</a:t>
              </a:r>
            </a:p>
          </p:txBody>
        </p:sp>
        <p:grpSp>
          <p:nvGrpSpPr>
            <p:cNvPr id="70" name="Group 19"/>
            <p:cNvGrpSpPr>
              <a:grpSpLocks/>
            </p:cNvGrpSpPr>
            <p:nvPr/>
          </p:nvGrpSpPr>
          <p:grpSpPr bwMode="auto">
            <a:xfrm>
              <a:off x="4698" y="3072"/>
              <a:ext cx="816" cy="528"/>
              <a:chOff x="102" y="1728"/>
              <a:chExt cx="816" cy="528"/>
            </a:xfrm>
          </p:grpSpPr>
          <p:grpSp>
            <p:nvGrpSpPr>
              <p:cNvPr id="73" name="Group 20"/>
              <p:cNvGrpSpPr>
                <a:grpSpLocks/>
              </p:cNvGrpSpPr>
              <p:nvPr/>
            </p:nvGrpSpPr>
            <p:grpSpPr bwMode="auto">
              <a:xfrm>
                <a:off x="102" y="1728"/>
                <a:ext cx="816" cy="528"/>
                <a:chOff x="288" y="2982"/>
                <a:chExt cx="532" cy="412"/>
              </a:xfrm>
            </p:grpSpPr>
            <p:sp>
              <p:nvSpPr>
                <p:cNvPr id="75" name="Rectangle 2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76" name="Oval 2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77" name="Oval 2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74" name="Rectangle 24"/>
              <p:cNvSpPr>
                <a:spLocks noChangeArrowheads="1"/>
              </p:cNvSpPr>
              <p:nvPr/>
            </p:nvSpPr>
            <p:spPr bwMode="auto">
              <a:xfrm>
                <a:off x="435" y="1920"/>
                <a:ext cx="15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endParaRPr lang="vi-VN" sz="1800" b="1" smtClean="0">
                  <a:solidFill>
                    <a:srgbClr val="000000"/>
                  </a:solidFill>
                  <a:latin typeface="Courier New" panose="02070309020205020404" pitchFamily="49" charset="0"/>
                </a:endParaRPr>
              </a:p>
            </p:txBody>
          </p:sp>
        </p:grpSp>
        <p:sp>
          <p:nvSpPr>
            <p:cNvPr id="71" name="Rectangle 25"/>
            <p:cNvSpPr>
              <a:spLocks noChangeArrowheads="1"/>
            </p:cNvSpPr>
            <p:nvPr/>
          </p:nvSpPr>
          <p:spPr bwMode="auto">
            <a:xfrm>
              <a:off x="4724" y="3297"/>
              <a:ext cx="790" cy="189"/>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12700" tIns="12700" rIns="12700" bIns="12700">
              <a:spAutoFit/>
            </a:bodyPr>
            <a:lstStyle/>
            <a:p>
              <a:pPr algn="ctr" eaLnBrk="0" fontAlgn="base" hangingPunct="0">
                <a:spcBef>
                  <a:spcPct val="50000"/>
                </a:spcBef>
                <a:spcAft>
                  <a:spcPct val="0"/>
                </a:spcAft>
              </a:pPr>
              <a:r>
                <a:rPr lang="en-US" b="1" smtClean="0">
                  <a:solidFill>
                    <a:srgbClr val="000000"/>
                  </a:solidFill>
                  <a:latin typeface="Courier New" panose="02070309020205020404" pitchFamily="49" charset="0"/>
                </a:rPr>
                <a:t>log1c.rdo</a:t>
              </a:r>
            </a:p>
          </p:txBody>
        </p:sp>
        <p:sp>
          <p:nvSpPr>
            <p:cNvPr id="72" name="Rectangle 26"/>
            <p:cNvSpPr>
              <a:spLocks noChangeArrowheads="1"/>
            </p:cNvSpPr>
            <p:nvPr/>
          </p:nvSpPr>
          <p:spPr bwMode="auto">
            <a:xfrm>
              <a:off x="3962" y="2592"/>
              <a:ext cx="790" cy="189"/>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12700" tIns="12700" rIns="12700" bIns="12700">
              <a:spAutoFit/>
            </a:bodyPr>
            <a:lstStyle/>
            <a:p>
              <a:pPr algn="ctr" eaLnBrk="0" fontAlgn="base" hangingPunct="0">
                <a:spcBef>
                  <a:spcPct val="50000"/>
                </a:spcBef>
                <a:spcAft>
                  <a:spcPct val="0"/>
                </a:spcAft>
              </a:pPr>
              <a:r>
                <a:rPr lang="en-US" b="1" smtClean="0">
                  <a:solidFill>
                    <a:srgbClr val="000000"/>
                  </a:solidFill>
                  <a:latin typeface="Courier New" panose="02070309020205020404" pitchFamily="49" charset="0"/>
                </a:rPr>
                <a:t>log1a.rdo</a:t>
              </a:r>
            </a:p>
          </p:txBody>
        </p:sp>
      </p:grpSp>
      <p:grpSp>
        <p:nvGrpSpPr>
          <p:cNvPr id="86" name="Group 27"/>
          <p:cNvGrpSpPr>
            <a:grpSpLocks/>
          </p:cNvGrpSpPr>
          <p:nvPr/>
        </p:nvGrpSpPr>
        <p:grpSpPr bwMode="auto">
          <a:xfrm>
            <a:off x="6359916" y="4003089"/>
            <a:ext cx="2505075" cy="1981200"/>
            <a:chOff x="3984" y="2352"/>
            <a:chExt cx="1578" cy="1248"/>
          </a:xfrm>
        </p:grpSpPr>
        <p:grpSp>
          <p:nvGrpSpPr>
            <p:cNvPr id="87" name="Group 28"/>
            <p:cNvGrpSpPr>
              <a:grpSpLocks/>
            </p:cNvGrpSpPr>
            <p:nvPr/>
          </p:nvGrpSpPr>
          <p:grpSpPr bwMode="auto">
            <a:xfrm>
              <a:off x="3984" y="2352"/>
              <a:ext cx="1578" cy="1248"/>
              <a:chOff x="3936" y="2352"/>
              <a:chExt cx="1578" cy="1248"/>
            </a:xfrm>
          </p:grpSpPr>
          <p:grpSp>
            <p:nvGrpSpPr>
              <p:cNvPr id="91" name="Group 29"/>
              <p:cNvGrpSpPr>
                <a:grpSpLocks/>
              </p:cNvGrpSpPr>
              <p:nvPr/>
            </p:nvGrpSpPr>
            <p:grpSpPr bwMode="auto">
              <a:xfrm>
                <a:off x="3936" y="2352"/>
                <a:ext cx="816" cy="528"/>
                <a:chOff x="288" y="2982"/>
                <a:chExt cx="532" cy="412"/>
              </a:xfrm>
            </p:grpSpPr>
            <p:sp>
              <p:nvSpPr>
                <p:cNvPr id="107" name="Rectangle 3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8" name="Oval 3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9" name="Oval 3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grpSp>
            <p:nvGrpSpPr>
              <p:cNvPr id="92" name="Group 33"/>
              <p:cNvGrpSpPr>
                <a:grpSpLocks/>
              </p:cNvGrpSpPr>
              <p:nvPr/>
            </p:nvGrpSpPr>
            <p:grpSpPr bwMode="auto">
              <a:xfrm>
                <a:off x="4224" y="2736"/>
                <a:ext cx="816" cy="528"/>
                <a:chOff x="102" y="1728"/>
                <a:chExt cx="816" cy="528"/>
              </a:xfrm>
            </p:grpSpPr>
            <p:grpSp>
              <p:nvGrpSpPr>
                <p:cNvPr id="102" name="Group 34"/>
                <p:cNvGrpSpPr>
                  <a:grpSpLocks/>
                </p:cNvGrpSpPr>
                <p:nvPr/>
              </p:nvGrpSpPr>
              <p:grpSpPr bwMode="auto">
                <a:xfrm>
                  <a:off x="102" y="1728"/>
                  <a:ext cx="816" cy="528"/>
                  <a:chOff x="288" y="2982"/>
                  <a:chExt cx="532" cy="412"/>
                </a:xfrm>
              </p:grpSpPr>
              <p:sp>
                <p:nvSpPr>
                  <p:cNvPr id="104" name="Rectangle 35"/>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5" name="Oval 36"/>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6" name="Oval 37"/>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103" name="Rectangle 38"/>
                <p:cNvSpPr>
                  <a:spLocks noChangeArrowheads="1"/>
                </p:cNvSpPr>
                <p:nvPr/>
              </p:nvSpPr>
              <p:spPr bwMode="auto">
                <a:xfrm>
                  <a:off x="435" y="1920"/>
                  <a:ext cx="15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endParaRPr lang="vi-VN" sz="1800" b="1" smtClean="0">
                    <a:solidFill>
                      <a:srgbClr val="000000"/>
                    </a:solidFill>
                    <a:latin typeface="Courier New" panose="02070309020205020404" pitchFamily="49" charset="0"/>
                  </a:endParaRPr>
                </a:p>
              </p:txBody>
            </p:sp>
          </p:grpSp>
          <p:sp>
            <p:nvSpPr>
              <p:cNvPr id="93" name="Rectangle 39"/>
              <p:cNvSpPr>
                <a:spLocks noChangeArrowheads="1"/>
              </p:cNvSpPr>
              <p:nvPr/>
            </p:nvSpPr>
            <p:spPr bwMode="auto">
              <a:xfrm>
                <a:off x="4224" y="2976"/>
                <a:ext cx="790" cy="189"/>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12700" tIns="12700" rIns="12700" bIns="12700">
                <a:spAutoFit/>
              </a:bodyPr>
              <a:lstStyle/>
              <a:p>
                <a:pPr algn="ctr" eaLnBrk="0" fontAlgn="base" hangingPunct="0">
                  <a:spcBef>
                    <a:spcPct val="50000"/>
                  </a:spcBef>
                  <a:spcAft>
                    <a:spcPct val="0"/>
                  </a:spcAft>
                </a:pPr>
                <a:r>
                  <a:rPr lang="en-US" b="1" smtClean="0">
                    <a:solidFill>
                      <a:srgbClr val="000000"/>
                    </a:solidFill>
                    <a:latin typeface="Courier New" panose="02070309020205020404" pitchFamily="49" charset="0"/>
                  </a:rPr>
                  <a:t>log2b.rdo</a:t>
                </a:r>
              </a:p>
            </p:txBody>
          </p:sp>
          <p:grpSp>
            <p:nvGrpSpPr>
              <p:cNvPr id="94" name="Group 40"/>
              <p:cNvGrpSpPr>
                <a:grpSpLocks/>
              </p:cNvGrpSpPr>
              <p:nvPr/>
            </p:nvGrpSpPr>
            <p:grpSpPr bwMode="auto">
              <a:xfrm>
                <a:off x="4698" y="3072"/>
                <a:ext cx="816" cy="528"/>
                <a:chOff x="102" y="1728"/>
                <a:chExt cx="816" cy="528"/>
              </a:xfrm>
            </p:grpSpPr>
            <p:grpSp>
              <p:nvGrpSpPr>
                <p:cNvPr id="97" name="Group 41"/>
                <p:cNvGrpSpPr>
                  <a:grpSpLocks/>
                </p:cNvGrpSpPr>
                <p:nvPr/>
              </p:nvGrpSpPr>
              <p:grpSpPr bwMode="auto">
                <a:xfrm>
                  <a:off x="102" y="1728"/>
                  <a:ext cx="816" cy="528"/>
                  <a:chOff x="288" y="2982"/>
                  <a:chExt cx="532" cy="412"/>
                </a:xfrm>
              </p:grpSpPr>
              <p:sp>
                <p:nvSpPr>
                  <p:cNvPr id="99" name="Rectangle 4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0" name="Oval 4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1" name="Oval 4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98" name="Rectangle 45"/>
                <p:cNvSpPr>
                  <a:spLocks noChangeArrowheads="1"/>
                </p:cNvSpPr>
                <p:nvPr/>
              </p:nvSpPr>
              <p:spPr bwMode="auto">
                <a:xfrm>
                  <a:off x="435" y="1920"/>
                  <a:ext cx="15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endParaRPr lang="vi-VN" sz="1800" b="1" smtClean="0">
                    <a:solidFill>
                      <a:srgbClr val="000000"/>
                    </a:solidFill>
                    <a:latin typeface="Courier New" panose="02070309020205020404" pitchFamily="49" charset="0"/>
                  </a:endParaRPr>
                </a:p>
              </p:txBody>
            </p:sp>
          </p:grpSp>
          <p:sp>
            <p:nvSpPr>
              <p:cNvPr id="95" name="Rectangle 46"/>
              <p:cNvSpPr>
                <a:spLocks noChangeArrowheads="1"/>
              </p:cNvSpPr>
              <p:nvPr/>
            </p:nvSpPr>
            <p:spPr bwMode="auto">
              <a:xfrm>
                <a:off x="4724" y="3297"/>
                <a:ext cx="790" cy="189"/>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12700" tIns="12700" rIns="12700" bIns="12700">
                <a:spAutoFit/>
              </a:bodyPr>
              <a:lstStyle/>
              <a:p>
                <a:pPr algn="ctr" eaLnBrk="0" fontAlgn="base" hangingPunct="0">
                  <a:spcBef>
                    <a:spcPct val="50000"/>
                  </a:spcBef>
                  <a:spcAft>
                    <a:spcPct val="0"/>
                  </a:spcAft>
                </a:pPr>
                <a:r>
                  <a:rPr lang="en-US" b="1" smtClean="0">
                    <a:solidFill>
                      <a:srgbClr val="000000"/>
                    </a:solidFill>
                    <a:latin typeface="Courier New" panose="02070309020205020404" pitchFamily="49" charset="0"/>
                  </a:rPr>
                  <a:t>log2c.rdo</a:t>
                </a:r>
              </a:p>
            </p:txBody>
          </p:sp>
          <p:sp>
            <p:nvSpPr>
              <p:cNvPr id="96" name="Rectangle 47"/>
              <p:cNvSpPr>
                <a:spLocks noChangeArrowheads="1"/>
              </p:cNvSpPr>
              <p:nvPr/>
            </p:nvSpPr>
            <p:spPr bwMode="auto">
              <a:xfrm>
                <a:off x="3962" y="2592"/>
                <a:ext cx="790" cy="189"/>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12700" tIns="12700" rIns="12700" bIns="12700">
                <a:spAutoFit/>
              </a:bodyPr>
              <a:lstStyle/>
              <a:p>
                <a:pPr algn="ctr" eaLnBrk="0" fontAlgn="base" hangingPunct="0">
                  <a:spcBef>
                    <a:spcPct val="50000"/>
                  </a:spcBef>
                  <a:spcAft>
                    <a:spcPct val="0"/>
                  </a:spcAft>
                </a:pPr>
                <a:r>
                  <a:rPr lang="en-US" b="1" smtClean="0">
                    <a:solidFill>
                      <a:srgbClr val="000000"/>
                    </a:solidFill>
                    <a:latin typeface="Courier New" panose="02070309020205020404" pitchFamily="49" charset="0"/>
                  </a:rPr>
                  <a:t>log2a.rdo</a:t>
                </a:r>
              </a:p>
            </p:txBody>
          </p:sp>
        </p:grpSp>
        <p:grpSp>
          <p:nvGrpSpPr>
            <p:cNvPr id="88" name="Group 48"/>
            <p:cNvGrpSpPr>
              <a:grpSpLocks/>
            </p:cNvGrpSpPr>
            <p:nvPr/>
          </p:nvGrpSpPr>
          <p:grpSpPr bwMode="auto">
            <a:xfrm>
              <a:off x="5088" y="3168"/>
              <a:ext cx="451" cy="421"/>
              <a:chOff x="3695" y="2360"/>
              <a:chExt cx="1091" cy="878"/>
            </a:xfrm>
          </p:grpSpPr>
          <p:sp>
            <p:nvSpPr>
              <p:cNvPr id="89" name="Freeform 49"/>
              <p:cNvSpPr>
                <a:spLocks/>
              </p:cNvSpPr>
              <p:nvPr/>
            </p:nvSpPr>
            <p:spPr bwMode="black">
              <a:xfrm>
                <a:off x="3695" y="2360"/>
                <a:ext cx="1091" cy="878"/>
              </a:xfrm>
              <a:custGeom>
                <a:avLst/>
                <a:gdLst>
                  <a:gd name="T0" fmla="*/ 1090 w 1091"/>
                  <a:gd name="T1" fmla="*/ 788 h 878"/>
                  <a:gd name="T2" fmla="*/ 151 w 1091"/>
                  <a:gd name="T3" fmla="*/ 0 h 878"/>
                  <a:gd name="T4" fmla="*/ 0 w 1091"/>
                  <a:gd name="T5" fmla="*/ 88 h 878"/>
                  <a:gd name="T6" fmla="*/ 938 w 1091"/>
                  <a:gd name="T7" fmla="*/ 877 h 878"/>
                  <a:gd name="T8" fmla="*/ 1090 w 1091"/>
                  <a:gd name="T9" fmla="*/ 788 h 878"/>
                </a:gdLst>
                <a:ahLst/>
                <a:cxnLst>
                  <a:cxn ang="0">
                    <a:pos x="T0" y="T1"/>
                  </a:cxn>
                  <a:cxn ang="0">
                    <a:pos x="T2" y="T3"/>
                  </a:cxn>
                  <a:cxn ang="0">
                    <a:pos x="T4" y="T5"/>
                  </a:cxn>
                  <a:cxn ang="0">
                    <a:pos x="T6" y="T7"/>
                  </a:cxn>
                  <a:cxn ang="0">
                    <a:pos x="T8" y="T9"/>
                  </a:cxn>
                </a:cxnLst>
                <a:rect l="0" t="0" r="r" b="b"/>
                <a:pathLst>
                  <a:path w="1091" h="878">
                    <a:moveTo>
                      <a:pt x="1090" y="788"/>
                    </a:moveTo>
                    <a:lnTo>
                      <a:pt x="151" y="0"/>
                    </a:lnTo>
                    <a:lnTo>
                      <a:pt x="0" y="88"/>
                    </a:lnTo>
                    <a:lnTo>
                      <a:pt x="938" y="877"/>
                    </a:lnTo>
                    <a:lnTo>
                      <a:pt x="1090" y="788"/>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90" name="Freeform 50"/>
              <p:cNvSpPr>
                <a:spLocks/>
              </p:cNvSpPr>
              <p:nvPr/>
            </p:nvSpPr>
            <p:spPr bwMode="black">
              <a:xfrm>
                <a:off x="3695" y="2360"/>
                <a:ext cx="1091" cy="878"/>
              </a:xfrm>
              <a:custGeom>
                <a:avLst/>
                <a:gdLst>
                  <a:gd name="T0" fmla="*/ 0 w 1091"/>
                  <a:gd name="T1" fmla="*/ 788 h 878"/>
                  <a:gd name="T2" fmla="*/ 938 w 1091"/>
                  <a:gd name="T3" fmla="*/ 0 h 878"/>
                  <a:gd name="T4" fmla="*/ 1090 w 1091"/>
                  <a:gd name="T5" fmla="*/ 88 h 878"/>
                  <a:gd name="T6" fmla="*/ 151 w 1091"/>
                  <a:gd name="T7" fmla="*/ 877 h 878"/>
                  <a:gd name="T8" fmla="*/ 0 w 1091"/>
                  <a:gd name="T9" fmla="*/ 788 h 878"/>
                </a:gdLst>
                <a:ahLst/>
                <a:cxnLst>
                  <a:cxn ang="0">
                    <a:pos x="T0" y="T1"/>
                  </a:cxn>
                  <a:cxn ang="0">
                    <a:pos x="T2" y="T3"/>
                  </a:cxn>
                  <a:cxn ang="0">
                    <a:pos x="T4" y="T5"/>
                  </a:cxn>
                  <a:cxn ang="0">
                    <a:pos x="T6" y="T7"/>
                  </a:cxn>
                  <a:cxn ang="0">
                    <a:pos x="T8" y="T9"/>
                  </a:cxn>
                </a:cxnLst>
                <a:rect l="0" t="0" r="r" b="b"/>
                <a:pathLst>
                  <a:path w="1091" h="878">
                    <a:moveTo>
                      <a:pt x="0" y="788"/>
                    </a:moveTo>
                    <a:lnTo>
                      <a:pt x="938" y="0"/>
                    </a:lnTo>
                    <a:lnTo>
                      <a:pt x="1090" y="88"/>
                    </a:lnTo>
                    <a:lnTo>
                      <a:pt x="151" y="877"/>
                    </a:lnTo>
                    <a:lnTo>
                      <a:pt x="0" y="788"/>
                    </a:lnTo>
                  </a:path>
                </a:pathLst>
              </a:custGeom>
              <a:solidFill>
                <a:srgbClr val="FF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grpSp>
      <p:sp>
        <p:nvSpPr>
          <p:cNvPr id="110" name="Rectangle 5"/>
          <p:cNvSpPr>
            <a:spLocks noChangeArrowheads="1"/>
          </p:cNvSpPr>
          <p:nvPr/>
        </p:nvSpPr>
        <p:spPr bwMode="auto">
          <a:xfrm>
            <a:off x="5442342" y="6353617"/>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50000"/>
              </a:spcBef>
              <a:buClrTx/>
              <a:buFontTx/>
              <a:buNone/>
            </a:pPr>
            <a:r>
              <a:rPr lang="en-US" sz="1800" b="1">
                <a:latin typeface="Arial" panose="020B0604020202020204" pitchFamily="34" charset="0"/>
              </a:rPr>
              <a:t>Group 1</a:t>
            </a:r>
          </a:p>
        </p:txBody>
      </p:sp>
      <p:sp>
        <p:nvSpPr>
          <p:cNvPr id="111" name="Rectangle 6"/>
          <p:cNvSpPr>
            <a:spLocks noChangeArrowheads="1"/>
          </p:cNvSpPr>
          <p:nvPr/>
        </p:nvSpPr>
        <p:spPr bwMode="auto">
          <a:xfrm>
            <a:off x="7568004" y="6339329"/>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50000"/>
              </a:spcBef>
              <a:buClrTx/>
              <a:buFontTx/>
              <a:buNone/>
            </a:pPr>
            <a:r>
              <a:rPr lang="en-US" sz="1800" b="1">
                <a:latin typeface="Arial" panose="020B0604020202020204" pitchFamily="34" charset="0"/>
              </a:rPr>
              <a:t>Group 2</a:t>
            </a:r>
          </a:p>
        </p:txBody>
      </p:sp>
    </p:spTree>
    <p:extLst>
      <p:ext uri="{BB962C8B-B14F-4D97-AF65-F5344CB8AC3E}">
        <p14:creationId xmlns:p14="http://schemas.microsoft.com/office/powerpoint/2010/main" val="4232529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THÊM, CHỈNH SỬA ONLINE REDO LOG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243" name="TextBox 242"/>
          <p:cNvSpPr txBox="1"/>
          <p:nvPr/>
        </p:nvSpPr>
        <p:spPr>
          <a:xfrm>
            <a:off x="532804" y="814087"/>
            <a:ext cx="8056949" cy="523220"/>
          </a:xfrm>
          <a:prstGeom prst="rect">
            <a:avLst/>
          </a:prstGeom>
          <a:noFill/>
        </p:spPr>
        <p:txBody>
          <a:bodyPr wrap="none" rtlCol="0">
            <a:spAutoFit/>
          </a:bodyPr>
          <a:lstStyle/>
          <a:p>
            <a:pPr lvl="0" algn="ctr" defTabSz="228600" fontAlgn="base">
              <a:spcBef>
                <a:spcPct val="20000"/>
              </a:spcBef>
              <a:spcAft>
                <a:spcPct val="0"/>
              </a:spcAft>
              <a:buClr>
                <a:srgbClr val="000000"/>
              </a:buClr>
              <a:tabLst>
                <a:tab pos="457200" algn="l"/>
                <a:tab pos="742950" algn="l"/>
              </a:tabLst>
              <a:defRPr/>
            </a:pPr>
            <a:r>
              <a:rPr lang="en-US" sz="2800" b="1" smtClean="0">
                <a:latin typeface="Times New Roman" panose="02020603050405020304" pitchFamily="18" charset="0"/>
                <a:cs typeface="Times New Roman" panose="02020603050405020304" pitchFamily="18" charset="0"/>
              </a:rPr>
              <a:t>5. </a:t>
            </a:r>
            <a:r>
              <a:rPr lang="en-US" sz="2800" b="1">
                <a:latin typeface="Times New Roman" panose="02020603050405020304" pitchFamily="18" charset="0"/>
                <a:cs typeface="Times New Roman" panose="02020603050405020304" pitchFamily="18" charset="0"/>
              </a:rPr>
              <a:t>Thay đổi vị trí hoặc đổi </a:t>
            </a:r>
            <a:r>
              <a:rPr lang="en-US" sz="2800" b="1" smtClean="0">
                <a:latin typeface="Times New Roman" panose="02020603050405020304" pitchFamily="18" charset="0"/>
                <a:cs typeface="Times New Roman" panose="02020603050405020304" pitchFamily="18" charset="0"/>
              </a:rPr>
              <a:t>tên Online </a:t>
            </a:r>
            <a:r>
              <a:rPr lang="en-US" sz="2800" b="1">
                <a:latin typeface="Times New Roman" panose="02020603050405020304" pitchFamily="18" charset="0"/>
                <a:cs typeface="Times New Roman" panose="02020603050405020304" pitchFamily="18" charset="0"/>
              </a:rPr>
              <a:t>Redo Log </a:t>
            </a:r>
            <a:r>
              <a:rPr lang="en-US" sz="2800" b="1" smtClean="0">
                <a:latin typeface="Times New Roman" panose="02020603050405020304" pitchFamily="18" charset="0"/>
                <a:cs typeface="Times New Roman" panose="02020603050405020304" pitchFamily="18" charset="0"/>
              </a:rPr>
              <a:t>File</a:t>
            </a:r>
            <a:endParaRPr lang="en-US" sz="2800" b="1">
              <a:solidFill>
                <a:srgbClr val="000000"/>
              </a:solidFill>
              <a:latin typeface="Times New Roman" panose="02020603050405020304" pitchFamily="18" charset="0"/>
              <a:cs typeface="Times New Roman" panose="02020603050405020304" pitchFamily="18" charset="0"/>
            </a:endParaRPr>
          </a:p>
        </p:txBody>
      </p:sp>
      <p:sp>
        <p:nvSpPr>
          <p:cNvPr id="54" name="Rectangle 3"/>
          <p:cNvSpPr txBox="1">
            <a:spLocks noChangeArrowheads="1"/>
          </p:cNvSpPr>
          <p:nvPr/>
        </p:nvSpPr>
        <p:spPr bwMode="auto">
          <a:xfrm>
            <a:off x="928467" y="1422524"/>
            <a:ext cx="10367890" cy="491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200" b="1" i="0" u="none" strike="noStrike" kern="1200" cap="none" spc="0" normalizeH="0" baseline="0" noProof="0" smtClean="0">
                <a:ln>
                  <a:noFill/>
                </a:ln>
                <a:solidFill>
                  <a:srgbClr val="000000"/>
                </a:solidFill>
                <a:effectLst/>
                <a:uLnTx/>
                <a:uFillTx/>
                <a:latin typeface="Arial"/>
              </a:rPr>
              <a:t>Thay đổi vị trí hoặc đổi tên online redo log file member bằng một trong hai cách sau:</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smtClean="0">
                <a:ln>
                  <a:noFill/>
                </a:ln>
                <a:solidFill>
                  <a:srgbClr val="000000"/>
                </a:solidFill>
                <a:effectLst/>
                <a:uLnTx/>
                <a:uFillTx/>
                <a:latin typeface="Arial"/>
              </a:rPr>
              <a:t>Sử dụng lệnh:</a:t>
            </a:r>
            <a:r>
              <a:rPr kumimoji="0" lang="en-US" sz="2200" b="1" i="0" u="none" strike="noStrike" kern="1200" cap="none" spc="0" normalizeH="0" baseline="0" noProof="0" smtClean="0">
                <a:ln>
                  <a:noFill/>
                </a:ln>
                <a:solidFill>
                  <a:srgbClr val="000000"/>
                </a:solidFill>
                <a:effectLst/>
                <a:uLnTx/>
                <a:uFillTx/>
                <a:latin typeface="Courier New" panose="02070309020205020404" pitchFamily="49" charset="0"/>
              </a:rPr>
              <a:t> ALTER DATABASE RENAME FILE</a:t>
            </a:r>
            <a:r>
              <a:rPr kumimoji="0" lang="en-US" sz="2200" b="1" i="0" u="none" strike="noStrike" kern="1200" cap="none" spc="0" normalizeH="0" baseline="0" noProof="0" smtClean="0">
                <a:ln>
                  <a:noFill/>
                </a:ln>
                <a:solidFill>
                  <a:srgbClr val="000000"/>
                </a:solidFill>
                <a:effectLst/>
                <a:uLnTx/>
                <a:uFillTx/>
                <a:latin typeface="Arial"/>
              </a:rPr>
              <a:t>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smtClean="0">
                <a:ln>
                  <a:noFill/>
                </a:ln>
                <a:solidFill>
                  <a:srgbClr val="000000"/>
                </a:solidFill>
                <a:effectLst/>
                <a:uLnTx/>
                <a:uFillTx/>
                <a:latin typeface="Arial"/>
              </a:rPr>
              <a:t>Đóng cơ sở dữ liệu.</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smtClean="0">
                <a:ln>
                  <a:noFill/>
                </a:ln>
                <a:solidFill>
                  <a:srgbClr val="000000"/>
                </a:solidFill>
                <a:effectLst/>
                <a:uLnTx/>
                <a:uFillTx/>
                <a:latin typeface="Arial"/>
              </a:rPr>
              <a:t>Sao chép online redo log file tới một vị trí lưu trữ mới.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smtClean="0">
                <a:ln>
                  <a:noFill/>
                </a:ln>
                <a:solidFill>
                  <a:srgbClr val="000000"/>
                </a:solidFill>
                <a:effectLst/>
                <a:uLnTx/>
                <a:uFillTx/>
                <a:latin typeface="Arial"/>
              </a:rPr>
              <a:t>Đặt cơ sở dữ liệu trong chế độ </a:t>
            </a:r>
            <a:r>
              <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rPr>
              <a:t>MOUNT</a:t>
            </a:r>
            <a:r>
              <a:rPr kumimoji="0" lang="en-US" sz="2000" b="1" i="0" u="none" strike="noStrike" kern="1200" cap="none" spc="0" normalizeH="0" baseline="0" noProof="0" smtClean="0">
                <a:ln>
                  <a:noFill/>
                </a:ln>
                <a:solidFill>
                  <a:srgbClr val="000000"/>
                </a:solidFill>
                <a:effectLst/>
                <a:uLnTx/>
                <a:uFillTx/>
                <a:latin typeface="Arial"/>
              </a:rPr>
              <a:t>.</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smtClean="0">
                <a:ln>
                  <a:noFill/>
                </a:ln>
                <a:solidFill>
                  <a:srgbClr val="000000"/>
                </a:solidFill>
                <a:effectLst/>
                <a:uLnTx/>
                <a:uFillTx/>
                <a:latin typeface="Arial"/>
              </a:rPr>
              <a:t>Thực thi câu lệnh.</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smtClean="0">
                <a:ln>
                  <a:noFill/>
                </a:ln>
                <a:solidFill>
                  <a:srgbClr val="000000"/>
                </a:solidFill>
                <a:effectLst/>
                <a:uLnTx/>
                <a:uFillTx/>
                <a:latin typeface="Arial"/>
              </a:rPr>
              <a:t>Mở lại</a:t>
            </a:r>
            <a:r>
              <a:rPr kumimoji="0" lang="en-US" sz="2000" b="1" i="0" u="none" strike="noStrike" kern="1200" cap="none" spc="0" normalizeH="0" noProof="0" smtClean="0">
                <a:ln>
                  <a:noFill/>
                </a:ln>
                <a:solidFill>
                  <a:srgbClr val="000000"/>
                </a:solidFill>
                <a:effectLst/>
                <a:uLnTx/>
                <a:uFillTx/>
                <a:latin typeface="Arial"/>
              </a:rPr>
              <a:t> CSDL</a:t>
            </a:r>
            <a:endParaRPr kumimoji="0" lang="en-US" sz="2000" b="1" i="0" u="none" strike="noStrike" kern="1200" cap="none" spc="0" normalizeH="0" baseline="0" noProof="0" smtClean="0">
              <a:ln>
                <a:noFill/>
              </a:ln>
              <a:solidFill>
                <a:srgbClr val="000000"/>
              </a:solidFill>
              <a:effectLst/>
              <a:uLnTx/>
              <a:uFillTx/>
              <a:latin typeface="Arial"/>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000" b="1" i="0" u="none" strike="noStrike" kern="1200" cap="none" spc="0" normalizeH="0" baseline="0" noProof="0" smtClean="0">
              <a:ln>
                <a:noFill/>
              </a:ln>
              <a:solidFill>
                <a:srgbClr val="000000"/>
              </a:solidFill>
              <a:effectLst/>
              <a:uLnTx/>
              <a:uFillTx/>
              <a:latin typeface="Arial"/>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000" b="1" i="0" u="none" strike="noStrike" kern="1200" cap="none" spc="0" normalizeH="0" baseline="0" noProof="0" smtClean="0">
              <a:ln>
                <a:noFill/>
              </a:ln>
              <a:solidFill>
                <a:srgbClr val="000000"/>
              </a:solidFill>
              <a:effectLst/>
              <a:uLnTx/>
              <a:uFillTx/>
              <a:latin typeface="Arial"/>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1200" b="1" i="0" u="none" strike="noStrike" kern="1200" cap="none" spc="0" normalizeH="0" baseline="0" noProof="0" smtClean="0">
              <a:ln>
                <a:noFill/>
              </a:ln>
              <a:solidFill>
                <a:srgbClr val="000000"/>
              </a:solidFill>
              <a:effectLst/>
              <a:uLnTx/>
              <a:uFillTx/>
              <a:latin typeface="Arial"/>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1200" b="1" i="0" u="none" strike="noStrike" kern="1200" cap="none" spc="0" normalizeH="0" baseline="0" noProof="0" smtClean="0">
              <a:ln>
                <a:noFill/>
              </a:ln>
              <a:solidFill>
                <a:srgbClr val="000000"/>
              </a:solidFill>
              <a:effectLst/>
              <a:uLnTx/>
              <a:uFillTx/>
              <a:latin typeface="Arial"/>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000" b="1" i="0" u="none" strike="noStrike" kern="1200" cap="none" spc="0" normalizeH="0" baseline="0" noProof="0" smtClean="0">
              <a:ln>
                <a:noFill/>
              </a:ln>
              <a:solidFill>
                <a:srgbClr val="000000"/>
              </a:solidFill>
              <a:effectLst/>
              <a:uLnTx/>
              <a:uFillTx/>
              <a:latin typeface="Arial"/>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b="1" i="0" u="none" strike="noStrike" kern="1200" cap="none" spc="0" normalizeH="0" baseline="0" noProof="0" smtClean="0">
                <a:ln>
                  <a:noFill/>
                </a:ln>
                <a:solidFill>
                  <a:srgbClr val="000000"/>
                </a:solidFill>
                <a:effectLst/>
                <a:uLnTx/>
                <a:uFillTx/>
                <a:latin typeface="Arial"/>
              </a:rPr>
              <a:t>Thêm member mới và xóa bỏ member cũ.</a:t>
            </a:r>
          </a:p>
        </p:txBody>
      </p:sp>
      <p:sp>
        <p:nvSpPr>
          <p:cNvPr id="55" name="Rectangle 4"/>
          <p:cNvSpPr>
            <a:spLocks noChangeArrowheads="1"/>
          </p:cNvSpPr>
          <p:nvPr/>
        </p:nvSpPr>
        <p:spPr bwMode="blackGray">
          <a:xfrm>
            <a:off x="1262195" y="4618040"/>
            <a:ext cx="9653735" cy="10350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ALTER DATABASE RENAME FILE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 ‘%ORACLE_HOME%/ORADATA/u01/log2a.rdo'</a:t>
            </a:r>
          </a:p>
          <a:p>
            <a:pPr lvl="0" eaLnBrk="0" fontAlgn="base" hangingPunct="0">
              <a:spcBef>
                <a:spcPct val="0"/>
              </a:spcBef>
              <a:spcAft>
                <a:spcPct val="0"/>
              </a:spcAft>
            </a:pPr>
            <a:r>
              <a:rPr lang="en-US" sz="2000" b="1" kern="0">
                <a:solidFill>
                  <a:srgbClr val="000000"/>
                </a:solidFill>
                <a:latin typeface="Courier New" panose="02070309020205020404" pitchFamily="49" charset="0"/>
              </a:rPr>
              <a:t>TO </a:t>
            </a:r>
            <a:r>
              <a:rPr lang="en-US" sz="2000" b="1" kern="0" smtClean="0">
                <a:solidFill>
                  <a:srgbClr val="000000"/>
                </a:solidFill>
                <a:latin typeface="Courier New" panose="02070309020205020404" pitchFamily="49" charset="0"/>
              </a:rPr>
              <a:t>‘%</a:t>
            </a:r>
            <a:r>
              <a:rPr lang="en-US" sz="2000" b="1" kern="0">
                <a:solidFill>
                  <a:srgbClr val="000000"/>
                </a:solidFill>
                <a:latin typeface="Courier New" panose="02070309020205020404" pitchFamily="49" charset="0"/>
              </a:rPr>
              <a:t>ORACLE_HOME%/ORADATA/u02/log1c.rdo';</a:t>
            </a:r>
          </a:p>
        </p:txBody>
      </p:sp>
    </p:spTree>
    <p:extLst>
      <p:ext uri="{BB962C8B-B14F-4D97-AF65-F5344CB8AC3E}">
        <p14:creationId xmlns:p14="http://schemas.microsoft.com/office/powerpoint/2010/main" val="2352572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THÊM, CHỈNH SỬA ONLINE REDO LOG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243" name="TextBox 242"/>
          <p:cNvSpPr txBox="1"/>
          <p:nvPr/>
        </p:nvSpPr>
        <p:spPr>
          <a:xfrm>
            <a:off x="0" y="814087"/>
            <a:ext cx="6359370" cy="523220"/>
          </a:xfrm>
          <a:prstGeom prst="rect">
            <a:avLst/>
          </a:prstGeom>
          <a:noFill/>
        </p:spPr>
        <p:txBody>
          <a:bodyPr wrap="none" rtlCol="0">
            <a:spAutoFit/>
          </a:bodyPr>
          <a:lstStyle/>
          <a:p>
            <a:pPr lvl="0" algn="ctr" defTabSz="228600" fontAlgn="base">
              <a:spcBef>
                <a:spcPct val="20000"/>
              </a:spcBef>
              <a:spcAft>
                <a:spcPct val="0"/>
              </a:spcAft>
              <a:buClr>
                <a:srgbClr val="000000"/>
              </a:buClr>
              <a:tabLst>
                <a:tab pos="457200" algn="l"/>
                <a:tab pos="742950" algn="l"/>
              </a:tabLst>
              <a:defRPr/>
            </a:pPr>
            <a:r>
              <a:rPr lang="en-US" sz="2800" b="1" smtClean="0">
                <a:latin typeface="Times New Roman" panose="02020603050405020304" pitchFamily="18" charset="0"/>
                <a:cs typeface="Times New Roman" panose="02020603050405020304" pitchFamily="18" charset="0"/>
              </a:rPr>
              <a:t>6. Xóa rỗng Online redo log file member</a:t>
            </a:r>
            <a:endParaRPr lang="en-US" sz="2800" b="1">
              <a:solidFill>
                <a:srgbClr val="000000"/>
              </a:solidFill>
              <a:latin typeface="Times New Roman" panose="02020603050405020304" pitchFamily="18" charset="0"/>
              <a:cs typeface="Times New Roman" panose="02020603050405020304" pitchFamily="18" charset="0"/>
            </a:endParaRPr>
          </a:p>
        </p:txBody>
      </p:sp>
      <p:sp>
        <p:nvSpPr>
          <p:cNvPr id="54" name="Rectangle 3"/>
          <p:cNvSpPr txBox="1">
            <a:spLocks noChangeArrowheads="1"/>
          </p:cNvSpPr>
          <p:nvPr/>
        </p:nvSpPr>
        <p:spPr bwMode="auto">
          <a:xfrm>
            <a:off x="572278" y="1396076"/>
            <a:ext cx="10367890" cy="76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400" b="0">
                <a:latin typeface="Times New Roman" panose="02020603050405020304" pitchFamily="18" charset="0"/>
                <a:cs typeface="Times New Roman" panose="02020603050405020304" pitchFamily="18" charset="0"/>
              </a:rPr>
              <a:t>Trong một vài trường hợp các members bị lỗi, quản trị viên database có thế xử lý bằng cách khởi tạo lại các log file thông qua lệnh SQL để khởi tạo lại: </a:t>
            </a:r>
            <a:endParaRPr lang="vi-VN" sz="2400" b="0">
              <a:latin typeface="Times New Roman" panose="02020603050405020304" pitchFamily="18" charset="0"/>
              <a:cs typeface="Times New Roman" panose="02020603050405020304" pitchFamily="18" charset="0"/>
            </a:endParaRPr>
          </a:p>
        </p:txBody>
      </p:sp>
      <p:sp>
        <p:nvSpPr>
          <p:cNvPr id="7" name="Rectangle 5"/>
          <p:cNvSpPr>
            <a:spLocks noChangeArrowheads="1"/>
          </p:cNvSpPr>
          <p:nvPr/>
        </p:nvSpPr>
        <p:spPr bwMode="blackGray">
          <a:xfrm>
            <a:off x="1609578" y="2317726"/>
            <a:ext cx="7315200" cy="4254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ALTER DATABASE CLEAR LOGFILE GROUP 2;</a:t>
            </a:r>
          </a:p>
        </p:txBody>
      </p:sp>
      <p:sp>
        <p:nvSpPr>
          <p:cNvPr id="3" name="Rectangle 2"/>
          <p:cNvSpPr/>
          <p:nvPr/>
        </p:nvSpPr>
        <p:spPr>
          <a:xfrm>
            <a:off x="572278" y="3122080"/>
            <a:ext cx="10367890" cy="830997"/>
          </a:xfrm>
          <a:prstGeom prst="rect">
            <a:avLst/>
          </a:prstGeom>
        </p:spPr>
        <p:txBody>
          <a:bodyPr wrap="square">
            <a:spAutoFit/>
          </a:bodyPr>
          <a:lstStyle/>
          <a:p>
            <a:pPr marL="342900" indent="-342900">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Sử dụng lệnh này cũng tương đương với việc thêm mới các online redo log file và xoá bỏ các redo log file hiện </a:t>
            </a:r>
            <a:r>
              <a:rPr lang="en-US" sz="2400" smtClean="0">
                <a:latin typeface="Times New Roman" panose="02020603050405020304" pitchFamily="18" charset="0"/>
                <a:ea typeface="Batang" panose="02030600000101010101" pitchFamily="18" charset="-127"/>
                <a:cs typeface="Times New Roman" panose="02020603050405020304" pitchFamily="18" charset="0"/>
              </a:rPr>
              <a:t>thời.</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47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LẤY THÔNG TIN VỀ ONLINE REDO LOG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3" name="Rectangle 2"/>
          <p:cNvSpPr/>
          <p:nvPr/>
        </p:nvSpPr>
        <p:spPr>
          <a:xfrm>
            <a:off x="529883" y="845292"/>
            <a:ext cx="10569526" cy="1200329"/>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Lấy thông tin về group và member bằng cách truy vấn những view sau:</a:t>
            </a:r>
          </a:p>
          <a:p>
            <a:pPr marL="800100" lvl="1" indent="-342900">
              <a:buClr>
                <a:srgbClr val="DD462F"/>
              </a:buCl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V$LOG</a:t>
            </a:r>
          </a:p>
          <a:p>
            <a:pPr marL="800100" lvl="1" indent="-342900">
              <a:buClr>
                <a:srgbClr val="DD462F"/>
              </a:buCl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V$LOGFILE</a:t>
            </a:r>
          </a:p>
        </p:txBody>
      </p:sp>
      <p:sp>
        <p:nvSpPr>
          <p:cNvPr id="4" name="TextBox 3"/>
          <p:cNvSpPr txBox="1"/>
          <p:nvPr/>
        </p:nvSpPr>
        <p:spPr>
          <a:xfrm>
            <a:off x="529883" y="2152356"/>
            <a:ext cx="10302240" cy="1200329"/>
          </a:xfrm>
          <a:prstGeom prst="rect">
            <a:avLst/>
          </a:prstGeom>
          <a:noFill/>
        </p:spPr>
        <p:txBody>
          <a:bodyPr wrap="square" rtlCol="0">
            <a:spAutoFit/>
          </a:bodyPr>
          <a:lstStyle/>
          <a:p>
            <a:r>
              <a:rPr lang="en-US" sz="2400" b="1" u="sng" smtClean="0">
                <a:latin typeface="Times New Roman" panose="02020603050405020304" pitchFamily="18" charset="0"/>
                <a:cs typeface="Times New Roman" panose="02020603050405020304" pitchFamily="18" charset="0"/>
              </a:rPr>
              <a:t>Ví dụ: </a:t>
            </a:r>
          </a:p>
          <a:p>
            <a:r>
              <a:rPr lang="en-US" sz="2400" smtClean="0">
                <a:latin typeface="Times New Roman" panose="02020603050405020304" pitchFamily="18" charset="0"/>
                <a:cs typeface="Times New Roman" panose="02020603050405020304" pitchFamily="18" charset="0"/>
              </a:rPr>
              <a:t>SQL&gt; </a:t>
            </a:r>
            <a:r>
              <a:rPr lang="en-US" sz="2400">
                <a:latin typeface="Times New Roman" panose="02020603050405020304" pitchFamily="18" charset="0"/>
                <a:cs typeface="Times New Roman" panose="02020603050405020304" pitchFamily="18" charset="0"/>
              </a:rPr>
              <a:t>select group#,sequence#,members from v$log; </a:t>
            </a:r>
            <a:endParaRPr lang="en-US" sz="2400" smtClean="0">
              <a:latin typeface="Times New Roman" panose="02020603050405020304" pitchFamily="18" charset="0"/>
              <a:cs typeface="Times New Roman" panose="02020603050405020304" pitchFamily="18" charset="0"/>
            </a:endParaRPr>
          </a:p>
          <a:p>
            <a:endParaRPr lang="vi-VN" sz="24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89065" y="3120903"/>
            <a:ext cx="5666398" cy="1563639"/>
          </a:xfrm>
          <a:prstGeom prst="rect">
            <a:avLst/>
          </a:prstGeom>
        </p:spPr>
      </p:pic>
    </p:spTree>
    <p:extLst>
      <p:ext uri="{BB962C8B-B14F-4D97-AF65-F5344CB8AC3E}">
        <p14:creationId xmlns:p14="http://schemas.microsoft.com/office/powerpoint/2010/main" val="3699147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CHẾ ĐỘ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ARCHIVE LOG</a:t>
            </a:r>
            <a:endParaRPr lang="vi-VN" b="0"/>
          </a:p>
        </p:txBody>
      </p:sp>
      <p:sp>
        <p:nvSpPr>
          <p:cNvPr id="5" name="Rectangle 3"/>
          <p:cNvSpPr txBox="1">
            <a:spLocks noChangeArrowheads="1"/>
          </p:cNvSpPr>
          <p:nvPr/>
        </p:nvSpPr>
        <p:spPr bwMode="auto">
          <a:xfrm>
            <a:off x="427502" y="1089978"/>
            <a:ext cx="4679069" cy="504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Online redo log files đầy có thể ghi ra archive log files.</a:t>
            </a:r>
          </a:p>
          <a:p>
            <a:pPr marL="342900" marR="0" lvl="1" indent="-228600" algn="just"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Có hai lợi ích khi chạy CSDL trong chế độ ARCHIVELOG:</a:t>
            </a:r>
          </a:p>
          <a:p>
            <a:pPr marL="685800" marR="0" lvl="2" indent="-228600" algn="just"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Phục hồi (Recover): Một bản backup cơ sở dữ liệu gồm đồng thời cả online và archive redo log files có thể bảo đảm phục hồi tất cả các giao dịch đã được commit.</a:t>
            </a:r>
          </a:p>
          <a:p>
            <a:pPr marL="685800" marR="0" lvl="2" indent="-228600" algn="just"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Sao lưu (Backup): Có thể thực hiện sao lưu khi cơ sở dữ liệu đang mở.</a:t>
            </a:r>
          </a:p>
        </p:txBody>
      </p:sp>
      <p:pic>
        <p:nvPicPr>
          <p:cNvPr id="6" name="Picture 5"/>
          <p:cNvPicPr>
            <a:picLocks noChangeAspect="1"/>
          </p:cNvPicPr>
          <p:nvPr/>
        </p:nvPicPr>
        <p:blipFill>
          <a:blip r:embed="rId2"/>
          <a:stretch>
            <a:fillRect/>
          </a:stretch>
        </p:blipFill>
        <p:spPr>
          <a:xfrm>
            <a:off x="5513166" y="935232"/>
            <a:ext cx="6172200" cy="5572125"/>
          </a:xfrm>
          <a:prstGeom prst="rect">
            <a:avLst/>
          </a:prstGeom>
          <a:ln>
            <a:solidFill>
              <a:schemeClr val="tx1"/>
            </a:solidFill>
          </a:ln>
        </p:spPr>
      </p:pic>
    </p:spTree>
    <p:extLst>
      <p:ext uri="{BB962C8B-B14F-4D97-AF65-F5344CB8AC3E}">
        <p14:creationId xmlns:p14="http://schemas.microsoft.com/office/powerpoint/2010/main" val="4014175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CHẾ ĐỘ ARCHIVE LOG</a:t>
            </a:r>
            <a:endParaRPr lang="vi-VN"/>
          </a:p>
        </p:txBody>
      </p:sp>
      <p:sp>
        <p:nvSpPr>
          <p:cNvPr id="4" name="Rectangle 3"/>
          <p:cNvSpPr/>
          <p:nvPr/>
        </p:nvSpPr>
        <p:spPr>
          <a:xfrm>
            <a:off x="375139" y="891615"/>
            <a:ext cx="11357316" cy="6457152"/>
          </a:xfrm>
          <a:prstGeom prst="rect">
            <a:avLst/>
          </a:prstGeom>
        </p:spPr>
        <p:txBody>
          <a:bodyPr wrap="square">
            <a:spAutoFit/>
          </a:bodyPr>
          <a:lstStyle/>
          <a:p>
            <a:pPr marL="342900" lvl="1" indent="-228600" defTabSz="228600" fontAlgn="base">
              <a:lnSpc>
                <a:spcPct val="150000"/>
              </a:lnSpc>
              <a:spcBef>
                <a:spcPct val="20000"/>
              </a:spcBef>
              <a:spcAft>
                <a:spcPct val="0"/>
              </a:spcAft>
              <a:buClr>
                <a:srgbClr val="FF0000"/>
              </a:buClr>
              <a:buFont typeface="Arial" panose="020B0604020202020204" pitchFamily="34" charset="0"/>
              <a:buChar char="•"/>
              <a:tabLst>
                <a:tab pos="457200" algn="l"/>
                <a:tab pos="742950" algn="l"/>
              </a:tabLst>
              <a:defRPr/>
            </a:pPr>
            <a:r>
              <a:rPr lang="en-US" sz="2800" b="1">
                <a:solidFill>
                  <a:srgbClr val="000000"/>
                </a:solidFill>
                <a:latin typeface="Times New Roman" panose="02020603050405020304" pitchFamily="18" charset="0"/>
                <a:cs typeface="Times New Roman" panose="02020603050405020304" pitchFamily="18" charset="0"/>
              </a:rPr>
              <a:t>Mặc định, cơ sở dữ liệu được tạo trong chế độ: NOARCHIVELOG</a:t>
            </a:r>
            <a:r>
              <a:rPr lang="en-US" sz="2800">
                <a:solidFill>
                  <a:srgbClr val="000000"/>
                </a:solidFill>
                <a:latin typeface="Times New Roman" panose="02020603050405020304" pitchFamily="18" charset="0"/>
                <a:cs typeface="Times New Roman" panose="02020603050405020304" pitchFamily="18" charset="0"/>
              </a:rPr>
              <a:t>.</a:t>
            </a:r>
          </a:p>
          <a:p>
            <a:pPr marL="800100" lvl="1" indent="-342900">
              <a:lnSpc>
                <a:spcPct val="150000"/>
              </a:lnSpc>
              <a:buFont typeface="Symbol" panose="05050102010706020507" pitchFamily="18" charset="2"/>
              <a:buChar char="-"/>
            </a:pPr>
            <a:r>
              <a:rPr lang="en-US" sz="2400">
                <a:latin typeface="Times New Roman" panose="02020603050405020304" pitchFamily="18" charset="0"/>
                <a:cs typeface="Times New Roman" panose="02020603050405020304" pitchFamily="18" charset="0"/>
              </a:rPr>
              <a:t>Tự động hoàn thành bằng ARCn</a:t>
            </a:r>
            <a:endParaRPr lang="en-US" sz="2400">
              <a:solidFill>
                <a:schemeClr val="hlink"/>
              </a:solidFill>
              <a:latin typeface="Times New Roman" panose="02020603050405020304" pitchFamily="18"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sz="2400">
                <a:latin typeface="Times New Roman" panose="02020603050405020304" pitchFamily="18" charset="0"/>
                <a:cs typeface="Times New Roman" panose="02020603050405020304" pitchFamily="18" charset="0"/>
              </a:rPr>
              <a:t>Hoàn thành bằng tay thông qua câu lệnh SQL</a:t>
            </a:r>
          </a:p>
          <a:p>
            <a:pPr marL="0" lvl="1" indent="280988">
              <a:lnSpc>
                <a:spcPct val="150000"/>
              </a:lnSpc>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Khi archive thành công:</a:t>
            </a:r>
          </a:p>
          <a:p>
            <a:pPr marL="1257300" lvl="2" indent="-342900">
              <a:lnSpc>
                <a:spcPct val="150000"/>
              </a:lnSpc>
              <a:buFont typeface="Symbol" panose="05050102010706020507" pitchFamily="18" charset="2"/>
              <a:buChar char="-"/>
            </a:pPr>
            <a:r>
              <a:rPr lang="en-US" sz="2400">
                <a:latin typeface="Times New Roman" panose="02020603050405020304" pitchFamily="18" charset="0"/>
                <a:cs typeface="Times New Roman" panose="02020603050405020304" pitchFamily="18" charset="0"/>
              </a:rPr>
              <a:t>Một entry trong control file được tạo ra.</a:t>
            </a:r>
          </a:p>
          <a:p>
            <a:pPr marL="1257300" lvl="2" indent="-342900">
              <a:lnSpc>
                <a:spcPct val="150000"/>
              </a:lnSpc>
              <a:buFont typeface="Symbol" panose="05050102010706020507" pitchFamily="18" charset="2"/>
              <a:buChar char="-"/>
            </a:pPr>
            <a:r>
              <a:rPr lang="en-US" sz="2400">
                <a:latin typeface="Times New Roman" panose="02020603050405020304" pitchFamily="18" charset="0"/>
                <a:cs typeface="Times New Roman" panose="02020603050405020304" pitchFamily="18" charset="0"/>
              </a:rPr>
              <a:t>Ghi lại: archive log name, log sequence number, .v.v.</a:t>
            </a:r>
          </a:p>
          <a:p>
            <a:pPr marL="0" lvl="2" indent="338138">
              <a:lnSpc>
                <a:spcPct val="150000"/>
              </a:lnSpc>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Online redo log files đầy không thể được sử dụng lại cho đến khi:</a:t>
            </a:r>
          </a:p>
          <a:p>
            <a:pPr marL="1257300" lvl="2" indent="-342900">
              <a:lnSpc>
                <a:spcPct val="150000"/>
              </a:lnSpc>
              <a:buFont typeface="Symbol" panose="05050102010706020507" pitchFamily="18" charset="2"/>
              <a:buChar char="-"/>
            </a:pPr>
            <a:r>
              <a:rPr lang="en-US" sz="2400">
                <a:latin typeface="Times New Roman" panose="02020603050405020304" pitchFamily="18" charset="0"/>
                <a:cs typeface="Times New Roman" panose="02020603050405020304" pitchFamily="18" charset="0"/>
              </a:rPr>
              <a:t>Một checkpoint xuất hiện.</a:t>
            </a:r>
          </a:p>
          <a:p>
            <a:pPr marL="1257300" lvl="2" indent="-342900">
              <a:lnSpc>
                <a:spcPct val="150000"/>
              </a:lnSpc>
              <a:buFont typeface="Symbol" panose="05050102010706020507" pitchFamily="18" charset="2"/>
              <a:buChar char="-"/>
            </a:pPr>
            <a:r>
              <a:rPr lang="en-US" sz="2400">
                <a:latin typeface="Times New Roman" panose="02020603050405020304" pitchFamily="18" charset="0"/>
                <a:cs typeface="Times New Roman" panose="02020603050405020304" pitchFamily="18" charset="0"/>
              </a:rPr>
              <a:t>Archive log file được tạo ra bởi ARCn.</a:t>
            </a:r>
          </a:p>
          <a:p>
            <a:pPr lvl="1">
              <a:lnSpc>
                <a:spcPct val="150000"/>
              </a:lnSpc>
            </a:pPr>
            <a:r>
              <a:rPr lang="en-US" sz="2400">
                <a:latin typeface="Times New Roman" panose="02020603050405020304" pitchFamily="18" charset="0"/>
                <a:cs typeface="Times New Roman" panose="02020603050405020304" pitchFamily="18" charset="0"/>
              </a:rPr>
              <a:t>Có thể tạo ra nhiều archive log file</a:t>
            </a:r>
            <a:r>
              <a:rPr lang="en-US" sz="2400" smtClean="0">
                <a:latin typeface="Times New Roman" panose="02020603050405020304" pitchFamily="18" charset="0"/>
                <a:cs typeface="Times New Roman" panose="02020603050405020304" pitchFamily="18" charset="0"/>
              </a:rPr>
              <a:t>.</a:t>
            </a:r>
            <a:endParaRPr lang="en-US" sz="2800">
              <a:solidFill>
                <a:srgbClr val="000000"/>
              </a:solidFill>
              <a:latin typeface="Times New Roman" panose="02020603050405020304" pitchFamily="18" charset="0"/>
              <a:cs typeface="Times New Roman" panose="02020603050405020304" pitchFamily="18" charset="0"/>
            </a:endParaRPr>
          </a:p>
          <a:p>
            <a:pPr lvl="0" defTabSz="228600" fontAlgn="base">
              <a:lnSpc>
                <a:spcPct val="150000"/>
              </a:lnSpc>
              <a:spcBef>
                <a:spcPct val="20000"/>
              </a:spcBef>
              <a:spcAft>
                <a:spcPct val="0"/>
              </a:spcAft>
              <a:buClr>
                <a:srgbClr val="000000"/>
              </a:buClr>
              <a:tabLst>
                <a:tab pos="457200" algn="l"/>
                <a:tab pos="742950" algn="l"/>
              </a:tabLst>
              <a:defRPr/>
            </a:pPr>
            <a:endParaRPr lang="en-US" sz="28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12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CHẾ ĐỘ ARCHIVE LOG</a:t>
            </a:r>
            <a:endParaRPr lang="vi-VN"/>
          </a:p>
        </p:txBody>
      </p:sp>
      <p:sp>
        <p:nvSpPr>
          <p:cNvPr id="4" name="Rectangle 3"/>
          <p:cNvSpPr/>
          <p:nvPr/>
        </p:nvSpPr>
        <p:spPr>
          <a:xfrm>
            <a:off x="375139" y="891615"/>
            <a:ext cx="11357316" cy="5866221"/>
          </a:xfrm>
          <a:prstGeom prst="rect">
            <a:avLst/>
          </a:prstGeom>
        </p:spPr>
        <p:txBody>
          <a:bodyPr wrap="square">
            <a:spAutoFit/>
          </a:bodyPr>
          <a:lstStyle/>
          <a:p>
            <a:pPr marL="342900" lvl="1" indent="-228600" defTabSz="228600" fontAlgn="base">
              <a:lnSpc>
                <a:spcPct val="150000"/>
              </a:lnSpc>
              <a:spcBef>
                <a:spcPct val="20000"/>
              </a:spcBef>
              <a:spcAft>
                <a:spcPct val="0"/>
              </a:spcAft>
              <a:buClr>
                <a:srgbClr val="FF0000"/>
              </a:buClr>
              <a:buFont typeface="Arial" panose="020B0604020202020204" pitchFamily="34" charset="0"/>
              <a:buChar char="•"/>
              <a:tabLst>
                <a:tab pos="457200" algn="l"/>
                <a:tab pos="742950" algn="l"/>
              </a:tabLst>
              <a:defRPr/>
            </a:pPr>
            <a:r>
              <a:rPr lang="en-US" sz="2800" smtClean="0">
                <a:solidFill>
                  <a:srgbClr val="000000"/>
                </a:solidFill>
                <a:latin typeface="Times New Roman" panose="02020603050405020304" pitchFamily="18" charset="0"/>
                <a:cs typeface="Times New Roman" panose="02020603050405020304" pitchFamily="18" charset="0"/>
              </a:rPr>
              <a:t>Hiển thị thông tin archive log:</a:t>
            </a:r>
          </a:p>
          <a:p>
            <a:pPr marL="114300" lvl="1" defTabSz="228600" fontAlgn="base">
              <a:lnSpc>
                <a:spcPct val="150000"/>
              </a:lnSpc>
              <a:spcBef>
                <a:spcPct val="20000"/>
              </a:spcBef>
              <a:spcAft>
                <a:spcPct val="0"/>
              </a:spcAft>
              <a:buClr>
                <a:srgbClr val="FF0000"/>
              </a:buClr>
              <a:tabLst>
                <a:tab pos="457200" algn="l"/>
                <a:tab pos="742950" algn="l"/>
              </a:tabLst>
              <a:defRPr/>
            </a:pPr>
            <a:r>
              <a:rPr lang="en-US" sz="2800" b="1" smtClean="0">
                <a:solidFill>
                  <a:srgbClr val="000000"/>
                </a:solidFill>
                <a:latin typeface="Courier New" panose="02070309020205020404" pitchFamily="49" charset="0"/>
                <a:cs typeface="Courier New" panose="02070309020205020404" pitchFamily="49" charset="0"/>
              </a:rPr>
              <a:t> archive log list;</a:t>
            </a:r>
          </a:p>
          <a:p>
            <a:pPr marL="114300" lvl="1" defTabSz="228600" fontAlgn="base">
              <a:lnSpc>
                <a:spcPct val="150000"/>
              </a:lnSpc>
              <a:spcBef>
                <a:spcPct val="20000"/>
              </a:spcBef>
              <a:spcAft>
                <a:spcPct val="0"/>
              </a:spcAft>
              <a:buClr>
                <a:srgbClr val="FF0000"/>
              </a:buClr>
              <a:tabLst>
                <a:tab pos="457200" algn="l"/>
                <a:tab pos="742950" algn="l"/>
              </a:tabLst>
              <a:defRPr/>
            </a:pPr>
            <a:r>
              <a:rPr lang="en-US" sz="2800" smtClean="0">
                <a:solidFill>
                  <a:srgbClr val="000000"/>
                </a:solidFill>
                <a:latin typeface="Times New Roman" panose="02020603050405020304" pitchFamily="18" charset="0"/>
                <a:cs typeface="Times New Roman" panose="02020603050405020304" pitchFamily="18" charset="0"/>
              </a:rPr>
              <a:t>Quy trình chuyển đổi từ no archive log sang archive log và ngược lại:</a:t>
            </a:r>
          </a:p>
          <a:p>
            <a:pPr marL="571500" lvl="1" indent="-457200" defTabSz="228600" fontAlgn="base">
              <a:lnSpc>
                <a:spcPct val="150000"/>
              </a:lnSpc>
              <a:spcBef>
                <a:spcPct val="20000"/>
              </a:spcBef>
              <a:spcAft>
                <a:spcPct val="0"/>
              </a:spcAft>
              <a:buClr>
                <a:srgbClr val="FF0000"/>
              </a:buClr>
              <a:buFontTx/>
              <a:buChar char="-"/>
              <a:tabLst>
                <a:tab pos="457200" algn="l"/>
                <a:tab pos="742950" algn="l"/>
              </a:tabLst>
              <a:defRPr/>
            </a:pPr>
            <a:r>
              <a:rPr lang="en-US" sz="2800" b="1" smtClean="0">
                <a:solidFill>
                  <a:srgbClr val="000000"/>
                </a:solidFill>
                <a:latin typeface="Courier New" panose="02070309020205020404" pitchFamily="49" charset="0"/>
                <a:cs typeface="Courier New" panose="02070309020205020404" pitchFamily="49" charset="0"/>
              </a:rPr>
              <a:t>Shutdown database</a:t>
            </a:r>
          </a:p>
          <a:p>
            <a:pPr marL="571500" lvl="1" indent="-457200" defTabSz="228600" fontAlgn="base">
              <a:lnSpc>
                <a:spcPct val="150000"/>
              </a:lnSpc>
              <a:spcBef>
                <a:spcPct val="20000"/>
              </a:spcBef>
              <a:spcAft>
                <a:spcPct val="0"/>
              </a:spcAft>
              <a:buClr>
                <a:srgbClr val="FF0000"/>
              </a:buClr>
              <a:buFontTx/>
              <a:buChar char="-"/>
              <a:tabLst>
                <a:tab pos="457200" algn="l"/>
                <a:tab pos="742950" algn="l"/>
              </a:tabLst>
              <a:defRPr/>
            </a:pPr>
            <a:r>
              <a:rPr lang="en-US" sz="2800" b="1" smtClean="0">
                <a:solidFill>
                  <a:srgbClr val="000000"/>
                </a:solidFill>
                <a:latin typeface="Courier New" panose="02070309020205020404" pitchFamily="49" charset="0"/>
                <a:cs typeface="Courier New" panose="02070309020205020404" pitchFamily="49" charset="0"/>
              </a:rPr>
              <a:t>Khởi động ở chế độ mount</a:t>
            </a:r>
          </a:p>
          <a:p>
            <a:pPr marL="571500" lvl="1" indent="-457200" defTabSz="228600" fontAlgn="base">
              <a:lnSpc>
                <a:spcPct val="150000"/>
              </a:lnSpc>
              <a:spcBef>
                <a:spcPct val="20000"/>
              </a:spcBef>
              <a:spcAft>
                <a:spcPct val="0"/>
              </a:spcAft>
              <a:buClr>
                <a:srgbClr val="FF0000"/>
              </a:buClr>
              <a:buFontTx/>
              <a:buChar char="-"/>
              <a:tabLst>
                <a:tab pos="457200" algn="l"/>
                <a:tab pos="742950" algn="l"/>
              </a:tabLst>
              <a:defRPr/>
            </a:pPr>
            <a:r>
              <a:rPr lang="en-US" sz="2800" b="1" smtClean="0">
                <a:solidFill>
                  <a:srgbClr val="000000"/>
                </a:solidFill>
                <a:latin typeface="Courier New" panose="02070309020205020404" pitchFamily="49" charset="0"/>
                <a:cs typeface="Courier New" panose="02070309020205020404" pitchFamily="49" charset="0"/>
              </a:rPr>
              <a:t>Alter database archivelog|noarchivelog;</a:t>
            </a:r>
          </a:p>
          <a:p>
            <a:pPr marL="571500" lvl="1" indent="-457200" defTabSz="228600" fontAlgn="base">
              <a:lnSpc>
                <a:spcPct val="150000"/>
              </a:lnSpc>
              <a:spcBef>
                <a:spcPct val="20000"/>
              </a:spcBef>
              <a:spcAft>
                <a:spcPct val="0"/>
              </a:spcAft>
              <a:buClr>
                <a:srgbClr val="FF0000"/>
              </a:buClr>
              <a:buFontTx/>
              <a:buChar char="-"/>
              <a:tabLst>
                <a:tab pos="457200" algn="l"/>
                <a:tab pos="742950" algn="l"/>
              </a:tabLst>
              <a:defRPr/>
            </a:pPr>
            <a:r>
              <a:rPr lang="en-US" sz="2800" b="1" smtClean="0">
                <a:solidFill>
                  <a:srgbClr val="000000"/>
                </a:solidFill>
                <a:latin typeface="Courier New" panose="02070309020205020404" pitchFamily="49" charset="0"/>
                <a:cs typeface="Courier New" panose="02070309020205020404" pitchFamily="49" charset="0"/>
              </a:rPr>
              <a:t>Alter database open;</a:t>
            </a:r>
          </a:p>
          <a:p>
            <a:pPr marL="114300" lvl="1" defTabSz="228600" fontAlgn="base">
              <a:lnSpc>
                <a:spcPct val="150000"/>
              </a:lnSpc>
              <a:spcBef>
                <a:spcPct val="20000"/>
              </a:spcBef>
              <a:spcAft>
                <a:spcPct val="0"/>
              </a:spcAft>
              <a:buClr>
                <a:srgbClr val="FF0000"/>
              </a:buClr>
              <a:tabLst>
                <a:tab pos="457200" algn="l"/>
                <a:tab pos="742950" algn="l"/>
              </a:tabLst>
              <a:defRPr/>
            </a:pPr>
            <a:endParaRPr lang="en-US" sz="28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008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vi-VN"/>
          </a:p>
        </p:txBody>
      </p:sp>
      <p:sp>
        <p:nvSpPr>
          <p:cNvPr id="3" name="TextBox 2"/>
          <p:cNvSpPr txBox="1"/>
          <p:nvPr/>
        </p:nvSpPr>
        <p:spPr>
          <a:xfrm>
            <a:off x="703385" y="872197"/>
            <a:ext cx="10255347" cy="5078313"/>
          </a:xfrm>
          <a:prstGeom prst="rect">
            <a:avLst/>
          </a:prstGeom>
          <a:noFill/>
        </p:spPr>
        <p:txBody>
          <a:bodyPr wrap="square" rtlCol="0">
            <a:spAutoFit/>
          </a:bodyPr>
          <a:lstStyle/>
          <a:p>
            <a:pPr>
              <a:lnSpc>
                <a:spcPct val="150000"/>
              </a:lnSpc>
            </a:pPr>
            <a:r>
              <a:rPr lang="en-US" sz="2400" smtClean="0">
                <a:latin typeface="Times New Roman" panose="02020603050405020304" pitchFamily="18" charset="0"/>
                <a:cs typeface="Times New Roman" panose="02020603050405020304" pitchFamily="18" charset="0"/>
              </a:rPr>
              <a:t>Sử dụng CSDL </a:t>
            </a:r>
            <a:r>
              <a:rPr lang="en-US" sz="2400" b="1" smtClean="0">
                <a:latin typeface="Times New Roman" panose="02020603050405020304" pitchFamily="18" charset="0"/>
                <a:cs typeface="Times New Roman" panose="02020603050405020304" pitchFamily="18" charset="0"/>
              </a:rPr>
              <a:t>YOURNAMEDB</a:t>
            </a:r>
            <a:r>
              <a:rPr lang="en-US" sz="2400" smtClean="0">
                <a:latin typeface="Times New Roman" panose="02020603050405020304" pitchFamily="18" charset="0"/>
                <a:cs typeface="Times New Roman" panose="02020603050405020304" pitchFamily="18" charset="0"/>
              </a:rPr>
              <a:t>, thực hiện các yêu cầu sau:</a:t>
            </a:r>
          </a:p>
          <a:p>
            <a:pPr marL="457200" indent="-457200">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Hiển thị vị trí lưu trữ các online redo log file.</a:t>
            </a:r>
          </a:p>
          <a:p>
            <a:pPr marL="457200" indent="-457200">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Cho biết database đang ở chế độ archive log hay no archive log.</a:t>
            </a:r>
          </a:p>
          <a:p>
            <a:pPr marL="457200" indent="-457200">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Thêm 1 online redo log file group với 2 member, kích thước 4MB.</a:t>
            </a:r>
          </a:p>
          <a:p>
            <a:pPr marL="457200" indent="-457200">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Thêm vào mỗi group 1 member</a:t>
            </a:r>
          </a:p>
          <a:p>
            <a:pPr marL="457200" indent="-457200">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Log switch group vừa tạo ra sang trạng thái current.</a:t>
            </a:r>
          </a:p>
          <a:p>
            <a:pPr marL="457200" indent="-457200">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Đổi tên các member của group vừa tạo ra</a:t>
            </a:r>
          </a:p>
          <a:p>
            <a:pPr marL="457200" indent="-457200">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Xóa group vừa tạo ra</a:t>
            </a:r>
          </a:p>
          <a:p>
            <a:pPr marL="457200" indent="-457200">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Chuyển CSDL sang chế độ archive log.</a:t>
            </a:r>
          </a:p>
        </p:txBody>
      </p:sp>
    </p:spTree>
    <p:extLst>
      <p:ext uri="{BB962C8B-B14F-4D97-AF65-F5344CB8AC3E}">
        <p14:creationId xmlns:p14="http://schemas.microsoft.com/office/powerpoint/2010/main" val="3489590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1. Mục </a:t>
            </a:r>
            <a:r>
              <a:rPr lang="en-US" altLang="en-US"/>
              <a:t>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mtClean="0"/>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3200">
                <a:latin typeface="Times New Roman" panose="02020603050405020304" pitchFamily="18" charset="0"/>
                <a:cs typeface="Times New Roman" panose="02020603050405020304" pitchFamily="18" charset="0"/>
              </a:rPr>
              <a:t>Sau khi hoàn thành bài học này bạn có </a:t>
            </a:r>
            <a:r>
              <a:rPr lang="en-US" sz="3200" smtClean="0">
                <a:latin typeface="Times New Roman" panose="02020603050405020304" pitchFamily="18" charset="0"/>
                <a:cs typeface="Times New Roman" panose="02020603050405020304" pitchFamily="18" charset="0"/>
              </a:rPr>
              <a:t>thể:</a:t>
            </a:r>
            <a:endParaRPr lang="en-US" sz="3200">
              <a:latin typeface="Times New Roman" panose="02020603050405020304" pitchFamily="18" charset="0"/>
              <a:cs typeface="Times New Roman" panose="02020603050405020304" pitchFamily="18" charset="0"/>
            </a:endParaRPr>
          </a:p>
          <a:p>
            <a:pPr lvl="1" algn="just"/>
            <a:r>
              <a:rPr lang="en-US" sz="2800">
                <a:latin typeface="Times New Roman" panose="02020603050405020304" pitchFamily="18" charset="0"/>
                <a:cs typeface="Times New Roman" panose="02020603050405020304" pitchFamily="18" charset="0"/>
              </a:rPr>
              <a:t>Hiểu được mục đích của online redo log file.</a:t>
            </a:r>
          </a:p>
          <a:p>
            <a:pPr lvl="1" algn="just"/>
            <a:r>
              <a:rPr lang="en-US" sz="2800">
                <a:latin typeface="Times New Roman" panose="02020603050405020304" pitchFamily="18" charset="0"/>
                <a:cs typeface="Times New Roman" panose="02020603050405020304" pitchFamily="18" charset="0"/>
              </a:rPr>
              <a:t>Hiểu được cấu trúc của online redo log file.</a:t>
            </a:r>
          </a:p>
          <a:p>
            <a:pPr lvl="1" algn="just"/>
            <a:r>
              <a:rPr lang="en-US" sz="2800">
                <a:latin typeface="Times New Roman" panose="02020603050405020304" pitchFamily="18" charset="0"/>
                <a:cs typeface="Times New Roman" panose="02020603050405020304" pitchFamily="18" charset="0"/>
              </a:rPr>
              <a:t>Điều khiển các log </a:t>
            </a:r>
            <a:r>
              <a:rPr lang="en-US" sz="2800" smtClean="0">
                <a:latin typeface="Times New Roman" panose="02020603050405020304" pitchFamily="18" charset="0"/>
                <a:cs typeface="Times New Roman" panose="02020603050405020304" pitchFamily="18" charset="0"/>
              </a:rPr>
              <a:t>switch </a:t>
            </a:r>
            <a:r>
              <a:rPr lang="en-US" sz="2800">
                <a:latin typeface="Times New Roman" panose="02020603050405020304" pitchFamily="18" charset="0"/>
                <a:cs typeface="Times New Roman" panose="02020603050405020304" pitchFamily="18" charset="0"/>
              </a:rPr>
              <a:t>và các checkpoint.</a:t>
            </a:r>
          </a:p>
          <a:p>
            <a:pPr lvl="1" algn="just"/>
            <a:r>
              <a:rPr lang="en-US" sz="2800">
                <a:latin typeface="Times New Roman" panose="02020603050405020304" pitchFamily="18" charset="0"/>
                <a:cs typeface="Times New Roman" panose="02020603050405020304" pitchFamily="18" charset="0"/>
              </a:rPr>
              <a:t>Tạo mới và duy trì các online redo log file.</a:t>
            </a:r>
          </a:p>
          <a:p>
            <a:pPr lvl="1" algn="just"/>
            <a:r>
              <a:rPr lang="en-US" sz="2800" smtClean="0">
                <a:latin typeface="Times New Roman" panose="02020603050405020304" pitchFamily="18" charset="0"/>
                <a:cs typeface="Times New Roman" panose="02020603050405020304" pitchFamily="18" charset="0"/>
              </a:rPr>
              <a:t>Lấy </a:t>
            </a:r>
            <a:r>
              <a:rPr lang="en-US" sz="2800">
                <a:latin typeface="Times New Roman" panose="02020603050405020304" pitchFamily="18" charset="0"/>
                <a:cs typeface="Times New Roman" panose="02020603050405020304" pitchFamily="18" charset="0"/>
              </a:rPr>
              <a:t>các thông tin về online redo log file.</a:t>
            </a:r>
          </a:p>
        </p:txBody>
      </p:sp>
    </p:spTree>
    <p:extLst>
      <p:ext uri="{BB962C8B-B14F-4D97-AF65-F5344CB8AC3E}">
        <p14:creationId xmlns:p14="http://schemas.microsoft.com/office/powerpoint/2010/main" val="269963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p:cNvSpPr>
            <a:spLocks noChangeArrowheads="1"/>
          </p:cNvSpPr>
          <p:nvPr/>
        </p:nvSpPr>
        <p:spPr bwMode="gray">
          <a:xfrm>
            <a:off x="2519838" y="1246474"/>
            <a:ext cx="6521996"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VỀ ONLINE REDO LOG FILE</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AutoShape 15"/>
          <p:cNvSpPr>
            <a:spLocks noChangeArrowheads="1"/>
          </p:cNvSpPr>
          <p:nvPr/>
        </p:nvSpPr>
        <p:spPr bwMode="gray">
          <a:xfrm>
            <a:off x="2551932" y="2279868"/>
            <a:ext cx="6493594"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THÊM, CHỈNH SỬA ONLINE REDO LOG FILE</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AutoShape 17"/>
          <p:cNvSpPr>
            <a:spLocks noChangeArrowheads="1"/>
          </p:cNvSpPr>
          <p:nvPr/>
        </p:nvSpPr>
        <p:spPr bwMode="gray">
          <a:xfrm>
            <a:off x="2519836" y="3269234"/>
            <a:ext cx="6521998"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LẤY THÔNG TIN VỀ </a:t>
            </a: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ONLINE REDO LOG </a:t>
            </a: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AutoShape 17"/>
          <p:cNvSpPr>
            <a:spLocks noChangeArrowheads="1"/>
          </p:cNvSpPr>
          <p:nvPr/>
        </p:nvSpPr>
        <p:spPr bwMode="gray">
          <a:xfrm>
            <a:off x="2551932" y="5518755"/>
            <a:ext cx="6507796"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BÀI TẬP</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AutoShape 17"/>
          <p:cNvSpPr>
            <a:spLocks noChangeArrowheads="1"/>
          </p:cNvSpPr>
          <p:nvPr/>
        </p:nvSpPr>
        <p:spPr bwMode="gray">
          <a:xfrm>
            <a:off x="2551932" y="4391095"/>
            <a:ext cx="6521998" cy="703842"/>
          </a:xfrm>
          <a:prstGeom prst="roundRect">
            <a:avLst>
              <a:gd name="adj" fmla="val 11921"/>
            </a:avLst>
          </a:prstGeom>
          <a:gradFill rotWithShape="1">
            <a:gsLst>
              <a:gs pos="0">
                <a:schemeClr val="accent4">
                  <a:lumMod val="75000"/>
                </a:schemeClr>
              </a:gs>
              <a:gs pos="100000">
                <a:schemeClr val="accent4">
                  <a:lumMod val="75000"/>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CHẾ ĐỘ ARCHIVE LOG VÀ NO ARCHIVE LOG</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VỀ ONLINE REDO LOG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4" name="Rectangle 3"/>
          <p:cNvSpPr txBox="1">
            <a:spLocks noChangeArrowheads="1"/>
          </p:cNvSpPr>
          <p:nvPr/>
        </p:nvSpPr>
        <p:spPr>
          <a:xfrm>
            <a:off x="280573" y="958874"/>
            <a:ext cx="7914640" cy="2629047"/>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v"/>
            </a:pPr>
            <a:r>
              <a:rPr lang="en-US" sz="2800" b="1" smtClean="0">
                <a:latin typeface="Times New Roman" panose="02020603050405020304" pitchFamily="18" charset="0"/>
                <a:cs typeface="Times New Roman" panose="02020603050405020304" pitchFamily="18" charset="0"/>
              </a:rPr>
              <a:t> Online Redo log file có các đặc điểm sau:</a:t>
            </a:r>
          </a:p>
          <a:p>
            <a:pPr marL="1308100" lvl="1"/>
            <a:r>
              <a:rPr lang="en-US" sz="2800" smtClean="0">
                <a:latin typeface="Times New Roman" panose="02020603050405020304" pitchFamily="18" charset="0"/>
                <a:cs typeface="Times New Roman" panose="02020603050405020304" pitchFamily="18" charset="0"/>
              </a:rPr>
              <a:t>Ghi lại tất cả các thay đổi với dữ liệu.</a:t>
            </a:r>
          </a:p>
          <a:p>
            <a:pPr marL="1308100" lvl="1"/>
            <a:r>
              <a:rPr lang="en-US" sz="2800" smtClean="0">
                <a:latin typeface="Times New Roman" panose="02020603050405020304" pitchFamily="18" charset="0"/>
                <a:cs typeface="Times New Roman" panose="02020603050405020304" pitchFamily="18" charset="0"/>
              </a:rPr>
              <a:t>Cung cấp kỹ thuật phục hồi. </a:t>
            </a:r>
          </a:p>
          <a:p>
            <a:pPr marL="1308100" lvl="1"/>
            <a:r>
              <a:rPr lang="en-US" sz="2800" smtClean="0">
                <a:latin typeface="Times New Roman" panose="02020603050405020304" pitchFamily="18" charset="0"/>
                <a:cs typeface="Times New Roman" panose="02020603050405020304" pitchFamily="18" charset="0"/>
              </a:rPr>
              <a:t>Được tổ chức thành nhóm (group).</a:t>
            </a:r>
          </a:p>
          <a:p>
            <a:pPr marL="1308100" lvl="1"/>
            <a:r>
              <a:rPr lang="en-US" sz="2800" smtClean="0">
                <a:latin typeface="Times New Roman" panose="02020603050405020304" pitchFamily="18" charset="0"/>
                <a:cs typeface="Times New Roman" panose="02020603050405020304" pitchFamily="18" charset="0"/>
              </a:rPr>
              <a:t>Phải có ít nhất hai nhóm.</a:t>
            </a:r>
          </a:p>
        </p:txBody>
      </p:sp>
      <p:sp>
        <p:nvSpPr>
          <p:cNvPr id="81" name="Rectangle 4"/>
          <p:cNvSpPr>
            <a:spLocks noChangeArrowheads="1"/>
          </p:cNvSpPr>
          <p:nvPr/>
        </p:nvSpPr>
        <p:spPr bwMode="blackWhite">
          <a:xfrm>
            <a:off x="4266028" y="4035987"/>
            <a:ext cx="3289300" cy="1839912"/>
          </a:xfrm>
          <a:prstGeom prst="rect">
            <a:avLst/>
          </a:prstGeom>
          <a:solidFill>
            <a:srgbClr val="FFCC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95000"/>
              </a:lnSpc>
              <a:spcBef>
                <a:spcPct val="0"/>
              </a:spcBef>
              <a:spcAft>
                <a:spcPct val="0"/>
              </a:spcAft>
            </a:pPr>
            <a:endParaRPr lang="vi-VN" sz="1800" b="1" smtClean="0">
              <a:solidFill>
                <a:srgbClr val="000000"/>
              </a:solidFill>
              <a:latin typeface="Arial" panose="020B0604020202020204" pitchFamily="34" charset="0"/>
            </a:endParaRPr>
          </a:p>
        </p:txBody>
      </p:sp>
      <p:grpSp>
        <p:nvGrpSpPr>
          <p:cNvPr id="82" name="Group 5"/>
          <p:cNvGrpSpPr>
            <a:grpSpLocks/>
          </p:cNvGrpSpPr>
          <p:nvPr/>
        </p:nvGrpSpPr>
        <p:grpSpPr bwMode="auto">
          <a:xfrm>
            <a:off x="5543966" y="4647174"/>
            <a:ext cx="912812" cy="654050"/>
            <a:chOff x="1070" y="1910"/>
            <a:chExt cx="532" cy="412"/>
          </a:xfrm>
        </p:grpSpPr>
        <p:sp>
          <p:nvSpPr>
            <p:cNvPr id="83" name="Rectangle 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4" name="Oval 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5" name="Oval 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86" name="Group 9"/>
          <p:cNvGrpSpPr>
            <a:grpSpLocks/>
          </p:cNvGrpSpPr>
          <p:nvPr/>
        </p:nvGrpSpPr>
        <p:grpSpPr bwMode="auto">
          <a:xfrm>
            <a:off x="5543966" y="4094724"/>
            <a:ext cx="912812" cy="654050"/>
            <a:chOff x="1070" y="1910"/>
            <a:chExt cx="532" cy="412"/>
          </a:xfrm>
        </p:grpSpPr>
        <p:sp>
          <p:nvSpPr>
            <p:cNvPr id="87" name="Rectangle 10"/>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8" name="Oval 11"/>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9" name="Oval 12"/>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90" name="Group 13"/>
          <p:cNvGrpSpPr>
            <a:grpSpLocks/>
          </p:cNvGrpSpPr>
          <p:nvPr/>
        </p:nvGrpSpPr>
        <p:grpSpPr bwMode="auto">
          <a:xfrm>
            <a:off x="4418428" y="5174224"/>
            <a:ext cx="912813" cy="654050"/>
            <a:chOff x="1070" y="1910"/>
            <a:chExt cx="532" cy="412"/>
          </a:xfrm>
        </p:grpSpPr>
        <p:sp>
          <p:nvSpPr>
            <p:cNvPr id="91" name="Rectangle 1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2" name="Oval 15"/>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3" name="Oval 1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94" name="Group 17"/>
          <p:cNvGrpSpPr>
            <a:grpSpLocks/>
          </p:cNvGrpSpPr>
          <p:nvPr/>
        </p:nvGrpSpPr>
        <p:grpSpPr bwMode="auto">
          <a:xfrm>
            <a:off x="4418428" y="4639237"/>
            <a:ext cx="912813" cy="654050"/>
            <a:chOff x="1070" y="1910"/>
            <a:chExt cx="532" cy="412"/>
          </a:xfrm>
        </p:grpSpPr>
        <p:sp>
          <p:nvSpPr>
            <p:cNvPr id="95" name="Rectangle 18"/>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6" name="Oval 19"/>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7" name="Oval 20"/>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98" name="Group 21"/>
          <p:cNvGrpSpPr>
            <a:grpSpLocks/>
          </p:cNvGrpSpPr>
          <p:nvPr/>
        </p:nvGrpSpPr>
        <p:grpSpPr bwMode="auto">
          <a:xfrm>
            <a:off x="4420016" y="4094724"/>
            <a:ext cx="912812" cy="654050"/>
            <a:chOff x="1070" y="1910"/>
            <a:chExt cx="532" cy="412"/>
          </a:xfrm>
        </p:grpSpPr>
        <p:sp>
          <p:nvSpPr>
            <p:cNvPr id="99" name="Rectangle 2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0" name="Oval 2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1" name="Oval 2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102" name="Group 25"/>
          <p:cNvGrpSpPr>
            <a:grpSpLocks/>
          </p:cNvGrpSpPr>
          <p:nvPr/>
        </p:nvGrpSpPr>
        <p:grpSpPr bwMode="auto">
          <a:xfrm>
            <a:off x="6571078" y="4123299"/>
            <a:ext cx="912813" cy="654050"/>
            <a:chOff x="1070" y="1910"/>
            <a:chExt cx="532" cy="412"/>
          </a:xfrm>
        </p:grpSpPr>
        <p:sp>
          <p:nvSpPr>
            <p:cNvPr id="103" name="Rectangle 2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4" name="Oval 2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5" name="Oval 2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06" name="Rectangle 29"/>
          <p:cNvSpPr>
            <a:spLocks noChangeArrowheads="1"/>
          </p:cNvSpPr>
          <p:nvPr/>
        </p:nvSpPr>
        <p:spPr bwMode="auto">
          <a:xfrm>
            <a:off x="6505991" y="4199499"/>
            <a:ext cx="10429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70000"/>
              </a:lnSpc>
              <a:spcBef>
                <a:spcPct val="50000"/>
              </a:spcBef>
              <a:spcAft>
                <a:spcPct val="0"/>
              </a:spcAft>
            </a:pPr>
            <a:r>
              <a:rPr lang="en-US" sz="1800" b="1" smtClean="0">
                <a:solidFill>
                  <a:srgbClr val="000000"/>
                </a:solidFill>
                <a:latin typeface="Arial" panose="020B0604020202020204" pitchFamily="34" charset="0"/>
              </a:rPr>
              <a:t>Redo log files</a:t>
            </a:r>
          </a:p>
        </p:txBody>
      </p:sp>
    </p:spTree>
    <p:extLst>
      <p:ext uri="{BB962C8B-B14F-4D97-AF65-F5344CB8AC3E}">
        <p14:creationId xmlns:p14="http://schemas.microsoft.com/office/powerpoint/2010/main" val="3031081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15"/>
          <p:cNvSpPr>
            <a:spLocks noChangeArrowheads="1"/>
          </p:cNvSpPr>
          <p:nvPr/>
        </p:nvSpPr>
        <p:spPr bwMode="auto">
          <a:xfrm>
            <a:off x="2542271" y="2086316"/>
            <a:ext cx="1562100" cy="2921000"/>
          </a:xfrm>
          <a:prstGeom prst="rect">
            <a:avLst/>
          </a:prstGeom>
          <a:solidFill>
            <a:schemeClr val="accent2">
              <a:lumMod val="20000"/>
              <a:lumOff val="80000"/>
            </a:schemeClr>
          </a:solidFill>
          <a:ln w="2857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 name="Title 1"/>
          <p:cNvSpPr>
            <a:spLocks noGrp="1"/>
          </p:cNvSpPr>
          <p:nvPr>
            <p:ph type="title"/>
          </p:nvPr>
        </p:nvSpPr>
        <p:spPr/>
        <p:txBody>
          <a:bodyPr/>
          <a:lstStyle/>
          <a:p>
            <a:r>
              <a:rPr lang="en-US" smtClean="0"/>
              <a:t>1. Cấu </a:t>
            </a:r>
            <a:r>
              <a:rPr lang="en-US"/>
              <a:t>trúc của Online Redo Log File</a:t>
            </a:r>
            <a:endParaRPr lang="vi-VN"/>
          </a:p>
        </p:txBody>
      </p:sp>
      <p:sp>
        <p:nvSpPr>
          <p:cNvPr id="52" name="Rectangle 3"/>
          <p:cNvSpPr>
            <a:spLocks noChangeArrowheads="1"/>
          </p:cNvSpPr>
          <p:nvPr/>
        </p:nvSpPr>
        <p:spPr bwMode="ltGray">
          <a:xfrm>
            <a:off x="2694671" y="2874934"/>
            <a:ext cx="1257300" cy="528915"/>
          </a:xfrm>
          <a:prstGeom prst="rect">
            <a:avLst/>
          </a:prstGeom>
          <a:solidFill>
            <a:schemeClr val="accent5">
              <a:lumMod val="60000"/>
              <a:lumOff val="40000"/>
            </a:schemeClr>
          </a:solidFill>
          <a:ln>
            <a:noFill/>
          </a:ln>
          <a:effec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3" name="Oval 4"/>
          <p:cNvSpPr>
            <a:spLocks noChangeArrowheads="1"/>
          </p:cNvSpPr>
          <p:nvPr/>
        </p:nvSpPr>
        <p:spPr bwMode="ltGray">
          <a:xfrm>
            <a:off x="2694671" y="2694329"/>
            <a:ext cx="1257300" cy="339710"/>
          </a:xfrm>
          <a:prstGeom prst="ellipse">
            <a:avLst/>
          </a:prstGeom>
          <a:solidFill>
            <a:schemeClr val="accent1">
              <a:lumMod val="20000"/>
              <a:lumOff val="80000"/>
            </a:schemeClr>
          </a:solidFill>
          <a:ln>
            <a:noFill/>
          </a:ln>
          <a:effec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4" name="Oval 5"/>
          <p:cNvSpPr>
            <a:spLocks noChangeArrowheads="1"/>
          </p:cNvSpPr>
          <p:nvPr/>
        </p:nvSpPr>
        <p:spPr bwMode="ltGray">
          <a:xfrm>
            <a:off x="2694671" y="3240444"/>
            <a:ext cx="1257300" cy="339710"/>
          </a:xfrm>
          <a:prstGeom prst="ellipse">
            <a:avLst/>
          </a:prstGeom>
          <a:solidFill>
            <a:schemeClr val="accent5">
              <a:lumMod val="60000"/>
              <a:lumOff val="40000"/>
            </a:schemeClr>
          </a:solidFill>
          <a:ln>
            <a:noFill/>
          </a:ln>
          <a:effec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55" name="Group 6"/>
          <p:cNvGrpSpPr>
            <a:grpSpLocks/>
          </p:cNvGrpSpPr>
          <p:nvPr/>
        </p:nvGrpSpPr>
        <p:grpSpPr bwMode="auto">
          <a:xfrm>
            <a:off x="2694671" y="3942104"/>
            <a:ext cx="1257300" cy="885825"/>
            <a:chOff x="0" y="339"/>
            <a:chExt cx="532" cy="412"/>
          </a:xfrm>
        </p:grpSpPr>
        <p:sp>
          <p:nvSpPr>
            <p:cNvPr id="56" name="Rectangle 7"/>
            <p:cNvSpPr>
              <a:spLocks noChangeArrowheads="1"/>
            </p:cNvSpPr>
            <p:nvPr/>
          </p:nvSpPr>
          <p:spPr bwMode="ltGray">
            <a:xfrm>
              <a:off x="0" y="423"/>
              <a:ext cx="532" cy="246"/>
            </a:xfrm>
            <a:prstGeom prst="rect">
              <a:avLst/>
            </a:prstGeom>
            <a:solidFill>
              <a:schemeClr val="accent5">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7" name="Oval 8"/>
            <p:cNvSpPr>
              <a:spLocks noChangeArrowheads="1"/>
            </p:cNvSpPr>
            <p:nvPr/>
          </p:nvSpPr>
          <p:spPr bwMode="ltGray">
            <a:xfrm>
              <a:off x="0" y="339"/>
              <a:ext cx="532" cy="158"/>
            </a:xfrm>
            <a:prstGeom prst="ellipse">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8" name="Oval 9"/>
            <p:cNvSpPr>
              <a:spLocks noChangeArrowheads="1"/>
            </p:cNvSpPr>
            <p:nvPr/>
          </p:nvSpPr>
          <p:spPr bwMode="ltGray">
            <a:xfrm>
              <a:off x="0" y="593"/>
              <a:ext cx="532" cy="158"/>
            </a:xfrm>
            <a:prstGeom prst="ellipse">
              <a:avLst/>
            </a:prstGeom>
            <a:solidFill>
              <a:schemeClr val="accent5">
                <a:lumMod val="60000"/>
                <a:lumOff val="4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59" name="Rectangle 11"/>
          <p:cNvSpPr>
            <a:spLocks noChangeArrowheads="1"/>
          </p:cNvSpPr>
          <p:nvPr/>
        </p:nvSpPr>
        <p:spPr bwMode="auto">
          <a:xfrm>
            <a:off x="4926696" y="2086316"/>
            <a:ext cx="1562100" cy="2921000"/>
          </a:xfrm>
          <a:prstGeom prst="rect">
            <a:avLst/>
          </a:prstGeom>
          <a:solidFill>
            <a:schemeClr val="accent2">
              <a:lumMod val="20000"/>
              <a:lumOff val="80000"/>
            </a:schemeClr>
          </a:solidFill>
          <a:ln w="2857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0" name="Rectangle 12"/>
          <p:cNvSpPr>
            <a:spLocks noChangeArrowheads="1"/>
          </p:cNvSpPr>
          <p:nvPr/>
        </p:nvSpPr>
        <p:spPr bwMode="auto">
          <a:xfrm>
            <a:off x="4898121" y="2151404"/>
            <a:ext cx="161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2</a:t>
            </a:r>
          </a:p>
        </p:txBody>
      </p:sp>
      <p:sp>
        <p:nvSpPr>
          <p:cNvPr id="61" name="Rectangle 13"/>
          <p:cNvSpPr>
            <a:spLocks noChangeArrowheads="1"/>
          </p:cNvSpPr>
          <p:nvPr/>
        </p:nvSpPr>
        <p:spPr bwMode="auto">
          <a:xfrm>
            <a:off x="7212696" y="2086316"/>
            <a:ext cx="1562100" cy="2921000"/>
          </a:xfrm>
          <a:prstGeom prst="rect">
            <a:avLst/>
          </a:prstGeom>
          <a:solidFill>
            <a:schemeClr val="accent2">
              <a:lumMod val="20000"/>
              <a:lumOff val="80000"/>
            </a:schemeClr>
          </a:solidFill>
          <a:ln w="2857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2" name="Rectangle 14"/>
          <p:cNvSpPr>
            <a:spLocks noChangeArrowheads="1"/>
          </p:cNvSpPr>
          <p:nvPr/>
        </p:nvSpPr>
        <p:spPr bwMode="auto">
          <a:xfrm>
            <a:off x="7184121" y="2151404"/>
            <a:ext cx="161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3</a:t>
            </a:r>
          </a:p>
        </p:txBody>
      </p:sp>
      <p:sp>
        <p:nvSpPr>
          <p:cNvPr id="64" name="Rectangle 16"/>
          <p:cNvSpPr>
            <a:spLocks noChangeArrowheads="1"/>
          </p:cNvSpPr>
          <p:nvPr/>
        </p:nvSpPr>
        <p:spPr bwMode="auto">
          <a:xfrm>
            <a:off x="2515283" y="2151404"/>
            <a:ext cx="161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1</a:t>
            </a:r>
          </a:p>
        </p:txBody>
      </p:sp>
      <p:sp>
        <p:nvSpPr>
          <p:cNvPr id="65" name="Rectangle 17"/>
          <p:cNvSpPr>
            <a:spLocks noChangeArrowheads="1"/>
          </p:cNvSpPr>
          <p:nvPr/>
        </p:nvSpPr>
        <p:spPr bwMode="auto">
          <a:xfrm>
            <a:off x="2515283" y="4448516"/>
            <a:ext cx="161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66" name="Rectangle 18"/>
          <p:cNvSpPr>
            <a:spLocks noChangeArrowheads="1"/>
          </p:cNvSpPr>
          <p:nvPr/>
        </p:nvSpPr>
        <p:spPr bwMode="auto">
          <a:xfrm>
            <a:off x="2774046" y="3099141"/>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sz="1800" b="1" smtClean="0">
                <a:solidFill>
                  <a:srgbClr val="000000"/>
                </a:solidFill>
                <a:latin typeface="Arial" panose="020B0604020202020204" pitchFamily="34" charset="0"/>
              </a:rPr>
              <a:t>Member</a:t>
            </a:r>
          </a:p>
        </p:txBody>
      </p:sp>
      <p:sp>
        <p:nvSpPr>
          <p:cNvPr id="67" name="Line 19"/>
          <p:cNvSpPr>
            <a:spLocks noChangeShapeType="1"/>
          </p:cNvSpPr>
          <p:nvPr/>
        </p:nvSpPr>
        <p:spPr bwMode="auto">
          <a:xfrm flipV="1">
            <a:off x="2327958" y="3700804"/>
            <a:ext cx="7280275" cy="4762"/>
          </a:xfrm>
          <a:prstGeom prst="line">
            <a:avLst/>
          </a:prstGeom>
          <a:noFill/>
          <a:ln w="50800">
            <a:solidFill>
              <a:srgbClr val="FF33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8" name="Rectangle 20"/>
          <p:cNvSpPr>
            <a:spLocks noChangeArrowheads="1"/>
          </p:cNvSpPr>
          <p:nvPr/>
        </p:nvSpPr>
        <p:spPr bwMode="auto">
          <a:xfrm>
            <a:off x="8792258" y="2570504"/>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Disk 1</a:t>
            </a:r>
          </a:p>
        </p:txBody>
      </p:sp>
      <p:sp>
        <p:nvSpPr>
          <p:cNvPr id="69" name="Rectangle 21"/>
          <p:cNvSpPr>
            <a:spLocks noChangeArrowheads="1"/>
          </p:cNvSpPr>
          <p:nvPr/>
        </p:nvSpPr>
        <p:spPr bwMode="auto">
          <a:xfrm>
            <a:off x="8790671" y="4246904"/>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Disk 2</a:t>
            </a:r>
          </a:p>
        </p:txBody>
      </p:sp>
      <p:sp>
        <p:nvSpPr>
          <p:cNvPr id="70" name="Rectangle 22"/>
          <p:cNvSpPr>
            <a:spLocks noChangeArrowheads="1"/>
          </p:cNvSpPr>
          <p:nvPr/>
        </p:nvSpPr>
        <p:spPr bwMode="auto">
          <a:xfrm>
            <a:off x="2774046" y="4351679"/>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sz="1800" b="1" smtClean="0">
                <a:solidFill>
                  <a:srgbClr val="000000"/>
                </a:solidFill>
                <a:latin typeface="Arial" panose="020B0604020202020204" pitchFamily="34" charset="0"/>
              </a:rPr>
              <a:t>Member</a:t>
            </a:r>
          </a:p>
        </p:txBody>
      </p:sp>
      <p:sp>
        <p:nvSpPr>
          <p:cNvPr id="74" name="Rectangle 25"/>
          <p:cNvSpPr>
            <a:spLocks noChangeArrowheads="1"/>
          </p:cNvSpPr>
          <p:nvPr/>
        </p:nvSpPr>
        <p:spPr bwMode="gray">
          <a:xfrm>
            <a:off x="5112433" y="2889036"/>
            <a:ext cx="1219200" cy="500479"/>
          </a:xfrm>
          <a:prstGeom prst="rect">
            <a:avLst/>
          </a:prstGeom>
          <a:solidFill>
            <a:schemeClr val="bg2">
              <a:lumMod val="75000"/>
            </a:schemeClr>
          </a:solidFill>
          <a:ln w="3175">
            <a:solidFill>
              <a:schemeClr val="bg2">
                <a:lumMod val="75000"/>
              </a:schemeClr>
            </a:solidFill>
            <a:miter lim="800000"/>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75" name="Oval 26"/>
          <p:cNvSpPr>
            <a:spLocks noChangeArrowheads="1"/>
          </p:cNvSpPr>
          <p:nvPr/>
        </p:nvSpPr>
        <p:spPr bwMode="gray">
          <a:xfrm>
            <a:off x="5112433" y="2718141"/>
            <a:ext cx="1219200" cy="321446"/>
          </a:xfrm>
          <a:prstGeom prst="ellipse">
            <a:avLst/>
          </a:prstGeom>
          <a:solidFill>
            <a:schemeClr val="bg2">
              <a:lumMod val="90000"/>
            </a:schemeClr>
          </a:solidFill>
          <a:ln w="3175">
            <a:solidFill>
              <a:schemeClr val="bg2">
                <a:lumMod val="90000"/>
              </a:schemeClr>
            </a:solidFill>
            <a:round/>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76" name="Oval 27"/>
          <p:cNvSpPr>
            <a:spLocks noChangeArrowheads="1"/>
          </p:cNvSpPr>
          <p:nvPr/>
        </p:nvSpPr>
        <p:spPr bwMode="gray">
          <a:xfrm>
            <a:off x="5112433" y="3234895"/>
            <a:ext cx="1219200" cy="321446"/>
          </a:xfrm>
          <a:prstGeom prst="ellipse">
            <a:avLst/>
          </a:prstGeom>
          <a:solidFill>
            <a:schemeClr val="bg2">
              <a:lumMod val="75000"/>
            </a:schemeClr>
          </a:solidFill>
          <a:ln w="3175">
            <a:solidFill>
              <a:schemeClr val="bg2">
                <a:lumMod val="75000"/>
              </a:schemeClr>
            </a:solidFill>
            <a:round/>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73" name="Rectangle 28"/>
          <p:cNvSpPr>
            <a:spLocks noChangeArrowheads="1"/>
          </p:cNvSpPr>
          <p:nvPr/>
        </p:nvSpPr>
        <p:spPr bwMode="auto">
          <a:xfrm>
            <a:off x="5164821" y="3022941"/>
            <a:ext cx="11144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000000"/>
                </a:solidFill>
                <a:latin typeface="Arial" panose="020B0604020202020204" pitchFamily="34" charset="0"/>
              </a:rPr>
              <a:t>Member</a:t>
            </a:r>
          </a:p>
        </p:txBody>
      </p:sp>
      <p:sp>
        <p:nvSpPr>
          <p:cNvPr id="95" name="Freeform 47"/>
          <p:cNvSpPr>
            <a:spLocks/>
          </p:cNvSpPr>
          <p:nvPr/>
        </p:nvSpPr>
        <p:spPr bwMode="auto">
          <a:xfrm>
            <a:off x="3283633" y="5013666"/>
            <a:ext cx="4714875" cy="468313"/>
          </a:xfrm>
          <a:custGeom>
            <a:avLst/>
            <a:gdLst>
              <a:gd name="T0" fmla="*/ 2970 w 2970"/>
              <a:gd name="T1" fmla="*/ 0 h 295"/>
              <a:gd name="T2" fmla="*/ 2969 w 2970"/>
              <a:gd name="T3" fmla="*/ 295 h 295"/>
              <a:gd name="T4" fmla="*/ 0 w 2970"/>
              <a:gd name="T5" fmla="*/ 295 h 295"/>
              <a:gd name="T6" fmla="*/ 0 w 2970"/>
              <a:gd name="T7" fmla="*/ 5 h 295"/>
            </a:gdLst>
            <a:ahLst/>
            <a:cxnLst>
              <a:cxn ang="0">
                <a:pos x="T0" y="T1"/>
              </a:cxn>
              <a:cxn ang="0">
                <a:pos x="T2" y="T3"/>
              </a:cxn>
              <a:cxn ang="0">
                <a:pos x="T4" y="T5"/>
              </a:cxn>
              <a:cxn ang="0">
                <a:pos x="T6" y="T7"/>
              </a:cxn>
            </a:cxnLst>
            <a:rect l="0" t="0" r="r" b="b"/>
            <a:pathLst>
              <a:path w="2970" h="295">
                <a:moveTo>
                  <a:pt x="2970" y="0"/>
                </a:moveTo>
                <a:lnTo>
                  <a:pt x="2969" y="295"/>
                </a:lnTo>
                <a:lnTo>
                  <a:pt x="0" y="295"/>
                </a:lnTo>
                <a:lnTo>
                  <a:pt x="0" y="5"/>
                </a:lnTo>
              </a:path>
            </a:pathLst>
          </a:custGeom>
          <a:noFill/>
          <a:ln w="28575" cap="flat"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6" name="Freeform 48"/>
          <p:cNvSpPr>
            <a:spLocks/>
          </p:cNvSpPr>
          <p:nvPr/>
        </p:nvSpPr>
        <p:spPr bwMode="auto">
          <a:xfrm>
            <a:off x="3283633" y="1629116"/>
            <a:ext cx="2133600" cy="457200"/>
          </a:xfrm>
          <a:custGeom>
            <a:avLst/>
            <a:gdLst>
              <a:gd name="T0" fmla="*/ 0 w 1344"/>
              <a:gd name="T1" fmla="*/ 288 h 288"/>
              <a:gd name="T2" fmla="*/ 0 w 1344"/>
              <a:gd name="T3" fmla="*/ 0 h 288"/>
              <a:gd name="T4" fmla="*/ 1344 w 1344"/>
              <a:gd name="T5" fmla="*/ 0 h 288"/>
              <a:gd name="T6" fmla="*/ 1344 w 1344"/>
              <a:gd name="T7" fmla="*/ 288 h 288"/>
            </a:gdLst>
            <a:ahLst/>
            <a:cxnLst>
              <a:cxn ang="0">
                <a:pos x="T0" y="T1"/>
              </a:cxn>
              <a:cxn ang="0">
                <a:pos x="T2" y="T3"/>
              </a:cxn>
              <a:cxn ang="0">
                <a:pos x="T4" y="T5"/>
              </a:cxn>
              <a:cxn ang="0">
                <a:pos x="T6" y="T7"/>
              </a:cxn>
            </a:cxnLst>
            <a:rect l="0" t="0" r="r" b="b"/>
            <a:pathLst>
              <a:path w="1344" h="288">
                <a:moveTo>
                  <a:pt x="0" y="288"/>
                </a:moveTo>
                <a:lnTo>
                  <a:pt x="0" y="0"/>
                </a:lnTo>
                <a:lnTo>
                  <a:pt x="1344" y="0"/>
                </a:lnTo>
                <a:lnTo>
                  <a:pt x="1344" y="288"/>
                </a:lnTo>
              </a:path>
            </a:pathLst>
          </a:custGeom>
          <a:noFill/>
          <a:ln w="25400" cap="flat"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7" name="Freeform 49"/>
          <p:cNvSpPr>
            <a:spLocks/>
          </p:cNvSpPr>
          <p:nvPr/>
        </p:nvSpPr>
        <p:spPr bwMode="auto">
          <a:xfrm>
            <a:off x="5874433" y="1629116"/>
            <a:ext cx="2133600" cy="457200"/>
          </a:xfrm>
          <a:custGeom>
            <a:avLst/>
            <a:gdLst>
              <a:gd name="T0" fmla="*/ 0 w 1344"/>
              <a:gd name="T1" fmla="*/ 288 h 288"/>
              <a:gd name="T2" fmla="*/ 0 w 1344"/>
              <a:gd name="T3" fmla="*/ 0 h 288"/>
              <a:gd name="T4" fmla="*/ 1344 w 1344"/>
              <a:gd name="T5" fmla="*/ 0 h 288"/>
              <a:gd name="T6" fmla="*/ 1344 w 1344"/>
              <a:gd name="T7" fmla="*/ 288 h 288"/>
            </a:gdLst>
            <a:ahLst/>
            <a:cxnLst>
              <a:cxn ang="0">
                <a:pos x="T0" y="T1"/>
              </a:cxn>
              <a:cxn ang="0">
                <a:pos x="T2" y="T3"/>
              </a:cxn>
              <a:cxn ang="0">
                <a:pos x="T4" y="T5"/>
              </a:cxn>
              <a:cxn ang="0">
                <a:pos x="T6" y="T7"/>
              </a:cxn>
            </a:cxnLst>
            <a:rect l="0" t="0" r="r" b="b"/>
            <a:pathLst>
              <a:path w="1344" h="288">
                <a:moveTo>
                  <a:pt x="0" y="288"/>
                </a:moveTo>
                <a:lnTo>
                  <a:pt x="0" y="0"/>
                </a:lnTo>
                <a:lnTo>
                  <a:pt x="1344" y="0"/>
                </a:lnTo>
                <a:lnTo>
                  <a:pt x="1344" y="288"/>
                </a:lnTo>
              </a:path>
            </a:pathLst>
          </a:custGeom>
          <a:noFill/>
          <a:ln w="25400" cap="flat"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 name="Group 2"/>
          <p:cNvGrpSpPr/>
          <p:nvPr/>
        </p:nvGrpSpPr>
        <p:grpSpPr>
          <a:xfrm>
            <a:off x="7371653" y="3932579"/>
            <a:ext cx="1227809" cy="838200"/>
            <a:chOff x="120972" y="2689427"/>
            <a:chExt cx="1227809" cy="838200"/>
          </a:xfrm>
        </p:grpSpPr>
        <p:sp>
          <p:nvSpPr>
            <p:cNvPr id="101" name="Rectangle 25"/>
            <p:cNvSpPr>
              <a:spLocks noChangeArrowheads="1"/>
            </p:cNvSpPr>
            <p:nvPr/>
          </p:nvSpPr>
          <p:spPr bwMode="gray">
            <a:xfrm>
              <a:off x="129581" y="2871291"/>
              <a:ext cx="1219200" cy="500479"/>
            </a:xfrm>
            <a:prstGeom prst="rect">
              <a:avLst/>
            </a:prstGeom>
            <a:solidFill>
              <a:schemeClr val="bg2">
                <a:lumMod val="75000"/>
              </a:schemeClr>
            </a:solidFill>
            <a:ln w="3175">
              <a:solidFill>
                <a:schemeClr val="bg2">
                  <a:lumMod val="75000"/>
                </a:schemeClr>
              </a:solidFill>
              <a:miter lim="800000"/>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98" name="Oval 26"/>
            <p:cNvSpPr>
              <a:spLocks noChangeArrowheads="1"/>
            </p:cNvSpPr>
            <p:nvPr/>
          </p:nvSpPr>
          <p:spPr bwMode="gray">
            <a:xfrm>
              <a:off x="120972" y="2689427"/>
              <a:ext cx="1219200" cy="321446"/>
            </a:xfrm>
            <a:prstGeom prst="ellipse">
              <a:avLst/>
            </a:prstGeom>
            <a:solidFill>
              <a:schemeClr val="bg2">
                <a:lumMod val="90000"/>
              </a:schemeClr>
            </a:solidFill>
            <a:ln w="3175">
              <a:solidFill>
                <a:schemeClr val="bg2">
                  <a:lumMod val="90000"/>
                </a:schemeClr>
              </a:solidFill>
              <a:round/>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99" name="Oval 27"/>
            <p:cNvSpPr>
              <a:spLocks noChangeArrowheads="1"/>
            </p:cNvSpPr>
            <p:nvPr/>
          </p:nvSpPr>
          <p:spPr bwMode="gray">
            <a:xfrm>
              <a:off x="120972" y="3206181"/>
              <a:ext cx="1219200" cy="321446"/>
            </a:xfrm>
            <a:prstGeom prst="ellipse">
              <a:avLst/>
            </a:prstGeom>
            <a:solidFill>
              <a:schemeClr val="bg2">
                <a:lumMod val="75000"/>
              </a:schemeClr>
            </a:solidFill>
            <a:ln w="3175">
              <a:solidFill>
                <a:schemeClr val="bg2">
                  <a:lumMod val="75000"/>
                </a:schemeClr>
              </a:solidFill>
              <a:round/>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0" name="Rectangle 28"/>
            <p:cNvSpPr>
              <a:spLocks noChangeArrowheads="1"/>
            </p:cNvSpPr>
            <p:nvPr/>
          </p:nvSpPr>
          <p:spPr bwMode="auto">
            <a:xfrm>
              <a:off x="173360" y="2994227"/>
              <a:ext cx="11144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000000"/>
                  </a:solidFill>
                  <a:latin typeface="Arial" panose="020B0604020202020204" pitchFamily="34" charset="0"/>
                </a:rPr>
                <a:t>Member</a:t>
              </a:r>
            </a:p>
          </p:txBody>
        </p:sp>
      </p:grpSp>
      <p:grpSp>
        <p:nvGrpSpPr>
          <p:cNvPr id="103" name="Group 102"/>
          <p:cNvGrpSpPr/>
          <p:nvPr/>
        </p:nvGrpSpPr>
        <p:grpSpPr>
          <a:xfrm>
            <a:off x="5103824" y="3913010"/>
            <a:ext cx="1227809" cy="838200"/>
            <a:chOff x="120972" y="2689427"/>
            <a:chExt cx="1227809" cy="838200"/>
          </a:xfrm>
        </p:grpSpPr>
        <p:sp>
          <p:nvSpPr>
            <p:cNvPr id="104" name="Rectangle 25"/>
            <p:cNvSpPr>
              <a:spLocks noChangeArrowheads="1"/>
            </p:cNvSpPr>
            <p:nvPr/>
          </p:nvSpPr>
          <p:spPr bwMode="gray">
            <a:xfrm>
              <a:off x="129581" y="2871291"/>
              <a:ext cx="1219200" cy="500479"/>
            </a:xfrm>
            <a:prstGeom prst="rect">
              <a:avLst/>
            </a:prstGeom>
            <a:solidFill>
              <a:schemeClr val="bg2">
                <a:lumMod val="75000"/>
              </a:schemeClr>
            </a:solidFill>
            <a:ln w="3175">
              <a:solidFill>
                <a:schemeClr val="bg2">
                  <a:lumMod val="75000"/>
                </a:schemeClr>
              </a:solidFill>
              <a:miter lim="800000"/>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5" name="Oval 26"/>
            <p:cNvSpPr>
              <a:spLocks noChangeArrowheads="1"/>
            </p:cNvSpPr>
            <p:nvPr/>
          </p:nvSpPr>
          <p:spPr bwMode="gray">
            <a:xfrm>
              <a:off x="120972" y="2689427"/>
              <a:ext cx="1219200" cy="321446"/>
            </a:xfrm>
            <a:prstGeom prst="ellipse">
              <a:avLst/>
            </a:prstGeom>
            <a:solidFill>
              <a:schemeClr val="bg2">
                <a:lumMod val="90000"/>
              </a:schemeClr>
            </a:solidFill>
            <a:ln w="3175">
              <a:solidFill>
                <a:schemeClr val="bg2">
                  <a:lumMod val="90000"/>
                </a:schemeClr>
              </a:solidFill>
              <a:round/>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6" name="Oval 27"/>
            <p:cNvSpPr>
              <a:spLocks noChangeArrowheads="1"/>
            </p:cNvSpPr>
            <p:nvPr/>
          </p:nvSpPr>
          <p:spPr bwMode="gray">
            <a:xfrm>
              <a:off x="120972" y="3206181"/>
              <a:ext cx="1219200" cy="321446"/>
            </a:xfrm>
            <a:prstGeom prst="ellipse">
              <a:avLst/>
            </a:prstGeom>
            <a:solidFill>
              <a:schemeClr val="bg2">
                <a:lumMod val="75000"/>
              </a:schemeClr>
            </a:solidFill>
            <a:ln w="3175">
              <a:solidFill>
                <a:schemeClr val="bg2">
                  <a:lumMod val="75000"/>
                </a:schemeClr>
              </a:solidFill>
              <a:round/>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07" name="Rectangle 28"/>
            <p:cNvSpPr>
              <a:spLocks noChangeArrowheads="1"/>
            </p:cNvSpPr>
            <p:nvPr/>
          </p:nvSpPr>
          <p:spPr bwMode="auto">
            <a:xfrm>
              <a:off x="173360" y="2994227"/>
              <a:ext cx="11144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000000"/>
                  </a:solidFill>
                  <a:latin typeface="Arial" panose="020B0604020202020204" pitchFamily="34" charset="0"/>
                </a:rPr>
                <a:t>Member</a:t>
              </a:r>
            </a:p>
          </p:txBody>
        </p:sp>
      </p:grpSp>
      <p:grpSp>
        <p:nvGrpSpPr>
          <p:cNvPr id="108" name="Group 107"/>
          <p:cNvGrpSpPr/>
          <p:nvPr/>
        </p:nvGrpSpPr>
        <p:grpSpPr>
          <a:xfrm>
            <a:off x="7418692" y="2680041"/>
            <a:ext cx="1227809" cy="838200"/>
            <a:chOff x="120972" y="2689427"/>
            <a:chExt cx="1227809" cy="838200"/>
          </a:xfrm>
        </p:grpSpPr>
        <p:sp>
          <p:nvSpPr>
            <p:cNvPr id="109" name="Rectangle 25"/>
            <p:cNvSpPr>
              <a:spLocks noChangeArrowheads="1"/>
            </p:cNvSpPr>
            <p:nvPr/>
          </p:nvSpPr>
          <p:spPr bwMode="gray">
            <a:xfrm>
              <a:off x="129581" y="2871291"/>
              <a:ext cx="1219200" cy="500479"/>
            </a:xfrm>
            <a:prstGeom prst="rect">
              <a:avLst/>
            </a:prstGeom>
            <a:solidFill>
              <a:schemeClr val="bg2">
                <a:lumMod val="75000"/>
              </a:schemeClr>
            </a:solidFill>
            <a:ln w="3175">
              <a:solidFill>
                <a:schemeClr val="bg2">
                  <a:lumMod val="75000"/>
                </a:schemeClr>
              </a:solidFill>
              <a:miter lim="800000"/>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10" name="Oval 26"/>
            <p:cNvSpPr>
              <a:spLocks noChangeArrowheads="1"/>
            </p:cNvSpPr>
            <p:nvPr/>
          </p:nvSpPr>
          <p:spPr bwMode="gray">
            <a:xfrm>
              <a:off x="120972" y="2689427"/>
              <a:ext cx="1219200" cy="321446"/>
            </a:xfrm>
            <a:prstGeom prst="ellipse">
              <a:avLst/>
            </a:prstGeom>
            <a:solidFill>
              <a:schemeClr val="bg2">
                <a:lumMod val="90000"/>
              </a:schemeClr>
            </a:solidFill>
            <a:ln w="3175">
              <a:solidFill>
                <a:schemeClr val="bg2">
                  <a:lumMod val="90000"/>
                </a:schemeClr>
              </a:solidFill>
              <a:round/>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11" name="Oval 27"/>
            <p:cNvSpPr>
              <a:spLocks noChangeArrowheads="1"/>
            </p:cNvSpPr>
            <p:nvPr/>
          </p:nvSpPr>
          <p:spPr bwMode="gray">
            <a:xfrm>
              <a:off x="120972" y="3206181"/>
              <a:ext cx="1219200" cy="321446"/>
            </a:xfrm>
            <a:prstGeom prst="ellipse">
              <a:avLst/>
            </a:prstGeom>
            <a:solidFill>
              <a:schemeClr val="bg2">
                <a:lumMod val="75000"/>
              </a:schemeClr>
            </a:solidFill>
            <a:ln w="3175">
              <a:solidFill>
                <a:schemeClr val="bg2">
                  <a:lumMod val="75000"/>
                </a:schemeClr>
              </a:solidFill>
              <a:round/>
              <a:headEnd/>
              <a:tailEnd/>
            </a:ln>
            <a:effec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112" name="Rectangle 28"/>
            <p:cNvSpPr>
              <a:spLocks noChangeArrowheads="1"/>
            </p:cNvSpPr>
            <p:nvPr/>
          </p:nvSpPr>
          <p:spPr bwMode="auto">
            <a:xfrm>
              <a:off x="173360" y="2994227"/>
              <a:ext cx="11144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000000"/>
                  </a:solidFill>
                  <a:latin typeface="Arial" panose="020B0604020202020204" pitchFamily="34" charset="0"/>
                </a:rPr>
                <a:t>Member</a:t>
              </a:r>
            </a:p>
          </p:txBody>
        </p:sp>
      </p:grpSp>
    </p:spTree>
    <p:extLst>
      <p:ext uri="{BB962C8B-B14F-4D97-AF65-F5344CB8AC3E}">
        <p14:creationId xmlns:p14="http://schemas.microsoft.com/office/powerpoint/2010/main" val="1014071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Cấu trúc của Online Redo Log File</a:t>
            </a:r>
            <a:endParaRPr lang="vi-VN"/>
          </a:p>
        </p:txBody>
      </p:sp>
      <p:sp>
        <p:nvSpPr>
          <p:cNvPr id="3" name="Rectangle 2"/>
          <p:cNvSpPr/>
          <p:nvPr/>
        </p:nvSpPr>
        <p:spPr>
          <a:xfrm>
            <a:off x="365760" y="838758"/>
            <a:ext cx="4758463" cy="461665"/>
          </a:xfrm>
          <a:prstGeom prst="rect">
            <a:avLst/>
          </a:prstGeom>
        </p:spPr>
        <p:txBody>
          <a:bodyPr wrap="square">
            <a:spAutoFit/>
          </a:bodyPr>
          <a:lstStyle/>
          <a:p>
            <a:pPr marL="285750" lvl="1" indent="-285750">
              <a:buFont typeface="Wingdings" panose="05000000000000000000" pitchFamily="2" charset="2"/>
              <a:buChar char="Ø"/>
            </a:pPr>
            <a:r>
              <a:rPr lang="en-US" sz="2400" b="1" smtClean="0"/>
              <a:t> Online </a:t>
            </a:r>
            <a:r>
              <a:rPr lang="en-US" sz="2400" b="1"/>
              <a:t>Redo Log File Groups</a:t>
            </a:r>
            <a:endParaRPr lang="en-US" sz="2400"/>
          </a:p>
        </p:txBody>
      </p:sp>
      <p:sp>
        <p:nvSpPr>
          <p:cNvPr id="4" name="Rectangle 3"/>
          <p:cNvSpPr/>
          <p:nvPr/>
        </p:nvSpPr>
        <p:spPr>
          <a:xfrm>
            <a:off x="886265" y="1268019"/>
            <a:ext cx="10700823" cy="5239896"/>
          </a:xfrm>
          <a:prstGeom prst="rect">
            <a:avLst/>
          </a:prstGeom>
        </p:spPr>
        <p:txBody>
          <a:bodyPr wrap="square">
            <a:spAutoFit/>
          </a:bodyPr>
          <a:lstStyle/>
          <a:p>
            <a:pPr marL="342900" marR="0" lvl="0" indent="-342900" algn="just">
              <a:spcBef>
                <a:spcPts val="200"/>
              </a:spcBef>
              <a:spcAft>
                <a:spcPts val="100"/>
              </a:spcAft>
              <a:buFont typeface="Wingdings" panose="05000000000000000000" pitchFamily="2" charset="2"/>
              <a:buChar char=""/>
              <a:tabLst>
                <a:tab pos="411480" algn="l"/>
              </a:tabLst>
            </a:pPr>
            <a:r>
              <a:rPr lang="en-GB" sz="2400">
                <a:latin typeface="Times New Roman" panose="02020603050405020304" pitchFamily="18" charset="0"/>
                <a:ea typeface="Batang" panose="02030600000101010101" pitchFamily="18" charset="-127"/>
                <a:cs typeface="Times New Roman" panose="02020603050405020304" pitchFamily="18" charset="0"/>
              </a:rPr>
              <a:t>Là nhóm các bản sao riêng biệt của các online redo log files được gọi là online redo log </a:t>
            </a:r>
            <a:r>
              <a:rPr lang="en-GB" sz="2400" b="1" i="1" smtClean="0">
                <a:latin typeface="Times New Roman" panose="02020603050405020304" pitchFamily="18" charset="0"/>
                <a:ea typeface="Batang" panose="02030600000101010101" pitchFamily="18" charset="-127"/>
                <a:cs typeface="Times New Roman" panose="02020603050405020304" pitchFamily="18" charset="0"/>
              </a:rPr>
              <a:t>group</a:t>
            </a:r>
            <a:r>
              <a:rPr lang="en-GB" sz="2400" smtClean="0">
                <a:latin typeface="Times New Roman" panose="02020603050405020304" pitchFamily="18" charset="0"/>
                <a:ea typeface="Batang" panose="02030600000101010101" pitchFamily="18" charset="-127"/>
                <a:cs typeface="Times New Roman" panose="02020603050405020304" pitchFamily="18" charset="0"/>
              </a:rPr>
              <a:t>.</a:t>
            </a:r>
          </a:p>
          <a:p>
            <a:pPr marL="342900" marR="0" lvl="0" indent="-342900" algn="just">
              <a:spcBef>
                <a:spcPts val="200"/>
              </a:spcBef>
              <a:spcAft>
                <a:spcPts val="100"/>
              </a:spcAft>
              <a:buFont typeface="Wingdings" panose="05000000000000000000" pitchFamily="2" charset="2"/>
              <a:buChar char=""/>
              <a:tabLst>
                <a:tab pos="411480" algn="l"/>
              </a:tabLst>
            </a:pPr>
            <a:r>
              <a:rPr lang="en-US" sz="2400" smtClean="0">
                <a:latin typeface="Times New Roman" panose="02020603050405020304" pitchFamily="18" charset="0"/>
                <a:ea typeface="Batang" panose="02030600000101010101" pitchFamily="18" charset="-127"/>
                <a:cs typeface="Times New Roman" panose="02020603050405020304" pitchFamily="18" charset="0"/>
              </a:rPr>
              <a:t>LGWR</a:t>
            </a:r>
            <a:r>
              <a:rPr lang="en-GB" sz="2400" smtClean="0">
                <a:latin typeface="Times New Roman" panose="02020603050405020304" pitchFamily="18" charset="0"/>
                <a:ea typeface="Batang" panose="02030600000101010101" pitchFamily="18" charset="-127"/>
                <a:cs typeface="Times New Roman" panose="02020603050405020304" pitchFamily="18" charset="0"/>
              </a:rPr>
              <a:t> </a:t>
            </a:r>
            <a:r>
              <a:rPr lang="en-GB" sz="2400">
                <a:latin typeface="Times New Roman" panose="02020603050405020304" pitchFamily="18" charset="0"/>
                <a:ea typeface="Batang" panose="02030600000101010101" pitchFamily="18" charset="-127"/>
                <a:cs typeface="Times New Roman" panose="02020603050405020304" pitchFamily="18" charset="0"/>
              </a:rPr>
              <a:t>thực hiện việc ghi đồng thời các thông tin </a:t>
            </a:r>
            <a:r>
              <a:rPr lang="en-GB" sz="2400" smtClean="0">
                <a:latin typeface="Times New Roman" panose="02020603050405020304" pitchFamily="18" charset="0"/>
                <a:ea typeface="Batang" panose="02030600000101010101" pitchFamily="18" charset="-127"/>
                <a:cs typeface="Times New Roman" panose="02020603050405020304" pitchFamily="18" charset="0"/>
              </a:rPr>
              <a:t>giống hệt </a:t>
            </a:r>
            <a:r>
              <a:rPr lang="en-GB" sz="2400">
                <a:latin typeface="Times New Roman" panose="02020603050405020304" pitchFamily="18" charset="0"/>
                <a:ea typeface="Batang" panose="02030600000101010101" pitchFamily="18" charset="-127"/>
                <a:cs typeface="Times New Roman" panose="02020603050405020304" pitchFamily="18" charset="0"/>
              </a:rPr>
              <a:t>nhau vào các member thuộc cùng một group. </a:t>
            </a:r>
            <a:endParaRPr lang="en-GB" sz="2400" smtClean="0">
              <a:latin typeface="Times New Roman" panose="02020603050405020304" pitchFamily="18" charset="0"/>
              <a:ea typeface="Batang" panose="02030600000101010101" pitchFamily="18" charset="-127"/>
              <a:cs typeface="Times New Roman" panose="02020603050405020304" pitchFamily="18" charset="0"/>
            </a:endParaRPr>
          </a:p>
          <a:p>
            <a:pPr marL="342900" marR="0" lvl="0" indent="-342900" algn="just">
              <a:spcBef>
                <a:spcPts val="200"/>
              </a:spcBef>
              <a:spcAft>
                <a:spcPts val="100"/>
              </a:spcAft>
              <a:buFont typeface="Wingdings" panose="05000000000000000000" pitchFamily="2" charset="2"/>
              <a:buChar char=""/>
              <a:tabLst>
                <a:tab pos="411480" algn="l"/>
              </a:tabLst>
            </a:pPr>
            <a:r>
              <a:rPr lang="en-GB" sz="2400" smtClean="0">
                <a:latin typeface="Times New Roman" panose="02020603050405020304" pitchFamily="18" charset="0"/>
                <a:ea typeface="Batang" panose="02030600000101010101" pitchFamily="18" charset="-127"/>
                <a:cs typeface="Times New Roman" panose="02020603050405020304" pitchFamily="18" charset="0"/>
              </a:rPr>
              <a:t>Oracle server cần </a:t>
            </a:r>
            <a:r>
              <a:rPr lang="en-GB" sz="2400">
                <a:latin typeface="Times New Roman" panose="02020603050405020304" pitchFamily="18" charset="0"/>
                <a:ea typeface="Batang" panose="02030600000101010101" pitchFamily="18" charset="-127"/>
                <a:cs typeface="Times New Roman" panose="02020603050405020304" pitchFamily="18" charset="0"/>
              </a:rPr>
              <a:t>ít nhất 02 online redo log file groups để có thể vận hành một database</a:t>
            </a:r>
            <a:r>
              <a:rPr lang="en-GB" sz="2400" smtClean="0">
                <a:latin typeface="Times New Roman" panose="02020603050405020304" pitchFamily="18" charset="0"/>
                <a:ea typeface="Batang" panose="02030600000101010101" pitchFamily="18" charset="-127"/>
                <a:cs typeface="Times New Roman" panose="02020603050405020304" pitchFamily="18" charset="0"/>
              </a:rPr>
              <a:t>.</a:t>
            </a:r>
          </a:p>
          <a:p>
            <a:pPr marL="342900" marR="0" lvl="0" indent="-342900" algn="just">
              <a:spcBef>
                <a:spcPts val="200"/>
              </a:spcBef>
              <a:spcAft>
                <a:spcPts val="100"/>
              </a:spcAft>
              <a:buFont typeface="Wingdings" panose="05000000000000000000" pitchFamily="2" charset="2"/>
              <a:buChar char=""/>
              <a:tabLst>
                <a:tab pos="411480" algn="l"/>
              </a:tabLst>
            </a:pPr>
            <a:r>
              <a:rPr lang="en-GB" sz="2400" smtClean="0">
                <a:latin typeface="Times New Roman" panose="02020603050405020304" pitchFamily="18" charset="0"/>
                <a:ea typeface="Batang" panose="02030600000101010101" pitchFamily="18" charset="-127"/>
                <a:cs typeface="Times New Roman" panose="02020603050405020304" pitchFamily="18" charset="0"/>
              </a:rPr>
              <a:t>Kích thước tối thiểu của 1 group là 4MB.</a:t>
            </a:r>
          </a:p>
          <a:p>
            <a:pPr marL="342900" marR="0" lvl="0" indent="-342900" algn="just">
              <a:spcBef>
                <a:spcPts val="200"/>
              </a:spcBef>
              <a:spcAft>
                <a:spcPts val="100"/>
              </a:spcAft>
              <a:buFont typeface="Wingdings" panose="05000000000000000000" pitchFamily="2" charset="2"/>
              <a:buChar char=""/>
              <a:tabLst>
                <a:tab pos="411480" algn="l"/>
              </a:tabLst>
            </a:pPr>
            <a:r>
              <a:rPr lang="en-GB" sz="2400" smtClean="0">
                <a:latin typeface="Times New Roman" panose="02020603050405020304" pitchFamily="18" charset="0"/>
                <a:ea typeface="Batang" panose="02030600000101010101" pitchFamily="18" charset="-127"/>
                <a:cs typeface="Times New Roman" panose="02020603050405020304" pitchFamily="18" charset="0"/>
              </a:rPr>
              <a:t>Các trạng thái của Group:</a:t>
            </a:r>
          </a:p>
          <a:p>
            <a:pPr marL="746125" marR="0" lvl="0" indent="-342900" algn="just">
              <a:spcBef>
                <a:spcPts val="200"/>
              </a:spcBef>
              <a:spcAft>
                <a:spcPts val="100"/>
              </a:spcAft>
              <a:buClr>
                <a:srgbClr val="FF0000"/>
              </a:buClr>
              <a:buFont typeface="Symbol" panose="05050102010706020507" pitchFamily="18" charset="2"/>
              <a:buChar char="-"/>
              <a:tabLst>
                <a:tab pos="411480" algn="l"/>
              </a:tabLst>
            </a:pPr>
            <a:r>
              <a:rPr lang="en-US" sz="2400" smtClean="0">
                <a:latin typeface="Times New Roman" panose="02020603050405020304" pitchFamily="18" charset="0"/>
                <a:ea typeface="Batang" panose="02030600000101010101" pitchFamily="18" charset="-127"/>
                <a:cs typeface="Times New Roman" panose="02020603050405020304" pitchFamily="18" charset="0"/>
              </a:rPr>
              <a:t>Current: Group hiện thời đang được LGWR sử dụng.</a:t>
            </a:r>
          </a:p>
          <a:p>
            <a:pPr marL="746125" marR="0" lvl="0" indent="-342900" algn="just">
              <a:spcBef>
                <a:spcPts val="200"/>
              </a:spcBef>
              <a:spcAft>
                <a:spcPts val="100"/>
              </a:spcAft>
              <a:buClr>
                <a:srgbClr val="FF0000"/>
              </a:buClr>
              <a:buFont typeface="Symbol" panose="05050102010706020507" pitchFamily="18" charset="2"/>
              <a:buChar char="-"/>
              <a:tabLst>
                <a:tab pos="411480" algn="l"/>
              </a:tabLst>
            </a:pPr>
            <a:r>
              <a:rPr lang="en-US" sz="2400" smtClean="0">
                <a:latin typeface="Times New Roman" panose="02020603050405020304" pitchFamily="18" charset="0"/>
                <a:ea typeface="Batang" panose="02030600000101010101" pitchFamily="18" charset="-127"/>
                <a:cs typeface="Times New Roman" panose="02020603050405020304" pitchFamily="18" charset="0"/>
              </a:rPr>
              <a:t>Active: Group cần thiết cho việc khôi phục.</a:t>
            </a:r>
          </a:p>
          <a:p>
            <a:pPr marL="746125" marR="0" lvl="0" indent="-342900" algn="just">
              <a:spcBef>
                <a:spcPts val="200"/>
              </a:spcBef>
              <a:spcAft>
                <a:spcPts val="100"/>
              </a:spcAft>
              <a:buClr>
                <a:srgbClr val="FF0000"/>
              </a:buClr>
              <a:buFont typeface="Symbol" panose="05050102010706020507" pitchFamily="18" charset="2"/>
              <a:buChar char="-"/>
              <a:tabLst>
                <a:tab pos="411480" algn="l"/>
              </a:tabLst>
            </a:pPr>
            <a:r>
              <a:rPr lang="en-US" sz="2400" smtClean="0">
                <a:latin typeface="Times New Roman" panose="02020603050405020304" pitchFamily="18" charset="0"/>
                <a:ea typeface="Batang" panose="02030600000101010101" pitchFamily="18" charset="-127"/>
                <a:cs typeface="Times New Roman" panose="02020603050405020304" pitchFamily="18" charset="0"/>
              </a:rPr>
              <a:t>Inactive: Group không cần thiết cho việc khôi phục.</a:t>
            </a:r>
          </a:p>
          <a:p>
            <a:pPr marL="746125" marR="0" lvl="0" indent="-342900" algn="just">
              <a:spcBef>
                <a:spcPts val="200"/>
              </a:spcBef>
              <a:spcAft>
                <a:spcPts val="100"/>
              </a:spcAft>
              <a:buClr>
                <a:srgbClr val="FF0000"/>
              </a:buClr>
              <a:buFont typeface="Symbol" panose="05050102010706020507" pitchFamily="18" charset="2"/>
              <a:buChar char="-"/>
              <a:tabLst>
                <a:tab pos="411480" algn="l"/>
              </a:tabLst>
            </a:pPr>
            <a:r>
              <a:rPr lang="en-US" sz="2400" smtClean="0">
                <a:latin typeface="Times New Roman" panose="02020603050405020304" pitchFamily="18" charset="0"/>
                <a:ea typeface="Batang" panose="02030600000101010101" pitchFamily="18" charset="-127"/>
                <a:cs typeface="Times New Roman" panose="02020603050405020304" pitchFamily="18" charset="0"/>
              </a:rPr>
              <a:t>Unused: Group vừa tạo ra chưa được sử dụng.</a:t>
            </a:r>
            <a:endParaRPr lang="vi-VN" sz="2400">
              <a:latin typeface="Times New Roman" panose="02020603050405020304" pitchFamily="18" charset="0"/>
              <a:ea typeface="Batang" panose="02030600000101010101" pitchFamily="18" charset="-127"/>
              <a:cs typeface="Times New Roman" panose="02020603050405020304" pitchFamily="18" charset="0"/>
            </a:endParaRPr>
          </a:p>
          <a:p>
            <a:pPr marL="342900" marR="0" lvl="0" indent="-342900" algn="just">
              <a:spcBef>
                <a:spcPts val="200"/>
              </a:spcBef>
              <a:spcAft>
                <a:spcPts val="100"/>
              </a:spcAft>
              <a:buFont typeface="Wingdings" panose="05000000000000000000" pitchFamily="2" charset="2"/>
              <a:buChar char=""/>
              <a:tabLst>
                <a:tab pos="411480" algn="l"/>
              </a:tabLst>
            </a:pPr>
            <a:endParaRPr lang="vi-VN" sz="2400">
              <a:effectLst/>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3254519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Cấu trúc của Online Redo Log File</a:t>
            </a:r>
            <a:endParaRPr lang="vi-VN"/>
          </a:p>
        </p:txBody>
      </p:sp>
      <p:sp>
        <p:nvSpPr>
          <p:cNvPr id="6" name="Rectangle 5"/>
          <p:cNvSpPr/>
          <p:nvPr/>
        </p:nvSpPr>
        <p:spPr>
          <a:xfrm>
            <a:off x="0" y="728870"/>
            <a:ext cx="5532797" cy="461665"/>
          </a:xfrm>
          <a:prstGeom prst="rect">
            <a:avLst/>
          </a:prstGeom>
        </p:spPr>
        <p:txBody>
          <a:bodyPr wrap="none">
            <a:spAutoFit/>
          </a:bodyPr>
          <a:lstStyle/>
          <a:p>
            <a:pPr marL="746125" lvl="1" indent="-457200">
              <a:buFont typeface="Wingdings" panose="05000000000000000000" pitchFamily="2" charset="2"/>
              <a:buChar char="Ø"/>
            </a:pPr>
            <a:r>
              <a:rPr lang="en-US" sz="2400" b="1"/>
              <a:t>Online Redo Log File Members</a:t>
            </a:r>
            <a:endParaRPr lang="en-US" sz="2400"/>
          </a:p>
        </p:txBody>
      </p:sp>
      <p:sp>
        <p:nvSpPr>
          <p:cNvPr id="7" name="Rectangle 6"/>
          <p:cNvSpPr/>
          <p:nvPr/>
        </p:nvSpPr>
        <p:spPr>
          <a:xfrm>
            <a:off x="607353" y="1190535"/>
            <a:ext cx="10653932" cy="2793072"/>
          </a:xfrm>
          <a:prstGeom prst="rect">
            <a:avLst/>
          </a:prstGeom>
        </p:spPr>
        <p:txBody>
          <a:bodyPr wrap="square">
            <a:spAutoFit/>
          </a:bodyPr>
          <a:lstStyle/>
          <a:p>
            <a:pPr marL="342900" marR="0" lvl="0" indent="-342900" algn="just">
              <a:spcBef>
                <a:spcPts val="200"/>
              </a:spcBef>
              <a:spcAft>
                <a:spcPts val="100"/>
              </a:spcAft>
              <a:buFont typeface="Wingdings" panose="05000000000000000000" pitchFamily="2" charset="2"/>
              <a:buChar char=""/>
              <a:tabLst>
                <a:tab pos="411480" algn="l"/>
              </a:tabLst>
            </a:pPr>
            <a:r>
              <a:rPr lang="en-GB" sz="2400">
                <a:latin typeface="Times New Roman" panose="02020603050405020304" pitchFamily="18" charset="0"/>
                <a:ea typeface="Batang" panose="02030600000101010101" pitchFamily="18" charset="-127"/>
                <a:cs typeface="Times New Roman" panose="02020603050405020304" pitchFamily="18" charset="0"/>
              </a:rPr>
              <a:t>Mỗi một online redo log file trong một group được gọi là một </a:t>
            </a:r>
            <a:r>
              <a:rPr lang="en-GB" sz="2400" i="1">
                <a:latin typeface="Times New Roman" panose="02020603050405020304" pitchFamily="18" charset="0"/>
                <a:ea typeface="Batang" panose="02030600000101010101" pitchFamily="18" charset="-127"/>
                <a:cs typeface="Times New Roman" panose="02020603050405020304" pitchFamily="18" charset="0"/>
              </a:rPr>
              <a:t>member (thành viên</a:t>
            </a:r>
            <a:r>
              <a:rPr lang="en-GB" sz="2400" i="1" smtClean="0">
                <a:latin typeface="Times New Roman" panose="02020603050405020304" pitchFamily="18" charset="0"/>
                <a:ea typeface="Batang" panose="02030600000101010101" pitchFamily="18" charset="-127"/>
                <a:cs typeface="Times New Roman" panose="02020603050405020304" pitchFamily="18" charset="0"/>
              </a:rPr>
              <a:t>)</a:t>
            </a:r>
            <a:r>
              <a:rPr lang="en-GB" sz="2400" smtClean="0">
                <a:latin typeface="Times New Roman" panose="02020603050405020304" pitchFamily="18" charset="0"/>
                <a:ea typeface="Batang" panose="02030600000101010101" pitchFamily="18" charset="-127"/>
                <a:cs typeface="Times New Roman" panose="02020603050405020304" pitchFamily="18" charset="0"/>
              </a:rPr>
              <a:t>.</a:t>
            </a:r>
          </a:p>
          <a:p>
            <a:pPr marL="342900" indent="-342900" algn="just">
              <a:spcBef>
                <a:spcPts val="200"/>
              </a:spcBef>
              <a:spcAft>
                <a:spcPts val="100"/>
              </a:spcAft>
              <a:buFont typeface="Wingdings" panose="05000000000000000000" pitchFamily="2" charset="2"/>
              <a:buChar char=""/>
              <a:tabLst>
                <a:tab pos="411480" algn="l"/>
              </a:tabLst>
            </a:pPr>
            <a:r>
              <a:rPr lang="en-US" sz="2400">
                <a:latin typeface="Times New Roman" panose="02020603050405020304" pitchFamily="18" charset="0"/>
                <a:ea typeface="Batang" panose="02030600000101010101" pitchFamily="18" charset="-127"/>
                <a:cs typeface="Times New Roman" panose="02020603050405020304" pitchFamily="18" charset="0"/>
              </a:rPr>
              <a:t>Mỗi member trong một nhóm có một số thứ tự (log sequence numbers) phân biệt và các member này có cùng một kích thước.</a:t>
            </a:r>
            <a:r>
              <a:rPr lang="en-GB" sz="2400">
                <a:latin typeface="Times New Roman" panose="02020603050405020304" pitchFamily="18" charset="0"/>
                <a:ea typeface="Batang" panose="02030600000101010101" pitchFamily="18" charset="-127"/>
                <a:cs typeface="Times New Roman" panose="02020603050405020304" pitchFamily="18" charset="0"/>
              </a:rPr>
              <a:t> </a:t>
            </a:r>
          </a:p>
          <a:p>
            <a:pPr marL="342900" indent="-342900" algn="just">
              <a:spcBef>
                <a:spcPts val="200"/>
              </a:spcBef>
              <a:spcAft>
                <a:spcPts val="100"/>
              </a:spcAft>
              <a:buFont typeface="Wingdings" panose="05000000000000000000" pitchFamily="2" charset="2"/>
              <a:buChar char=""/>
              <a:tabLst>
                <a:tab pos="411480" algn="l"/>
              </a:tabLst>
            </a:pPr>
            <a:r>
              <a:rPr lang="en-GB" sz="2400">
                <a:latin typeface="Times New Roman" panose="02020603050405020304" pitchFamily="18" charset="0"/>
                <a:ea typeface="Batang" panose="02030600000101010101" pitchFamily="18" charset="-127"/>
                <a:cs typeface="Times New Roman" panose="02020603050405020304" pitchFamily="18" charset="0"/>
              </a:rPr>
              <a:t>Số log sequence number được lưu trữ trong control file và trong phần header của tất cả </a:t>
            </a:r>
            <a:r>
              <a:rPr lang="en-GB" sz="2400" smtClean="0">
                <a:latin typeface="Times New Roman" panose="02020603050405020304" pitchFamily="18" charset="0"/>
                <a:ea typeface="Batang" panose="02030600000101010101" pitchFamily="18" charset="-127"/>
                <a:cs typeface="Times New Roman" panose="02020603050405020304" pitchFamily="18" charset="0"/>
              </a:rPr>
              <a:t>các </a:t>
            </a:r>
            <a:r>
              <a:rPr lang="en-GB" sz="2400">
                <a:latin typeface="Times New Roman" panose="02020603050405020304" pitchFamily="18" charset="0"/>
                <a:ea typeface="Batang" panose="02030600000101010101" pitchFamily="18" charset="-127"/>
                <a:cs typeface="Times New Roman" panose="02020603050405020304" pitchFamily="18" charset="0"/>
              </a:rPr>
              <a:t>data files.</a:t>
            </a:r>
            <a:endParaRPr lang="vi-VN" sz="2400">
              <a:latin typeface="Times New Roman" panose="02020603050405020304" pitchFamily="18" charset="0"/>
              <a:ea typeface="Batang" panose="02030600000101010101" pitchFamily="18" charset="-127"/>
              <a:cs typeface="Times New Roman" panose="02020603050405020304" pitchFamily="18" charset="0"/>
            </a:endParaRPr>
          </a:p>
          <a:p>
            <a:pPr marL="342900" marR="0" lvl="0" indent="-342900" algn="just">
              <a:spcBef>
                <a:spcPts val="200"/>
              </a:spcBef>
              <a:spcAft>
                <a:spcPts val="100"/>
              </a:spcAft>
              <a:buFont typeface="Wingdings" panose="05000000000000000000" pitchFamily="2" charset="2"/>
              <a:buChar char=""/>
              <a:tabLst>
                <a:tab pos="411480" algn="l"/>
              </a:tabLst>
            </a:pPr>
            <a:endParaRPr lang="vi-VN" sz="2400">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4208577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Cách </a:t>
            </a:r>
            <a:r>
              <a:rPr lang="en-US"/>
              <a:t>Online Redo Log File </a:t>
            </a:r>
            <a:r>
              <a:rPr lang="en-US" smtClean="0"/>
              <a:t>hoạt động</a:t>
            </a:r>
            <a:endParaRPr lang="vi-VN"/>
          </a:p>
        </p:txBody>
      </p:sp>
      <p:sp>
        <p:nvSpPr>
          <p:cNvPr id="3" name="Rectangle 3"/>
          <p:cNvSpPr txBox="1">
            <a:spLocks noChangeArrowheads="1"/>
          </p:cNvSpPr>
          <p:nvPr/>
        </p:nvSpPr>
        <p:spPr bwMode="auto">
          <a:xfrm>
            <a:off x="1027715" y="942317"/>
            <a:ext cx="10122695" cy="5584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50000"/>
              </a:lnSpc>
              <a:spcBef>
                <a:spcPts val="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Online Redo log file được sử dụng trong chu trình tuần hoàn.</a:t>
            </a:r>
          </a:p>
          <a:p>
            <a:pPr marL="342900" marR="0" lvl="1" indent="-228600" algn="l" defTabSz="228600" rtl="0" eaLnBrk="1" fontAlgn="base" latinLnBrk="0" hangingPunct="1">
              <a:lnSpc>
                <a:spcPct val="150000"/>
              </a:lnSpc>
              <a:spcBef>
                <a:spcPts val="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Khi một online redo log file đầy, LGWR sẽ chuyển tới group tiếp</a:t>
            </a:r>
            <a:r>
              <a:rPr kumimoji="0" lang="en-US" sz="2400" b="0" i="0" u="none" strike="noStrike" kern="1200" cap="none" spc="0" normalizeH="0" noProof="0" smtClean="0">
                <a:ln>
                  <a:noFill/>
                </a:ln>
                <a:solidFill>
                  <a:srgbClr val="000000"/>
                </a:solidFill>
                <a:effectLst/>
                <a:uLnTx/>
                <a:uFillTx/>
                <a:latin typeface="Times New Roman" panose="02020603050405020304" pitchFamily="18" charset="0"/>
                <a:cs typeface="Times New Roman" panose="02020603050405020304" pitchFamily="18" charset="0"/>
              </a:rPr>
              <a:t> theo</a:t>
            </a:r>
            <a:r>
              <a:rPr lang="en-US" sz="2400" b="0" smtClean="0">
                <a:solidFill>
                  <a:srgbClr val="000000"/>
                </a:solidFill>
                <a:latin typeface="Times New Roman" panose="02020603050405020304" pitchFamily="18" charset="0"/>
                <a:cs typeface="Times New Roman" panose="02020603050405020304" pitchFamily="18" charset="0"/>
              </a:rPr>
              <a:t>.</a:t>
            </a:r>
          </a:p>
          <a:p>
            <a:pPr marL="342900" marR="0" lvl="1" indent="-228600" algn="l" defTabSz="228600" rtl="0" eaLnBrk="1" fontAlgn="base" latinLnBrk="0" hangingPunct="1">
              <a:lnSpc>
                <a:spcPct val="150000"/>
              </a:lnSpc>
              <a:spcBef>
                <a:spcPts val="0"/>
              </a:spcBef>
              <a:spcAft>
                <a:spcPct val="0"/>
              </a:spcAft>
              <a:buClr>
                <a:srgbClr val="FF0000"/>
              </a:buClr>
              <a:buSzTx/>
              <a:buFont typeface="Arial" panose="020B0604020202020204" pitchFamily="34" charset="0"/>
              <a:buChar char="•"/>
              <a:tabLst>
                <a:tab pos="457200" algn="l"/>
                <a:tab pos="742950" algn="l"/>
              </a:tabLst>
              <a:defRPr/>
            </a:pPr>
            <a:r>
              <a:rPr lang="en-US" sz="2400" i="1" smtClean="0">
                <a:latin typeface="Times New Roman" panose="02020603050405020304" pitchFamily="18" charset="0"/>
                <a:cs typeface="Times New Roman" panose="02020603050405020304" pitchFamily="18" charset="0"/>
              </a:rPr>
              <a:t>Log </a:t>
            </a:r>
            <a:r>
              <a:rPr lang="en-US" sz="2400" i="1">
                <a:latin typeface="Times New Roman" panose="02020603050405020304" pitchFamily="18" charset="0"/>
                <a:cs typeface="Times New Roman" panose="02020603050405020304" pitchFamily="18" charset="0"/>
              </a:rPr>
              <a:t>switch</a:t>
            </a:r>
            <a:r>
              <a:rPr lang="en-US" sz="2400" b="0" i="1">
                <a:latin typeface="Times New Roman" panose="02020603050405020304" pitchFamily="18" charset="0"/>
                <a:cs typeface="Times New Roman" panose="02020603050405020304" pitchFamily="18" charset="0"/>
              </a:rPr>
              <a:t> </a:t>
            </a:r>
            <a:r>
              <a:rPr lang="en-US" sz="2400" b="0">
                <a:latin typeface="Times New Roman" panose="02020603050405020304" pitchFamily="18" charset="0"/>
                <a:cs typeface="Times New Roman" panose="02020603050405020304" pitchFamily="18" charset="0"/>
              </a:rPr>
              <a:t>là sự kiện xảy ra khi LGWR dừng việc ghi trên một online redo log group và chuyển sang ghi trên online redo log group </a:t>
            </a:r>
            <a:r>
              <a:rPr lang="en-US" sz="2400" b="0" smtClean="0">
                <a:latin typeface="Times New Roman" panose="02020603050405020304" pitchFamily="18" charset="0"/>
                <a:cs typeface="Times New Roman" panose="02020603050405020304" pitchFamily="18" charset="0"/>
              </a:rPr>
              <a:t>khác.</a:t>
            </a:r>
          </a:p>
          <a:p>
            <a:pPr marL="114300" lvl="1" indent="0">
              <a:lnSpc>
                <a:spcPct val="150000"/>
              </a:lnSpc>
              <a:spcBef>
                <a:spcPts val="0"/>
              </a:spcBef>
              <a:buNone/>
              <a:defRPr/>
            </a:pPr>
            <a:r>
              <a:rPr lang="en-US" sz="2400" b="0" smtClean="0">
                <a:latin typeface="Times New Roman" panose="02020603050405020304" pitchFamily="18" charset="0"/>
                <a:cs typeface="Times New Roman" panose="02020603050405020304" pitchFamily="18" charset="0"/>
              </a:rPr>
              <a:t>Đưa ra log switch:</a:t>
            </a:r>
            <a:r>
              <a:rPr lang="en-US" sz="2000" smtClean="0">
                <a:latin typeface="Courier New" panose="02070309020205020404" pitchFamily="49" charset="0"/>
              </a:rPr>
              <a:t> ALTER </a:t>
            </a:r>
            <a:r>
              <a:rPr lang="en-US" sz="2000">
                <a:latin typeface="Courier New" panose="02070309020205020404" pitchFamily="49" charset="0"/>
              </a:rPr>
              <a:t>SYSTEM SWITCH LOGFILE</a:t>
            </a:r>
            <a:r>
              <a:rPr lang="en-US" sz="2000" smtClean="0">
                <a:latin typeface="Courier New" panose="02070309020205020404" pitchFamily="49" charset="0"/>
              </a:rPr>
              <a:t>;</a:t>
            </a:r>
            <a:endParaRPr lang="en-US" sz="2000" b="0" smtClean="0">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50000"/>
              </a:lnSpc>
              <a:spcBef>
                <a:spcPts val="0"/>
              </a:spcBef>
              <a:spcAft>
                <a:spcPct val="0"/>
              </a:spcAft>
              <a:buClr>
                <a:srgbClr val="FF0000"/>
              </a:buClr>
              <a:buSzTx/>
              <a:buFont typeface="Arial" panose="020B0604020202020204" pitchFamily="34" charset="0"/>
              <a:buChar char="•"/>
              <a:tabLst>
                <a:tab pos="457200" algn="l"/>
                <a:tab pos="742950" algn="l"/>
              </a:tabLst>
              <a:defRPr/>
            </a:pPr>
            <a:r>
              <a:rPr lang="en-US" sz="2400" i="1" smtClean="0">
                <a:latin typeface="Times New Roman" panose="02020603050405020304" pitchFamily="18" charset="0"/>
                <a:cs typeface="Times New Roman" panose="02020603050405020304" pitchFamily="18" charset="0"/>
              </a:rPr>
              <a:t>Checkpoint</a:t>
            </a:r>
            <a:r>
              <a:rPr lang="en-US" sz="2400" b="0" smtClean="0">
                <a:latin typeface="Times New Roman" panose="02020603050405020304" pitchFamily="18" charset="0"/>
                <a:cs typeface="Times New Roman" panose="02020603050405020304" pitchFamily="18" charset="0"/>
              </a:rPr>
              <a:t> </a:t>
            </a:r>
            <a:r>
              <a:rPr lang="en-US" sz="2400" b="0">
                <a:latin typeface="Times New Roman" panose="02020603050405020304" pitchFamily="18" charset="0"/>
                <a:cs typeface="Times New Roman" panose="02020603050405020304" pitchFamily="18" charset="0"/>
              </a:rPr>
              <a:t>xảy ra theo các tình huống sau:</a:t>
            </a:r>
            <a:endParaRPr lang="vi-VN" sz="2400" b="0">
              <a:latin typeface="Times New Roman" panose="02020603050405020304" pitchFamily="18" charset="0"/>
              <a:cs typeface="Times New Roman" panose="02020603050405020304" pitchFamily="18" charset="0"/>
            </a:endParaRPr>
          </a:p>
          <a:p>
            <a:pPr marL="914400" lvl="0" indent="-342900">
              <a:buClr>
                <a:srgbClr val="FF0000"/>
              </a:buClr>
              <a:buFont typeface="Segoe UI" panose="020B0502040204020203" pitchFamily="34" charset="0"/>
              <a:buChar char="₋"/>
            </a:pPr>
            <a:r>
              <a:rPr lang="en-GB" sz="2400" b="0">
                <a:latin typeface="Times New Roman" panose="02020603050405020304" pitchFamily="18" charset="0"/>
                <a:cs typeface="Times New Roman" panose="02020603050405020304" pitchFamily="18" charset="0"/>
              </a:rPr>
              <a:t>Mỗi khi có log switch</a:t>
            </a:r>
            <a:endParaRPr lang="vi-VN" sz="2400" b="0">
              <a:latin typeface="Times New Roman" panose="02020603050405020304" pitchFamily="18" charset="0"/>
              <a:cs typeface="Times New Roman" panose="02020603050405020304" pitchFamily="18" charset="0"/>
            </a:endParaRPr>
          </a:p>
          <a:p>
            <a:pPr marL="914400" lvl="0" indent="-342900">
              <a:buClr>
                <a:srgbClr val="FF0000"/>
              </a:buClr>
              <a:buFont typeface="Segoe UI" panose="020B0502040204020203" pitchFamily="34" charset="0"/>
              <a:buChar char="₋"/>
            </a:pPr>
            <a:r>
              <a:rPr lang="en-GB" sz="2400" b="0">
                <a:latin typeface="Times New Roman" panose="02020603050405020304" pitchFamily="18" charset="0"/>
                <a:cs typeface="Times New Roman" panose="02020603050405020304" pitchFamily="18" charset="0"/>
              </a:rPr>
              <a:t>Khi một shut down một instance với các chế độ trừ chế độ abort</a:t>
            </a:r>
            <a:endParaRPr lang="vi-VN" sz="2400" b="0">
              <a:latin typeface="Times New Roman" panose="02020603050405020304" pitchFamily="18" charset="0"/>
              <a:cs typeface="Times New Roman" panose="02020603050405020304" pitchFamily="18" charset="0"/>
            </a:endParaRPr>
          </a:p>
          <a:p>
            <a:pPr marL="914400" lvl="0" indent="-342900">
              <a:buClr>
                <a:srgbClr val="FF0000"/>
              </a:buClr>
              <a:buFont typeface="Segoe UI" panose="020B0502040204020203" pitchFamily="34" charset="0"/>
              <a:buChar char="₋"/>
            </a:pPr>
            <a:r>
              <a:rPr lang="en-GB" sz="2400" b="0">
                <a:latin typeface="Times New Roman" panose="02020603050405020304" pitchFamily="18" charset="0"/>
                <a:cs typeface="Times New Roman" panose="02020603050405020304" pitchFamily="18" charset="0"/>
              </a:rPr>
              <a:t>Xảy ra theo như thời gian quy định trong các tham số khởi tạo LOG_CHECKPOINT_INTERVAL và </a:t>
            </a:r>
            <a:r>
              <a:rPr lang="en-GB" sz="2400" b="0" smtClean="0">
                <a:latin typeface="Times New Roman" panose="02020603050405020304" pitchFamily="18" charset="0"/>
                <a:cs typeface="Times New Roman" panose="02020603050405020304" pitchFamily="18" charset="0"/>
              </a:rPr>
              <a:t>LOG_CHECKPOINT_TIMEOUT </a:t>
            </a:r>
            <a:endParaRPr lang="vi-VN" sz="2400" b="0">
              <a:latin typeface="Times New Roman" panose="02020603050405020304" pitchFamily="18" charset="0"/>
              <a:cs typeface="Times New Roman" panose="02020603050405020304" pitchFamily="18" charset="0"/>
            </a:endParaRPr>
          </a:p>
          <a:p>
            <a:pPr marL="914400" lvl="0" indent="-342900">
              <a:buClr>
                <a:srgbClr val="FF0000"/>
              </a:buClr>
              <a:buFont typeface="Segoe UI" panose="020B0502040204020203" pitchFamily="34" charset="0"/>
              <a:buChar char="₋"/>
            </a:pPr>
            <a:r>
              <a:rPr lang="en-GB" sz="2400" b="0">
                <a:latin typeface="Times New Roman" panose="02020603050405020304" pitchFamily="18" charset="0"/>
                <a:cs typeface="Times New Roman" panose="02020603050405020304" pitchFamily="18" charset="0"/>
              </a:rPr>
              <a:t>Khi có yêu cầu trực tiếp của quản trị </a:t>
            </a:r>
            <a:r>
              <a:rPr lang="en-GB" sz="2400" b="0" smtClean="0">
                <a:latin typeface="Times New Roman" panose="02020603050405020304" pitchFamily="18" charset="0"/>
                <a:cs typeface="Times New Roman" panose="02020603050405020304" pitchFamily="18" charset="0"/>
              </a:rPr>
              <a:t>viên</a:t>
            </a:r>
            <a:endParaRPr lang="vi-VN" sz="24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58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THÊM, CHỈNH SỬA ONLINE REDO LOG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3" name="TextBox 2"/>
          <p:cNvSpPr txBox="1"/>
          <p:nvPr/>
        </p:nvSpPr>
        <p:spPr>
          <a:xfrm>
            <a:off x="407963" y="928467"/>
            <a:ext cx="5459956" cy="523220"/>
          </a:xfrm>
          <a:prstGeom prst="rect">
            <a:avLst/>
          </a:prstGeom>
          <a:noFill/>
        </p:spPr>
        <p:txBody>
          <a:bodyPr wrap="none" rtlCol="0">
            <a:spAutoFit/>
          </a:bodyPr>
          <a:lstStyle/>
          <a:p>
            <a:r>
              <a:rPr lang="en-US" sz="2800" b="1" smtClean="0">
                <a:latin typeface="Times New Roman" panose="02020603050405020304" pitchFamily="18" charset="0"/>
                <a:cs typeface="Times New Roman" panose="02020603050405020304" pitchFamily="18" charset="0"/>
              </a:rPr>
              <a:t>1. Thêm Online redo log file group</a:t>
            </a:r>
            <a:endParaRPr lang="vi-VN" sz="2800" b="1">
              <a:latin typeface="Times New Roman" panose="02020603050405020304" pitchFamily="18" charset="0"/>
              <a:cs typeface="Times New Roman" panose="02020603050405020304" pitchFamily="18" charset="0"/>
            </a:endParaRPr>
          </a:p>
        </p:txBody>
      </p:sp>
      <p:sp>
        <p:nvSpPr>
          <p:cNvPr id="4" name="Rectangle 3"/>
          <p:cNvSpPr/>
          <p:nvPr/>
        </p:nvSpPr>
        <p:spPr>
          <a:xfrm>
            <a:off x="1008184" y="1550852"/>
            <a:ext cx="989427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b="1">
                <a:latin typeface="Courier New" panose="02070309020205020404" pitchFamily="49" charset="0"/>
              </a:rPr>
              <a:t>ALTER DATABASE [database]</a:t>
            </a:r>
          </a:p>
          <a:p>
            <a:pPr lvl="1"/>
            <a:r>
              <a:rPr lang="en-US" b="1">
                <a:latin typeface="Courier New" panose="02070309020205020404" pitchFamily="49" charset="0"/>
              </a:rPr>
              <a:t>		ADD LOGFILE [GROUP integer] </a:t>
            </a:r>
            <a:r>
              <a:rPr lang="en-US" b="1" smtClean="0">
                <a:latin typeface="Courier New" panose="02070309020205020404" pitchFamily="49" charset="0"/>
              </a:rPr>
              <a:t>filespec size integer{K|M}</a:t>
            </a:r>
            <a:endParaRPr lang="en-US" b="1">
              <a:latin typeface="Courier New" panose="02070309020205020404" pitchFamily="49" charset="0"/>
            </a:endParaRPr>
          </a:p>
          <a:p>
            <a:pPr lvl="1"/>
            <a:r>
              <a:rPr lang="en-US" b="1">
                <a:latin typeface="Courier New" panose="02070309020205020404" pitchFamily="49" charset="0"/>
              </a:rPr>
              <a:t>		[, [GROUP integer] filespec]...]</a:t>
            </a:r>
            <a:endParaRPr lang="en-US" b="1"/>
          </a:p>
        </p:txBody>
      </p:sp>
      <p:sp>
        <p:nvSpPr>
          <p:cNvPr id="6" name="Rectangle 5"/>
          <p:cNvSpPr/>
          <p:nvPr/>
        </p:nvSpPr>
        <p:spPr>
          <a:xfrm>
            <a:off x="290733" y="2788332"/>
            <a:ext cx="10611728" cy="1015663"/>
          </a:xfrm>
          <a:prstGeom prst="rect">
            <a:avLst/>
          </a:prstGeom>
        </p:spPr>
        <p:txBody>
          <a:bodyPr wrap="square">
            <a:spAutoFit/>
          </a:bodyPr>
          <a:lstStyle/>
          <a:p>
            <a:pPr lvl="0" eaLnBrk="0" fontAlgn="base" hangingPunct="0">
              <a:spcBef>
                <a:spcPct val="0"/>
              </a:spcBef>
              <a:spcAft>
                <a:spcPct val="0"/>
              </a:spcAft>
            </a:pPr>
            <a:r>
              <a:rPr lang="en-US" sz="2000" u="sng" smtClean="0">
                <a:solidFill>
                  <a:srgbClr val="000000"/>
                </a:solidFill>
                <a:latin typeface="Courier New" panose="02070309020205020404" pitchFamily="49" charset="0"/>
              </a:rPr>
              <a:t>VD:</a:t>
            </a:r>
          </a:p>
          <a:p>
            <a:pPr lvl="0" eaLnBrk="0" fontAlgn="base" hangingPunct="0">
              <a:spcBef>
                <a:spcPct val="0"/>
              </a:spcBef>
              <a:spcAft>
                <a:spcPct val="0"/>
              </a:spcAft>
            </a:pPr>
            <a:r>
              <a:rPr lang="en-US" sz="2000" smtClean="0">
                <a:solidFill>
                  <a:srgbClr val="000000"/>
                </a:solidFill>
                <a:latin typeface="Courier New" panose="02070309020205020404" pitchFamily="49" charset="0"/>
              </a:rPr>
              <a:t>ALTER </a:t>
            </a:r>
            <a:r>
              <a:rPr lang="en-US" sz="2000">
                <a:solidFill>
                  <a:srgbClr val="000000"/>
                </a:solidFill>
                <a:latin typeface="Courier New" panose="02070309020205020404" pitchFamily="49" charset="0"/>
              </a:rPr>
              <a:t>DATABASE ADD </a:t>
            </a:r>
            <a:r>
              <a:rPr lang="en-US" sz="2000" smtClean="0">
                <a:solidFill>
                  <a:srgbClr val="000000"/>
                </a:solidFill>
                <a:latin typeface="Courier New" panose="02070309020205020404" pitchFamily="49" charset="0"/>
              </a:rPr>
              <a:t>LOGFILE (‘%oracle_home%/ORADATA/u01/log3a.rdo’,</a:t>
            </a:r>
            <a:endParaRPr lang="en-US" sz="2000">
              <a:solidFill>
                <a:srgbClr val="000000"/>
              </a:solidFill>
              <a:latin typeface="Courier New" panose="02070309020205020404" pitchFamily="49" charset="0"/>
            </a:endParaRPr>
          </a:p>
          <a:p>
            <a:pPr lvl="0" eaLnBrk="0" fontAlgn="base" hangingPunct="0">
              <a:spcBef>
                <a:spcPct val="0"/>
              </a:spcBef>
              <a:spcAft>
                <a:spcPct val="0"/>
              </a:spcAft>
            </a:pPr>
            <a:r>
              <a:rPr lang="en-US" sz="2000">
                <a:solidFill>
                  <a:srgbClr val="000000"/>
                </a:solidFill>
                <a:latin typeface="Courier New" panose="02070309020205020404" pitchFamily="49" charset="0"/>
              </a:rPr>
              <a:t> </a:t>
            </a:r>
            <a:r>
              <a:rPr lang="en-US" sz="2000" smtClean="0">
                <a:solidFill>
                  <a:srgbClr val="000000"/>
                </a:solidFill>
                <a:latin typeface="Courier New" panose="02070309020205020404" pitchFamily="49" charset="0"/>
              </a:rPr>
              <a:t>‘%oracle_home%/ORADATA/u02/log3b.rdo’) SIZE 4M;</a:t>
            </a:r>
            <a:endParaRPr lang="en-US" sz="2000">
              <a:solidFill>
                <a:srgbClr val="000000"/>
              </a:solidFill>
              <a:latin typeface="Courier New" panose="02070309020205020404" pitchFamily="49" charset="0"/>
            </a:endParaRPr>
          </a:p>
        </p:txBody>
      </p:sp>
      <p:sp>
        <p:nvSpPr>
          <p:cNvPr id="44" name="Rectangle 3"/>
          <p:cNvSpPr>
            <a:spLocks noChangeArrowheads="1"/>
          </p:cNvSpPr>
          <p:nvPr/>
        </p:nvSpPr>
        <p:spPr bwMode="auto">
          <a:xfrm>
            <a:off x="2933236" y="5770733"/>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1</a:t>
            </a:r>
          </a:p>
        </p:txBody>
      </p:sp>
      <p:sp>
        <p:nvSpPr>
          <p:cNvPr id="45" name="Rectangle 4"/>
          <p:cNvSpPr>
            <a:spLocks noChangeArrowheads="1"/>
          </p:cNvSpPr>
          <p:nvPr/>
        </p:nvSpPr>
        <p:spPr bwMode="auto">
          <a:xfrm>
            <a:off x="5524036" y="5770733"/>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2</a:t>
            </a:r>
          </a:p>
        </p:txBody>
      </p:sp>
      <p:sp>
        <p:nvSpPr>
          <p:cNvPr id="46" name="Rectangle 5"/>
          <p:cNvSpPr>
            <a:spLocks noChangeArrowheads="1"/>
          </p:cNvSpPr>
          <p:nvPr/>
        </p:nvSpPr>
        <p:spPr bwMode="auto">
          <a:xfrm>
            <a:off x="7903698" y="5770733"/>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Group 3</a:t>
            </a:r>
          </a:p>
        </p:txBody>
      </p:sp>
      <p:grpSp>
        <p:nvGrpSpPr>
          <p:cNvPr id="47" name="Group 7"/>
          <p:cNvGrpSpPr>
            <a:grpSpLocks/>
          </p:cNvGrpSpPr>
          <p:nvPr/>
        </p:nvGrpSpPr>
        <p:grpSpPr bwMode="auto">
          <a:xfrm>
            <a:off x="7173448" y="4135608"/>
            <a:ext cx="1457325" cy="885825"/>
            <a:chOff x="0" y="339"/>
            <a:chExt cx="532" cy="412"/>
          </a:xfrm>
        </p:grpSpPr>
        <p:sp>
          <p:nvSpPr>
            <p:cNvPr id="48" name="Rectangle 8"/>
            <p:cNvSpPr>
              <a:spLocks noChangeArrowheads="1"/>
            </p:cNvSpPr>
            <p:nvPr/>
          </p:nvSpPr>
          <p:spPr bwMode="ltGray">
            <a:xfrm>
              <a:off x="0" y="423"/>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9" name="Oval 9"/>
            <p:cNvSpPr>
              <a:spLocks noChangeArrowheads="1"/>
            </p:cNvSpPr>
            <p:nvPr/>
          </p:nvSpPr>
          <p:spPr bwMode="ltGray">
            <a:xfrm>
              <a:off x="0" y="339"/>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0" name="Oval 10"/>
            <p:cNvSpPr>
              <a:spLocks noChangeArrowheads="1"/>
            </p:cNvSpPr>
            <p:nvPr/>
          </p:nvSpPr>
          <p:spPr bwMode="ltGray">
            <a:xfrm>
              <a:off x="0" y="593"/>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51" name="Group 11"/>
          <p:cNvGrpSpPr>
            <a:grpSpLocks/>
          </p:cNvGrpSpPr>
          <p:nvPr/>
        </p:nvGrpSpPr>
        <p:grpSpPr bwMode="auto">
          <a:xfrm>
            <a:off x="7651286" y="4727745"/>
            <a:ext cx="1457325" cy="885825"/>
            <a:chOff x="0" y="339"/>
            <a:chExt cx="532" cy="412"/>
          </a:xfrm>
        </p:grpSpPr>
        <p:sp>
          <p:nvSpPr>
            <p:cNvPr id="52" name="Rectangle 12"/>
            <p:cNvSpPr>
              <a:spLocks noChangeArrowheads="1"/>
            </p:cNvSpPr>
            <p:nvPr/>
          </p:nvSpPr>
          <p:spPr bwMode="ltGray">
            <a:xfrm>
              <a:off x="0" y="423"/>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3" name="Oval 13"/>
            <p:cNvSpPr>
              <a:spLocks noChangeArrowheads="1"/>
            </p:cNvSpPr>
            <p:nvPr/>
          </p:nvSpPr>
          <p:spPr bwMode="ltGray">
            <a:xfrm>
              <a:off x="0" y="339"/>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4" name="Oval 14"/>
            <p:cNvSpPr>
              <a:spLocks noChangeArrowheads="1"/>
            </p:cNvSpPr>
            <p:nvPr/>
          </p:nvSpPr>
          <p:spPr bwMode="ltGray">
            <a:xfrm>
              <a:off x="0" y="593"/>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55" name="Rectangle 15"/>
          <p:cNvSpPr>
            <a:spLocks noChangeArrowheads="1"/>
          </p:cNvSpPr>
          <p:nvPr/>
        </p:nvSpPr>
        <p:spPr bwMode="auto">
          <a:xfrm>
            <a:off x="7535398" y="5099220"/>
            <a:ext cx="168751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9063" tIns="60325" rIns="119063" bIns="60325">
            <a:spAutoFit/>
          </a:bodyPr>
          <a:lstStyle>
            <a:lvl1pPr algn="l" defTabSz="1389063">
              <a:defRPr sz="2400">
                <a:solidFill>
                  <a:schemeClr val="tx1"/>
                </a:solidFill>
                <a:latin typeface="Times New Roman" panose="02020603050405020304" pitchFamily="18" charset="0"/>
              </a:defRPr>
            </a:lvl1pPr>
            <a:lvl2pPr marL="534988" algn="l" defTabSz="1389063">
              <a:defRPr sz="2400">
                <a:solidFill>
                  <a:schemeClr val="tx1"/>
                </a:solidFill>
                <a:latin typeface="Times New Roman" panose="02020603050405020304" pitchFamily="18" charset="0"/>
              </a:defRPr>
            </a:lvl2pPr>
            <a:lvl3pPr marL="1068388" algn="l" defTabSz="1389063">
              <a:defRPr sz="2400">
                <a:solidFill>
                  <a:schemeClr val="tx1"/>
                </a:solidFill>
                <a:latin typeface="Times New Roman" panose="02020603050405020304" pitchFamily="18" charset="0"/>
              </a:defRPr>
            </a:lvl3pPr>
            <a:lvl4pPr marL="1604963" algn="l" defTabSz="1389063">
              <a:defRPr sz="2400">
                <a:solidFill>
                  <a:schemeClr val="tx1"/>
                </a:solidFill>
                <a:latin typeface="Times New Roman" panose="02020603050405020304" pitchFamily="18" charset="0"/>
              </a:defRPr>
            </a:lvl4pPr>
            <a:lvl5pPr marL="2139950" algn="l" defTabSz="1389063">
              <a:defRPr sz="2400">
                <a:solidFill>
                  <a:schemeClr val="tx1"/>
                </a:solidFill>
                <a:latin typeface="Times New Roman" panose="02020603050405020304" pitchFamily="18" charset="0"/>
              </a:defRPr>
            </a:lvl5pPr>
            <a:lvl6pPr marL="2597150" defTabSz="1389063" fontAlgn="base">
              <a:spcBef>
                <a:spcPct val="0"/>
              </a:spcBef>
              <a:spcAft>
                <a:spcPct val="0"/>
              </a:spcAft>
              <a:defRPr sz="2400">
                <a:solidFill>
                  <a:schemeClr val="tx1"/>
                </a:solidFill>
                <a:latin typeface="Times New Roman" panose="02020603050405020304" pitchFamily="18" charset="0"/>
              </a:defRPr>
            </a:lvl6pPr>
            <a:lvl7pPr marL="3054350" defTabSz="1389063" fontAlgn="base">
              <a:spcBef>
                <a:spcPct val="0"/>
              </a:spcBef>
              <a:spcAft>
                <a:spcPct val="0"/>
              </a:spcAft>
              <a:defRPr sz="2400">
                <a:solidFill>
                  <a:schemeClr val="tx1"/>
                </a:solidFill>
                <a:latin typeface="Times New Roman" panose="02020603050405020304" pitchFamily="18" charset="0"/>
              </a:defRPr>
            </a:lvl7pPr>
            <a:lvl8pPr marL="3511550" defTabSz="1389063" fontAlgn="base">
              <a:spcBef>
                <a:spcPct val="0"/>
              </a:spcBef>
              <a:spcAft>
                <a:spcPct val="0"/>
              </a:spcAft>
              <a:defRPr sz="2400">
                <a:solidFill>
                  <a:schemeClr val="tx1"/>
                </a:solidFill>
                <a:latin typeface="Times New Roman" panose="02020603050405020304" pitchFamily="18" charset="0"/>
              </a:defRPr>
            </a:lvl8pPr>
            <a:lvl9pPr marL="3968750" defTabSz="1389063"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Courier New" panose="02070309020205020404" pitchFamily="49" charset="0"/>
              </a:rPr>
              <a:t>log3b.rdo</a:t>
            </a:r>
          </a:p>
        </p:txBody>
      </p:sp>
      <p:sp>
        <p:nvSpPr>
          <p:cNvPr id="56" name="Rectangle 16"/>
          <p:cNvSpPr>
            <a:spLocks noChangeArrowheads="1"/>
          </p:cNvSpPr>
          <p:nvPr/>
        </p:nvSpPr>
        <p:spPr bwMode="auto">
          <a:xfrm>
            <a:off x="7103598" y="4426120"/>
            <a:ext cx="168751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9063" tIns="60325" rIns="119063" bIns="60325">
            <a:spAutoFit/>
          </a:bodyPr>
          <a:lstStyle>
            <a:lvl1pPr algn="l" defTabSz="1389063">
              <a:defRPr sz="2400">
                <a:solidFill>
                  <a:schemeClr val="tx1"/>
                </a:solidFill>
                <a:latin typeface="Times New Roman" panose="02020603050405020304" pitchFamily="18" charset="0"/>
              </a:defRPr>
            </a:lvl1pPr>
            <a:lvl2pPr marL="534988" algn="l" defTabSz="1389063">
              <a:defRPr sz="2400">
                <a:solidFill>
                  <a:schemeClr val="tx1"/>
                </a:solidFill>
                <a:latin typeface="Times New Roman" panose="02020603050405020304" pitchFamily="18" charset="0"/>
              </a:defRPr>
            </a:lvl2pPr>
            <a:lvl3pPr marL="1068388" algn="l" defTabSz="1389063">
              <a:defRPr sz="2400">
                <a:solidFill>
                  <a:schemeClr val="tx1"/>
                </a:solidFill>
                <a:latin typeface="Times New Roman" panose="02020603050405020304" pitchFamily="18" charset="0"/>
              </a:defRPr>
            </a:lvl3pPr>
            <a:lvl4pPr marL="1604963" algn="l" defTabSz="1389063">
              <a:defRPr sz="2400">
                <a:solidFill>
                  <a:schemeClr val="tx1"/>
                </a:solidFill>
                <a:latin typeface="Times New Roman" panose="02020603050405020304" pitchFamily="18" charset="0"/>
              </a:defRPr>
            </a:lvl4pPr>
            <a:lvl5pPr marL="2139950" algn="l" defTabSz="1389063">
              <a:defRPr sz="2400">
                <a:solidFill>
                  <a:schemeClr val="tx1"/>
                </a:solidFill>
                <a:latin typeface="Times New Roman" panose="02020603050405020304" pitchFamily="18" charset="0"/>
              </a:defRPr>
            </a:lvl5pPr>
            <a:lvl6pPr marL="2597150" defTabSz="1389063" fontAlgn="base">
              <a:spcBef>
                <a:spcPct val="0"/>
              </a:spcBef>
              <a:spcAft>
                <a:spcPct val="0"/>
              </a:spcAft>
              <a:defRPr sz="2400">
                <a:solidFill>
                  <a:schemeClr val="tx1"/>
                </a:solidFill>
                <a:latin typeface="Times New Roman" panose="02020603050405020304" pitchFamily="18" charset="0"/>
              </a:defRPr>
            </a:lvl6pPr>
            <a:lvl7pPr marL="3054350" defTabSz="1389063" fontAlgn="base">
              <a:spcBef>
                <a:spcPct val="0"/>
              </a:spcBef>
              <a:spcAft>
                <a:spcPct val="0"/>
              </a:spcAft>
              <a:defRPr sz="2400">
                <a:solidFill>
                  <a:schemeClr val="tx1"/>
                </a:solidFill>
                <a:latin typeface="Times New Roman" panose="02020603050405020304" pitchFamily="18" charset="0"/>
              </a:defRPr>
            </a:lvl7pPr>
            <a:lvl8pPr marL="3511550" defTabSz="1389063" fontAlgn="base">
              <a:spcBef>
                <a:spcPct val="0"/>
              </a:spcBef>
              <a:spcAft>
                <a:spcPct val="0"/>
              </a:spcAft>
              <a:defRPr sz="2400">
                <a:solidFill>
                  <a:schemeClr val="tx1"/>
                </a:solidFill>
                <a:latin typeface="Times New Roman" panose="02020603050405020304" pitchFamily="18" charset="0"/>
              </a:defRPr>
            </a:lvl8pPr>
            <a:lvl9pPr marL="3968750" defTabSz="1389063"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Courier New" panose="02070309020205020404" pitchFamily="49" charset="0"/>
              </a:rPr>
              <a:t>log3a.rdo</a:t>
            </a:r>
          </a:p>
        </p:txBody>
      </p:sp>
      <p:grpSp>
        <p:nvGrpSpPr>
          <p:cNvPr id="57" name="Group 17"/>
          <p:cNvGrpSpPr>
            <a:grpSpLocks/>
          </p:cNvGrpSpPr>
          <p:nvPr/>
        </p:nvGrpSpPr>
        <p:grpSpPr bwMode="auto">
          <a:xfrm>
            <a:off x="2264898" y="4118145"/>
            <a:ext cx="1924050" cy="1447800"/>
            <a:chOff x="48" y="912"/>
            <a:chExt cx="1212" cy="912"/>
          </a:xfrm>
        </p:grpSpPr>
        <p:grpSp>
          <p:nvGrpSpPr>
            <p:cNvPr id="58" name="Group 18"/>
            <p:cNvGrpSpPr>
              <a:grpSpLocks/>
            </p:cNvGrpSpPr>
            <p:nvPr/>
          </p:nvGrpSpPr>
          <p:grpSpPr bwMode="auto">
            <a:xfrm>
              <a:off x="102" y="912"/>
              <a:ext cx="816" cy="528"/>
              <a:chOff x="288" y="2982"/>
              <a:chExt cx="532" cy="412"/>
            </a:xfrm>
          </p:grpSpPr>
          <p:sp>
            <p:nvSpPr>
              <p:cNvPr id="66" name="Rectangle 1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67" name="Oval 2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68" name="Oval 2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59" name="Rectangle 22"/>
            <p:cNvSpPr>
              <a:spLocks noChangeArrowheads="1"/>
            </p:cNvSpPr>
            <p:nvPr/>
          </p:nvSpPr>
          <p:spPr bwMode="auto">
            <a:xfrm>
              <a:off x="48" y="1104"/>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Courier New" panose="02070309020205020404" pitchFamily="49" charset="0"/>
                </a:rPr>
                <a:t>log1a.rdo</a:t>
              </a:r>
              <a:endParaRPr lang="en-US" sz="1800" b="1" smtClean="0">
                <a:solidFill>
                  <a:srgbClr val="000000"/>
                </a:solidFill>
                <a:latin typeface="Arial" panose="020B0604020202020204" pitchFamily="34" charset="0"/>
              </a:endParaRPr>
            </a:p>
          </p:txBody>
        </p:sp>
        <p:grpSp>
          <p:nvGrpSpPr>
            <p:cNvPr id="60" name="Group 23"/>
            <p:cNvGrpSpPr>
              <a:grpSpLocks/>
            </p:cNvGrpSpPr>
            <p:nvPr/>
          </p:nvGrpSpPr>
          <p:grpSpPr bwMode="auto">
            <a:xfrm>
              <a:off x="336" y="1296"/>
              <a:ext cx="924" cy="528"/>
              <a:chOff x="48" y="1728"/>
              <a:chExt cx="924" cy="528"/>
            </a:xfrm>
          </p:grpSpPr>
          <p:grpSp>
            <p:nvGrpSpPr>
              <p:cNvPr id="61" name="Group 24"/>
              <p:cNvGrpSpPr>
                <a:grpSpLocks/>
              </p:cNvGrpSpPr>
              <p:nvPr/>
            </p:nvGrpSpPr>
            <p:grpSpPr bwMode="auto">
              <a:xfrm>
                <a:off x="102" y="1728"/>
                <a:ext cx="816" cy="528"/>
                <a:chOff x="288" y="2982"/>
                <a:chExt cx="532" cy="412"/>
              </a:xfrm>
            </p:grpSpPr>
            <p:sp>
              <p:nvSpPr>
                <p:cNvPr id="63" name="Rectangle 25"/>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64" name="Oval 26"/>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65" name="Oval 27"/>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62" name="Rectangle 28"/>
              <p:cNvSpPr>
                <a:spLocks noChangeArrowheads="1"/>
              </p:cNvSpPr>
              <p:nvPr/>
            </p:nvSpPr>
            <p:spPr bwMode="auto">
              <a:xfrm>
                <a:off x="48" y="1920"/>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sz="1800" b="1" smtClean="0">
                    <a:solidFill>
                      <a:srgbClr val="000000"/>
                    </a:solidFill>
                    <a:latin typeface="Courier New" panose="02070309020205020404" pitchFamily="49" charset="0"/>
                  </a:rPr>
                  <a:t>log1b.rdo</a:t>
                </a:r>
              </a:p>
            </p:txBody>
          </p:sp>
        </p:grpSp>
      </p:grpSp>
      <p:grpSp>
        <p:nvGrpSpPr>
          <p:cNvPr id="69" name="Group 29"/>
          <p:cNvGrpSpPr>
            <a:grpSpLocks/>
          </p:cNvGrpSpPr>
          <p:nvPr/>
        </p:nvGrpSpPr>
        <p:grpSpPr bwMode="auto">
          <a:xfrm>
            <a:off x="4855698" y="4118145"/>
            <a:ext cx="1924050" cy="1447800"/>
            <a:chOff x="48" y="912"/>
            <a:chExt cx="1212" cy="912"/>
          </a:xfrm>
        </p:grpSpPr>
        <p:grpSp>
          <p:nvGrpSpPr>
            <p:cNvPr id="70" name="Group 30"/>
            <p:cNvGrpSpPr>
              <a:grpSpLocks/>
            </p:cNvGrpSpPr>
            <p:nvPr/>
          </p:nvGrpSpPr>
          <p:grpSpPr bwMode="auto">
            <a:xfrm>
              <a:off x="102" y="912"/>
              <a:ext cx="816" cy="528"/>
              <a:chOff x="288" y="2982"/>
              <a:chExt cx="532" cy="412"/>
            </a:xfrm>
          </p:grpSpPr>
          <p:sp>
            <p:nvSpPr>
              <p:cNvPr id="78" name="Rectangle 3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79" name="Oval 3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80" name="Oval 3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71" name="Rectangle 34"/>
            <p:cNvSpPr>
              <a:spLocks noChangeArrowheads="1"/>
            </p:cNvSpPr>
            <p:nvPr/>
          </p:nvSpPr>
          <p:spPr bwMode="auto">
            <a:xfrm>
              <a:off x="48" y="1104"/>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Courier New" panose="02070309020205020404" pitchFamily="49" charset="0"/>
                </a:rPr>
                <a:t>log2a.rdo</a:t>
              </a:r>
              <a:endParaRPr lang="en-US" sz="1800" b="1" smtClean="0">
                <a:solidFill>
                  <a:srgbClr val="000000"/>
                </a:solidFill>
                <a:latin typeface="Arial" panose="020B0604020202020204" pitchFamily="34" charset="0"/>
              </a:endParaRPr>
            </a:p>
          </p:txBody>
        </p:sp>
        <p:grpSp>
          <p:nvGrpSpPr>
            <p:cNvPr id="72" name="Group 35"/>
            <p:cNvGrpSpPr>
              <a:grpSpLocks/>
            </p:cNvGrpSpPr>
            <p:nvPr/>
          </p:nvGrpSpPr>
          <p:grpSpPr bwMode="auto">
            <a:xfrm>
              <a:off x="336" y="1296"/>
              <a:ext cx="924" cy="528"/>
              <a:chOff x="48" y="1728"/>
              <a:chExt cx="924" cy="528"/>
            </a:xfrm>
          </p:grpSpPr>
          <p:grpSp>
            <p:nvGrpSpPr>
              <p:cNvPr id="73" name="Group 36"/>
              <p:cNvGrpSpPr>
                <a:grpSpLocks/>
              </p:cNvGrpSpPr>
              <p:nvPr/>
            </p:nvGrpSpPr>
            <p:grpSpPr bwMode="auto">
              <a:xfrm>
                <a:off x="102" y="1728"/>
                <a:ext cx="816" cy="528"/>
                <a:chOff x="288" y="2982"/>
                <a:chExt cx="532" cy="412"/>
              </a:xfrm>
            </p:grpSpPr>
            <p:sp>
              <p:nvSpPr>
                <p:cNvPr id="75" name="Rectangle 3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76" name="Oval 3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77" name="Oval 3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74" name="Rectangle 40"/>
              <p:cNvSpPr>
                <a:spLocks noChangeArrowheads="1"/>
              </p:cNvSpPr>
              <p:nvPr/>
            </p:nvSpPr>
            <p:spPr bwMode="auto">
              <a:xfrm>
                <a:off x="48" y="1920"/>
                <a:ext cx="9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9063" tIns="60325" rIns="119063" bIns="60325">
                <a:spAutoFit/>
              </a:bodyPr>
              <a:lstStyle>
                <a:lvl1pPr algn="l" defTabSz="1546225">
                  <a:defRPr sz="2400">
                    <a:solidFill>
                      <a:schemeClr val="tx1"/>
                    </a:solidFill>
                    <a:latin typeface="Times New Roman" panose="02020603050405020304" pitchFamily="18" charset="0"/>
                  </a:defRPr>
                </a:lvl1pPr>
                <a:lvl2pPr marL="593725" algn="l" defTabSz="1546225">
                  <a:defRPr sz="2400">
                    <a:solidFill>
                      <a:schemeClr val="tx1"/>
                    </a:solidFill>
                    <a:latin typeface="Times New Roman" panose="02020603050405020304" pitchFamily="18" charset="0"/>
                  </a:defRPr>
                </a:lvl2pPr>
                <a:lvl3pPr marL="1189038" algn="l" defTabSz="1546225">
                  <a:defRPr sz="2400">
                    <a:solidFill>
                      <a:schemeClr val="tx1"/>
                    </a:solidFill>
                    <a:latin typeface="Times New Roman" panose="02020603050405020304" pitchFamily="18" charset="0"/>
                  </a:defRPr>
                </a:lvl3pPr>
                <a:lvl4pPr marL="1782763" algn="l" defTabSz="1546225">
                  <a:defRPr sz="2400">
                    <a:solidFill>
                      <a:schemeClr val="tx1"/>
                    </a:solidFill>
                    <a:latin typeface="Times New Roman" panose="02020603050405020304" pitchFamily="18" charset="0"/>
                  </a:defRPr>
                </a:lvl4pPr>
                <a:lvl5pPr marL="2378075" algn="l" defTabSz="1546225">
                  <a:defRPr sz="2400">
                    <a:solidFill>
                      <a:schemeClr val="tx1"/>
                    </a:solidFill>
                    <a:latin typeface="Times New Roman" panose="02020603050405020304" pitchFamily="18" charset="0"/>
                  </a:defRPr>
                </a:lvl5pPr>
                <a:lvl6pPr marL="2835275" defTabSz="1546225" fontAlgn="base">
                  <a:spcBef>
                    <a:spcPct val="0"/>
                  </a:spcBef>
                  <a:spcAft>
                    <a:spcPct val="0"/>
                  </a:spcAft>
                  <a:defRPr sz="2400">
                    <a:solidFill>
                      <a:schemeClr val="tx1"/>
                    </a:solidFill>
                    <a:latin typeface="Times New Roman" panose="02020603050405020304" pitchFamily="18" charset="0"/>
                  </a:defRPr>
                </a:lvl6pPr>
                <a:lvl7pPr marL="3292475" defTabSz="1546225" fontAlgn="base">
                  <a:spcBef>
                    <a:spcPct val="0"/>
                  </a:spcBef>
                  <a:spcAft>
                    <a:spcPct val="0"/>
                  </a:spcAft>
                  <a:defRPr sz="2400">
                    <a:solidFill>
                      <a:schemeClr val="tx1"/>
                    </a:solidFill>
                    <a:latin typeface="Times New Roman" panose="02020603050405020304" pitchFamily="18" charset="0"/>
                  </a:defRPr>
                </a:lvl7pPr>
                <a:lvl8pPr marL="3749675" defTabSz="1546225" fontAlgn="base">
                  <a:spcBef>
                    <a:spcPct val="0"/>
                  </a:spcBef>
                  <a:spcAft>
                    <a:spcPct val="0"/>
                  </a:spcAft>
                  <a:defRPr sz="2400">
                    <a:solidFill>
                      <a:schemeClr val="tx1"/>
                    </a:solidFill>
                    <a:latin typeface="Times New Roman" panose="02020603050405020304" pitchFamily="18" charset="0"/>
                  </a:defRPr>
                </a:lvl8pPr>
                <a:lvl9pPr marL="4206875" defTabSz="15462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sz="1800" b="1" smtClean="0">
                    <a:solidFill>
                      <a:srgbClr val="000000"/>
                    </a:solidFill>
                    <a:latin typeface="Courier New" panose="02070309020205020404" pitchFamily="49" charset="0"/>
                  </a:rPr>
                  <a:t>log2b.rdo</a:t>
                </a:r>
              </a:p>
            </p:txBody>
          </p:sp>
        </p:grpSp>
      </p:grpSp>
    </p:spTree>
    <p:extLst>
      <p:ext uri="{BB962C8B-B14F-4D97-AF65-F5344CB8AC3E}">
        <p14:creationId xmlns:p14="http://schemas.microsoft.com/office/powerpoint/2010/main" val="3944888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C847FD-3DEB-4869-93A3-A09E3EA8715F}"/>
</file>

<file path=customXml/itemProps2.xml><?xml version="1.0" encoding="utf-8"?>
<ds:datastoreItem xmlns:ds="http://schemas.openxmlformats.org/officeDocument/2006/customXml" ds:itemID="{2E9D0F96-A317-4054-BA03-BF268657D252}"/>
</file>

<file path=customXml/itemProps3.xml><?xml version="1.0" encoding="utf-8"?>
<ds:datastoreItem xmlns:ds="http://schemas.openxmlformats.org/officeDocument/2006/customXml" ds:itemID="{0CDE1E60-932E-476A-9185-8D0F0D9496D6}"/>
</file>

<file path=docProps/app.xml><?xml version="1.0" encoding="utf-8"?>
<Properties xmlns="http://schemas.openxmlformats.org/officeDocument/2006/extended-properties" xmlns:vt="http://schemas.openxmlformats.org/officeDocument/2006/docPropsVTypes">
  <Template>Welcome to PowerPoint</Template>
  <TotalTime>5753</TotalTime>
  <Words>1443</Words>
  <Application>Microsoft Office PowerPoint</Application>
  <PresentationFormat>Custom</PresentationFormat>
  <Paragraphs>196</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WelcomeDoc</vt:lpstr>
      <vt:lpstr>QUẢN LÝ ONLINE REDO LOG FILES</vt:lpstr>
      <vt:lpstr>1. Mục đích</vt:lpstr>
      <vt:lpstr>2. Nội dung bài học</vt:lpstr>
      <vt:lpstr>I. TỔNG QUAN VỀ ONLINE REDO LOG FILE</vt:lpstr>
      <vt:lpstr>1. Cấu trúc của Online Redo Log File</vt:lpstr>
      <vt:lpstr>1. Cấu trúc của Online Redo Log File</vt:lpstr>
      <vt:lpstr>1. Cấu trúc của Online Redo Log File</vt:lpstr>
      <vt:lpstr>2. Cách Online Redo Log File hoạt động</vt:lpstr>
      <vt:lpstr>II.  THÊM, CHỈNH SỬA ONLINE REDO LOG FILE</vt:lpstr>
      <vt:lpstr>II.  THÊM, CHỈNH SỬA ONLINE REDO LOG FILE</vt:lpstr>
      <vt:lpstr>II.  THÊM, CHỈNH SỬA ONLINE REDO LOG FILE</vt:lpstr>
      <vt:lpstr>II.  THÊM, CHỈNH SỬA ONLINE REDO LOG FILE</vt:lpstr>
      <vt:lpstr>II.  THÊM, CHỈNH SỬA ONLINE REDO LOG FILE</vt:lpstr>
      <vt:lpstr>II.  THÊM, CHỈNH SỬA ONLINE REDO LOG FILE</vt:lpstr>
      <vt:lpstr>III. LẤY THÔNG TIN VỀ ONLINE REDO LOG FILE</vt:lpstr>
      <vt:lpstr>IV. CHẾ ĐỘ ARCHIVE LOG</vt:lpstr>
      <vt:lpstr>IV. CHẾ ĐỘ ARCHIVE LOG</vt:lpstr>
      <vt:lpstr>IV. CHẾ ĐỘ ARCHIVE LOG</vt:lpstr>
      <vt:lpstr>BÀI TẬP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PC</cp:lastModifiedBy>
  <cp:revision>261</cp:revision>
  <dcterms:created xsi:type="dcterms:W3CDTF">2014-12-14T08:16:33Z</dcterms:created>
  <dcterms:modified xsi:type="dcterms:W3CDTF">2015-10-25T16:14:12Z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600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