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2.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33.xml" ContentType="application/vnd.openxmlformats-officedocument.presentationml.slide+xml"/>
  <Override PartName="/ppt/slides/slide3.xml" ContentType="application/vnd.openxmlformats-officedocument.presentationml.slide+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diagrams/quickStyle2.xml" ContentType="application/vnd.openxmlformats-officedocument.drawingml.diagramStyle+xml"/>
  <Override PartName="/ppt/diagrams/drawing2.xml" ContentType="application/vnd.ms-office.drawingml.diagramDrawing+xml"/>
  <Override PartName="/ppt/theme/theme1.xml" ContentType="application/vnd.openxmlformats-officedocument.theme+xml"/>
  <Override PartName="/ppt/theme/theme2.xml" ContentType="application/vnd.openxmlformats-officedocument.theme+xml"/>
  <Override PartName="/ppt/diagrams/colors2.xml" ContentType="application/vnd.openxmlformats-officedocument.drawingml.diagramColors+xml"/>
  <Override PartName="/ppt/diagrams/layout2.xml" ContentType="application/vnd.openxmlformats-officedocument.drawingml.diagramLayout+xml"/>
  <Override PartName="/ppt/commentAuthors.xml" ContentType="application/vnd.openxmlformats-officedocument.presentationml.commentAuthors+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36"/>
  </p:notesMasterIdLst>
  <p:sldIdLst>
    <p:sldId id="256" r:id="rId3"/>
    <p:sldId id="257" r:id="rId4"/>
    <p:sldId id="288" r:id="rId5"/>
    <p:sldId id="289" r:id="rId6"/>
    <p:sldId id="290" r:id="rId7"/>
    <p:sldId id="291" r:id="rId8"/>
    <p:sldId id="292" r:id="rId9"/>
    <p:sldId id="293" r:id="rId10"/>
    <p:sldId id="294" r:id="rId11"/>
    <p:sldId id="295" r:id="rId12"/>
    <p:sldId id="296" r:id="rId13"/>
    <p:sldId id="297" r:id="rId14"/>
    <p:sldId id="299" r:id="rId15"/>
    <p:sldId id="300" r:id="rId16"/>
    <p:sldId id="303" r:id="rId17"/>
    <p:sldId id="304" r:id="rId18"/>
    <p:sldId id="301" r:id="rId19"/>
    <p:sldId id="302" r:id="rId20"/>
    <p:sldId id="305" r:id="rId21"/>
    <p:sldId id="306" r:id="rId22"/>
    <p:sldId id="307" r:id="rId23"/>
    <p:sldId id="308" r:id="rId24"/>
    <p:sldId id="311" r:id="rId25"/>
    <p:sldId id="309" r:id="rId26"/>
    <p:sldId id="312" r:id="rId27"/>
    <p:sldId id="313" r:id="rId28"/>
    <p:sldId id="314" r:id="rId29"/>
    <p:sldId id="316" r:id="rId30"/>
    <p:sldId id="310" r:id="rId31"/>
    <p:sldId id="320" r:id="rId32"/>
    <p:sldId id="317" r:id="rId33"/>
    <p:sldId id="318" r:id="rId34"/>
    <p:sldId id="319" r:id="rId35"/>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 id="{E75E278A-FF0E-49A4-B170-79828D63BBAD}">
          <p14:sldIdLst>
            <p14:sldId id="256"/>
            <p14:sldId id="257"/>
            <p14:sldId id="288"/>
            <p14:sldId id="289"/>
            <p14:sldId id="290"/>
            <p14:sldId id="291"/>
            <p14:sldId id="292"/>
          </p14:sldIdLst>
        </p14:section>
        <p14:section name="II" id="{6693569C-99F4-4C8C-A21B-9DAE951B41EC}">
          <p14:sldIdLst>
            <p14:sldId id="293"/>
            <p14:sldId id="294"/>
            <p14:sldId id="295"/>
            <p14:sldId id="296"/>
            <p14:sldId id="297"/>
            <p14:sldId id="299"/>
            <p14:sldId id="300"/>
            <p14:sldId id="303"/>
            <p14:sldId id="304"/>
          </p14:sldIdLst>
        </p14:section>
        <p14:section name="III" id="{A4E4F716-8777-4E03-AE5D-C4327B094088}">
          <p14:sldIdLst>
            <p14:sldId id="301"/>
            <p14:sldId id="302"/>
          </p14:sldIdLst>
        </p14:section>
        <p14:section name="IV." id="{81969ED2-587C-4BEE-BB0D-30D400AC25C2}">
          <p14:sldIdLst>
            <p14:sldId id="305"/>
            <p14:sldId id="306"/>
          </p14:sldIdLst>
        </p14:section>
        <p14:section name="V." id="{FAC414F8-A699-4FEA-875C-A348D35ED3E0}">
          <p14:sldIdLst>
            <p14:sldId id="307"/>
            <p14:sldId id="308"/>
            <p14:sldId id="311"/>
            <p14:sldId id="309"/>
            <p14:sldId id="312"/>
            <p14:sldId id="313"/>
            <p14:sldId id="314"/>
            <p14:sldId id="316"/>
            <p14:sldId id="310"/>
            <p14:sldId id="320"/>
          </p14:sldIdLst>
        </p14:section>
        <p14:section name="VI." id="{CFD8E634-3C2B-4969-83E7-7A3E428D2E94}">
          <p14:sldIdLst>
            <p14:sldId id="317"/>
          </p14:sldIdLst>
        </p14:section>
        <p14:section name="Bài tập" id="{5AB9A67F-2F7B-4629-8596-ADE9965A7D88}">
          <p14:sldIdLst>
            <p14:sldId id="318"/>
            <p14:sldId id="31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A" initials="A" lastIdx="2" clrIdx="2">
    <p:extLst>
      <p:ext uri="{19B8F6BF-5375-455C-9EA6-DF929625EA0E}">
        <p15:presenceInfo xmlns:p15="http://schemas.microsoft.com/office/powerpoint/2012/main"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5531"/>
    <a:srgbClr val="D24726"/>
    <a:srgbClr val="D2B4A6"/>
    <a:srgbClr val="734F29"/>
    <a:srgbClr val="DD462F"/>
    <a:srgbClr val="AEB785"/>
    <a:srgbClr val="EFD5A2"/>
    <a:srgbClr val="3B3026"/>
    <a:srgbClr val="ECE1C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031" autoAdjust="0"/>
    <p:restoredTop sz="94533" autoAdjust="0"/>
  </p:normalViewPr>
  <p:slideViewPr>
    <p:cSldViewPr snapToGrid="0">
      <p:cViewPr varScale="1">
        <p:scale>
          <a:sx n="68" d="100"/>
          <a:sy n="68" d="100"/>
        </p:scale>
        <p:origin x="196" y="68"/>
      </p:cViewPr>
      <p:guideLst>
        <p:guide orient="horz" pos="2160"/>
        <p:guide pos="3840"/>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ustomXml" Target="../customXml/item2.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ustomXml" Target="../customXml/item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slide" Target="../slides/slide24.xml"/><Relationship Id="rId1"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EBAFEA-A3E5-4736-A70B-971C9F11687E}" type="doc">
      <dgm:prSet loTypeId="urn:microsoft.com/office/officeart/2005/8/layout/vList3" loCatId="list" qsTypeId="urn:microsoft.com/office/officeart/2005/8/quickstyle/simple5" qsCatId="simple" csTypeId="urn:microsoft.com/office/officeart/2005/8/colors/colorful4" csCatId="colorful" phldr="1"/>
      <dgm:spPr/>
      <dgm:t>
        <a:bodyPr/>
        <a:lstStyle/>
        <a:p>
          <a:endParaRPr lang="vi-VN"/>
        </a:p>
      </dgm:t>
    </dgm:pt>
    <dgm:pt modelId="{CB74BCD2-890A-4914-8BD7-603E78A69711}">
      <dgm:prSet phldrT="[Text]" custT="1"/>
      <dgm:spPr/>
      <dgm:t>
        <a:bodyPr/>
        <a:lstStyle/>
        <a:p>
          <a:pPr algn="l"/>
          <a:r>
            <a:rPr lang="en-US" sz="2800" b="1">
              <a:solidFill>
                <a:schemeClr val="bg1"/>
              </a:solidFill>
              <a:latin typeface="Times New Roman" panose="02020603050405020304" pitchFamily="18" charset="0"/>
              <a:cs typeface="Times New Roman" panose="02020603050405020304" pitchFamily="18" charset="0"/>
            </a:rPr>
            <a:t>1. Tạo mới tablespaces</a:t>
          </a:r>
          <a:endParaRPr lang="vi-VN" sz="2800" b="1">
            <a:solidFill>
              <a:schemeClr val="bg1"/>
            </a:solidFill>
            <a:latin typeface="Times New Roman" panose="02020603050405020304" pitchFamily="18" charset="0"/>
            <a:cs typeface="Times New Roman" panose="02020603050405020304" pitchFamily="18" charset="0"/>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CE70FA1E-6A6E-479E-A8DC-F2AF8F98C18E}" type="parTrans" cxnId="{570B85A4-45E3-463C-A243-A7A83618CDA9}">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8021AFB0-5EA7-43D5-A876-E36E2D94A02D}" type="sibTrans" cxnId="{570B85A4-45E3-463C-A243-A7A83618CDA9}">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87A84FA0-910A-4EFB-9BC3-A1A7E6302ECA}">
      <dgm:prSet phldrT="[Text]" custT="1"/>
      <dgm:spPr/>
      <dgm:t>
        <a:bodyPr/>
        <a:lstStyle/>
        <a:p>
          <a:pPr algn="l"/>
          <a:r>
            <a:rPr lang="en-US" sz="2800" b="1">
              <a:solidFill>
                <a:schemeClr val="bg1"/>
              </a:solidFill>
              <a:latin typeface="Times New Roman" panose="02020603050405020304" pitchFamily="18" charset="0"/>
              <a:cs typeface="Times New Roman" panose="02020603050405020304" pitchFamily="18" charset="0"/>
            </a:rPr>
            <a:t>2. Mở rộng kích thước tablespaces</a:t>
          </a:r>
          <a:endParaRPr lang="vi-VN" sz="2800" b="1">
            <a:solidFill>
              <a:schemeClr val="bg1"/>
            </a:solidFill>
            <a:latin typeface="Times New Roman" panose="02020603050405020304" pitchFamily="18" charset="0"/>
            <a:cs typeface="Times New Roman" panose="02020603050405020304" pitchFamily="18" charset="0"/>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FBBE5E02-88D6-447F-8955-9C1B854B6E7B}" type="sibTrans" cxnId="{60C1522B-49DC-4B72-97AB-FDF8D79032F4}">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04D547CE-9082-45E3-90B9-F1638708D53D}" type="parTrans" cxnId="{60C1522B-49DC-4B72-97AB-FDF8D79032F4}">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C1CF4A41-33EE-4CC5-8D53-EBAAE02B478C}">
      <dgm:prSet phldrT="[Text]" custT="1"/>
      <dgm:spPr/>
      <dgm:t>
        <a:bodyPr/>
        <a:lstStyle/>
        <a:p>
          <a:pPr algn="l"/>
          <a:r>
            <a:rPr lang="en-US" sz="2800" b="1">
              <a:solidFill>
                <a:schemeClr val="bg1"/>
              </a:solidFill>
              <a:latin typeface="Times New Roman" panose="02020603050405020304" pitchFamily="18" charset="0"/>
              <a:cs typeface="Times New Roman" panose="02020603050405020304" pitchFamily="18" charset="0"/>
            </a:rPr>
            <a:t>4. Xóa tablespaces</a:t>
          </a:r>
          <a:endParaRPr lang="vi-VN" sz="2800" b="1">
            <a:solidFill>
              <a:schemeClr val="bg1"/>
            </a:solidFill>
            <a:latin typeface="Times New Roman" panose="02020603050405020304" pitchFamily="18" charset="0"/>
            <a:cs typeface="Times New Roman" panose="02020603050405020304" pitchFamily="18" charset="0"/>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A1DE9DEB-845B-4420-824A-A530C5D714E1}" type="sibTrans" cxnId="{42E34BD2-EE2F-40BE-A3C7-02CA7704AD4E}">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9B7D0730-695C-4AAF-943D-59A0AC322932}" type="parTrans" cxnId="{42E34BD2-EE2F-40BE-A3C7-02CA7704AD4E}">
      <dgm:prSet/>
      <dgm:spPr/>
      <dgm:t>
        <a:bodyPr/>
        <a:lstStyle/>
        <a:p>
          <a:pPr algn="l"/>
          <a:endParaRPr lang="vi-VN" sz="2800" b="1">
            <a:solidFill>
              <a:schemeClr val="bg1"/>
            </a:solidFill>
            <a:latin typeface="Times New Roman" panose="02020603050405020304" pitchFamily="18" charset="0"/>
            <a:cs typeface="Times New Roman" panose="02020603050405020304" pitchFamily="18" charset="0"/>
          </a:endParaRPr>
        </a:p>
      </dgm:t>
    </dgm:pt>
    <dgm:pt modelId="{DE7AFA4C-12DE-42C4-95DC-2AA79B88CCEA}">
      <dgm:prSet phldrT="[Text]" custT="1"/>
      <dgm:spPr/>
      <dgm:t>
        <a:bodyPr/>
        <a:lstStyle/>
        <a:p>
          <a:pPr algn="l"/>
          <a:r>
            <a:rPr lang="en-US" sz="2800" b="1">
              <a:solidFill>
                <a:schemeClr val="bg1"/>
              </a:solidFill>
              <a:latin typeface="Times New Roman" panose="02020603050405020304" pitchFamily="18" charset="0"/>
              <a:cs typeface="Times New Roman" panose="02020603050405020304" pitchFamily="18" charset="0"/>
            </a:rPr>
            <a:t>3. Đổi tên hoặc thay đổi vị trí của datafiles</a:t>
          </a:r>
          <a:endParaRPr lang="vi-VN" sz="2800" b="1">
            <a:solidFill>
              <a:schemeClr val="bg1"/>
            </a:solidFill>
            <a:latin typeface="Times New Roman" panose="02020603050405020304" pitchFamily="18" charset="0"/>
            <a:cs typeface="Times New Roman" panose="02020603050405020304" pitchFamily="18" charset="0"/>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87145F69-CA48-4FED-925A-8DE9C6A50F73}" type="parTrans" cxnId="{B943480C-1129-4F8E-8961-C107B74DE8CD}">
      <dgm:prSet/>
      <dgm:spPr/>
      <dgm:t>
        <a:bodyPr/>
        <a:lstStyle/>
        <a:p>
          <a:endParaRPr lang="vi-VN"/>
        </a:p>
      </dgm:t>
    </dgm:pt>
    <dgm:pt modelId="{53FB60D2-8C35-46CE-B432-86C086893A6D}" type="sibTrans" cxnId="{B943480C-1129-4F8E-8961-C107B74DE8CD}">
      <dgm:prSet/>
      <dgm:spPr/>
      <dgm:t>
        <a:bodyPr/>
        <a:lstStyle/>
        <a:p>
          <a:endParaRPr lang="vi-VN"/>
        </a:p>
      </dgm:t>
    </dgm:pt>
    <dgm:pt modelId="{279D9D60-7E64-4B0D-A241-655C35A74A54}" type="pres">
      <dgm:prSet presAssocID="{AEEBAFEA-A3E5-4736-A70B-971C9F11687E}" presName="linearFlow" presStyleCnt="0">
        <dgm:presLayoutVars>
          <dgm:dir/>
          <dgm:resizeHandles val="exact"/>
        </dgm:presLayoutVars>
      </dgm:prSet>
      <dgm:spPr/>
    </dgm:pt>
    <dgm:pt modelId="{094079EF-0B32-4F73-9EA0-38B91B062D40}" type="pres">
      <dgm:prSet presAssocID="{CB74BCD2-890A-4914-8BD7-603E78A69711}" presName="composite" presStyleCnt="0"/>
      <dgm:spPr/>
    </dgm:pt>
    <dgm:pt modelId="{D6B6D019-0C9A-48FF-8EA9-F813D7D67316}" type="pres">
      <dgm:prSet presAssocID="{CB74BCD2-890A-4914-8BD7-603E78A69711}" presName="imgShp" presStyleLbl="fgImgPlace1" presStyleIdx="0" presStyleCnt="4"/>
      <dgm:spPr/>
    </dgm:pt>
    <dgm:pt modelId="{127DD51B-F858-41B4-90B2-AABB3EC54551}" type="pres">
      <dgm:prSet presAssocID="{CB74BCD2-890A-4914-8BD7-603E78A69711}" presName="txShp" presStyleLbl="node1" presStyleIdx="0" presStyleCnt="4">
        <dgm:presLayoutVars>
          <dgm:bulletEnabled val="1"/>
        </dgm:presLayoutVars>
      </dgm:prSet>
      <dgm:spPr/>
    </dgm:pt>
    <dgm:pt modelId="{3B3A068E-A53C-49CE-B6B5-6004085EFAB1}" type="pres">
      <dgm:prSet presAssocID="{8021AFB0-5EA7-43D5-A876-E36E2D94A02D}" presName="spacing" presStyleCnt="0"/>
      <dgm:spPr/>
    </dgm:pt>
    <dgm:pt modelId="{DD2AF90E-EEB1-4C79-B345-FA90699E4E1B}" type="pres">
      <dgm:prSet presAssocID="{87A84FA0-910A-4EFB-9BC3-A1A7E6302ECA}" presName="composite" presStyleCnt="0"/>
      <dgm:spPr/>
    </dgm:pt>
    <dgm:pt modelId="{3C2CABFF-9E08-4013-81D9-4644AEAEB2B0}" type="pres">
      <dgm:prSet presAssocID="{87A84FA0-910A-4EFB-9BC3-A1A7E6302ECA}" presName="imgShp" presStyleLbl="fgImgPlace1" presStyleIdx="1" presStyleCnt="4"/>
      <dgm:spPr/>
    </dgm:pt>
    <dgm:pt modelId="{E1BB5FA7-5919-45CC-ADB7-14C669B838CC}" type="pres">
      <dgm:prSet presAssocID="{87A84FA0-910A-4EFB-9BC3-A1A7E6302ECA}" presName="txShp" presStyleLbl="node1" presStyleIdx="1" presStyleCnt="4">
        <dgm:presLayoutVars>
          <dgm:bulletEnabled val="1"/>
        </dgm:presLayoutVars>
      </dgm:prSet>
      <dgm:spPr/>
    </dgm:pt>
    <dgm:pt modelId="{451E4D0D-DE87-4EBD-9917-BDDC59A314A2}" type="pres">
      <dgm:prSet presAssocID="{FBBE5E02-88D6-447F-8955-9C1B854B6E7B}" presName="spacing" presStyleCnt="0"/>
      <dgm:spPr/>
    </dgm:pt>
    <dgm:pt modelId="{460ED6BC-1BDC-482F-890D-694CB50E4E5B}" type="pres">
      <dgm:prSet presAssocID="{DE7AFA4C-12DE-42C4-95DC-2AA79B88CCEA}" presName="composite" presStyleCnt="0"/>
      <dgm:spPr/>
    </dgm:pt>
    <dgm:pt modelId="{B535FE42-6715-41D3-B1D5-962827AE3734}" type="pres">
      <dgm:prSet presAssocID="{DE7AFA4C-12DE-42C4-95DC-2AA79B88CCEA}" presName="imgShp" presStyleLbl="fgImgPlace1" presStyleIdx="2" presStyleCnt="4"/>
      <dgm:spPr/>
    </dgm:pt>
    <dgm:pt modelId="{876210C9-8C93-4D23-9114-92B12456CEFB}" type="pres">
      <dgm:prSet presAssocID="{DE7AFA4C-12DE-42C4-95DC-2AA79B88CCEA}" presName="txShp" presStyleLbl="node1" presStyleIdx="2" presStyleCnt="4">
        <dgm:presLayoutVars>
          <dgm:bulletEnabled val="1"/>
        </dgm:presLayoutVars>
      </dgm:prSet>
      <dgm:spPr/>
    </dgm:pt>
    <dgm:pt modelId="{04779FB0-1FC9-49BC-B463-335202D2F809}" type="pres">
      <dgm:prSet presAssocID="{53FB60D2-8C35-46CE-B432-86C086893A6D}" presName="spacing" presStyleCnt="0"/>
      <dgm:spPr/>
    </dgm:pt>
    <dgm:pt modelId="{BD0958C9-0A27-42D9-B431-4BEDAE7413AB}" type="pres">
      <dgm:prSet presAssocID="{C1CF4A41-33EE-4CC5-8D53-EBAAE02B478C}" presName="composite" presStyleCnt="0"/>
      <dgm:spPr/>
    </dgm:pt>
    <dgm:pt modelId="{20A7CE8F-8662-4C3E-8E7A-A4CDD20B2D36}" type="pres">
      <dgm:prSet presAssocID="{C1CF4A41-33EE-4CC5-8D53-EBAAE02B478C}" presName="imgShp" presStyleLbl="fgImgPlace1" presStyleIdx="3" presStyleCnt="4"/>
      <dgm:spPr/>
    </dgm:pt>
    <dgm:pt modelId="{FF553822-A911-4C43-B4CA-FADD956800F9}" type="pres">
      <dgm:prSet presAssocID="{C1CF4A41-33EE-4CC5-8D53-EBAAE02B478C}" presName="txShp" presStyleLbl="node1" presStyleIdx="3" presStyleCnt="4">
        <dgm:presLayoutVars>
          <dgm:bulletEnabled val="1"/>
        </dgm:presLayoutVars>
      </dgm:prSet>
      <dgm:spPr/>
    </dgm:pt>
  </dgm:ptLst>
  <dgm:cxnLst>
    <dgm:cxn modelId="{B943480C-1129-4F8E-8961-C107B74DE8CD}" srcId="{AEEBAFEA-A3E5-4736-A70B-971C9F11687E}" destId="{DE7AFA4C-12DE-42C4-95DC-2AA79B88CCEA}" srcOrd="2" destOrd="0" parTransId="{87145F69-CA48-4FED-925A-8DE9C6A50F73}" sibTransId="{53FB60D2-8C35-46CE-B432-86C086893A6D}"/>
    <dgm:cxn modelId="{60C1522B-49DC-4B72-97AB-FDF8D79032F4}" srcId="{AEEBAFEA-A3E5-4736-A70B-971C9F11687E}" destId="{87A84FA0-910A-4EFB-9BC3-A1A7E6302ECA}" srcOrd="1" destOrd="0" parTransId="{04D547CE-9082-45E3-90B9-F1638708D53D}" sibTransId="{FBBE5E02-88D6-447F-8955-9C1B854B6E7B}"/>
    <dgm:cxn modelId="{C0857A60-0A95-4ADD-B086-804BECAF347B}" type="presOf" srcId="{AEEBAFEA-A3E5-4736-A70B-971C9F11687E}" destId="{279D9D60-7E64-4B0D-A241-655C35A74A54}" srcOrd="0" destOrd="0" presId="urn:microsoft.com/office/officeart/2005/8/layout/vList3"/>
    <dgm:cxn modelId="{4E72279F-DA4A-4C50-B86D-28D384F4FD3B}" type="presOf" srcId="{DE7AFA4C-12DE-42C4-95DC-2AA79B88CCEA}" destId="{876210C9-8C93-4D23-9114-92B12456CEFB}" srcOrd="0" destOrd="0" presId="urn:microsoft.com/office/officeart/2005/8/layout/vList3"/>
    <dgm:cxn modelId="{FCC33D9F-E546-4FAD-9219-5683B0D5EE35}" type="presOf" srcId="{CB74BCD2-890A-4914-8BD7-603E78A69711}" destId="{127DD51B-F858-41B4-90B2-AABB3EC54551}" srcOrd="0" destOrd="0" presId="urn:microsoft.com/office/officeart/2005/8/layout/vList3"/>
    <dgm:cxn modelId="{570B85A4-45E3-463C-A243-A7A83618CDA9}" srcId="{AEEBAFEA-A3E5-4736-A70B-971C9F11687E}" destId="{CB74BCD2-890A-4914-8BD7-603E78A69711}" srcOrd="0" destOrd="0" parTransId="{CE70FA1E-6A6E-479E-A8DC-F2AF8F98C18E}" sibTransId="{8021AFB0-5EA7-43D5-A876-E36E2D94A02D}"/>
    <dgm:cxn modelId="{E89D0FA8-BA81-4112-9DBC-5DE4EA7EE6DC}" type="presOf" srcId="{C1CF4A41-33EE-4CC5-8D53-EBAAE02B478C}" destId="{FF553822-A911-4C43-B4CA-FADD956800F9}" srcOrd="0" destOrd="0" presId="urn:microsoft.com/office/officeart/2005/8/layout/vList3"/>
    <dgm:cxn modelId="{38B7C6BB-0339-4183-AC5C-5AA415832D29}" type="presOf" srcId="{87A84FA0-910A-4EFB-9BC3-A1A7E6302ECA}" destId="{E1BB5FA7-5919-45CC-ADB7-14C669B838CC}" srcOrd="0" destOrd="0" presId="urn:microsoft.com/office/officeart/2005/8/layout/vList3"/>
    <dgm:cxn modelId="{42E34BD2-EE2F-40BE-A3C7-02CA7704AD4E}" srcId="{AEEBAFEA-A3E5-4736-A70B-971C9F11687E}" destId="{C1CF4A41-33EE-4CC5-8D53-EBAAE02B478C}" srcOrd="3" destOrd="0" parTransId="{9B7D0730-695C-4AAF-943D-59A0AC322932}" sibTransId="{A1DE9DEB-845B-4420-824A-A530C5D714E1}"/>
    <dgm:cxn modelId="{218E53DF-6595-4FDE-BF36-D9D0F55224D3}" type="presParOf" srcId="{279D9D60-7E64-4B0D-A241-655C35A74A54}" destId="{094079EF-0B32-4F73-9EA0-38B91B062D40}" srcOrd="0" destOrd="0" presId="urn:microsoft.com/office/officeart/2005/8/layout/vList3"/>
    <dgm:cxn modelId="{A5DA4E3F-8A96-434C-8E39-2A391474EDEE}" type="presParOf" srcId="{094079EF-0B32-4F73-9EA0-38B91B062D40}" destId="{D6B6D019-0C9A-48FF-8EA9-F813D7D67316}" srcOrd="0" destOrd="0" presId="urn:microsoft.com/office/officeart/2005/8/layout/vList3"/>
    <dgm:cxn modelId="{EDDB5FBB-D142-4270-80D6-4B21C56F9809}" type="presParOf" srcId="{094079EF-0B32-4F73-9EA0-38B91B062D40}" destId="{127DD51B-F858-41B4-90B2-AABB3EC54551}" srcOrd="1" destOrd="0" presId="urn:microsoft.com/office/officeart/2005/8/layout/vList3"/>
    <dgm:cxn modelId="{6A2FD256-5DDB-4227-AB49-5D728CC0F3F3}" type="presParOf" srcId="{279D9D60-7E64-4B0D-A241-655C35A74A54}" destId="{3B3A068E-A53C-49CE-B6B5-6004085EFAB1}" srcOrd="1" destOrd="0" presId="urn:microsoft.com/office/officeart/2005/8/layout/vList3"/>
    <dgm:cxn modelId="{09079B05-7B0D-4AA9-8924-8F3E3A44323A}" type="presParOf" srcId="{279D9D60-7E64-4B0D-A241-655C35A74A54}" destId="{DD2AF90E-EEB1-4C79-B345-FA90699E4E1B}" srcOrd="2" destOrd="0" presId="urn:microsoft.com/office/officeart/2005/8/layout/vList3"/>
    <dgm:cxn modelId="{5DFB4F82-D4EE-492F-8A3D-9C8BDEEE131C}" type="presParOf" srcId="{DD2AF90E-EEB1-4C79-B345-FA90699E4E1B}" destId="{3C2CABFF-9E08-4013-81D9-4644AEAEB2B0}" srcOrd="0" destOrd="0" presId="urn:microsoft.com/office/officeart/2005/8/layout/vList3"/>
    <dgm:cxn modelId="{0383AE98-A78D-4B76-8A23-7CA3B63E4AD1}" type="presParOf" srcId="{DD2AF90E-EEB1-4C79-B345-FA90699E4E1B}" destId="{E1BB5FA7-5919-45CC-ADB7-14C669B838CC}" srcOrd="1" destOrd="0" presId="urn:microsoft.com/office/officeart/2005/8/layout/vList3"/>
    <dgm:cxn modelId="{E2AA723B-14CA-4A16-A58C-173DE265A342}" type="presParOf" srcId="{279D9D60-7E64-4B0D-A241-655C35A74A54}" destId="{451E4D0D-DE87-4EBD-9917-BDDC59A314A2}" srcOrd="3" destOrd="0" presId="urn:microsoft.com/office/officeart/2005/8/layout/vList3"/>
    <dgm:cxn modelId="{02BAE381-D98C-40F9-92DA-E17969D79AC3}" type="presParOf" srcId="{279D9D60-7E64-4B0D-A241-655C35A74A54}" destId="{460ED6BC-1BDC-482F-890D-694CB50E4E5B}" srcOrd="4" destOrd="0" presId="urn:microsoft.com/office/officeart/2005/8/layout/vList3"/>
    <dgm:cxn modelId="{E07FEF19-B1C6-4935-894F-DAC527F4E2AD}" type="presParOf" srcId="{460ED6BC-1BDC-482F-890D-694CB50E4E5B}" destId="{B535FE42-6715-41D3-B1D5-962827AE3734}" srcOrd="0" destOrd="0" presId="urn:microsoft.com/office/officeart/2005/8/layout/vList3"/>
    <dgm:cxn modelId="{99B9E547-A7F0-4020-B549-F7CA212C8747}" type="presParOf" srcId="{460ED6BC-1BDC-482F-890D-694CB50E4E5B}" destId="{876210C9-8C93-4D23-9114-92B12456CEFB}" srcOrd="1" destOrd="0" presId="urn:microsoft.com/office/officeart/2005/8/layout/vList3"/>
    <dgm:cxn modelId="{DCB032D6-BE41-437D-A71D-1A472A6C8C1B}" type="presParOf" srcId="{279D9D60-7E64-4B0D-A241-655C35A74A54}" destId="{04779FB0-1FC9-49BC-B463-335202D2F809}" srcOrd="5" destOrd="0" presId="urn:microsoft.com/office/officeart/2005/8/layout/vList3"/>
    <dgm:cxn modelId="{FAE9341A-771F-46B0-96E2-51C63091D3D7}" type="presParOf" srcId="{279D9D60-7E64-4B0D-A241-655C35A74A54}" destId="{BD0958C9-0A27-42D9-B431-4BEDAE7413AB}" srcOrd="6" destOrd="0" presId="urn:microsoft.com/office/officeart/2005/8/layout/vList3"/>
    <dgm:cxn modelId="{DA5DFF23-6C44-4ACA-A1F6-4C5325F40607}" type="presParOf" srcId="{BD0958C9-0A27-42D9-B431-4BEDAE7413AB}" destId="{20A7CE8F-8662-4C3E-8E7A-A4CDD20B2D36}" srcOrd="0" destOrd="0" presId="urn:microsoft.com/office/officeart/2005/8/layout/vList3"/>
    <dgm:cxn modelId="{1822F698-DF5A-4AA6-B30A-6FD58E4ED8F5}" type="presParOf" srcId="{BD0958C9-0A27-42D9-B431-4BEDAE7413AB}" destId="{FF553822-A911-4C43-B4CA-FADD956800F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65A8D9-4C13-4336-8480-28F26153ED55}"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vi-VN"/>
        </a:p>
      </dgm:t>
    </dgm:pt>
    <dgm:pt modelId="{AB73594B-0E65-4F85-871D-02762414448E}">
      <dgm:prSet phldrT="[Text]" custT="1"/>
      <dgm:spPr/>
      <dgm:t>
        <a:bodyPr/>
        <a:lstStyle/>
        <a:p>
          <a:r>
            <a:rPr lang="en-US" sz="2400" b="1">
              <a:latin typeface="Times New Roman" panose="02020603050405020304" pitchFamily="18" charset="0"/>
              <a:cs typeface="Times New Roman" panose="02020603050405020304" pitchFamily="18" charset="0"/>
            </a:rPr>
            <a:t>Thông tin về tablespaces</a:t>
          </a:r>
          <a:endParaRPr lang="vi-VN" sz="2400" b="1">
            <a:latin typeface="Times New Roman" panose="02020603050405020304" pitchFamily="18" charset="0"/>
            <a:cs typeface="Times New Roman" panose="02020603050405020304" pitchFamily="18" charset="0"/>
          </a:endParaRPr>
        </a:p>
      </dgm:t>
    </dgm:pt>
    <dgm:pt modelId="{3554AB86-7F56-4897-9ED6-0CD9912D8F69}" type="parTrans" cxnId="{14A874E2-E6E6-45A2-A89A-F098BEC7979D}">
      <dgm:prSet/>
      <dgm:spPr/>
      <dgm:t>
        <a:bodyPr/>
        <a:lstStyle/>
        <a:p>
          <a:endParaRPr lang="vi-VN" sz="2400">
            <a:latin typeface="Times New Roman" panose="02020603050405020304" pitchFamily="18" charset="0"/>
            <a:cs typeface="Times New Roman" panose="02020603050405020304" pitchFamily="18" charset="0"/>
          </a:endParaRPr>
        </a:p>
      </dgm:t>
    </dgm:pt>
    <dgm:pt modelId="{C66729F7-9E7A-440E-A83C-F709770AE413}" type="sibTrans" cxnId="{14A874E2-E6E6-45A2-A89A-F098BEC7979D}">
      <dgm:prSet/>
      <dgm:spPr/>
      <dgm:t>
        <a:bodyPr/>
        <a:lstStyle/>
        <a:p>
          <a:endParaRPr lang="vi-VN" sz="2400">
            <a:latin typeface="Times New Roman" panose="02020603050405020304" pitchFamily="18" charset="0"/>
            <a:cs typeface="Times New Roman" panose="02020603050405020304" pitchFamily="18" charset="0"/>
          </a:endParaRPr>
        </a:p>
      </dgm:t>
    </dgm:pt>
    <dgm:pt modelId="{F203D9F6-2A86-4022-9EF1-41387A1409BD}">
      <dgm:prSet phldrT="[Text]" custT="1"/>
      <dgm:spPr/>
      <dgm:t>
        <a:bodyPr/>
        <a:lstStyle/>
        <a:p>
          <a:pPr rtl="0"/>
          <a:r>
            <a:rPr kumimoji="0" lang="en-US" sz="2400" b="1" i="0" u="none" strike="noStrike"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DBA_TABLESPACES</a:t>
          </a:r>
          <a:endParaRPr lang="vi-VN" sz="2400">
            <a:latin typeface="Times New Roman" panose="02020603050405020304" pitchFamily="18" charset="0"/>
            <a:cs typeface="Times New Roman" panose="02020603050405020304" pitchFamily="18" charset="0"/>
          </a:endParaRPr>
        </a:p>
      </dgm:t>
    </dgm:pt>
    <dgm:pt modelId="{0575992C-ECAF-48F2-8574-F5A575595C11}" type="parTrans" cxnId="{8D7C5711-A22F-40BA-83BE-F15752CCD18A}">
      <dgm:prSet/>
      <dgm:spPr/>
      <dgm:t>
        <a:bodyPr/>
        <a:lstStyle/>
        <a:p>
          <a:endParaRPr lang="vi-VN" sz="2400">
            <a:latin typeface="Times New Roman" panose="02020603050405020304" pitchFamily="18" charset="0"/>
            <a:cs typeface="Times New Roman" panose="02020603050405020304" pitchFamily="18" charset="0"/>
          </a:endParaRPr>
        </a:p>
      </dgm:t>
    </dgm:pt>
    <dgm:pt modelId="{8EB83155-7049-461C-8DAE-1CCDDCDFC6CC}" type="sibTrans" cxnId="{8D7C5711-A22F-40BA-83BE-F15752CCD18A}">
      <dgm:prSet/>
      <dgm:spPr/>
      <dgm:t>
        <a:bodyPr/>
        <a:lstStyle/>
        <a:p>
          <a:endParaRPr lang="vi-VN" sz="2400">
            <a:latin typeface="Times New Roman" panose="02020603050405020304" pitchFamily="18" charset="0"/>
            <a:cs typeface="Times New Roman" panose="02020603050405020304" pitchFamily="18" charset="0"/>
          </a:endParaRPr>
        </a:p>
      </dgm:t>
    </dgm:pt>
    <dgm:pt modelId="{5FC98DC6-8774-4927-B18E-BBAA398FC595}">
      <dgm:prSet phldrT="[Text]" custT="1"/>
      <dgm:spPr/>
      <dgm:t>
        <a:bodyPr/>
        <a:lstStyle/>
        <a:p>
          <a:r>
            <a:rPr lang="en-US" sz="2400" b="1">
              <a:latin typeface="Times New Roman" panose="02020603050405020304" pitchFamily="18" charset="0"/>
              <a:cs typeface="Times New Roman" panose="02020603050405020304" pitchFamily="18" charset="0"/>
            </a:rPr>
            <a:t>Thông tin về datafiles</a:t>
          </a:r>
          <a:endParaRPr lang="vi-VN" sz="2400" b="1">
            <a:latin typeface="Times New Roman" panose="02020603050405020304" pitchFamily="18" charset="0"/>
            <a:cs typeface="Times New Roman" panose="02020603050405020304" pitchFamily="18" charset="0"/>
          </a:endParaRPr>
        </a:p>
      </dgm:t>
    </dgm:pt>
    <dgm:pt modelId="{F8C7CFF5-2AF1-4BB3-959B-3125912594BD}" type="parTrans" cxnId="{56929BC9-320C-4A07-ADC1-3792A9821DAC}">
      <dgm:prSet/>
      <dgm:spPr/>
      <dgm:t>
        <a:bodyPr/>
        <a:lstStyle/>
        <a:p>
          <a:endParaRPr lang="vi-VN" sz="2400">
            <a:latin typeface="Times New Roman" panose="02020603050405020304" pitchFamily="18" charset="0"/>
            <a:cs typeface="Times New Roman" panose="02020603050405020304" pitchFamily="18" charset="0"/>
          </a:endParaRPr>
        </a:p>
      </dgm:t>
    </dgm:pt>
    <dgm:pt modelId="{CC2D4412-2710-46C7-8AEB-244AFD2D4658}" type="sibTrans" cxnId="{56929BC9-320C-4A07-ADC1-3792A9821DAC}">
      <dgm:prSet/>
      <dgm:spPr/>
      <dgm:t>
        <a:bodyPr/>
        <a:lstStyle/>
        <a:p>
          <a:endParaRPr lang="vi-VN" sz="2400">
            <a:latin typeface="Times New Roman" panose="02020603050405020304" pitchFamily="18" charset="0"/>
            <a:cs typeface="Times New Roman" panose="02020603050405020304" pitchFamily="18" charset="0"/>
          </a:endParaRPr>
        </a:p>
      </dgm:t>
    </dgm:pt>
    <dgm:pt modelId="{CC1F8C13-51BC-4C75-BD17-8207177E4DF2}">
      <dgm:prSet phldrT="[Text]" custT="1"/>
      <dgm:spPr/>
      <dgm:t>
        <a:bodyPr/>
        <a:lstStyle/>
        <a:p>
          <a:pPr rtl="0"/>
          <a:r>
            <a:rPr kumimoji="0" lang="en-US" sz="2400" b="1" i="0" u="none" strike="noStrike"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DBA_DATA_FILES</a:t>
          </a:r>
          <a:endParaRPr lang="vi-VN" sz="2400">
            <a:latin typeface="Times New Roman" panose="02020603050405020304" pitchFamily="18" charset="0"/>
            <a:cs typeface="Times New Roman" panose="02020603050405020304" pitchFamily="18" charset="0"/>
          </a:endParaRPr>
        </a:p>
      </dgm:t>
    </dgm:pt>
    <dgm:pt modelId="{FD19C637-B904-47EF-A30F-60F669D98B7B}" type="parTrans" cxnId="{8C4AED8F-53AC-4616-B582-633BCB9C9D9E}">
      <dgm:prSet/>
      <dgm:spPr/>
      <dgm:t>
        <a:bodyPr/>
        <a:lstStyle/>
        <a:p>
          <a:endParaRPr lang="vi-VN" sz="2400">
            <a:latin typeface="Times New Roman" panose="02020603050405020304" pitchFamily="18" charset="0"/>
            <a:cs typeface="Times New Roman" panose="02020603050405020304" pitchFamily="18" charset="0"/>
          </a:endParaRPr>
        </a:p>
      </dgm:t>
    </dgm:pt>
    <dgm:pt modelId="{10E5976C-CDC0-4617-B2AB-D47D113459EF}" type="sibTrans" cxnId="{8C4AED8F-53AC-4616-B582-633BCB9C9D9E}">
      <dgm:prSet/>
      <dgm:spPr/>
      <dgm:t>
        <a:bodyPr/>
        <a:lstStyle/>
        <a:p>
          <a:endParaRPr lang="vi-VN" sz="2400">
            <a:latin typeface="Times New Roman" panose="02020603050405020304" pitchFamily="18" charset="0"/>
            <a:cs typeface="Times New Roman" panose="02020603050405020304" pitchFamily="18" charset="0"/>
          </a:endParaRPr>
        </a:p>
      </dgm:t>
    </dgm:pt>
    <dgm:pt modelId="{D9FEBA05-FBBB-4D34-8021-ABB0FE14A8C6}">
      <dgm:prSet phldrT="[Text]" custT="1"/>
      <dgm:spPr/>
      <dgm:t>
        <a:bodyPr/>
        <a:lstStyle/>
        <a:p>
          <a:r>
            <a:rPr lang="en-US" sz="2400" b="1">
              <a:latin typeface="Times New Roman" panose="02020603050405020304" pitchFamily="18" charset="0"/>
              <a:cs typeface="Times New Roman" panose="02020603050405020304" pitchFamily="18" charset="0"/>
            </a:rPr>
            <a:t>Thông tin về tempfiles</a:t>
          </a:r>
          <a:endParaRPr lang="vi-VN" sz="2400" b="1">
            <a:latin typeface="Times New Roman" panose="02020603050405020304" pitchFamily="18" charset="0"/>
            <a:cs typeface="Times New Roman" panose="02020603050405020304" pitchFamily="18" charset="0"/>
          </a:endParaRPr>
        </a:p>
      </dgm:t>
    </dgm:pt>
    <dgm:pt modelId="{F32599D1-2E6A-4227-AE95-B290F0147585}" type="parTrans" cxnId="{2452763D-5A80-480C-90C6-74A34C33132E}">
      <dgm:prSet/>
      <dgm:spPr/>
      <dgm:t>
        <a:bodyPr/>
        <a:lstStyle/>
        <a:p>
          <a:endParaRPr lang="vi-VN" sz="2400">
            <a:latin typeface="Times New Roman" panose="02020603050405020304" pitchFamily="18" charset="0"/>
            <a:cs typeface="Times New Roman" panose="02020603050405020304" pitchFamily="18" charset="0"/>
          </a:endParaRPr>
        </a:p>
      </dgm:t>
    </dgm:pt>
    <dgm:pt modelId="{A411CAC5-4972-4167-AA3C-7401060906D3}" type="sibTrans" cxnId="{2452763D-5A80-480C-90C6-74A34C33132E}">
      <dgm:prSet/>
      <dgm:spPr/>
      <dgm:t>
        <a:bodyPr/>
        <a:lstStyle/>
        <a:p>
          <a:endParaRPr lang="vi-VN" sz="2400">
            <a:latin typeface="Times New Roman" panose="02020603050405020304" pitchFamily="18" charset="0"/>
            <a:cs typeface="Times New Roman" panose="02020603050405020304" pitchFamily="18" charset="0"/>
          </a:endParaRPr>
        </a:p>
      </dgm:t>
    </dgm:pt>
    <dgm:pt modelId="{6C4468F7-06EB-4CE6-BA9B-19E0410EEBE5}">
      <dgm:prSet phldrT="[Text]" custT="1"/>
      <dgm:spPr/>
      <dgm:t>
        <a:bodyPr/>
        <a:lstStyle/>
        <a:p>
          <a:pPr rtl="0"/>
          <a:r>
            <a:rPr kumimoji="0" lang="en-US" sz="2400" b="1" i="0" u="none" strike="noStrike"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DBA_TEMP_FILES</a:t>
          </a:r>
          <a:endParaRPr lang="vi-VN" sz="2400">
            <a:latin typeface="Times New Roman" panose="02020603050405020304" pitchFamily="18" charset="0"/>
            <a:cs typeface="Times New Roman" panose="02020603050405020304" pitchFamily="18" charset="0"/>
          </a:endParaRPr>
        </a:p>
      </dgm:t>
    </dgm:pt>
    <dgm:pt modelId="{09E4C626-F575-4DD4-9B8E-5714BD8E5B24}" type="parTrans" cxnId="{F51832EA-5A23-4265-A892-6A7CDC7C9324}">
      <dgm:prSet/>
      <dgm:spPr/>
      <dgm:t>
        <a:bodyPr/>
        <a:lstStyle/>
        <a:p>
          <a:endParaRPr lang="vi-VN" sz="2400">
            <a:latin typeface="Times New Roman" panose="02020603050405020304" pitchFamily="18" charset="0"/>
            <a:cs typeface="Times New Roman" panose="02020603050405020304" pitchFamily="18" charset="0"/>
          </a:endParaRPr>
        </a:p>
      </dgm:t>
    </dgm:pt>
    <dgm:pt modelId="{C29B920F-D342-4EBD-AFC6-DEC008DE89E1}" type="sibTrans" cxnId="{F51832EA-5A23-4265-A892-6A7CDC7C9324}">
      <dgm:prSet/>
      <dgm:spPr/>
      <dgm:t>
        <a:bodyPr/>
        <a:lstStyle/>
        <a:p>
          <a:endParaRPr lang="vi-VN" sz="2400">
            <a:latin typeface="Times New Roman" panose="02020603050405020304" pitchFamily="18" charset="0"/>
            <a:cs typeface="Times New Roman" panose="02020603050405020304" pitchFamily="18" charset="0"/>
          </a:endParaRPr>
        </a:p>
      </dgm:t>
    </dgm:pt>
    <dgm:pt modelId="{F4CB8653-AA3B-468E-A5F4-145E62F110A9}">
      <dgm:prSet custT="1"/>
      <dgm:spPr/>
      <dgm:t>
        <a:bodyPr/>
        <a:lstStyle/>
        <a:p>
          <a:pPr rtl="0"/>
          <a:r>
            <a:rPr kumimoji="0" lang="en-US" sz="2400" b="1" i="0" u="none" strike="noStrike"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V$TABLESPACE</a:t>
          </a:r>
        </a:p>
      </dgm:t>
    </dgm:pt>
    <dgm:pt modelId="{3F9A5CA4-FB31-4193-BDB2-32923AD61120}" type="parTrans" cxnId="{B471DD25-467D-4015-A23A-340578E996C5}">
      <dgm:prSet/>
      <dgm:spPr/>
      <dgm:t>
        <a:bodyPr/>
        <a:lstStyle/>
        <a:p>
          <a:endParaRPr lang="vi-VN" sz="2400">
            <a:latin typeface="Times New Roman" panose="02020603050405020304" pitchFamily="18" charset="0"/>
            <a:cs typeface="Times New Roman" panose="02020603050405020304" pitchFamily="18" charset="0"/>
          </a:endParaRPr>
        </a:p>
      </dgm:t>
    </dgm:pt>
    <dgm:pt modelId="{575D91DC-E44E-4CCB-97E6-8BECAEA5CF78}" type="sibTrans" cxnId="{B471DD25-467D-4015-A23A-340578E996C5}">
      <dgm:prSet/>
      <dgm:spPr/>
      <dgm:t>
        <a:bodyPr/>
        <a:lstStyle/>
        <a:p>
          <a:endParaRPr lang="vi-VN" sz="2400">
            <a:latin typeface="Times New Roman" panose="02020603050405020304" pitchFamily="18" charset="0"/>
            <a:cs typeface="Times New Roman" panose="02020603050405020304" pitchFamily="18" charset="0"/>
          </a:endParaRPr>
        </a:p>
      </dgm:t>
    </dgm:pt>
    <dgm:pt modelId="{0DC09937-FE21-4467-AA39-A0218F4B9780}">
      <dgm:prSet custT="1"/>
      <dgm:spPr/>
      <dgm:t>
        <a:bodyPr/>
        <a:lstStyle/>
        <a:p>
          <a:pPr rtl="0"/>
          <a:r>
            <a:rPr kumimoji="0" lang="en-US" sz="2400" b="1" i="0" u="none" strike="noStrike"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V$DATAFILE</a:t>
          </a:r>
        </a:p>
      </dgm:t>
    </dgm:pt>
    <dgm:pt modelId="{2FF3AB39-68C0-49D3-81C9-6A4CD0769821}" type="parTrans" cxnId="{F70C45A8-665C-43F9-8C7C-962567FB85B6}">
      <dgm:prSet/>
      <dgm:spPr/>
      <dgm:t>
        <a:bodyPr/>
        <a:lstStyle/>
        <a:p>
          <a:endParaRPr lang="vi-VN" sz="2400">
            <a:latin typeface="Times New Roman" panose="02020603050405020304" pitchFamily="18" charset="0"/>
            <a:cs typeface="Times New Roman" panose="02020603050405020304" pitchFamily="18" charset="0"/>
          </a:endParaRPr>
        </a:p>
      </dgm:t>
    </dgm:pt>
    <dgm:pt modelId="{569AF44F-B00D-47BA-86B4-2062ADCEEEF7}" type="sibTrans" cxnId="{F70C45A8-665C-43F9-8C7C-962567FB85B6}">
      <dgm:prSet/>
      <dgm:spPr/>
      <dgm:t>
        <a:bodyPr/>
        <a:lstStyle/>
        <a:p>
          <a:endParaRPr lang="vi-VN" sz="2400">
            <a:latin typeface="Times New Roman" panose="02020603050405020304" pitchFamily="18" charset="0"/>
            <a:cs typeface="Times New Roman" panose="02020603050405020304" pitchFamily="18" charset="0"/>
          </a:endParaRPr>
        </a:p>
      </dgm:t>
    </dgm:pt>
    <dgm:pt modelId="{764763B4-F329-4108-93FF-122792ADA467}">
      <dgm:prSet custT="1"/>
      <dgm:spPr/>
      <dgm:t>
        <a:bodyPr/>
        <a:lstStyle/>
        <a:p>
          <a:pPr rtl="0"/>
          <a:r>
            <a:rPr kumimoji="0" lang="en-US" sz="2400" b="1" i="0" u="none" strike="noStrike"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V$TEMPFILE</a:t>
          </a:r>
        </a:p>
      </dgm:t>
    </dgm:pt>
    <dgm:pt modelId="{81E18CD3-12CB-4228-ADF3-5A53879FDD67}" type="parTrans" cxnId="{A9D4B74A-E66B-4451-8263-62865CB3FF83}">
      <dgm:prSet/>
      <dgm:spPr/>
      <dgm:t>
        <a:bodyPr/>
        <a:lstStyle/>
        <a:p>
          <a:endParaRPr lang="vi-VN" sz="2400">
            <a:latin typeface="Times New Roman" panose="02020603050405020304" pitchFamily="18" charset="0"/>
            <a:cs typeface="Times New Roman" panose="02020603050405020304" pitchFamily="18" charset="0"/>
          </a:endParaRPr>
        </a:p>
      </dgm:t>
    </dgm:pt>
    <dgm:pt modelId="{CD7CF1CE-A43B-4AC5-9BB5-A82AB0A12257}" type="sibTrans" cxnId="{A9D4B74A-E66B-4451-8263-62865CB3FF83}">
      <dgm:prSet/>
      <dgm:spPr/>
      <dgm:t>
        <a:bodyPr/>
        <a:lstStyle/>
        <a:p>
          <a:endParaRPr lang="vi-VN" sz="2400">
            <a:latin typeface="Times New Roman" panose="02020603050405020304" pitchFamily="18" charset="0"/>
            <a:cs typeface="Times New Roman" panose="02020603050405020304" pitchFamily="18" charset="0"/>
          </a:endParaRPr>
        </a:p>
      </dgm:t>
    </dgm:pt>
    <dgm:pt modelId="{0D071094-DC1D-4E6F-AD94-E2A3E4FE8100}" type="pres">
      <dgm:prSet presAssocID="{9465A8D9-4C13-4336-8480-28F26153ED55}" presName="Name0" presStyleCnt="0">
        <dgm:presLayoutVars>
          <dgm:dir/>
          <dgm:animLvl val="lvl"/>
          <dgm:resizeHandles val="exact"/>
        </dgm:presLayoutVars>
      </dgm:prSet>
      <dgm:spPr/>
    </dgm:pt>
    <dgm:pt modelId="{85121086-DE89-4E6C-81D5-3C47E31AC85E}" type="pres">
      <dgm:prSet presAssocID="{AB73594B-0E65-4F85-871D-02762414448E}" presName="composite" presStyleCnt="0"/>
      <dgm:spPr/>
    </dgm:pt>
    <dgm:pt modelId="{76B65E8E-A1D3-483E-B3EB-590CCE853462}" type="pres">
      <dgm:prSet presAssocID="{AB73594B-0E65-4F85-871D-02762414448E}" presName="parTx" presStyleLbl="alignNode1" presStyleIdx="0" presStyleCnt="3">
        <dgm:presLayoutVars>
          <dgm:chMax val="0"/>
          <dgm:chPref val="0"/>
          <dgm:bulletEnabled val="1"/>
        </dgm:presLayoutVars>
      </dgm:prSet>
      <dgm:spPr/>
    </dgm:pt>
    <dgm:pt modelId="{5627645A-37F0-4385-B506-8D97A5383E04}" type="pres">
      <dgm:prSet presAssocID="{AB73594B-0E65-4F85-871D-02762414448E}" presName="desTx" presStyleLbl="alignAccFollowNode1" presStyleIdx="0" presStyleCnt="3">
        <dgm:presLayoutVars>
          <dgm:bulletEnabled val="1"/>
        </dgm:presLayoutVars>
      </dgm:prSet>
      <dgm:spPr/>
    </dgm:pt>
    <dgm:pt modelId="{735EF97E-08F4-487E-8042-A6FABA3577F5}" type="pres">
      <dgm:prSet presAssocID="{C66729F7-9E7A-440E-A83C-F709770AE413}" presName="space" presStyleCnt="0"/>
      <dgm:spPr/>
    </dgm:pt>
    <dgm:pt modelId="{40A3DBF2-8863-4F84-999A-261D66F35BB1}" type="pres">
      <dgm:prSet presAssocID="{5FC98DC6-8774-4927-B18E-BBAA398FC595}" presName="composite" presStyleCnt="0"/>
      <dgm:spPr/>
    </dgm:pt>
    <dgm:pt modelId="{8E5A93E6-3D03-480A-A8FF-3C7056BF428F}" type="pres">
      <dgm:prSet presAssocID="{5FC98DC6-8774-4927-B18E-BBAA398FC595}" presName="parTx" presStyleLbl="alignNode1" presStyleIdx="1" presStyleCnt="3">
        <dgm:presLayoutVars>
          <dgm:chMax val="0"/>
          <dgm:chPref val="0"/>
          <dgm:bulletEnabled val="1"/>
        </dgm:presLayoutVars>
      </dgm:prSet>
      <dgm:spPr/>
    </dgm:pt>
    <dgm:pt modelId="{3326FF0A-4B0E-48E0-B6B0-A88316191932}" type="pres">
      <dgm:prSet presAssocID="{5FC98DC6-8774-4927-B18E-BBAA398FC595}" presName="desTx" presStyleLbl="alignAccFollowNode1" presStyleIdx="1" presStyleCnt="3">
        <dgm:presLayoutVars>
          <dgm:bulletEnabled val="1"/>
        </dgm:presLayoutVars>
      </dgm:prSet>
      <dgm:spPr/>
    </dgm:pt>
    <dgm:pt modelId="{92CD01CD-8EE7-43F5-AA4A-BBBEC09EB202}" type="pres">
      <dgm:prSet presAssocID="{CC2D4412-2710-46C7-8AEB-244AFD2D4658}" presName="space" presStyleCnt="0"/>
      <dgm:spPr/>
    </dgm:pt>
    <dgm:pt modelId="{376BB292-7D5D-4AA2-8508-0795BF8EB922}" type="pres">
      <dgm:prSet presAssocID="{D9FEBA05-FBBB-4D34-8021-ABB0FE14A8C6}" presName="composite" presStyleCnt="0"/>
      <dgm:spPr/>
    </dgm:pt>
    <dgm:pt modelId="{8FD1855C-2129-49ED-AFCD-9C2E2B2FC9B4}" type="pres">
      <dgm:prSet presAssocID="{D9FEBA05-FBBB-4D34-8021-ABB0FE14A8C6}" presName="parTx" presStyleLbl="alignNode1" presStyleIdx="2" presStyleCnt="3">
        <dgm:presLayoutVars>
          <dgm:chMax val="0"/>
          <dgm:chPref val="0"/>
          <dgm:bulletEnabled val="1"/>
        </dgm:presLayoutVars>
      </dgm:prSet>
      <dgm:spPr/>
    </dgm:pt>
    <dgm:pt modelId="{8FBC4925-9050-4A4B-AF84-82139A701195}" type="pres">
      <dgm:prSet presAssocID="{D9FEBA05-FBBB-4D34-8021-ABB0FE14A8C6}" presName="desTx" presStyleLbl="alignAccFollowNode1" presStyleIdx="2" presStyleCnt="3">
        <dgm:presLayoutVars>
          <dgm:bulletEnabled val="1"/>
        </dgm:presLayoutVars>
      </dgm:prSet>
      <dgm:spPr/>
    </dgm:pt>
  </dgm:ptLst>
  <dgm:cxnLst>
    <dgm:cxn modelId="{8D7C5711-A22F-40BA-83BE-F15752CCD18A}" srcId="{AB73594B-0E65-4F85-871D-02762414448E}" destId="{F203D9F6-2A86-4022-9EF1-41387A1409BD}" srcOrd="0" destOrd="0" parTransId="{0575992C-ECAF-48F2-8574-F5A575595C11}" sibTransId="{8EB83155-7049-461C-8DAE-1CCDDCDFC6CC}"/>
    <dgm:cxn modelId="{8AE24915-9243-4874-8F63-434A39319117}" type="presOf" srcId="{CC1F8C13-51BC-4C75-BD17-8207177E4DF2}" destId="{3326FF0A-4B0E-48E0-B6B0-A88316191932}" srcOrd="0" destOrd="0" presId="urn:microsoft.com/office/officeart/2005/8/layout/hList1"/>
    <dgm:cxn modelId="{547DEE16-9786-4099-B572-04DA50979660}" type="presOf" srcId="{0DC09937-FE21-4467-AA39-A0218F4B9780}" destId="{3326FF0A-4B0E-48E0-B6B0-A88316191932}" srcOrd="0" destOrd="1" presId="urn:microsoft.com/office/officeart/2005/8/layout/hList1"/>
    <dgm:cxn modelId="{B471DD25-467D-4015-A23A-340578E996C5}" srcId="{AB73594B-0E65-4F85-871D-02762414448E}" destId="{F4CB8653-AA3B-468E-A5F4-145E62F110A9}" srcOrd="1" destOrd="0" parTransId="{3F9A5CA4-FB31-4193-BDB2-32923AD61120}" sibTransId="{575D91DC-E44E-4CCB-97E6-8BECAEA5CF78}"/>
    <dgm:cxn modelId="{154CC927-F271-4B6A-BBC1-2FCBEA90043F}" type="presOf" srcId="{F4CB8653-AA3B-468E-A5F4-145E62F110A9}" destId="{5627645A-37F0-4385-B506-8D97A5383E04}" srcOrd="0" destOrd="1" presId="urn:microsoft.com/office/officeart/2005/8/layout/hList1"/>
    <dgm:cxn modelId="{2452763D-5A80-480C-90C6-74A34C33132E}" srcId="{9465A8D9-4C13-4336-8480-28F26153ED55}" destId="{D9FEBA05-FBBB-4D34-8021-ABB0FE14A8C6}" srcOrd="2" destOrd="0" parTransId="{F32599D1-2E6A-4227-AE95-B290F0147585}" sibTransId="{A411CAC5-4972-4167-AA3C-7401060906D3}"/>
    <dgm:cxn modelId="{A9D4B74A-E66B-4451-8263-62865CB3FF83}" srcId="{D9FEBA05-FBBB-4D34-8021-ABB0FE14A8C6}" destId="{764763B4-F329-4108-93FF-122792ADA467}" srcOrd="1" destOrd="0" parTransId="{81E18CD3-12CB-4228-ADF3-5A53879FDD67}" sibTransId="{CD7CF1CE-A43B-4AC5-9BB5-A82AB0A12257}"/>
    <dgm:cxn modelId="{E117FF53-45DC-4AD9-B70B-9C61EB19E7F6}" type="presOf" srcId="{764763B4-F329-4108-93FF-122792ADA467}" destId="{8FBC4925-9050-4A4B-AF84-82139A701195}" srcOrd="0" destOrd="1" presId="urn:microsoft.com/office/officeart/2005/8/layout/hList1"/>
    <dgm:cxn modelId="{8C4AED8F-53AC-4616-B582-633BCB9C9D9E}" srcId="{5FC98DC6-8774-4927-B18E-BBAA398FC595}" destId="{CC1F8C13-51BC-4C75-BD17-8207177E4DF2}" srcOrd="0" destOrd="0" parTransId="{FD19C637-B904-47EF-A30F-60F669D98B7B}" sibTransId="{10E5976C-CDC0-4617-B2AB-D47D113459EF}"/>
    <dgm:cxn modelId="{BA5862A0-7852-4BF0-AB09-9F302E33B6F2}" type="presOf" srcId="{9465A8D9-4C13-4336-8480-28F26153ED55}" destId="{0D071094-DC1D-4E6F-AD94-E2A3E4FE8100}" srcOrd="0" destOrd="0" presId="urn:microsoft.com/office/officeart/2005/8/layout/hList1"/>
    <dgm:cxn modelId="{13C01CA3-D088-4D2C-9D0E-35DF5DE58731}" type="presOf" srcId="{5FC98DC6-8774-4927-B18E-BBAA398FC595}" destId="{8E5A93E6-3D03-480A-A8FF-3C7056BF428F}" srcOrd="0" destOrd="0" presId="urn:microsoft.com/office/officeart/2005/8/layout/hList1"/>
    <dgm:cxn modelId="{F70C45A8-665C-43F9-8C7C-962567FB85B6}" srcId="{5FC98DC6-8774-4927-B18E-BBAA398FC595}" destId="{0DC09937-FE21-4467-AA39-A0218F4B9780}" srcOrd="1" destOrd="0" parTransId="{2FF3AB39-68C0-49D3-81C9-6A4CD0769821}" sibTransId="{569AF44F-B00D-47BA-86B4-2062ADCEEEF7}"/>
    <dgm:cxn modelId="{56929BC9-320C-4A07-ADC1-3792A9821DAC}" srcId="{9465A8D9-4C13-4336-8480-28F26153ED55}" destId="{5FC98DC6-8774-4927-B18E-BBAA398FC595}" srcOrd="1" destOrd="0" parTransId="{F8C7CFF5-2AF1-4BB3-959B-3125912594BD}" sibTransId="{CC2D4412-2710-46C7-8AEB-244AFD2D4658}"/>
    <dgm:cxn modelId="{14A874E2-E6E6-45A2-A89A-F098BEC7979D}" srcId="{9465A8D9-4C13-4336-8480-28F26153ED55}" destId="{AB73594B-0E65-4F85-871D-02762414448E}" srcOrd="0" destOrd="0" parTransId="{3554AB86-7F56-4897-9ED6-0CD9912D8F69}" sibTransId="{C66729F7-9E7A-440E-A83C-F709770AE413}"/>
    <dgm:cxn modelId="{FD0C6EE5-4B39-47AD-8E7B-D702F82922EC}" type="presOf" srcId="{F203D9F6-2A86-4022-9EF1-41387A1409BD}" destId="{5627645A-37F0-4385-B506-8D97A5383E04}" srcOrd="0" destOrd="0" presId="urn:microsoft.com/office/officeart/2005/8/layout/hList1"/>
    <dgm:cxn modelId="{F51832EA-5A23-4265-A892-6A7CDC7C9324}" srcId="{D9FEBA05-FBBB-4D34-8021-ABB0FE14A8C6}" destId="{6C4468F7-06EB-4CE6-BA9B-19E0410EEBE5}" srcOrd="0" destOrd="0" parTransId="{09E4C626-F575-4DD4-9B8E-5714BD8E5B24}" sibTransId="{C29B920F-D342-4EBD-AFC6-DEC008DE89E1}"/>
    <dgm:cxn modelId="{5968F7EA-816B-4118-818D-F433782B0B58}" type="presOf" srcId="{AB73594B-0E65-4F85-871D-02762414448E}" destId="{76B65E8E-A1D3-483E-B3EB-590CCE853462}" srcOrd="0" destOrd="0" presId="urn:microsoft.com/office/officeart/2005/8/layout/hList1"/>
    <dgm:cxn modelId="{41F649F0-4153-40A7-920E-5A2B9FD04F64}" type="presOf" srcId="{6C4468F7-06EB-4CE6-BA9B-19E0410EEBE5}" destId="{8FBC4925-9050-4A4B-AF84-82139A701195}" srcOrd="0" destOrd="0" presId="urn:microsoft.com/office/officeart/2005/8/layout/hList1"/>
    <dgm:cxn modelId="{F1576AFB-B51D-4325-AA37-246D1B767047}" type="presOf" srcId="{D9FEBA05-FBBB-4D34-8021-ABB0FE14A8C6}" destId="{8FD1855C-2129-49ED-AFCD-9C2E2B2FC9B4}" srcOrd="0" destOrd="0" presId="urn:microsoft.com/office/officeart/2005/8/layout/hList1"/>
    <dgm:cxn modelId="{F9A770F7-8FDD-4B07-B4CE-B876B501E898}" type="presParOf" srcId="{0D071094-DC1D-4E6F-AD94-E2A3E4FE8100}" destId="{85121086-DE89-4E6C-81D5-3C47E31AC85E}" srcOrd="0" destOrd="0" presId="urn:microsoft.com/office/officeart/2005/8/layout/hList1"/>
    <dgm:cxn modelId="{241D86DA-506E-4506-8805-DBCD94C7FAC8}" type="presParOf" srcId="{85121086-DE89-4E6C-81D5-3C47E31AC85E}" destId="{76B65E8E-A1D3-483E-B3EB-590CCE853462}" srcOrd="0" destOrd="0" presId="urn:microsoft.com/office/officeart/2005/8/layout/hList1"/>
    <dgm:cxn modelId="{CADF4013-2870-45BA-8DEB-239949D18591}" type="presParOf" srcId="{85121086-DE89-4E6C-81D5-3C47E31AC85E}" destId="{5627645A-37F0-4385-B506-8D97A5383E04}" srcOrd="1" destOrd="0" presId="urn:microsoft.com/office/officeart/2005/8/layout/hList1"/>
    <dgm:cxn modelId="{339D4444-CA03-47E4-9728-FCE97469338E}" type="presParOf" srcId="{0D071094-DC1D-4E6F-AD94-E2A3E4FE8100}" destId="{735EF97E-08F4-487E-8042-A6FABA3577F5}" srcOrd="1" destOrd="0" presId="urn:microsoft.com/office/officeart/2005/8/layout/hList1"/>
    <dgm:cxn modelId="{524E2F61-3E6F-46AA-8829-44E072C848BE}" type="presParOf" srcId="{0D071094-DC1D-4E6F-AD94-E2A3E4FE8100}" destId="{40A3DBF2-8863-4F84-999A-261D66F35BB1}" srcOrd="2" destOrd="0" presId="urn:microsoft.com/office/officeart/2005/8/layout/hList1"/>
    <dgm:cxn modelId="{5CD6720E-C3F0-4059-8DF4-65DE3BA349FA}" type="presParOf" srcId="{40A3DBF2-8863-4F84-999A-261D66F35BB1}" destId="{8E5A93E6-3D03-480A-A8FF-3C7056BF428F}" srcOrd="0" destOrd="0" presId="urn:microsoft.com/office/officeart/2005/8/layout/hList1"/>
    <dgm:cxn modelId="{13FD5CAA-60E4-4710-8C5F-33D09D8D713F}" type="presParOf" srcId="{40A3DBF2-8863-4F84-999A-261D66F35BB1}" destId="{3326FF0A-4B0E-48E0-B6B0-A88316191932}" srcOrd="1" destOrd="0" presId="urn:microsoft.com/office/officeart/2005/8/layout/hList1"/>
    <dgm:cxn modelId="{8DA2B338-6067-43A6-9FCE-3D2158807825}" type="presParOf" srcId="{0D071094-DC1D-4E6F-AD94-E2A3E4FE8100}" destId="{92CD01CD-8EE7-43F5-AA4A-BBBEC09EB202}" srcOrd="3" destOrd="0" presId="urn:microsoft.com/office/officeart/2005/8/layout/hList1"/>
    <dgm:cxn modelId="{B55F06C3-E516-41BC-9847-8B602BFBDB10}" type="presParOf" srcId="{0D071094-DC1D-4E6F-AD94-E2A3E4FE8100}" destId="{376BB292-7D5D-4AA2-8508-0795BF8EB922}" srcOrd="4" destOrd="0" presId="urn:microsoft.com/office/officeart/2005/8/layout/hList1"/>
    <dgm:cxn modelId="{6CACA08C-F9B2-49C4-8095-EA86A613572D}" type="presParOf" srcId="{376BB292-7D5D-4AA2-8508-0795BF8EB922}" destId="{8FD1855C-2129-49ED-AFCD-9C2E2B2FC9B4}" srcOrd="0" destOrd="0" presId="urn:microsoft.com/office/officeart/2005/8/layout/hList1"/>
    <dgm:cxn modelId="{C62B6EE5-02AC-474D-9C13-9A0066FFFD7B}" type="presParOf" srcId="{376BB292-7D5D-4AA2-8508-0795BF8EB922}" destId="{8FBC4925-9050-4A4B-AF84-82139A70119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7DD51B-F858-41B4-90B2-AABB3EC54551}">
      <dsp:nvSpPr>
        <dsp:cNvPr id="0" name=""/>
        <dsp:cNvSpPr/>
      </dsp:nvSpPr>
      <dsp:spPr>
        <a:xfrm rot="10800000">
          <a:off x="2057575" y="1474"/>
          <a:ext cx="7267536" cy="908121"/>
        </a:xfrm>
        <a:prstGeom prst="homePlat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457" tIns="106680" rIns="199136" bIns="106680" numCol="1" spcCol="1270" anchor="ctr" anchorCtr="0">
          <a:noAutofit/>
        </a:bodyPr>
        <a:lstStyle/>
        <a:p>
          <a:pPr marL="0" lvl="0" indent="0" algn="l" defTabSz="1244600">
            <a:lnSpc>
              <a:spcPct val="90000"/>
            </a:lnSpc>
            <a:spcBef>
              <a:spcPct val="0"/>
            </a:spcBef>
            <a:spcAft>
              <a:spcPct val="35000"/>
            </a:spcAft>
            <a:buNone/>
          </a:pPr>
          <a:r>
            <a:rPr lang="en-US" sz="2800" b="1" kern="1200">
              <a:solidFill>
                <a:schemeClr val="bg1"/>
              </a:solidFill>
              <a:latin typeface="Times New Roman" panose="02020603050405020304" pitchFamily="18" charset="0"/>
              <a:cs typeface="Times New Roman" panose="02020603050405020304" pitchFamily="18" charset="0"/>
            </a:rPr>
            <a:t>1. Tạo mới tablespaces</a:t>
          </a:r>
          <a:endParaRPr lang="vi-VN" sz="2800" b="1" kern="1200">
            <a:solidFill>
              <a:schemeClr val="bg1"/>
            </a:solidFill>
            <a:latin typeface="Times New Roman" panose="02020603050405020304" pitchFamily="18" charset="0"/>
            <a:cs typeface="Times New Roman" panose="02020603050405020304" pitchFamily="18" charset="0"/>
          </a:endParaRPr>
        </a:p>
      </dsp:txBody>
      <dsp:txXfrm rot="10800000">
        <a:off x="2284605" y="1474"/>
        <a:ext cx="7040506" cy="908121"/>
      </dsp:txXfrm>
    </dsp:sp>
    <dsp:sp modelId="{D6B6D019-0C9A-48FF-8EA9-F813D7D67316}">
      <dsp:nvSpPr>
        <dsp:cNvPr id="0" name=""/>
        <dsp:cNvSpPr/>
      </dsp:nvSpPr>
      <dsp:spPr>
        <a:xfrm>
          <a:off x="1603514" y="1474"/>
          <a:ext cx="908121" cy="908121"/>
        </a:xfrm>
        <a:prstGeom prst="ellipse">
          <a:avLst/>
        </a:prstGeom>
        <a:solidFill>
          <a:schemeClr val="accent4">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1BB5FA7-5919-45CC-ADB7-14C669B838CC}">
      <dsp:nvSpPr>
        <dsp:cNvPr id="0" name=""/>
        <dsp:cNvSpPr/>
      </dsp:nvSpPr>
      <dsp:spPr>
        <a:xfrm rot="10800000">
          <a:off x="2057575" y="1180677"/>
          <a:ext cx="7267536" cy="908121"/>
        </a:xfrm>
        <a:prstGeom prst="homePlate">
          <a:avLst/>
        </a:prstGeom>
        <a:gradFill rotWithShape="0">
          <a:gsLst>
            <a:gs pos="0">
              <a:schemeClr val="accent4">
                <a:hueOff val="3465231"/>
                <a:satOff val="-15989"/>
                <a:lumOff val="588"/>
                <a:alphaOff val="0"/>
                <a:satMod val="103000"/>
                <a:lumMod val="102000"/>
                <a:tint val="94000"/>
              </a:schemeClr>
            </a:gs>
            <a:gs pos="50000">
              <a:schemeClr val="accent4">
                <a:hueOff val="3465231"/>
                <a:satOff val="-15989"/>
                <a:lumOff val="588"/>
                <a:alphaOff val="0"/>
                <a:satMod val="110000"/>
                <a:lumMod val="100000"/>
                <a:shade val="100000"/>
              </a:schemeClr>
            </a:gs>
            <a:gs pos="100000">
              <a:schemeClr val="accent4">
                <a:hueOff val="3465231"/>
                <a:satOff val="-15989"/>
                <a:lumOff val="5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457" tIns="106680" rIns="199136" bIns="106680" numCol="1" spcCol="1270" anchor="ctr" anchorCtr="0">
          <a:noAutofit/>
        </a:bodyPr>
        <a:lstStyle/>
        <a:p>
          <a:pPr marL="0" lvl="0" indent="0" algn="l" defTabSz="1244600">
            <a:lnSpc>
              <a:spcPct val="90000"/>
            </a:lnSpc>
            <a:spcBef>
              <a:spcPct val="0"/>
            </a:spcBef>
            <a:spcAft>
              <a:spcPct val="35000"/>
            </a:spcAft>
            <a:buNone/>
          </a:pPr>
          <a:r>
            <a:rPr lang="en-US" sz="2800" b="1" kern="1200">
              <a:solidFill>
                <a:schemeClr val="bg1"/>
              </a:solidFill>
              <a:latin typeface="Times New Roman" panose="02020603050405020304" pitchFamily="18" charset="0"/>
              <a:cs typeface="Times New Roman" panose="02020603050405020304" pitchFamily="18" charset="0"/>
            </a:rPr>
            <a:t>2. Mở rộng kích thước tablespaces</a:t>
          </a:r>
          <a:endParaRPr lang="vi-VN" sz="2800" b="1" kern="1200">
            <a:solidFill>
              <a:schemeClr val="bg1"/>
            </a:solidFill>
            <a:latin typeface="Times New Roman" panose="02020603050405020304" pitchFamily="18" charset="0"/>
            <a:cs typeface="Times New Roman" panose="02020603050405020304" pitchFamily="18" charset="0"/>
          </a:endParaRPr>
        </a:p>
      </dsp:txBody>
      <dsp:txXfrm rot="10800000">
        <a:off x="2284605" y="1180677"/>
        <a:ext cx="7040506" cy="908121"/>
      </dsp:txXfrm>
    </dsp:sp>
    <dsp:sp modelId="{3C2CABFF-9E08-4013-81D9-4644AEAEB2B0}">
      <dsp:nvSpPr>
        <dsp:cNvPr id="0" name=""/>
        <dsp:cNvSpPr/>
      </dsp:nvSpPr>
      <dsp:spPr>
        <a:xfrm>
          <a:off x="1603514" y="1180677"/>
          <a:ext cx="908121" cy="908121"/>
        </a:xfrm>
        <a:prstGeom prst="ellipse">
          <a:avLst/>
        </a:prstGeom>
        <a:solidFill>
          <a:schemeClr val="accent4">
            <a:tint val="50000"/>
            <a:hueOff val="3815842"/>
            <a:satOff val="-20052"/>
            <a:lumOff val="-1451"/>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76210C9-8C93-4D23-9114-92B12456CEFB}">
      <dsp:nvSpPr>
        <dsp:cNvPr id="0" name=""/>
        <dsp:cNvSpPr/>
      </dsp:nvSpPr>
      <dsp:spPr>
        <a:xfrm rot="10800000">
          <a:off x="2057575" y="2359881"/>
          <a:ext cx="7267536" cy="908121"/>
        </a:xfrm>
        <a:prstGeom prst="homePlate">
          <a:avLst/>
        </a:prstGeom>
        <a:gradFill rotWithShape="0">
          <a:gsLst>
            <a:gs pos="0">
              <a:schemeClr val="accent4">
                <a:hueOff val="6930461"/>
                <a:satOff val="-31979"/>
                <a:lumOff val="1177"/>
                <a:alphaOff val="0"/>
                <a:satMod val="103000"/>
                <a:lumMod val="102000"/>
                <a:tint val="94000"/>
              </a:schemeClr>
            </a:gs>
            <a:gs pos="50000">
              <a:schemeClr val="accent4">
                <a:hueOff val="6930461"/>
                <a:satOff val="-31979"/>
                <a:lumOff val="1177"/>
                <a:alphaOff val="0"/>
                <a:satMod val="110000"/>
                <a:lumMod val="100000"/>
                <a:shade val="100000"/>
              </a:schemeClr>
            </a:gs>
            <a:gs pos="100000">
              <a:schemeClr val="accent4">
                <a:hueOff val="6930461"/>
                <a:satOff val="-31979"/>
                <a:lumOff val="117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457" tIns="106680" rIns="199136" bIns="106680" numCol="1" spcCol="1270" anchor="ctr" anchorCtr="0">
          <a:noAutofit/>
        </a:bodyPr>
        <a:lstStyle/>
        <a:p>
          <a:pPr marL="0" lvl="0" indent="0" algn="l" defTabSz="1244600">
            <a:lnSpc>
              <a:spcPct val="90000"/>
            </a:lnSpc>
            <a:spcBef>
              <a:spcPct val="0"/>
            </a:spcBef>
            <a:spcAft>
              <a:spcPct val="35000"/>
            </a:spcAft>
            <a:buNone/>
          </a:pPr>
          <a:r>
            <a:rPr lang="en-US" sz="2800" b="1" kern="1200">
              <a:solidFill>
                <a:schemeClr val="bg1"/>
              </a:solidFill>
              <a:latin typeface="Times New Roman" panose="02020603050405020304" pitchFamily="18" charset="0"/>
              <a:cs typeface="Times New Roman" panose="02020603050405020304" pitchFamily="18" charset="0"/>
            </a:rPr>
            <a:t>3. Đổi tên hoặc thay đổi vị trí của datafiles</a:t>
          </a:r>
          <a:endParaRPr lang="vi-VN" sz="2800" b="1" kern="1200">
            <a:solidFill>
              <a:schemeClr val="bg1"/>
            </a:solidFill>
            <a:latin typeface="Times New Roman" panose="02020603050405020304" pitchFamily="18" charset="0"/>
            <a:cs typeface="Times New Roman" panose="02020603050405020304" pitchFamily="18" charset="0"/>
          </a:endParaRPr>
        </a:p>
      </dsp:txBody>
      <dsp:txXfrm rot="10800000">
        <a:off x="2284605" y="2359881"/>
        <a:ext cx="7040506" cy="908121"/>
      </dsp:txXfrm>
    </dsp:sp>
    <dsp:sp modelId="{B535FE42-6715-41D3-B1D5-962827AE3734}">
      <dsp:nvSpPr>
        <dsp:cNvPr id="0" name=""/>
        <dsp:cNvSpPr/>
      </dsp:nvSpPr>
      <dsp:spPr>
        <a:xfrm>
          <a:off x="1603514" y="2359881"/>
          <a:ext cx="908121" cy="908121"/>
        </a:xfrm>
        <a:prstGeom prst="ellipse">
          <a:avLst/>
        </a:prstGeom>
        <a:solidFill>
          <a:schemeClr val="accent4">
            <a:tint val="50000"/>
            <a:hueOff val="7631683"/>
            <a:satOff val="-40104"/>
            <a:lumOff val="-2902"/>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F553822-A911-4C43-B4CA-FADD956800F9}">
      <dsp:nvSpPr>
        <dsp:cNvPr id="0" name=""/>
        <dsp:cNvSpPr/>
      </dsp:nvSpPr>
      <dsp:spPr>
        <a:xfrm rot="10800000">
          <a:off x="2057575" y="3539084"/>
          <a:ext cx="7267536" cy="908121"/>
        </a:xfrm>
        <a:prstGeom prst="homePlate">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457" tIns="106680" rIns="199136" bIns="106680" numCol="1" spcCol="1270" anchor="ctr" anchorCtr="0">
          <a:noAutofit/>
        </a:bodyPr>
        <a:lstStyle/>
        <a:p>
          <a:pPr marL="0" lvl="0" indent="0" algn="l" defTabSz="1244600">
            <a:lnSpc>
              <a:spcPct val="90000"/>
            </a:lnSpc>
            <a:spcBef>
              <a:spcPct val="0"/>
            </a:spcBef>
            <a:spcAft>
              <a:spcPct val="35000"/>
            </a:spcAft>
            <a:buNone/>
          </a:pPr>
          <a:r>
            <a:rPr lang="en-US" sz="2800" b="1" kern="1200">
              <a:solidFill>
                <a:schemeClr val="bg1"/>
              </a:solidFill>
              <a:latin typeface="Times New Roman" panose="02020603050405020304" pitchFamily="18" charset="0"/>
              <a:cs typeface="Times New Roman" panose="02020603050405020304" pitchFamily="18" charset="0"/>
            </a:rPr>
            <a:t>4. Xóa tablespaces</a:t>
          </a:r>
          <a:endParaRPr lang="vi-VN" sz="2800" b="1" kern="1200">
            <a:solidFill>
              <a:schemeClr val="bg1"/>
            </a:solidFill>
            <a:latin typeface="Times New Roman" panose="02020603050405020304" pitchFamily="18" charset="0"/>
            <a:cs typeface="Times New Roman" panose="02020603050405020304" pitchFamily="18" charset="0"/>
          </a:endParaRPr>
        </a:p>
      </dsp:txBody>
      <dsp:txXfrm rot="10800000">
        <a:off x="2284605" y="3539084"/>
        <a:ext cx="7040506" cy="908121"/>
      </dsp:txXfrm>
    </dsp:sp>
    <dsp:sp modelId="{20A7CE8F-8662-4C3E-8E7A-A4CDD20B2D36}">
      <dsp:nvSpPr>
        <dsp:cNvPr id="0" name=""/>
        <dsp:cNvSpPr/>
      </dsp:nvSpPr>
      <dsp:spPr>
        <a:xfrm>
          <a:off x="1603514" y="3539084"/>
          <a:ext cx="908121" cy="908121"/>
        </a:xfrm>
        <a:prstGeom prst="ellipse">
          <a:avLst/>
        </a:prstGeom>
        <a:solidFill>
          <a:schemeClr val="accent4">
            <a:tint val="50000"/>
            <a:hueOff val="11447524"/>
            <a:satOff val="-60156"/>
            <a:lumOff val="-4353"/>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65E8E-A1D3-483E-B3EB-590CCE853462}">
      <dsp:nvSpPr>
        <dsp:cNvPr id="0" name=""/>
        <dsp:cNvSpPr/>
      </dsp:nvSpPr>
      <dsp:spPr>
        <a:xfrm>
          <a:off x="3610" y="26983"/>
          <a:ext cx="3520607" cy="8640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a:latin typeface="Times New Roman" panose="02020603050405020304" pitchFamily="18" charset="0"/>
              <a:cs typeface="Times New Roman" panose="02020603050405020304" pitchFamily="18" charset="0"/>
            </a:rPr>
            <a:t>Thông tin về tablespaces</a:t>
          </a:r>
          <a:endParaRPr lang="vi-VN" sz="2400" b="1" kern="1200">
            <a:latin typeface="Times New Roman" panose="02020603050405020304" pitchFamily="18" charset="0"/>
            <a:cs typeface="Times New Roman" panose="02020603050405020304" pitchFamily="18" charset="0"/>
          </a:endParaRPr>
        </a:p>
      </dsp:txBody>
      <dsp:txXfrm>
        <a:off x="3610" y="26983"/>
        <a:ext cx="3520607" cy="864000"/>
      </dsp:txXfrm>
    </dsp:sp>
    <dsp:sp modelId="{5627645A-37F0-4385-B506-8D97A5383E04}">
      <dsp:nvSpPr>
        <dsp:cNvPr id="0" name=""/>
        <dsp:cNvSpPr/>
      </dsp:nvSpPr>
      <dsp:spPr>
        <a:xfrm>
          <a:off x="3610" y="890983"/>
          <a:ext cx="3520607" cy="131760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DBA_TABLESPACES</a:t>
          </a:r>
          <a:endParaRPr lang="vi-VN" sz="2400" kern="1200">
            <a:latin typeface="Times New Roman" panose="02020603050405020304" pitchFamily="18" charset="0"/>
            <a:cs typeface="Times New Roman" panose="02020603050405020304" pitchFamily="18" charset="0"/>
          </a:endParaRPr>
        </a:p>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V$TABLESPACE</a:t>
          </a:r>
        </a:p>
      </dsp:txBody>
      <dsp:txXfrm>
        <a:off x="3610" y="890983"/>
        <a:ext cx="3520607" cy="1317600"/>
      </dsp:txXfrm>
    </dsp:sp>
    <dsp:sp modelId="{8E5A93E6-3D03-480A-A8FF-3C7056BF428F}">
      <dsp:nvSpPr>
        <dsp:cNvPr id="0" name=""/>
        <dsp:cNvSpPr/>
      </dsp:nvSpPr>
      <dsp:spPr>
        <a:xfrm>
          <a:off x="4017103" y="26983"/>
          <a:ext cx="3520607" cy="864000"/>
        </a:xfrm>
        <a:prstGeom prst="rect">
          <a:avLst/>
        </a:prstGeom>
        <a:solidFill>
          <a:schemeClr val="accent3">
            <a:hueOff val="1355300"/>
            <a:satOff val="50000"/>
            <a:lumOff val="-7353"/>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a:latin typeface="Times New Roman" panose="02020603050405020304" pitchFamily="18" charset="0"/>
              <a:cs typeface="Times New Roman" panose="02020603050405020304" pitchFamily="18" charset="0"/>
            </a:rPr>
            <a:t>Thông tin về datafiles</a:t>
          </a:r>
          <a:endParaRPr lang="vi-VN" sz="2400" b="1" kern="1200">
            <a:latin typeface="Times New Roman" panose="02020603050405020304" pitchFamily="18" charset="0"/>
            <a:cs typeface="Times New Roman" panose="02020603050405020304" pitchFamily="18" charset="0"/>
          </a:endParaRPr>
        </a:p>
      </dsp:txBody>
      <dsp:txXfrm>
        <a:off x="4017103" y="26983"/>
        <a:ext cx="3520607" cy="864000"/>
      </dsp:txXfrm>
    </dsp:sp>
    <dsp:sp modelId="{3326FF0A-4B0E-48E0-B6B0-A88316191932}">
      <dsp:nvSpPr>
        <dsp:cNvPr id="0" name=""/>
        <dsp:cNvSpPr/>
      </dsp:nvSpPr>
      <dsp:spPr>
        <a:xfrm>
          <a:off x="4017103" y="890983"/>
          <a:ext cx="3520607" cy="1317600"/>
        </a:xfrm>
        <a:prstGeom prst="rect">
          <a:avLst/>
        </a:prstGeom>
        <a:solidFill>
          <a:schemeClr val="accent3">
            <a:tint val="40000"/>
            <a:alpha val="90000"/>
            <a:hueOff val="1014570"/>
            <a:satOff val="50000"/>
            <a:lumOff val="890"/>
            <a:alphaOff val="0"/>
          </a:schemeClr>
        </a:solidFill>
        <a:ln w="12700" cap="flat" cmpd="sng" algn="ctr">
          <a:solidFill>
            <a:schemeClr val="accent3">
              <a:tint val="40000"/>
              <a:alpha val="90000"/>
              <a:hueOff val="1014570"/>
              <a:satOff val="50000"/>
              <a:lumOff val="8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DBA_DATA_FILES</a:t>
          </a:r>
          <a:endParaRPr lang="vi-VN" sz="2400" kern="1200">
            <a:latin typeface="Times New Roman" panose="02020603050405020304" pitchFamily="18" charset="0"/>
            <a:cs typeface="Times New Roman" panose="02020603050405020304" pitchFamily="18" charset="0"/>
          </a:endParaRPr>
        </a:p>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V$DATAFILE</a:t>
          </a:r>
        </a:p>
      </dsp:txBody>
      <dsp:txXfrm>
        <a:off x="4017103" y="890983"/>
        <a:ext cx="3520607" cy="1317600"/>
      </dsp:txXfrm>
    </dsp:sp>
    <dsp:sp modelId="{8FD1855C-2129-49ED-AFCD-9C2E2B2FC9B4}">
      <dsp:nvSpPr>
        <dsp:cNvPr id="0" name=""/>
        <dsp:cNvSpPr/>
      </dsp:nvSpPr>
      <dsp:spPr>
        <a:xfrm>
          <a:off x="8030595" y="26983"/>
          <a:ext cx="3520607" cy="864000"/>
        </a:xfrm>
        <a:prstGeom prst="rect">
          <a:avLst/>
        </a:prstGeom>
        <a:solidFill>
          <a:schemeClr val="accent3">
            <a:hueOff val="2710599"/>
            <a:satOff val="100000"/>
            <a:lumOff val="-14706"/>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a:latin typeface="Times New Roman" panose="02020603050405020304" pitchFamily="18" charset="0"/>
              <a:cs typeface="Times New Roman" panose="02020603050405020304" pitchFamily="18" charset="0"/>
            </a:rPr>
            <a:t>Thông tin về tempfiles</a:t>
          </a:r>
          <a:endParaRPr lang="vi-VN" sz="2400" b="1" kern="1200">
            <a:latin typeface="Times New Roman" panose="02020603050405020304" pitchFamily="18" charset="0"/>
            <a:cs typeface="Times New Roman" panose="02020603050405020304" pitchFamily="18" charset="0"/>
          </a:endParaRPr>
        </a:p>
      </dsp:txBody>
      <dsp:txXfrm>
        <a:off x="8030595" y="26983"/>
        <a:ext cx="3520607" cy="864000"/>
      </dsp:txXfrm>
    </dsp:sp>
    <dsp:sp modelId="{8FBC4925-9050-4A4B-AF84-82139A701195}">
      <dsp:nvSpPr>
        <dsp:cNvPr id="0" name=""/>
        <dsp:cNvSpPr/>
      </dsp:nvSpPr>
      <dsp:spPr>
        <a:xfrm>
          <a:off x="8030595" y="890983"/>
          <a:ext cx="3520607" cy="1317600"/>
        </a:xfrm>
        <a:prstGeom prst="rect">
          <a:avLst/>
        </a:prstGeom>
        <a:solidFill>
          <a:schemeClr val="accent3">
            <a:tint val="40000"/>
            <a:alpha val="90000"/>
            <a:hueOff val="2029141"/>
            <a:satOff val="100000"/>
            <a:lumOff val="1779"/>
            <a:alphaOff val="0"/>
          </a:schemeClr>
        </a:solid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DBA_TEMP_FILES</a:t>
          </a:r>
          <a:endParaRPr lang="vi-VN" sz="2400" kern="1200">
            <a:latin typeface="Times New Roman" panose="02020603050405020304" pitchFamily="18" charset="0"/>
            <a:cs typeface="Times New Roman" panose="02020603050405020304" pitchFamily="18" charset="0"/>
          </a:endParaRPr>
        </a:p>
        <a:p>
          <a:pPr marL="228600" lvl="1" indent="-228600" algn="l" defTabSz="1066800" rtl="0">
            <a:lnSpc>
              <a:spcPct val="90000"/>
            </a:lnSpc>
            <a:spcBef>
              <a:spcPct val="0"/>
            </a:spcBef>
            <a:spcAft>
              <a:spcPct val="15000"/>
            </a:spcAft>
            <a:buChar char="•"/>
          </a:pP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V$TEMPFILE</a:t>
          </a:r>
        </a:p>
      </dsp:txBody>
      <dsp:txXfrm>
        <a:off x="8030595" y="890983"/>
        <a:ext cx="3520607" cy="131760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EC13577B-6902-467D-A26C-08A0DD5E4E03}" type="datetimeFigureOut">
              <a:rPr lang="en-US" smtClean="0"/>
              <a:t>16/10/2018</a:t>
            </a:fld>
            <a:endParaRPr lang="en-US" dirty="0"/>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16/10/2018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16/10/2018</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16/10/2018</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5295" y="1094757"/>
            <a:ext cx="7760902" cy="2387600"/>
          </a:xfrm>
        </p:spPr>
        <p:txBody>
          <a:bodyPr>
            <a:noAutofit/>
          </a:bodyPr>
          <a:lstStyle/>
          <a:p>
            <a:pPr algn="ctr"/>
            <a:r>
              <a:rPr lang="en-US" sz="4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 LÝ TABLESPACES</a:t>
            </a:r>
            <a:endPar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5562600" y="4907230"/>
            <a:ext cx="6378880" cy="174757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600"/>
              </a:spcBef>
              <a:buClr>
                <a:srgbClr val="FF0000"/>
              </a:buClr>
              <a:buFont typeface="Arial" panose="020B0604020202020204" pitchFamily="34" charset="0"/>
              <a:buNone/>
              <a:defRPr sz="2800" kern="1200">
                <a:solidFill>
                  <a:srgbClr val="D24726"/>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ct val="30000"/>
              </a:spcBef>
              <a:buClr>
                <a:srgbClr val="FF0000"/>
              </a:buClr>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ct val="30000"/>
              </a:spcBef>
              <a:buClr>
                <a:srgbClr val="FF0000"/>
              </a:buClr>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nSpc>
                <a:spcPts val="2400"/>
              </a:lnSpc>
              <a:spcBef>
                <a:spcPts val="0"/>
              </a:spcBef>
            </a:pPr>
            <a:r>
              <a:rPr lang="en-US" sz="1800" b="1"/>
              <a:t>Biên soạn: Nguyễn Việt Hưng</a:t>
            </a:r>
          </a:p>
          <a:p>
            <a:pPr>
              <a:lnSpc>
                <a:spcPts val="2400"/>
              </a:lnSpc>
              <a:spcBef>
                <a:spcPts val="0"/>
              </a:spcBef>
            </a:pPr>
            <a:r>
              <a:rPr lang="en-US" sz="1800" b="1"/>
              <a:t>Bộ môn: Khoa Học Máy Tính -  Khoa Công Nghệ Thông Tin</a:t>
            </a:r>
          </a:p>
          <a:p>
            <a:pPr>
              <a:lnSpc>
                <a:spcPts val="2400"/>
              </a:lnSpc>
              <a:spcBef>
                <a:spcPts val="0"/>
              </a:spcBef>
            </a:pPr>
            <a:r>
              <a:rPr lang="en-US" sz="1800" b="1"/>
              <a:t>Trường Đại Học Giao Thông Vân Tải</a:t>
            </a:r>
          </a:p>
          <a:p>
            <a:pPr>
              <a:lnSpc>
                <a:spcPts val="2400"/>
              </a:lnSpc>
              <a:spcBef>
                <a:spcPts val="0"/>
              </a:spcBef>
            </a:pPr>
            <a:r>
              <a:rPr lang="en-US" sz="1800" b="1">
                <a:solidFill>
                  <a:schemeClr val="accent1">
                    <a:lumMod val="75000"/>
                  </a:schemeClr>
                </a:solidFill>
              </a:rPr>
              <a:t>Website: https://viethung92gtvt.wordpress.com</a:t>
            </a:r>
          </a:p>
          <a:p>
            <a:pPr>
              <a:lnSpc>
                <a:spcPts val="2400"/>
              </a:lnSpc>
              <a:spcBef>
                <a:spcPts val="0"/>
              </a:spcBef>
            </a:pPr>
            <a:r>
              <a:rPr lang="en-US" sz="1800" b="1">
                <a:solidFill>
                  <a:schemeClr val="accent1">
                    <a:lumMod val="75000"/>
                  </a:schemeClr>
                </a:solidFill>
              </a:rPr>
              <a:t>Email   : viethung92gtvt@gmail.com</a:t>
            </a:r>
          </a:p>
          <a:p>
            <a:pPr>
              <a:lnSpc>
                <a:spcPts val="2400"/>
              </a:lnSpc>
              <a:spcBef>
                <a:spcPts val="0"/>
              </a:spcBef>
            </a:pPr>
            <a:endParaRPr lang="en-US" sz="1800" b="1">
              <a:solidFill>
                <a:schemeClr val="accent1">
                  <a:lumMod val="75000"/>
                </a:schemeClr>
              </a:solidFill>
            </a:endParaRPr>
          </a:p>
          <a:p>
            <a:pPr>
              <a:lnSpc>
                <a:spcPts val="2400"/>
              </a:lnSpc>
              <a:spcBef>
                <a:spcPts val="0"/>
              </a:spcBef>
            </a:pPr>
            <a:endParaRPr lang="en-US" sz="1800" b="1"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lgn="just">
              <a:lnSpc>
                <a:spcPct val="150000"/>
              </a:lnSpc>
              <a:buAutoNum type="arabicPeriod"/>
            </a:pPr>
            <a:r>
              <a:rPr lang="en-US">
                <a:latin typeface="Times New Roman" panose="02020603050405020304" pitchFamily="18" charset="0"/>
                <a:cs typeface="Times New Roman" panose="02020603050405020304" pitchFamily="18" charset="0"/>
              </a:rPr>
              <a:t>Permanent Tablespaces</a:t>
            </a:r>
          </a:p>
        </p:txBody>
      </p:sp>
      <p:sp>
        <p:nvSpPr>
          <p:cNvPr id="4" name="TextBox 3"/>
          <p:cNvSpPr txBox="1"/>
          <p:nvPr/>
        </p:nvSpPr>
        <p:spPr>
          <a:xfrm>
            <a:off x="173360" y="728870"/>
            <a:ext cx="11080794" cy="3970318"/>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800" b="1">
                <a:latin typeface="Times New Roman" panose="02020603050405020304" pitchFamily="18" charset="0"/>
                <a:cs typeface="Times New Roman" panose="02020603050405020304" pitchFamily="18" charset="0"/>
              </a:rPr>
              <a:t>SYSTEM Tablespace</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Bắt buộc phải có trong mỗi database.</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Được sở hữu bởi user SYS và lưu trữ các thông tin sau:</a:t>
            </a:r>
          </a:p>
          <a:p>
            <a:pPr marL="1377950" indent="-514350" algn="just">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Data dictionary</a:t>
            </a:r>
          </a:p>
          <a:p>
            <a:pPr marL="1377950" indent="-514350" algn="just">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Table và view chứa thông tin quản trị database.</a:t>
            </a:r>
          </a:p>
          <a:p>
            <a:pPr marL="1377950" indent="-514350" algn="just">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Các định nghĩa của store procedure, trigger, package,...</a:t>
            </a:r>
          </a:p>
        </p:txBody>
      </p:sp>
    </p:spTree>
    <p:extLst>
      <p:ext uri="{BB962C8B-B14F-4D97-AF65-F5344CB8AC3E}">
        <p14:creationId xmlns:p14="http://schemas.microsoft.com/office/powerpoint/2010/main" val="80451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lgn="just">
              <a:lnSpc>
                <a:spcPct val="150000"/>
              </a:lnSpc>
              <a:buAutoNum type="arabicPeriod"/>
            </a:pPr>
            <a:r>
              <a:rPr lang="en-US">
                <a:latin typeface="Times New Roman" panose="02020603050405020304" pitchFamily="18" charset="0"/>
                <a:cs typeface="Times New Roman" panose="02020603050405020304" pitchFamily="18" charset="0"/>
              </a:rPr>
              <a:t>Permanent Tablespaces</a:t>
            </a:r>
          </a:p>
        </p:txBody>
      </p:sp>
      <p:sp>
        <p:nvSpPr>
          <p:cNvPr id="4" name="TextBox 3"/>
          <p:cNvSpPr txBox="1"/>
          <p:nvPr/>
        </p:nvSpPr>
        <p:spPr>
          <a:xfrm>
            <a:off x="173360" y="728870"/>
            <a:ext cx="11080794" cy="267765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800" b="1">
                <a:latin typeface="Times New Roman" panose="02020603050405020304" pitchFamily="18" charset="0"/>
                <a:cs typeface="Times New Roman" panose="02020603050405020304" pitchFamily="18" charset="0"/>
              </a:rPr>
              <a:t>SYSAUX Tablespace</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Là tablespace bổ trợ cho SYSTEM tablespace.</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Sử dụng cho các thành phần như Oracle Enterprise Manager, Oracle Streams, Oracle Ultra Search, Oracle Data Mining,...</a:t>
            </a:r>
          </a:p>
        </p:txBody>
      </p:sp>
    </p:spTree>
    <p:extLst>
      <p:ext uri="{BB962C8B-B14F-4D97-AF65-F5344CB8AC3E}">
        <p14:creationId xmlns:p14="http://schemas.microsoft.com/office/powerpoint/2010/main" val="3332787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lgn="just">
              <a:lnSpc>
                <a:spcPct val="150000"/>
              </a:lnSpc>
              <a:buAutoNum type="arabicPeriod"/>
            </a:pPr>
            <a:r>
              <a:rPr lang="en-US">
                <a:latin typeface="Times New Roman" panose="02020603050405020304" pitchFamily="18" charset="0"/>
                <a:cs typeface="Times New Roman" panose="02020603050405020304" pitchFamily="18" charset="0"/>
              </a:rPr>
              <a:t>Permanent Tablespaces</a:t>
            </a:r>
          </a:p>
        </p:txBody>
      </p:sp>
      <p:sp>
        <p:nvSpPr>
          <p:cNvPr id="4" name="TextBox 3"/>
          <p:cNvSpPr txBox="1"/>
          <p:nvPr/>
        </p:nvSpPr>
        <p:spPr>
          <a:xfrm>
            <a:off x="173360" y="728870"/>
            <a:ext cx="11080794" cy="526297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800" b="1">
                <a:latin typeface="Times New Roman" panose="02020603050405020304" pitchFamily="18" charset="0"/>
                <a:cs typeface="Times New Roman" panose="02020603050405020304" pitchFamily="18" charset="0"/>
              </a:rPr>
              <a:t>UNDO Tablespace</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Là tablespace đặc biệt được sử dụng để lưu trữ các undo segment phục vụ cho việc khôi phục lại (Rollback) các transaction chưa commit.</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Không thể tạo bất kỳ một đối tượng nào trong tablespace này.</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Các extent được quản lý ở chế độ locally managed.</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Cú pháp tạo: </a:t>
            </a:r>
          </a:p>
          <a:p>
            <a:pPr marL="969963" lvl="1" indent="-514350" algn="just">
              <a:lnSpc>
                <a:spcPct val="150000"/>
              </a:lnSpc>
              <a:buClr>
                <a:srgbClr val="FF0000"/>
              </a:buClr>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p:txBody>
      </p:sp>
      <p:sp>
        <p:nvSpPr>
          <p:cNvPr id="7" name="Rectangle 4"/>
          <p:cNvSpPr>
            <a:spLocks noChangeArrowheads="1"/>
          </p:cNvSpPr>
          <p:nvPr/>
        </p:nvSpPr>
        <p:spPr bwMode="blackGray">
          <a:xfrm>
            <a:off x="2468769" y="5452965"/>
            <a:ext cx="7240587" cy="7302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CREATE UNDO TABLESPACE undo1</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DATAFILE '/u01/oradata/undo01.dbf' SIZE 40M;</a:t>
            </a:r>
          </a:p>
        </p:txBody>
      </p:sp>
    </p:spTree>
    <p:extLst>
      <p:ext uri="{BB962C8B-B14F-4D97-AF65-F5344CB8AC3E}">
        <p14:creationId xmlns:p14="http://schemas.microsoft.com/office/powerpoint/2010/main" val="1727695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lgn="just">
              <a:lnSpc>
                <a:spcPct val="150000"/>
              </a:lnSpc>
              <a:buAutoNum type="arabicPeriod"/>
            </a:pPr>
            <a:r>
              <a:rPr lang="en-US">
                <a:latin typeface="Times New Roman" panose="02020603050405020304" pitchFamily="18" charset="0"/>
                <a:cs typeface="Times New Roman" panose="02020603050405020304" pitchFamily="18" charset="0"/>
              </a:rPr>
              <a:t>Permanent Tablespaces</a:t>
            </a:r>
          </a:p>
        </p:txBody>
      </p:sp>
      <p:sp>
        <p:nvSpPr>
          <p:cNvPr id="4" name="TextBox 3"/>
          <p:cNvSpPr txBox="1"/>
          <p:nvPr/>
        </p:nvSpPr>
        <p:spPr>
          <a:xfrm>
            <a:off x="173360" y="728870"/>
            <a:ext cx="11080794" cy="332398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800" b="1">
                <a:latin typeface="Times New Roman" panose="02020603050405020304" pitchFamily="18" charset="0"/>
                <a:cs typeface="Times New Roman" panose="02020603050405020304" pitchFamily="18" charset="0"/>
              </a:rPr>
              <a:t>Optional User Tablespace</a:t>
            </a:r>
          </a:p>
          <a:p>
            <a:pPr marL="455613" lvl="1" algn="just">
              <a:lnSpc>
                <a:spcPct val="150000"/>
              </a:lnSpc>
              <a:buClr>
                <a:srgbClr val="FF0000"/>
              </a:buClr>
            </a:pPr>
            <a:r>
              <a:rPr lang="en-US" sz="2800">
                <a:latin typeface="Times New Roman" panose="02020603050405020304" pitchFamily="18" charset="0"/>
                <a:cs typeface="Times New Roman" panose="02020603050405020304" pitchFamily="18" charset="0"/>
              </a:rPr>
              <a:t>Là tablespace dùng cho việc lưu trữ các đối tượng trong lược đồ dữ liệu của người sử dụng như table, view, sequence,index,.v.v..</a:t>
            </a:r>
          </a:p>
          <a:p>
            <a:pPr marL="969963" lvl="1" indent="-514350" algn="just">
              <a:lnSpc>
                <a:spcPct val="150000"/>
              </a:lnSpc>
              <a:buClr>
                <a:srgbClr val="FF0000"/>
              </a:buClr>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a:p>
            <a:pPr marL="969963" lvl="1" indent="-514350" algn="just">
              <a:lnSpc>
                <a:spcPct val="150000"/>
              </a:lnSpc>
              <a:buClr>
                <a:srgbClr val="FF0000"/>
              </a:buClr>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493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63550" indent="-463550" algn="just">
              <a:lnSpc>
                <a:spcPct val="150000"/>
              </a:lnSpc>
              <a:buFont typeface="+mj-lt"/>
              <a:buAutoNum type="arabicPeriod" startAt="2"/>
            </a:pPr>
            <a:r>
              <a:rPr lang="en-US">
                <a:latin typeface="Times New Roman" panose="02020603050405020304" pitchFamily="18" charset="0"/>
                <a:cs typeface="Times New Roman" panose="02020603050405020304" pitchFamily="18" charset="0"/>
              </a:rPr>
              <a:t>Temporary Tablespaces</a:t>
            </a:r>
          </a:p>
        </p:txBody>
      </p:sp>
      <p:sp>
        <p:nvSpPr>
          <p:cNvPr id="4" name="TextBox 3"/>
          <p:cNvSpPr txBox="1"/>
          <p:nvPr/>
        </p:nvSpPr>
        <p:spPr>
          <a:xfrm>
            <a:off x="173360" y="728870"/>
            <a:ext cx="11080794" cy="5909310"/>
          </a:xfrm>
          <a:prstGeom prst="rect">
            <a:avLst/>
          </a:prstGeom>
          <a:noFill/>
        </p:spPr>
        <p:txBody>
          <a:bodyPr wrap="square" rtlCol="0">
            <a:spAutoFit/>
          </a:bodyPr>
          <a:lstStyle/>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Dữ liệu lưu trữ trong temporary tablespaces chỉ tồn tại trong một session.</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Dữ liệu trong temporary tablespaces được lưu trữ vật lý trong các temp files.</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Không chứa các đối tượng cố định (permanent objects)</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Được sử dụng để dành riêng cho các thao tác sắp xếp dữ liệu</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Nâng cao hiệu suất thực hiện mỗi khi có nhiều thao tác sắp xếp được thực hiện trên một vùng nhớ lớn và không phù hợp với kích thước của bộ nhớ trong của máy tính</a:t>
            </a:r>
          </a:p>
        </p:txBody>
      </p:sp>
    </p:spTree>
    <p:extLst>
      <p:ext uri="{BB962C8B-B14F-4D97-AF65-F5344CB8AC3E}">
        <p14:creationId xmlns:p14="http://schemas.microsoft.com/office/powerpoint/2010/main" val="891368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lnSpc>
                <a:spcPct val="150000"/>
              </a:lnSpc>
            </a:pPr>
            <a:r>
              <a:rPr lang="en-US">
                <a:latin typeface="Times New Roman" panose="02020603050405020304" pitchFamily="18" charset="0"/>
                <a:cs typeface="Times New Roman" panose="02020603050405020304" pitchFamily="18" charset="0"/>
              </a:rPr>
              <a:t>2.1 Default Temporary Tablespaces</a:t>
            </a:r>
          </a:p>
        </p:txBody>
      </p:sp>
      <p:sp>
        <p:nvSpPr>
          <p:cNvPr id="4" name="TextBox 3"/>
          <p:cNvSpPr txBox="1"/>
          <p:nvPr/>
        </p:nvSpPr>
        <p:spPr>
          <a:xfrm>
            <a:off x="173360" y="728870"/>
            <a:ext cx="11080794" cy="3323987"/>
          </a:xfrm>
          <a:prstGeom prst="rect">
            <a:avLst/>
          </a:prstGeom>
          <a:noFill/>
        </p:spPr>
        <p:txBody>
          <a:bodyPr wrap="square" rtlCol="0">
            <a:spAutoFit/>
          </a:bodyPr>
          <a:lstStyle/>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Chỉ định rõ temporary tablespace mặc định cho database</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Hủy bỏ việc sử dụng SYSTEM tablespace để lưu trữ dữ liệu tạm thời</a:t>
            </a:r>
          </a:p>
          <a:p>
            <a:pPr marL="969963" lvl="1"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Được tạo ra bằng cách sử dụng lệnh: </a:t>
            </a:r>
          </a:p>
          <a:p>
            <a:pPr marL="1371600" lvl="2" indent="-457200">
              <a:buClr>
                <a:srgbClr val="C0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CREATE DATABASE </a:t>
            </a:r>
          </a:p>
          <a:p>
            <a:pPr marL="1371600" lvl="2" indent="-457200">
              <a:buClr>
                <a:srgbClr val="C0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ALTER DATABASE </a:t>
            </a:r>
          </a:p>
          <a:p>
            <a:pPr marL="393700" lvl="2">
              <a:buClr>
                <a:srgbClr val="C00000"/>
              </a:buClr>
            </a:pPr>
            <a:r>
              <a:rPr lang="en-US" sz="2800">
                <a:latin typeface="Times New Roman" panose="02020603050405020304" pitchFamily="18" charset="0"/>
                <a:cs typeface="Times New Roman" panose="02020603050405020304" pitchFamily="18" charset="0"/>
              </a:rPr>
              <a:t>VD:</a:t>
            </a:r>
          </a:p>
        </p:txBody>
      </p:sp>
      <p:sp>
        <p:nvSpPr>
          <p:cNvPr id="6" name="Rectangle 4"/>
          <p:cNvSpPr>
            <a:spLocks noChangeArrowheads="1"/>
          </p:cNvSpPr>
          <p:nvPr/>
        </p:nvSpPr>
        <p:spPr bwMode="blackGray">
          <a:xfrm>
            <a:off x="1629507" y="3852203"/>
            <a:ext cx="7239000" cy="7302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ALTER DATABASE </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DEFAULT TEMPORARY TABLESPACE default_temp2;</a:t>
            </a:r>
          </a:p>
        </p:txBody>
      </p:sp>
      <p:sp>
        <p:nvSpPr>
          <p:cNvPr id="8" name="Rectangle 7"/>
          <p:cNvSpPr/>
          <p:nvPr/>
        </p:nvSpPr>
        <p:spPr>
          <a:xfrm>
            <a:off x="445476" y="4781727"/>
            <a:ext cx="11746524" cy="430887"/>
          </a:xfrm>
          <a:prstGeom prst="rect">
            <a:avLst/>
          </a:prstGeom>
        </p:spPr>
        <p:txBody>
          <a:bodyPr wrap="square">
            <a:spAutoFit/>
          </a:bodyPr>
          <a:lstStyle/>
          <a:p>
            <a:pPr marL="342900" lvl="1" indent="-228600" defTabSz="228600" fontAlgn="base">
              <a:spcBef>
                <a:spcPct val="0"/>
              </a:spcBef>
              <a:spcAft>
                <a:spcPct val="0"/>
              </a:spcAft>
              <a:buClr>
                <a:srgbClr val="FF0000"/>
              </a:buClr>
              <a:buFont typeface="Arial" panose="020B0604020202020204" pitchFamily="34" charset="0"/>
              <a:buChar char="•"/>
              <a:tabLst>
                <a:tab pos="457200" algn="l"/>
                <a:tab pos="742950" algn="l"/>
              </a:tabLst>
            </a:pPr>
            <a:r>
              <a:rPr lang="en-US" sz="2200" b="1">
                <a:solidFill>
                  <a:srgbClr val="000000"/>
                </a:solidFill>
                <a:latin typeface="Arial"/>
              </a:rPr>
              <a:t>Để tìm default temporary tablespace trong CSDL, truy vấn </a:t>
            </a:r>
            <a:r>
              <a:rPr lang="en-US" sz="2200" b="1">
                <a:solidFill>
                  <a:srgbClr val="000000"/>
                </a:solidFill>
                <a:latin typeface="Courier New" panose="02070309020205020404" pitchFamily="49" charset="0"/>
              </a:rPr>
              <a:t>DATABASE_PROPERTIES</a:t>
            </a:r>
            <a:r>
              <a:rPr lang="en-US" sz="2200" b="1">
                <a:solidFill>
                  <a:srgbClr val="000000"/>
                </a:solidFill>
                <a:latin typeface="Arial"/>
              </a:rPr>
              <a:t>:</a:t>
            </a:r>
          </a:p>
        </p:txBody>
      </p:sp>
      <p:sp>
        <p:nvSpPr>
          <p:cNvPr id="10" name="Rectangle 5"/>
          <p:cNvSpPr>
            <a:spLocks noChangeArrowheads="1"/>
          </p:cNvSpPr>
          <p:nvPr/>
        </p:nvSpPr>
        <p:spPr bwMode="blackGray">
          <a:xfrm>
            <a:off x="1629507" y="5433331"/>
            <a:ext cx="7239000" cy="1016305"/>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SELECT PROPERTY_NAME,PROPERTY_VALUE FROM DATABASE_PROPERTIES WHERE PROPERTY_NAME LIKE ‘%TEMP%’;</a:t>
            </a:r>
          </a:p>
        </p:txBody>
      </p:sp>
    </p:spTree>
    <p:extLst>
      <p:ext uri="{BB962C8B-B14F-4D97-AF65-F5344CB8AC3E}">
        <p14:creationId xmlns:p14="http://schemas.microsoft.com/office/powerpoint/2010/main" val="1897704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lnSpc>
                <a:spcPct val="150000"/>
              </a:lnSpc>
            </a:pPr>
            <a:r>
              <a:rPr lang="en-US">
                <a:latin typeface="Times New Roman" panose="02020603050405020304" pitchFamily="18" charset="0"/>
                <a:cs typeface="Times New Roman" panose="02020603050405020304" pitchFamily="18" charset="0"/>
              </a:rPr>
              <a:t>2.1 Default Temporary Tablespaces</a:t>
            </a:r>
          </a:p>
        </p:txBody>
      </p:sp>
      <p:sp>
        <p:nvSpPr>
          <p:cNvPr id="4" name="TextBox 3"/>
          <p:cNvSpPr txBox="1"/>
          <p:nvPr/>
        </p:nvSpPr>
        <p:spPr>
          <a:xfrm>
            <a:off x="412512" y="1094631"/>
            <a:ext cx="11080794" cy="2600199"/>
          </a:xfrm>
          <a:prstGeom prst="rect">
            <a:avLst/>
          </a:prstGeom>
          <a:noFill/>
        </p:spPr>
        <p:txBody>
          <a:bodyPr wrap="square" rtlCol="0">
            <a:spAutoFit/>
          </a:bodyPr>
          <a:lstStyle/>
          <a:p>
            <a:pPr marL="457200" indent="-457200">
              <a:lnSpc>
                <a:spcPct val="150000"/>
              </a:lnSpc>
              <a:buClr>
                <a:srgbClr val="FF0000"/>
              </a:buClr>
              <a:buFont typeface="Arial" panose="020B0604020202020204" pitchFamily="34" charset="0"/>
              <a:buChar char="•"/>
            </a:pPr>
            <a:r>
              <a:rPr lang="en-US" sz="2800" b="1">
                <a:latin typeface="Times New Roman" panose="02020603050405020304" pitchFamily="18" charset="0"/>
                <a:cs typeface="Times New Roman" panose="02020603050405020304" pitchFamily="18" charset="0"/>
              </a:rPr>
              <a:t>Default temporary tablespaces không thể: </a:t>
            </a:r>
          </a:p>
          <a:p>
            <a:pPr marL="914400" lvl="1" indent="-457200">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Bị hủy cho đến khi thiết lập một mặc định mới. </a:t>
            </a:r>
          </a:p>
          <a:p>
            <a:pPr marL="914400" lvl="1" indent="-457200">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Offline.</a:t>
            </a:r>
          </a:p>
          <a:p>
            <a:pPr marL="914400" lvl="1" indent="-457200">
              <a:lnSpc>
                <a:spcPct val="150000"/>
              </a:lnSpc>
              <a:buClr>
                <a:srgbClr val="FF0000"/>
              </a:buClr>
              <a:buFont typeface="Symbol" panose="05050102010706020507" pitchFamily="18" charset="2"/>
              <a:buChar char="-"/>
            </a:pPr>
            <a:r>
              <a:rPr lang="en-US" sz="2800">
                <a:latin typeface="Times New Roman" panose="02020603050405020304" pitchFamily="18" charset="0"/>
                <a:cs typeface="Times New Roman" panose="02020603050405020304" pitchFamily="18" charset="0"/>
              </a:rPr>
              <a:t>Thay đổi thành permanent tablespace.</a:t>
            </a:r>
          </a:p>
        </p:txBody>
      </p:sp>
    </p:spTree>
    <p:extLst>
      <p:ext uri="{BB962C8B-B14F-4D97-AF65-F5344CB8AC3E}">
        <p14:creationId xmlns:p14="http://schemas.microsoft.com/office/powerpoint/2010/main" val="2012330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III. QUẢN LÝ KHÔNG GIAN TRONG TABLESPACES </a:t>
            </a:r>
            <a:endParaRPr lang="vi-VN">
              <a:latin typeface="Times New Roman" panose="02020603050405020304" pitchFamily="18" charset="0"/>
              <a:cs typeface="Times New Roman" panose="02020603050405020304" pitchFamily="18" charset="0"/>
            </a:endParaRPr>
          </a:p>
        </p:txBody>
      </p:sp>
      <p:sp>
        <p:nvSpPr>
          <p:cNvPr id="3" name="Rectangle 3"/>
          <p:cNvSpPr txBox="1">
            <a:spLocks noChangeArrowheads="1"/>
          </p:cNvSpPr>
          <p:nvPr/>
        </p:nvSpPr>
        <p:spPr bwMode="auto">
          <a:xfrm>
            <a:off x="1370035" y="943903"/>
            <a:ext cx="9715307" cy="5904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Locally managed tablespace</a:t>
            </a:r>
            <a:r>
              <a:rPr lang="en-US" sz="280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(Mặc định từ phiên bản 9i)</a:t>
            </a:r>
            <a:endPar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Các free extent được quản lý trong tablespace.</a:t>
            </a: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Bitmap được sử dụng để ghi free extents. </a:t>
            </a: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Mỗi bit tương ứng với một block hoặc nhóm các block.</a:t>
            </a: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Giá trị bit chỉ rõ free hoặc đã sử dụng.</a:t>
            </a:r>
          </a:p>
          <a:p>
            <a:pPr lvl="1" algn="just">
              <a:lnSpc>
                <a:spcPct val="150000"/>
              </a:lnSpc>
            </a:pPr>
            <a:r>
              <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Dictionary</a:t>
            </a:r>
            <a:r>
              <a:rPr kumimoji="0" lang="en-US" sz="280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managed tablespace: </a:t>
            </a:r>
            <a:r>
              <a:rPr lang="en-US" sz="280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(phiên bản &lt;=8i)</a:t>
            </a:r>
            <a:endPar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Các free extent được quản lý bởi data dictionary.</a:t>
            </a:r>
          </a:p>
          <a:p>
            <a:pPr marL="685800" marR="0" lvl="2"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Các tables thích hợp được cập nhật khi extents cấp phát hoặc thu hồi.</a:t>
            </a:r>
          </a:p>
          <a:p>
            <a:pPr marL="0" marR="0" lvl="0" indent="0" algn="just" defTabSz="228600" rtl="0" eaLnBrk="1" fontAlgn="base" latinLnBrk="0" hangingPunct="1">
              <a:lnSpc>
                <a:spcPct val="15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1970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III. QUẢN LÝ KHÔNG GIAN TRONG TABLESPACES </a:t>
            </a:r>
            <a:endParaRPr lang="vi-VN">
              <a:latin typeface="Times New Roman" panose="02020603050405020304" pitchFamily="18" charset="0"/>
              <a:cs typeface="Times New Roman" panose="02020603050405020304" pitchFamily="18" charset="0"/>
            </a:endParaRPr>
          </a:p>
        </p:txBody>
      </p:sp>
      <p:sp>
        <p:nvSpPr>
          <p:cNvPr id="3" name="Rectangle 3"/>
          <p:cNvSpPr txBox="1">
            <a:spLocks noChangeArrowheads="1"/>
          </p:cNvSpPr>
          <p:nvPr/>
        </p:nvSpPr>
        <p:spPr bwMode="auto">
          <a:xfrm>
            <a:off x="272755" y="901700"/>
            <a:ext cx="11732011" cy="131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just" defTabSz="228600" rtl="0" eaLnBrk="1" fontAlgn="base" latinLnBrk="0" hangingPunct="1">
              <a:lnSpc>
                <a:spcPct val="15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Cú</a:t>
            </a:r>
            <a:r>
              <a:rPr kumimoji="0" lang="en-US" sz="280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pháp chỉ rõ phương thức quản lý không gian khi tạo một tablespace của câu lệnh CREATE TABLESPACE:</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 name="Rectangle 3"/>
          <p:cNvSpPr/>
          <p:nvPr/>
        </p:nvSpPr>
        <p:spPr>
          <a:xfrm>
            <a:off x="1219199" y="2392840"/>
            <a:ext cx="9176825" cy="646331"/>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b="1">
                <a:latin typeface="Courier New" panose="02070309020205020404" pitchFamily="49" charset="0"/>
              </a:rPr>
              <a:t>[ EXTENT MANAGEMENT { DICTIONARY | </a:t>
            </a:r>
            <a:r>
              <a:rPr lang="en-US" b="1" u="sng">
                <a:latin typeface="Courier New" panose="02070309020205020404" pitchFamily="49" charset="0"/>
              </a:rPr>
              <a:t>LOCAL</a:t>
            </a:r>
            <a:r>
              <a:rPr lang="en-US" b="1">
                <a:latin typeface="Courier New" panose="02070309020205020404" pitchFamily="49" charset="0"/>
              </a:rPr>
              <a:t>	}</a:t>
            </a:r>
          </a:p>
          <a:p>
            <a:pPr lvl="1"/>
            <a:r>
              <a:rPr lang="en-US" b="1">
                <a:latin typeface="Courier New" panose="02070309020205020404" pitchFamily="49" charset="0"/>
              </a:rPr>
              <a:t>	[ </a:t>
            </a:r>
            <a:r>
              <a:rPr lang="en-US" b="1" u="sng">
                <a:latin typeface="Courier New" panose="02070309020205020404" pitchFamily="49" charset="0"/>
              </a:rPr>
              <a:t>AUTOALLOCATE</a:t>
            </a:r>
            <a:r>
              <a:rPr lang="en-US" b="1">
                <a:latin typeface="Courier New" panose="02070309020205020404" pitchFamily="49" charset="0"/>
              </a:rPr>
              <a:t> | UNIFORM [SIZE integer[K|M]] ] ]</a:t>
            </a:r>
            <a:endParaRPr lang="vi-VN" b="1"/>
          </a:p>
        </p:txBody>
      </p:sp>
      <p:sp>
        <p:nvSpPr>
          <p:cNvPr id="6" name="TextBox 5"/>
          <p:cNvSpPr txBox="1"/>
          <p:nvPr/>
        </p:nvSpPr>
        <p:spPr>
          <a:xfrm>
            <a:off x="492368" y="3212001"/>
            <a:ext cx="10860259" cy="3277820"/>
          </a:xfrm>
          <a:prstGeom prst="rect">
            <a:avLst/>
          </a:prstGeom>
          <a:noFill/>
        </p:spPr>
        <p:txBody>
          <a:bodyPr wrap="square" rtlCol="0">
            <a:spAutoFit/>
          </a:bodyPr>
          <a:lstStyle/>
          <a:p>
            <a:pPr algn="just">
              <a:spcAft>
                <a:spcPts val="600"/>
              </a:spcAft>
            </a:pPr>
            <a:r>
              <a:rPr lang="en-US" sz="2400" b="1" u="sng">
                <a:latin typeface="Times New Roman" panose="02020603050405020304" pitchFamily="18" charset="0"/>
                <a:cs typeface="Times New Roman" panose="02020603050405020304" pitchFamily="18" charset="0"/>
              </a:rPr>
              <a:t>Trong đó:</a:t>
            </a:r>
          </a:p>
          <a:p>
            <a:pPr marL="0" lvl="1" algn="just">
              <a:spcAft>
                <a:spcPts val="600"/>
              </a:spcAft>
            </a:pPr>
            <a:r>
              <a:rPr lang="en-US" sz="2400" b="1">
                <a:latin typeface="Times New Roman" panose="02020603050405020304" pitchFamily="18" charset="0"/>
                <a:cs typeface="Times New Roman" panose="02020603050405020304" pitchFamily="18" charset="0"/>
              </a:rPr>
              <a:t>DICTIONARY|LOCAL: </a:t>
            </a:r>
            <a:r>
              <a:rPr lang="en-US" sz="2400">
                <a:latin typeface="Times New Roman" panose="02020603050405020304" pitchFamily="18" charset="0"/>
                <a:cs typeface="Times New Roman" panose="02020603050405020304" pitchFamily="18" charset="0"/>
              </a:rPr>
              <a:t>Phương thức quản lý không gian là dictionary | locally managed. Phương thức dictionary chỉ có thể được khi SYSTEM tablespace cũng được quản lý theo phương thức dictionary.</a:t>
            </a:r>
          </a:p>
          <a:p>
            <a:pPr marL="0" lvl="1" algn="just">
              <a:spcAft>
                <a:spcPts val="600"/>
              </a:spcAft>
            </a:pPr>
            <a:r>
              <a:rPr lang="en-US" sz="2400" b="1">
                <a:latin typeface="Times New Roman" panose="02020603050405020304" pitchFamily="18" charset="0"/>
                <a:cs typeface="Times New Roman" panose="02020603050405020304" pitchFamily="18" charset="0"/>
              </a:rPr>
              <a:t>AUTOALLOCATE: </a:t>
            </a:r>
            <a:r>
              <a:rPr lang="en-US" sz="2400">
                <a:latin typeface="Times New Roman" panose="02020603050405020304" pitchFamily="18" charset="0"/>
                <a:cs typeface="Times New Roman" panose="02020603050405020304" pitchFamily="18" charset="0"/>
              </a:rPr>
              <a:t>hệ thống sẽ tự động quản lý kích thước của extent, không thể thay đổi kích thước của extent.</a:t>
            </a:r>
          </a:p>
          <a:p>
            <a:pPr marL="0" lvl="1" algn="just">
              <a:spcAft>
                <a:spcPts val="600"/>
              </a:spcAft>
            </a:pPr>
            <a:r>
              <a:rPr lang="en-US" sz="2400" b="1">
                <a:latin typeface="Times New Roman" panose="02020603050405020304" pitchFamily="18" charset="0"/>
                <a:cs typeface="Times New Roman" panose="02020603050405020304" pitchFamily="18" charset="0"/>
              </a:rPr>
              <a:t>UNIFORM: </a:t>
            </a:r>
            <a:r>
              <a:rPr lang="en-US" sz="2400">
                <a:latin typeface="Times New Roman" panose="02020603050405020304" pitchFamily="18" charset="0"/>
                <a:cs typeface="Times New Roman" panose="02020603050405020304" pitchFamily="18" charset="0"/>
              </a:rPr>
              <a:t>các extent có cùng kích thước. Mặc định nếu không chỉ rõ thì mỗi extent có kích thước 1 MB.</a:t>
            </a:r>
          </a:p>
        </p:txBody>
      </p:sp>
    </p:spTree>
    <p:extLst>
      <p:ext uri="{BB962C8B-B14F-4D97-AF65-F5344CB8AC3E}">
        <p14:creationId xmlns:p14="http://schemas.microsoft.com/office/powerpoint/2010/main" val="992044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lowchart: Process 69"/>
          <p:cNvSpPr/>
          <p:nvPr/>
        </p:nvSpPr>
        <p:spPr>
          <a:xfrm>
            <a:off x="5036234" y="3974123"/>
            <a:ext cx="7103452" cy="2853620"/>
          </a:xfrm>
          <a:prstGeom prst="flowChartProcess">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69" name="Flowchart: Process 68"/>
          <p:cNvSpPr/>
          <p:nvPr/>
        </p:nvSpPr>
        <p:spPr>
          <a:xfrm>
            <a:off x="5036234" y="854593"/>
            <a:ext cx="7103452" cy="2943684"/>
          </a:xfrm>
          <a:prstGeom prst="flowChartProcess">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63" name="Right Arrow 62"/>
          <p:cNvSpPr/>
          <p:nvPr/>
        </p:nvSpPr>
        <p:spPr>
          <a:xfrm>
            <a:off x="9892223" y="5135562"/>
            <a:ext cx="2247463" cy="970671"/>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2" name="Right Arrow 61"/>
          <p:cNvSpPr/>
          <p:nvPr/>
        </p:nvSpPr>
        <p:spPr>
          <a:xfrm>
            <a:off x="5822995" y="5191835"/>
            <a:ext cx="2247463" cy="970671"/>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3" name="Rectangle 52"/>
          <p:cNvSpPr/>
          <p:nvPr/>
        </p:nvSpPr>
        <p:spPr>
          <a:xfrm>
            <a:off x="10113200" y="5374949"/>
            <a:ext cx="1132298" cy="523220"/>
          </a:xfrm>
          <a:prstGeom prst="rect">
            <a:avLst/>
          </a:prstGeom>
        </p:spPr>
        <p:txBody>
          <a:bodyPr wrap="none">
            <a:spAutoFit/>
          </a:bodyPr>
          <a:lstStyle/>
          <a:p>
            <a:r>
              <a:rPr lang="en-US" sz="2800" b="1">
                <a:solidFill>
                  <a:srgbClr val="FF0000"/>
                </a:solidFill>
              </a:rPr>
              <a:t>READ</a:t>
            </a:r>
            <a:endParaRPr lang="vi-VN" sz="2800" b="1">
              <a:solidFill>
                <a:srgbClr val="FF0000"/>
              </a:solidFill>
            </a:endParaRPr>
          </a:p>
        </p:txBody>
      </p:sp>
      <p:sp>
        <p:nvSpPr>
          <p:cNvPr id="45" name="Right Arrow 44"/>
          <p:cNvSpPr/>
          <p:nvPr/>
        </p:nvSpPr>
        <p:spPr>
          <a:xfrm>
            <a:off x="9847675" y="2143479"/>
            <a:ext cx="2247463" cy="970671"/>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Right Arrow 48"/>
          <p:cNvSpPr/>
          <p:nvPr/>
        </p:nvSpPr>
        <p:spPr>
          <a:xfrm>
            <a:off x="5178889" y="2183990"/>
            <a:ext cx="2891569" cy="970671"/>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Flowchart: Magnetic Disk 3"/>
          <p:cNvSpPr/>
          <p:nvPr/>
        </p:nvSpPr>
        <p:spPr>
          <a:xfrm>
            <a:off x="7732833" y="1023405"/>
            <a:ext cx="2447779" cy="2630659"/>
          </a:xfrm>
          <a:prstGeom prst="flowChartMagneticDisk">
            <a:avLst/>
          </a:prstGeom>
          <a:solidFill>
            <a:schemeClr val="bg2">
              <a:lumMod val="75000"/>
              <a:alpha val="49000"/>
            </a:schemeClr>
          </a:solidFill>
          <a:ln>
            <a:solidFill>
              <a:schemeClr val="tx1"/>
            </a:solidFill>
          </a:ln>
        </p:spPr>
        <p:style>
          <a:lnRef idx="1">
            <a:schemeClr val="accent3"/>
          </a:lnRef>
          <a:fillRef idx="1001">
            <a:schemeClr val="lt2"/>
          </a:fillRef>
          <a:effectRef idx="1">
            <a:schemeClr val="accent3"/>
          </a:effectRef>
          <a:fontRef idx="minor">
            <a:schemeClr val="dk1"/>
          </a:fontRef>
        </p:style>
        <p:txBody>
          <a:bodyPr rtlCol="0" anchor="ctr"/>
          <a:lstStyle/>
          <a:p>
            <a:pPr algn="ctr"/>
            <a:endParaRPr lang="vi-VN"/>
          </a:p>
        </p:txBody>
      </p:sp>
      <p:sp>
        <p:nvSpPr>
          <p:cNvPr id="2" name="Title 1"/>
          <p:cNvSpPr>
            <a:spLocks noGrp="1"/>
          </p:cNvSpPr>
          <p:nvPr>
            <p:ph type="title"/>
          </p:nvPr>
        </p:nvSpPr>
        <p:spPr/>
        <p:txBody>
          <a:bodyPr>
            <a:normAutofit/>
          </a:bodyPr>
          <a:lstStyle/>
          <a:p>
            <a:pPr lvl="1" algn="l" rtl="0">
              <a:spcBef>
                <a:spcPct val="0"/>
              </a:spcBef>
            </a:pPr>
            <a:r>
              <a:rPr lang="en-US" sz="3600" b="1">
                <a:solidFill>
                  <a:schemeClr val="bg1"/>
                </a:solidFill>
                <a:latin typeface="Times New Roman" panose="02020603050405020304" pitchFamily="18" charset="0"/>
                <a:cs typeface="Times New Roman" panose="02020603050405020304" pitchFamily="18" charset="0"/>
              </a:rPr>
              <a:t>IV. CÁC TRẠNG THÁI CỦA TABLESPACES</a:t>
            </a:r>
            <a:endParaRPr lang="vi-VN" sz="3600"/>
          </a:p>
        </p:txBody>
      </p:sp>
      <p:sp>
        <p:nvSpPr>
          <p:cNvPr id="5" name="Cube 4"/>
          <p:cNvSpPr/>
          <p:nvPr/>
        </p:nvSpPr>
        <p:spPr>
          <a:xfrm>
            <a:off x="8070458" y="2008144"/>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6" name="Cube 5"/>
          <p:cNvSpPr/>
          <p:nvPr/>
        </p:nvSpPr>
        <p:spPr>
          <a:xfrm>
            <a:off x="8752741" y="2050347"/>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7" name="Cube 6"/>
          <p:cNvSpPr/>
          <p:nvPr/>
        </p:nvSpPr>
        <p:spPr>
          <a:xfrm>
            <a:off x="9512396" y="2022211"/>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8" name="Cube 7"/>
          <p:cNvSpPr/>
          <p:nvPr/>
        </p:nvSpPr>
        <p:spPr>
          <a:xfrm>
            <a:off x="8070458" y="2507547"/>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13" name="Cube 12"/>
          <p:cNvSpPr/>
          <p:nvPr/>
        </p:nvSpPr>
        <p:spPr>
          <a:xfrm>
            <a:off x="9512395" y="2978815"/>
            <a:ext cx="335280"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9" name="Cube 8"/>
          <p:cNvSpPr/>
          <p:nvPr/>
        </p:nvSpPr>
        <p:spPr>
          <a:xfrm>
            <a:off x="8070458" y="2978815"/>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10" name="Cube 9"/>
          <p:cNvSpPr/>
          <p:nvPr/>
        </p:nvSpPr>
        <p:spPr>
          <a:xfrm>
            <a:off x="8752741" y="2507547"/>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11" name="Cube 10"/>
          <p:cNvSpPr/>
          <p:nvPr/>
        </p:nvSpPr>
        <p:spPr>
          <a:xfrm>
            <a:off x="9512395" y="2507547"/>
            <a:ext cx="351692"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12" name="Cube 11"/>
          <p:cNvSpPr/>
          <p:nvPr/>
        </p:nvSpPr>
        <p:spPr>
          <a:xfrm>
            <a:off x="8752741" y="2978815"/>
            <a:ext cx="335280" cy="351692"/>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
        <p:nvSpPr>
          <p:cNvPr id="14" name="Flowchart: Magnetic Disk 13"/>
          <p:cNvSpPr/>
          <p:nvPr/>
        </p:nvSpPr>
        <p:spPr>
          <a:xfrm>
            <a:off x="432361" y="3908173"/>
            <a:ext cx="2447779" cy="2630659"/>
          </a:xfrm>
          <a:prstGeom prst="flowChartMagneticDisk">
            <a:avLst/>
          </a:prstGeom>
          <a:solidFill>
            <a:schemeClr val="bg2">
              <a:lumMod val="75000"/>
              <a:alpha val="49000"/>
            </a:schemeClr>
          </a:solidFill>
          <a:ln>
            <a:solidFill>
              <a:schemeClr val="tx1"/>
            </a:solidFill>
          </a:ln>
        </p:spPr>
        <p:style>
          <a:lnRef idx="1">
            <a:schemeClr val="accent3"/>
          </a:lnRef>
          <a:fillRef idx="1001">
            <a:schemeClr val="lt2"/>
          </a:fillRef>
          <a:effectRef idx="1">
            <a:schemeClr val="accent3"/>
          </a:effectRef>
          <a:fontRef idx="minor">
            <a:schemeClr val="dk1"/>
          </a:fontRef>
        </p:style>
        <p:txBody>
          <a:bodyPr rtlCol="0" anchor="ctr"/>
          <a:lstStyle/>
          <a:p>
            <a:pPr algn="ctr"/>
            <a:endParaRPr lang="vi-VN"/>
          </a:p>
        </p:txBody>
      </p:sp>
      <p:sp>
        <p:nvSpPr>
          <p:cNvPr id="15" name="Cube 14"/>
          <p:cNvSpPr/>
          <p:nvPr/>
        </p:nvSpPr>
        <p:spPr>
          <a:xfrm>
            <a:off x="769986" y="4892912"/>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16" name="Cube 15"/>
          <p:cNvSpPr/>
          <p:nvPr/>
        </p:nvSpPr>
        <p:spPr>
          <a:xfrm>
            <a:off x="1452269" y="4935115"/>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17" name="Cube 16"/>
          <p:cNvSpPr/>
          <p:nvPr/>
        </p:nvSpPr>
        <p:spPr>
          <a:xfrm>
            <a:off x="2211924" y="4906979"/>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18" name="Cube 17"/>
          <p:cNvSpPr/>
          <p:nvPr/>
        </p:nvSpPr>
        <p:spPr>
          <a:xfrm>
            <a:off x="769986" y="5392315"/>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19" name="Cube 18"/>
          <p:cNvSpPr/>
          <p:nvPr/>
        </p:nvSpPr>
        <p:spPr>
          <a:xfrm>
            <a:off x="2211923" y="5863583"/>
            <a:ext cx="335280"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20" name="Cube 19"/>
          <p:cNvSpPr/>
          <p:nvPr/>
        </p:nvSpPr>
        <p:spPr>
          <a:xfrm>
            <a:off x="769986" y="5863583"/>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21" name="Cube 20"/>
          <p:cNvSpPr/>
          <p:nvPr/>
        </p:nvSpPr>
        <p:spPr>
          <a:xfrm>
            <a:off x="1452269" y="5392315"/>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22" name="Cube 21"/>
          <p:cNvSpPr/>
          <p:nvPr/>
        </p:nvSpPr>
        <p:spPr>
          <a:xfrm>
            <a:off x="2211923" y="5392315"/>
            <a:ext cx="351692"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23" name="Cube 22"/>
          <p:cNvSpPr/>
          <p:nvPr/>
        </p:nvSpPr>
        <p:spPr>
          <a:xfrm>
            <a:off x="1452269" y="5863583"/>
            <a:ext cx="335280" cy="351692"/>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vi-VN"/>
          </a:p>
        </p:txBody>
      </p:sp>
      <p:sp>
        <p:nvSpPr>
          <p:cNvPr id="24" name="Flowchart: Magnetic Disk 23"/>
          <p:cNvSpPr/>
          <p:nvPr/>
        </p:nvSpPr>
        <p:spPr>
          <a:xfrm>
            <a:off x="432361" y="854593"/>
            <a:ext cx="2447779" cy="2630659"/>
          </a:xfrm>
          <a:prstGeom prst="flowChartMagneticDisk">
            <a:avLst/>
          </a:prstGeom>
          <a:solidFill>
            <a:schemeClr val="bg2">
              <a:lumMod val="75000"/>
              <a:alpha val="49000"/>
            </a:schemeClr>
          </a:solidFill>
          <a:ln>
            <a:solidFill>
              <a:schemeClr val="tx1"/>
            </a:solidFill>
          </a:ln>
        </p:spPr>
        <p:style>
          <a:lnRef idx="1">
            <a:schemeClr val="accent3"/>
          </a:lnRef>
          <a:fillRef idx="1001">
            <a:schemeClr val="lt2"/>
          </a:fillRef>
          <a:effectRef idx="1">
            <a:schemeClr val="accent3"/>
          </a:effectRef>
          <a:fontRef idx="minor">
            <a:schemeClr val="dk1"/>
          </a:fontRef>
        </p:style>
        <p:txBody>
          <a:bodyPr rtlCol="0" anchor="ctr"/>
          <a:lstStyle/>
          <a:p>
            <a:pPr algn="ctr"/>
            <a:endParaRPr lang="vi-VN"/>
          </a:p>
        </p:txBody>
      </p:sp>
      <p:sp>
        <p:nvSpPr>
          <p:cNvPr id="25" name="Cube 24"/>
          <p:cNvSpPr/>
          <p:nvPr/>
        </p:nvSpPr>
        <p:spPr>
          <a:xfrm>
            <a:off x="769986" y="1839332"/>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26" name="Cube 25"/>
          <p:cNvSpPr/>
          <p:nvPr/>
        </p:nvSpPr>
        <p:spPr>
          <a:xfrm>
            <a:off x="1452269" y="1881535"/>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27" name="Cube 26"/>
          <p:cNvSpPr/>
          <p:nvPr/>
        </p:nvSpPr>
        <p:spPr>
          <a:xfrm>
            <a:off x="2211924" y="1853399"/>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28" name="Cube 27"/>
          <p:cNvSpPr/>
          <p:nvPr/>
        </p:nvSpPr>
        <p:spPr>
          <a:xfrm>
            <a:off x="769986" y="2338735"/>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29" name="Cube 28"/>
          <p:cNvSpPr/>
          <p:nvPr/>
        </p:nvSpPr>
        <p:spPr>
          <a:xfrm>
            <a:off x="2211923" y="2810003"/>
            <a:ext cx="335280"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30" name="Cube 29"/>
          <p:cNvSpPr/>
          <p:nvPr/>
        </p:nvSpPr>
        <p:spPr>
          <a:xfrm>
            <a:off x="769986" y="2810003"/>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31" name="Cube 30"/>
          <p:cNvSpPr/>
          <p:nvPr/>
        </p:nvSpPr>
        <p:spPr>
          <a:xfrm>
            <a:off x="1452269" y="2338735"/>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32" name="Cube 31"/>
          <p:cNvSpPr/>
          <p:nvPr/>
        </p:nvSpPr>
        <p:spPr>
          <a:xfrm>
            <a:off x="2211923" y="2338735"/>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33" name="Cube 32"/>
          <p:cNvSpPr/>
          <p:nvPr/>
        </p:nvSpPr>
        <p:spPr>
          <a:xfrm>
            <a:off x="1452269" y="2810003"/>
            <a:ext cx="335280"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34" name="Flowchart: Magnetic Disk 33"/>
          <p:cNvSpPr/>
          <p:nvPr/>
        </p:nvSpPr>
        <p:spPr>
          <a:xfrm>
            <a:off x="7732833" y="4068509"/>
            <a:ext cx="2447779" cy="2630659"/>
          </a:xfrm>
          <a:prstGeom prst="flowChartMagneticDisk">
            <a:avLst/>
          </a:prstGeom>
          <a:solidFill>
            <a:schemeClr val="bg2">
              <a:lumMod val="75000"/>
              <a:alpha val="49000"/>
            </a:schemeClr>
          </a:solidFill>
          <a:ln>
            <a:solidFill>
              <a:schemeClr val="tx1"/>
            </a:solidFill>
          </a:ln>
        </p:spPr>
        <p:style>
          <a:lnRef idx="1">
            <a:schemeClr val="accent3"/>
          </a:lnRef>
          <a:fillRef idx="1001">
            <a:schemeClr val="lt2"/>
          </a:fillRef>
          <a:effectRef idx="1">
            <a:schemeClr val="accent3"/>
          </a:effectRef>
          <a:fontRef idx="minor">
            <a:schemeClr val="dk1"/>
          </a:fontRef>
        </p:style>
        <p:txBody>
          <a:bodyPr rtlCol="0" anchor="ctr"/>
          <a:lstStyle/>
          <a:p>
            <a:pPr algn="ctr"/>
            <a:endParaRPr lang="vi-VN"/>
          </a:p>
        </p:txBody>
      </p:sp>
      <p:sp>
        <p:nvSpPr>
          <p:cNvPr id="46" name="&quot;No&quot; Symbol 45"/>
          <p:cNvSpPr/>
          <p:nvPr/>
        </p:nvSpPr>
        <p:spPr>
          <a:xfrm>
            <a:off x="5901689" y="1888568"/>
            <a:ext cx="1406770" cy="1603717"/>
          </a:xfrm>
          <a:prstGeom prst="noSmoking">
            <a:avLst/>
          </a:prstGeom>
          <a:solidFill>
            <a:srgbClr val="FF0000"/>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7" name="Rectangle 46"/>
          <p:cNvSpPr/>
          <p:nvPr/>
        </p:nvSpPr>
        <p:spPr>
          <a:xfrm>
            <a:off x="5925561" y="2414749"/>
            <a:ext cx="1293944" cy="523220"/>
          </a:xfrm>
          <a:prstGeom prst="rect">
            <a:avLst/>
          </a:prstGeom>
        </p:spPr>
        <p:txBody>
          <a:bodyPr wrap="none">
            <a:spAutoFit/>
          </a:bodyPr>
          <a:lstStyle/>
          <a:p>
            <a:r>
              <a:rPr lang="en-US" sz="2800" b="1">
                <a:solidFill>
                  <a:schemeClr val="accent4">
                    <a:lumMod val="20000"/>
                    <a:lumOff val="80000"/>
                  </a:schemeClr>
                </a:solidFill>
              </a:rPr>
              <a:t>WRITE</a:t>
            </a:r>
            <a:endParaRPr lang="vi-VN" sz="2800" b="1">
              <a:solidFill>
                <a:schemeClr val="accent4">
                  <a:lumMod val="20000"/>
                  <a:lumOff val="80000"/>
                </a:schemeClr>
              </a:solidFill>
            </a:endParaRPr>
          </a:p>
        </p:txBody>
      </p:sp>
      <p:sp>
        <p:nvSpPr>
          <p:cNvPr id="48" name="Rectangle 47"/>
          <p:cNvSpPr/>
          <p:nvPr/>
        </p:nvSpPr>
        <p:spPr>
          <a:xfrm>
            <a:off x="10113200" y="2367205"/>
            <a:ext cx="1132298" cy="523220"/>
          </a:xfrm>
          <a:prstGeom prst="rect">
            <a:avLst/>
          </a:prstGeom>
        </p:spPr>
        <p:txBody>
          <a:bodyPr wrap="none">
            <a:spAutoFit/>
          </a:bodyPr>
          <a:lstStyle/>
          <a:p>
            <a:r>
              <a:rPr lang="en-US" sz="2800" b="1">
                <a:solidFill>
                  <a:srgbClr val="FF0000"/>
                </a:solidFill>
              </a:rPr>
              <a:t>READ</a:t>
            </a:r>
            <a:endParaRPr lang="vi-VN" sz="2800" b="1">
              <a:solidFill>
                <a:srgbClr val="FF0000"/>
              </a:solidFill>
            </a:endParaRPr>
          </a:p>
        </p:txBody>
      </p:sp>
      <p:sp>
        <p:nvSpPr>
          <p:cNvPr id="51" name="Rectangle 50"/>
          <p:cNvSpPr/>
          <p:nvPr/>
        </p:nvSpPr>
        <p:spPr>
          <a:xfrm>
            <a:off x="5906547" y="5428899"/>
            <a:ext cx="1293944" cy="523220"/>
          </a:xfrm>
          <a:prstGeom prst="rect">
            <a:avLst/>
          </a:prstGeom>
        </p:spPr>
        <p:txBody>
          <a:bodyPr wrap="none">
            <a:spAutoFit/>
          </a:bodyPr>
          <a:lstStyle/>
          <a:p>
            <a:r>
              <a:rPr lang="en-US" sz="2800" b="1">
                <a:solidFill>
                  <a:srgbClr val="FF0000"/>
                </a:solidFill>
              </a:rPr>
              <a:t>WRITE</a:t>
            </a:r>
            <a:endParaRPr lang="vi-VN" sz="2800" b="1">
              <a:solidFill>
                <a:srgbClr val="FF0000"/>
              </a:solidFill>
            </a:endParaRPr>
          </a:p>
        </p:txBody>
      </p:sp>
      <p:sp>
        <p:nvSpPr>
          <p:cNvPr id="52" name="Rectangle 51"/>
          <p:cNvSpPr/>
          <p:nvPr/>
        </p:nvSpPr>
        <p:spPr>
          <a:xfrm>
            <a:off x="1009278" y="1049140"/>
            <a:ext cx="1513556" cy="523220"/>
          </a:xfrm>
          <a:prstGeom prst="rect">
            <a:avLst/>
          </a:prstGeom>
        </p:spPr>
        <p:txBody>
          <a:bodyPr wrap="none">
            <a:spAutoFit/>
          </a:bodyPr>
          <a:lstStyle/>
          <a:p>
            <a:r>
              <a:rPr lang="en-US" sz="2800" b="1">
                <a:solidFill>
                  <a:srgbClr val="00B050"/>
                </a:solidFill>
              </a:rPr>
              <a:t>ONLINE</a:t>
            </a:r>
            <a:endParaRPr lang="vi-VN" sz="2800" b="1">
              <a:solidFill>
                <a:srgbClr val="00B050"/>
              </a:solidFill>
            </a:endParaRPr>
          </a:p>
        </p:txBody>
      </p:sp>
      <p:sp>
        <p:nvSpPr>
          <p:cNvPr id="54" name="Rectangle 53"/>
          <p:cNvSpPr/>
          <p:nvPr/>
        </p:nvSpPr>
        <p:spPr>
          <a:xfrm>
            <a:off x="921113" y="4098087"/>
            <a:ext cx="1601721" cy="523220"/>
          </a:xfrm>
          <a:prstGeom prst="rect">
            <a:avLst/>
          </a:prstGeom>
        </p:spPr>
        <p:txBody>
          <a:bodyPr wrap="none">
            <a:spAutoFit/>
          </a:bodyPr>
          <a:lstStyle/>
          <a:p>
            <a:r>
              <a:rPr lang="en-US" sz="2800" b="1"/>
              <a:t>OFFLINE</a:t>
            </a:r>
            <a:endParaRPr lang="vi-VN" sz="2800" b="1"/>
          </a:p>
        </p:txBody>
      </p:sp>
      <p:sp>
        <p:nvSpPr>
          <p:cNvPr id="55" name="Rectangle 54"/>
          <p:cNvSpPr/>
          <p:nvPr/>
        </p:nvSpPr>
        <p:spPr>
          <a:xfrm>
            <a:off x="7972978" y="1239055"/>
            <a:ext cx="2164888" cy="523220"/>
          </a:xfrm>
          <a:prstGeom prst="rect">
            <a:avLst/>
          </a:prstGeom>
        </p:spPr>
        <p:txBody>
          <a:bodyPr wrap="none">
            <a:spAutoFit/>
          </a:bodyPr>
          <a:lstStyle/>
          <a:p>
            <a:r>
              <a:rPr lang="en-US" sz="2800" b="1">
                <a:solidFill>
                  <a:srgbClr val="00B0F0"/>
                </a:solidFill>
              </a:rPr>
              <a:t>READ ONLY</a:t>
            </a:r>
            <a:endParaRPr lang="vi-VN" sz="2800" b="1">
              <a:solidFill>
                <a:srgbClr val="00B0F0"/>
              </a:solidFill>
            </a:endParaRPr>
          </a:p>
        </p:txBody>
      </p:sp>
      <p:sp>
        <p:nvSpPr>
          <p:cNvPr id="56" name="Rectangle 55"/>
          <p:cNvSpPr/>
          <p:nvPr/>
        </p:nvSpPr>
        <p:spPr>
          <a:xfrm>
            <a:off x="7835768" y="4270405"/>
            <a:ext cx="2340962" cy="523220"/>
          </a:xfrm>
          <a:prstGeom prst="rect">
            <a:avLst/>
          </a:prstGeom>
        </p:spPr>
        <p:txBody>
          <a:bodyPr wrap="none">
            <a:spAutoFit/>
          </a:bodyPr>
          <a:lstStyle/>
          <a:p>
            <a:r>
              <a:rPr lang="en-US" sz="2800" b="1">
                <a:solidFill>
                  <a:srgbClr val="00B050"/>
                </a:solidFill>
              </a:rPr>
              <a:t>READ WRITE</a:t>
            </a:r>
            <a:endParaRPr lang="vi-VN" sz="2800" b="1">
              <a:solidFill>
                <a:srgbClr val="00B050"/>
              </a:solidFill>
            </a:endParaRPr>
          </a:p>
        </p:txBody>
      </p:sp>
      <p:sp>
        <p:nvSpPr>
          <p:cNvPr id="57" name="Cube 56"/>
          <p:cNvSpPr/>
          <p:nvPr/>
        </p:nvSpPr>
        <p:spPr>
          <a:xfrm>
            <a:off x="8100291" y="4981448"/>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58" name="Cube 57"/>
          <p:cNvSpPr/>
          <p:nvPr/>
        </p:nvSpPr>
        <p:spPr>
          <a:xfrm>
            <a:off x="8782574" y="5023651"/>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59" name="Cube 58"/>
          <p:cNvSpPr/>
          <p:nvPr/>
        </p:nvSpPr>
        <p:spPr>
          <a:xfrm>
            <a:off x="9542229" y="4995515"/>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0" name="Cube 59"/>
          <p:cNvSpPr/>
          <p:nvPr/>
        </p:nvSpPr>
        <p:spPr>
          <a:xfrm>
            <a:off x="8100291" y="5480851"/>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1" name="Cube 60"/>
          <p:cNvSpPr/>
          <p:nvPr/>
        </p:nvSpPr>
        <p:spPr>
          <a:xfrm>
            <a:off x="9542228" y="5952119"/>
            <a:ext cx="335280"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4" name="Cube 63"/>
          <p:cNvSpPr/>
          <p:nvPr/>
        </p:nvSpPr>
        <p:spPr>
          <a:xfrm>
            <a:off x="8100291" y="5952119"/>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5" name="Cube 64"/>
          <p:cNvSpPr/>
          <p:nvPr/>
        </p:nvSpPr>
        <p:spPr>
          <a:xfrm>
            <a:off x="8782574" y="5480851"/>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6" name="Cube 65"/>
          <p:cNvSpPr/>
          <p:nvPr/>
        </p:nvSpPr>
        <p:spPr>
          <a:xfrm>
            <a:off x="9542228" y="5480851"/>
            <a:ext cx="351692"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sp>
        <p:nvSpPr>
          <p:cNvPr id="67" name="Cube 66"/>
          <p:cNvSpPr/>
          <p:nvPr/>
        </p:nvSpPr>
        <p:spPr>
          <a:xfrm>
            <a:off x="8782574" y="5952119"/>
            <a:ext cx="335280" cy="351692"/>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vi-VN"/>
          </a:p>
        </p:txBody>
      </p:sp>
      <p:cxnSp>
        <p:nvCxnSpPr>
          <p:cNvPr id="75" name="Elbow Connector 74"/>
          <p:cNvCxnSpPr>
            <a:stCxn id="24" idx="4"/>
          </p:cNvCxnSpPr>
          <p:nvPr/>
        </p:nvCxnSpPr>
        <p:spPr>
          <a:xfrm>
            <a:off x="2880140" y="2169923"/>
            <a:ext cx="622715" cy="3213915"/>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3493733" y="5374949"/>
            <a:ext cx="1556569" cy="259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3502856" y="2166425"/>
            <a:ext cx="1542686" cy="386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63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withEffect">
                                  <p:stCondLst>
                                    <p:cond delay="0"/>
                                  </p:stCondLst>
                                  <p:childTnLst>
                                    <p:animClr clrSpc="hsl" dir="cw">
                                      <p:cBhvr override="childStyle">
                                        <p:cTn id="6" dur="500" fill="hold"/>
                                        <p:tgtEl>
                                          <p:spTgt spid="25"/>
                                        </p:tgtEl>
                                        <p:attrNameLst>
                                          <p:attrName>style.color</p:attrName>
                                        </p:attrNameLst>
                                      </p:cBhvr>
                                      <p:by>
                                        <p:hsl h="7200000" s="0" l="0"/>
                                      </p:by>
                                    </p:animClr>
                                    <p:animClr clrSpc="hsl" dir="cw">
                                      <p:cBhvr>
                                        <p:cTn id="7" dur="500" fill="hold"/>
                                        <p:tgtEl>
                                          <p:spTgt spid="25"/>
                                        </p:tgtEl>
                                        <p:attrNameLst>
                                          <p:attrName>fillcolor</p:attrName>
                                        </p:attrNameLst>
                                      </p:cBhvr>
                                      <p:by>
                                        <p:hsl h="7200000" s="0" l="0"/>
                                      </p:by>
                                    </p:animClr>
                                    <p:animClr clrSpc="hsl" dir="cw">
                                      <p:cBhvr>
                                        <p:cTn id="8" dur="500" fill="hold"/>
                                        <p:tgtEl>
                                          <p:spTgt spid="25"/>
                                        </p:tgtEl>
                                        <p:attrNameLst>
                                          <p:attrName>stroke.color</p:attrName>
                                        </p:attrNameLst>
                                      </p:cBhvr>
                                      <p:by>
                                        <p:hsl h="7200000" s="0" l="0"/>
                                      </p:by>
                                    </p:animClr>
                                    <p:set>
                                      <p:cBhvr>
                                        <p:cTn id="9" dur="500" fill="hold"/>
                                        <p:tgtEl>
                                          <p:spTgt spid="25"/>
                                        </p:tgtEl>
                                        <p:attrNameLst>
                                          <p:attrName>fill.type</p:attrName>
                                        </p:attrNameLst>
                                      </p:cBhvr>
                                      <p:to>
                                        <p:strVal val="solid"/>
                                      </p:to>
                                    </p:set>
                                  </p:childTnLst>
                                </p:cTn>
                              </p:par>
                              <p:par>
                                <p:cTn id="10" presetID="21" presetClass="emph" presetSubtype="0" repeatCount="indefinite" fill="hold" grpId="0" nodeType="withEffect">
                                  <p:stCondLst>
                                    <p:cond delay="0"/>
                                  </p:stCondLst>
                                  <p:childTnLst>
                                    <p:animClr clrSpc="hsl" dir="cw">
                                      <p:cBhvr override="childStyle">
                                        <p:cTn id="11" dur="500" fill="hold"/>
                                        <p:tgtEl>
                                          <p:spTgt spid="26"/>
                                        </p:tgtEl>
                                        <p:attrNameLst>
                                          <p:attrName>style.color</p:attrName>
                                        </p:attrNameLst>
                                      </p:cBhvr>
                                      <p:by>
                                        <p:hsl h="7200000" s="0" l="0"/>
                                      </p:by>
                                    </p:animClr>
                                    <p:animClr clrSpc="hsl" dir="cw">
                                      <p:cBhvr>
                                        <p:cTn id="12" dur="500" fill="hold"/>
                                        <p:tgtEl>
                                          <p:spTgt spid="26"/>
                                        </p:tgtEl>
                                        <p:attrNameLst>
                                          <p:attrName>fillcolor</p:attrName>
                                        </p:attrNameLst>
                                      </p:cBhvr>
                                      <p:by>
                                        <p:hsl h="7200000" s="0" l="0"/>
                                      </p:by>
                                    </p:animClr>
                                    <p:animClr clrSpc="hsl" dir="cw">
                                      <p:cBhvr>
                                        <p:cTn id="13" dur="500" fill="hold"/>
                                        <p:tgtEl>
                                          <p:spTgt spid="26"/>
                                        </p:tgtEl>
                                        <p:attrNameLst>
                                          <p:attrName>stroke.color</p:attrName>
                                        </p:attrNameLst>
                                      </p:cBhvr>
                                      <p:by>
                                        <p:hsl h="7200000" s="0" l="0"/>
                                      </p:by>
                                    </p:animClr>
                                    <p:set>
                                      <p:cBhvr>
                                        <p:cTn id="14" dur="500" fill="hold"/>
                                        <p:tgtEl>
                                          <p:spTgt spid="26"/>
                                        </p:tgtEl>
                                        <p:attrNameLst>
                                          <p:attrName>fill.type</p:attrName>
                                        </p:attrNameLst>
                                      </p:cBhvr>
                                      <p:to>
                                        <p:strVal val="solid"/>
                                      </p:to>
                                    </p:set>
                                  </p:childTnLst>
                                </p:cTn>
                              </p:par>
                              <p:par>
                                <p:cTn id="15" presetID="21" presetClass="emph" presetSubtype="0" repeatCount="indefinite" fill="hold" grpId="0" nodeType="withEffect">
                                  <p:stCondLst>
                                    <p:cond delay="0"/>
                                  </p:stCondLst>
                                  <p:childTnLst>
                                    <p:animClr clrSpc="hsl" dir="cw">
                                      <p:cBhvr override="childStyle">
                                        <p:cTn id="16" dur="500" fill="hold"/>
                                        <p:tgtEl>
                                          <p:spTgt spid="27"/>
                                        </p:tgtEl>
                                        <p:attrNameLst>
                                          <p:attrName>style.color</p:attrName>
                                        </p:attrNameLst>
                                      </p:cBhvr>
                                      <p:by>
                                        <p:hsl h="7200000" s="0" l="0"/>
                                      </p:by>
                                    </p:animClr>
                                    <p:animClr clrSpc="hsl" dir="cw">
                                      <p:cBhvr>
                                        <p:cTn id="17" dur="500" fill="hold"/>
                                        <p:tgtEl>
                                          <p:spTgt spid="27"/>
                                        </p:tgtEl>
                                        <p:attrNameLst>
                                          <p:attrName>fillcolor</p:attrName>
                                        </p:attrNameLst>
                                      </p:cBhvr>
                                      <p:by>
                                        <p:hsl h="7200000" s="0" l="0"/>
                                      </p:by>
                                    </p:animClr>
                                    <p:animClr clrSpc="hsl" dir="cw">
                                      <p:cBhvr>
                                        <p:cTn id="18" dur="500" fill="hold"/>
                                        <p:tgtEl>
                                          <p:spTgt spid="27"/>
                                        </p:tgtEl>
                                        <p:attrNameLst>
                                          <p:attrName>stroke.color</p:attrName>
                                        </p:attrNameLst>
                                      </p:cBhvr>
                                      <p:by>
                                        <p:hsl h="7200000" s="0" l="0"/>
                                      </p:by>
                                    </p:animClr>
                                    <p:set>
                                      <p:cBhvr>
                                        <p:cTn id="19" dur="500" fill="hold"/>
                                        <p:tgtEl>
                                          <p:spTgt spid="27"/>
                                        </p:tgtEl>
                                        <p:attrNameLst>
                                          <p:attrName>fill.type</p:attrName>
                                        </p:attrNameLst>
                                      </p:cBhvr>
                                      <p:to>
                                        <p:strVal val="solid"/>
                                      </p:to>
                                    </p:set>
                                  </p:childTnLst>
                                </p:cTn>
                              </p:par>
                              <p:par>
                                <p:cTn id="20" presetID="21" presetClass="emph" presetSubtype="0" repeatCount="indefinite" fill="hold" grpId="0" nodeType="withEffect">
                                  <p:stCondLst>
                                    <p:cond delay="0"/>
                                  </p:stCondLst>
                                  <p:childTnLst>
                                    <p:animClr clrSpc="hsl" dir="cw">
                                      <p:cBhvr override="childStyle">
                                        <p:cTn id="21" dur="500" fill="hold"/>
                                        <p:tgtEl>
                                          <p:spTgt spid="32"/>
                                        </p:tgtEl>
                                        <p:attrNameLst>
                                          <p:attrName>style.color</p:attrName>
                                        </p:attrNameLst>
                                      </p:cBhvr>
                                      <p:by>
                                        <p:hsl h="7200000" s="0" l="0"/>
                                      </p:by>
                                    </p:animClr>
                                    <p:animClr clrSpc="hsl" dir="cw">
                                      <p:cBhvr>
                                        <p:cTn id="22" dur="500" fill="hold"/>
                                        <p:tgtEl>
                                          <p:spTgt spid="32"/>
                                        </p:tgtEl>
                                        <p:attrNameLst>
                                          <p:attrName>fillcolor</p:attrName>
                                        </p:attrNameLst>
                                      </p:cBhvr>
                                      <p:by>
                                        <p:hsl h="7200000" s="0" l="0"/>
                                      </p:by>
                                    </p:animClr>
                                    <p:animClr clrSpc="hsl" dir="cw">
                                      <p:cBhvr>
                                        <p:cTn id="23" dur="500" fill="hold"/>
                                        <p:tgtEl>
                                          <p:spTgt spid="32"/>
                                        </p:tgtEl>
                                        <p:attrNameLst>
                                          <p:attrName>stroke.color</p:attrName>
                                        </p:attrNameLst>
                                      </p:cBhvr>
                                      <p:by>
                                        <p:hsl h="7200000" s="0" l="0"/>
                                      </p:by>
                                    </p:animClr>
                                    <p:set>
                                      <p:cBhvr>
                                        <p:cTn id="24" dur="500" fill="hold"/>
                                        <p:tgtEl>
                                          <p:spTgt spid="32"/>
                                        </p:tgtEl>
                                        <p:attrNameLst>
                                          <p:attrName>fill.type</p:attrName>
                                        </p:attrNameLst>
                                      </p:cBhvr>
                                      <p:to>
                                        <p:strVal val="solid"/>
                                      </p:to>
                                    </p:set>
                                  </p:childTnLst>
                                </p:cTn>
                              </p:par>
                              <p:par>
                                <p:cTn id="25" presetID="21" presetClass="emph" presetSubtype="0" repeatCount="indefinite" fill="hold" grpId="0" nodeType="withEffect">
                                  <p:stCondLst>
                                    <p:cond delay="0"/>
                                  </p:stCondLst>
                                  <p:childTnLst>
                                    <p:animClr clrSpc="hsl" dir="cw">
                                      <p:cBhvr override="childStyle">
                                        <p:cTn id="26" dur="500" fill="hold"/>
                                        <p:tgtEl>
                                          <p:spTgt spid="31"/>
                                        </p:tgtEl>
                                        <p:attrNameLst>
                                          <p:attrName>style.color</p:attrName>
                                        </p:attrNameLst>
                                      </p:cBhvr>
                                      <p:by>
                                        <p:hsl h="7200000" s="0" l="0"/>
                                      </p:by>
                                    </p:animClr>
                                    <p:animClr clrSpc="hsl" dir="cw">
                                      <p:cBhvr>
                                        <p:cTn id="27" dur="500" fill="hold"/>
                                        <p:tgtEl>
                                          <p:spTgt spid="31"/>
                                        </p:tgtEl>
                                        <p:attrNameLst>
                                          <p:attrName>fillcolor</p:attrName>
                                        </p:attrNameLst>
                                      </p:cBhvr>
                                      <p:by>
                                        <p:hsl h="7200000" s="0" l="0"/>
                                      </p:by>
                                    </p:animClr>
                                    <p:animClr clrSpc="hsl" dir="cw">
                                      <p:cBhvr>
                                        <p:cTn id="28" dur="500" fill="hold"/>
                                        <p:tgtEl>
                                          <p:spTgt spid="31"/>
                                        </p:tgtEl>
                                        <p:attrNameLst>
                                          <p:attrName>stroke.color</p:attrName>
                                        </p:attrNameLst>
                                      </p:cBhvr>
                                      <p:by>
                                        <p:hsl h="7200000" s="0" l="0"/>
                                      </p:by>
                                    </p:animClr>
                                    <p:set>
                                      <p:cBhvr>
                                        <p:cTn id="29" dur="500" fill="hold"/>
                                        <p:tgtEl>
                                          <p:spTgt spid="31"/>
                                        </p:tgtEl>
                                        <p:attrNameLst>
                                          <p:attrName>fill.type</p:attrName>
                                        </p:attrNameLst>
                                      </p:cBhvr>
                                      <p:to>
                                        <p:strVal val="solid"/>
                                      </p:to>
                                    </p:set>
                                  </p:childTnLst>
                                </p:cTn>
                              </p:par>
                              <p:par>
                                <p:cTn id="30" presetID="21" presetClass="emph" presetSubtype="0" repeatCount="indefinite" fill="hold" grpId="0" nodeType="withEffect">
                                  <p:stCondLst>
                                    <p:cond delay="0"/>
                                  </p:stCondLst>
                                  <p:childTnLst>
                                    <p:animClr clrSpc="hsl" dir="cw">
                                      <p:cBhvr override="childStyle">
                                        <p:cTn id="31" dur="500" fill="hold"/>
                                        <p:tgtEl>
                                          <p:spTgt spid="28"/>
                                        </p:tgtEl>
                                        <p:attrNameLst>
                                          <p:attrName>style.color</p:attrName>
                                        </p:attrNameLst>
                                      </p:cBhvr>
                                      <p:by>
                                        <p:hsl h="7200000" s="0" l="0"/>
                                      </p:by>
                                    </p:animClr>
                                    <p:animClr clrSpc="hsl" dir="cw">
                                      <p:cBhvr>
                                        <p:cTn id="32" dur="500" fill="hold"/>
                                        <p:tgtEl>
                                          <p:spTgt spid="28"/>
                                        </p:tgtEl>
                                        <p:attrNameLst>
                                          <p:attrName>fillcolor</p:attrName>
                                        </p:attrNameLst>
                                      </p:cBhvr>
                                      <p:by>
                                        <p:hsl h="7200000" s="0" l="0"/>
                                      </p:by>
                                    </p:animClr>
                                    <p:animClr clrSpc="hsl" dir="cw">
                                      <p:cBhvr>
                                        <p:cTn id="33" dur="500" fill="hold"/>
                                        <p:tgtEl>
                                          <p:spTgt spid="28"/>
                                        </p:tgtEl>
                                        <p:attrNameLst>
                                          <p:attrName>stroke.color</p:attrName>
                                        </p:attrNameLst>
                                      </p:cBhvr>
                                      <p:by>
                                        <p:hsl h="7200000" s="0" l="0"/>
                                      </p:by>
                                    </p:animClr>
                                    <p:set>
                                      <p:cBhvr>
                                        <p:cTn id="34" dur="500" fill="hold"/>
                                        <p:tgtEl>
                                          <p:spTgt spid="28"/>
                                        </p:tgtEl>
                                        <p:attrNameLst>
                                          <p:attrName>fill.type</p:attrName>
                                        </p:attrNameLst>
                                      </p:cBhvr>
                                      <p:to>
                                        <p:strVal val="solid"/>
                                      </p:to>
                                    </p:set>
                                  </p:childTnLst>
                                </p:cTn>
                              </p:par>
                              <p:par>
                                <p:cTn id="35" presetID="21" presetClass="emph" presetSubtype="0" repeatCount="indefinite" fill="hold" grpId="0" nodeType="withEffect">
                                  <p:stCondLst>
                                    <p:cond delay="0"/>
                                  </p:stCondLst>
                                  <p:childTnLst>
                                    <p:animClr clrSpc="hsl" dir="cw">
                                      <p:cBhvr override="childStyle">
                                        <p:cTn id="36" dur="500" fill="hold"/>
                                        <p:tgtEl>
                                          <p:spTgt spid="30"/>
                                        </p:tgtEl>
                                        <p:attrNameLst>
                                          <p:attrName>style.color</p:attrName>
                                        </p:attrNameLst>
                                      </p:cBhvr>
                                      <p:by>
                                        <p:hsl h="7200000" s="0" l="0"/>
                                      </p:by>
                                    </p:animClr>
                                    <p:animClr clrSpc="hsl" dir="cw">
                                      <p:cBhvr>
                                        <p:cTn id="37" dur="500" fill="hold"/>
                                        <p:tgtEl>
                                          <p:spTgt spid="30"/>
                                        </p:tgtEl>
                                        <p:attrNameLst>
                                          <p:attrName>fillcolor</p:attrName>
                                        </p:attrNameLst>
                                      </p:cBhvr>
                                      <p:by>
                                        <p:hsl h="7200000" s="0" l="0"/>
                                      </p:by>
                                    </p:animClr>
                                    <p:animClr clrSpc="hsl" dir="cw">
                                      <p:cBhvr>
                                        <p:cTn id="38" dur="500" fill="hold"/>
                                        <p:tgtEl>
                                          <p:spTgt spid="30"/>
                                        </p:tgtEl>
                                        <p:attrNameLst>
                                          <p:attrName>stroke.color</p:attrName>
                                        </p:attrNameLst>
                                      </p:cBhvr>
                                      <p:by>
                                        <p:hsl h="7200000" s="0" l="0"/>
                                      </p:by>
                                    </p:animClr>
                                    <p:set>
                                      <p:cBhvr>
                                        <p:cTn id="39" dur="500" fill="hold"/>
                                        <p:tgtEl>
                                          <p:spTgt spid="30"/>
                                        </p:tgtEl>
                                        <p:attrNameLst>
                                          <p:attrName>fill.type</p:attrName>
                                        </p:attrNameLst>
                                      </p:cBhvr>
                                      <p:to>
                                        <p:strVal val="solid"/>
                                      </p:to>
                                    </p:set>
                                  </p:childTnLst>
                                </p:cTn>
                              </p:par>
                              <p:par>
                                <p:cTn id="40" presetID="21" presetClass="emph" presetSubtype="0" repeatCount="indefinite" fill="hold" grpId="0" nodeType="withEffect">
                                  <p:stCondLst>
                                    <p:cond delay="0"/>
                                  </p:stCondLst>
                                  <p:childTnLst>
                                    <p:animClr clrSpc="hsl" dir="cw">
                                      <p:cBhvr override="childStyle">
                                        <p:cTn id="41" dur="500" fill="hold"/>
                                        <p:tgtEl>
                                          <p:spTgt spid="33"/>
                                        </p:tgtEl>
                                        <p:attrNameLst>
                                          <p:attrName>style.color</p:attrName>
                                        </p:attrNameLst>
                                      </p:cBhvr>
                                      <p:by>
                                        <p:hsl h="7200000" s="0" l="0"/>
                                      </p:by>
                                    </p:animClr>
                                    <p:animClr clrSpc="hsl" dir="cw">
                                      <p:cBhvr>
                                        <p:cTn id="42" dur="500" fill="hold"/>
                                        <p:tgtEl>
                                          <p:spTgt spid="33"/>
                                        </p:tgtEl>
                                        <p:attrNameLst>
                                          <p:attrName>fillcolor</p:attrName>
                                        </p:attrNameLst>
                                      </p:cBhvr>
                                      <p:by>
                                        <p:hsl h="7200000" s="0" l="0"/>
                                      </p:by>
                                    </p:animClr>
                                    <p:animClr clrSpc="hsl" dir="cw">
                                      <p:cBhvr>
                                        <p:cTn id="43" dur="500" fill="hold"/>
                                        <p:tgtEl>
                                          <p:spTgt spid="33"/>
                                        </p:tgtEl>
                                        <p:attrNameLst>
                                          <p:attrName>stroke.color</p:attrName>
                                        </p:attrNameLst>
                                      </p:cBhvr>
                                      <p:by>
                                        <p:hsl h="7200000" s="0" l="0"/>
                                      </p:by>
                                    </p:animClr>
                                    <p:set>
                                      <p:cBhvr>
                                        <p:cTn id="44" dur="500" fill="hold"/>
                                        <p:tgtEl>
                                          <p:spTgt spid="33"/>
                                        </p:tgtEl>
                                        <p:attrNameLst>
                                          <p:attrName>fill.type</p:attrName>
                                        </p:attrNameLst>
                                      </p:cBhvr>
                                      <p:to>
                                        <p:strVal val="solid"/>
                                      </p:to>
                                    </p:set>
                                  </p:childTnLst>
                                </p:cTn>
                              </p:par>
                              <p:par>
                                <p:cTn id="45" presetID="21" presetClass="emph" presetSubtype="0" repeatCount="indefinite" fill="hold" grpId="0" nodeType="withEffect">
                                  <p:stCondLst>
                                    <p:cond delay="0"/>
                                  </p:stCondLst>
                                  <p:childTnLst>
                                    <p:animClr clrSpc="hsl" dir="cw">
                                      <p:cBhvr override="childStyle">
                                        <p:cTn id="46" dur="500" fill="hold"/>
                                        <p:tgtEl>
                                          <p:spTgt spid="29"/>
                                        </p:tgtEl>
                                        <p:attrNameLst>
                                          <p:attrName>style.color</p:attrName>
                                        </p:attrNameLst>
                                      </p:cBhvr>
                                      <p:by>
                                        <p:hsl h="7200000" s="0" l="0"/>
                                      </p:by>
                                    </p:animClr>
                                    <p:animClr clrSpc="hsl" dir="cw">
                                      <p:cBhvr>
                                        <p:cTn id="47" dur="500" fill="hold"/>
                                        <p:tgtEl>
                                          <p:spTgt spid="29"/>
                                        </p:tgtEl>
                                        <p:attrNameLst>
                                          <p:attrName>fillcolor</p:attrName>
                                        </p:attrNameLst>
                                      </p:cBhvr>
                                      <p:by>
                                        <p:hsl h="7200000" s="0" l="0"/>
                                      </p:by>
                                    </p:animClr>
                                    <p:animClr clrSpc="hsl" dir="cw">
                                      <p:cBhvr>
                                        <p:cTn id="48" dur="500" fill="hold"/>
                                        <p:tgtEl>
                                          <p:spTgt spid="29"/>
                                        </p:tgtEl>
                                        <p:attrNameLst>
                                          <p:attrName>stroke.color</p:attrName>
                                        </p:attrNameLst>
                                      </p:cBhvr>
                                      <p:by>
                                        <p:hsl h="7200000" s="0" l="0"/>
                                      </p:by>
                                    </p:animClr>
                                    <p:set>
                                      <p:cBhvr>
                                        <p:cTn id="49" dur="500" fill="hold"/>
                                        <p:tgtEl>
                                          <p:spTgt spid="29"/>
                                        </p:tgtEl>
                                        <p:attrNameLst>
                                          <p:attrName>fill.type</p:attrName>
                                        </p:attrNameLst>
                                      </p:cBhvr>
                                      <p:to>
                                        <p:strVal val="solid"/>
                                      </p:to>
                                    </p:set>
                                  </p:childTnLst>
                                </p:cTn>
                              </p:par>
                              <p:par>
                                <p:cTn id="50" presetID="23" presetClass="emph" presetSubtype="0" repeatCount="indefinite" fill="hold" grpId="0" nodeType="withEffect">
                                  <p:stCondLst>
                                    <p:cond delay="0"/>
                                  </p:stCondLst>
                                  <p:childTnLst>
                                    <p:animClr clrSpc="hsl" dir="cw">
                                      <p:cBhvr override="childStyle">
                                        <p:cTn id="51" dur="1000" fill="hold"/>
                                        <p:tgtEl>
                                          <p:spTgt spid="5"/>
                                        </p:tgtEl>
                                        <p:attrNameLst>
                                          <p:attrName>style.color</p:attrName>
                                        </p:attrNameLst>
                                      </p:cBhvr>
                                      <p:by>
                                        <p:hsl h="10842353" s="0" l="0"/>
                                      </p:by>
                                    </p:animClr>
                                    <p:animClr clrSpc="hsl" dir="cw">
                                      <p:cBhvr>
                                        <p:cTn id="52" dur="1000" fill="hold"/>
                                        <p:tgtEl>
                                          <p:spTgt spid="5"/>
                                        </p:tgtEl>
                                        <p:attrNameLst>
                                          <p:attrName>fillcolor</p:attrName>
                                        </p:attrNameLst>
                                      </p:cBhvr>
                                      <p:by>
                                        <p:hsl h="10842353" s="0" l="0"/>
                                      </p:by>
                                    </p:animClr>
                                    <p:animClr clrSpc="hsl" dir="cw">
                                      <p:cBhvr>
                                        <p:cTn id="53" dur="1000" fill="hold"/>
                                        <p:tgtEl>
                                          <p:spTgt spid="5"/>
                                        </p:tgtEl>
                                        <p:attrNameLst>
                                          <p:attrName>stroke.color</p:attrName>
                                        </p:attrNameLst>
                                      </p:cBhvr>
                                      <p:by>
                                        <p:hsl h="10842353" s="0" l="0"/>
                                      </p:by>
                                    </p:animClr>
                                    <p:set>
                                      <p:cBhvr>
                                        <p:cTn id="54" dur="1000" fill="hold"/>
                                        <p:tgtEl>
                                          <p:spTgt spid="5"/>
                                        </p:tgtEl>
                                        <p:attrNameLst>
                                          <p:attrName>fill.type</p:attrName>
                                        </p:attrNameLst>
                                      </p:cBhvr>
                                      <p:to>
                                        <p:strVal val="solid"/>
                                      </p:to>
                                    </p:set>
                                  </p:childTnLst>
                                </p:cTn>
                              </p:par>
                              <p:par>
                                <p:cTn id="55" presetID="23" presetClass="emph" presetSubtype="0" repeatCount="indefinite" fill="hold" grpId="0" nodeType="withEffect">
                                  <p:stCondLst>
                                    <p:cond delay="0"/>
                                  </p:stCondLst>
                                  <p:childTnLst>
                                    <p:animClr clrSpc="hsl" dir="cw">
                                      <p:cBhvr override="childStyle">
                                        <p:cTn id="56" dur="1000" fill="hold"/>
                                        <p:tgtEl>
                                          <p:spTgt spid="13"/>
                                        </p:tgtEl>
                                        <p:attrNameLst>
                                          <p:attrName>style.color</p:attrName>
                                        </p:attrNameLst>
                                      </p:cBhvr>
                                      <p:by>
                                        <p:hsl h="10842353" s="0" l="0"/>
                                      </p:by>
                                    </p:animClr>
                                    <p:animClr clrSpc="hsl" dir="cw">
                                      <p:cBhvr>
                                        <p:cTn id="57" dur="1000" fill="hold"/>
                                        <p:tgtEl>
                                          <p:spTgt spid="13"/>
                                        </p:tgtEl>
                                        <p:attrNameLst>
                                          <p:attrName>fillcolor</p:attrName>
                                        </p:attrNameLst>
                                      </p:cBhvr>
                                      <p:by>
                                        <p:hsl h="10842353" s="0" l="0"/>
                                      </p:by>
                                    </p:animClr>
                                    <p:animClr clrSpc="hsl" dir="cw">
                                      <p:cBhvr>
                                        <p:cTn id="58" dur="1000" fill="hold"/>
                                        <p:tgtEl>
                                          <p:spTgt spid="13"/>
                                        </p:tgtEl>
                                        <p:attrNameLst>
                                          <p:attrName>stroke.color</p:attrName>
                                        </p:attrNameLst>
                                      </p:cBhvr>
                                      <p:by>
                                        <p:hsl h="10842353" s="0" l="0"/>
                                      </p:by>
                                    </p:animClr>
                                    <p:set>
                                      <p:cBhvr>
                                        <p:cTn id="59" dur="1000" fill="hold"/>
                                        <p:tgtEl>
                                          <p:spTgt spid="13"/>
                                        </p:tgtEl>
                                        <p:attrNameLst>
                                          <p:attrName>fill.type</p:attrName>
                                        </p:attrNameLst>
                                      </p:cBhvr>
                                      <p:to>
                                        <p:strVal val="solid"/>
                                      </p:to>
                                    </p:set>
                                  </p:childTnLst>
                                </p:cTn>
                              </p:par>
                              <p:par>
                                <p:cTn id="60" presetID="23" presetClass="emph" presetSubtype="0" repeatCount="indefinite" fill="hold" grpId="0" nodeType="withEffect">
                                  <p:stCondLst>
                                    <p:cond delay="0"/>
                                  </p:stCondLst>
                                  <p:childTnLst>
                                    <p:animClr clrSpc="hsl" dir="cw">
                                      <p:cBhvr override="childStyle">
                                        <p:cTn id="61" dur="1000" fill="hold"/>
                                        <p:tgtEl>
                                          <p:spTgt spid="11"/>
                                        </p:tgtEl>
                                        <p:attrNameLst>
                                          <p:attrName>style.color</p:attrName>
                                        </p:attrNameLst>
                                      </p:cBhvr>
                                      <p:by>
                                        <p:hsl h="10842353" s="0" l="0"/>
                                      </p:by>
                                    </p:animClr>
                                    <p:animClr clrSpc="hsl" dir="cw">
                                      <p:cBhvr>
                                        <p:cTn id="62" dur="1000" fill="hold"/>
                                        <p:tgtEl>
                                          <p:spTgt spid="11"/>
                                        </p:tgtEl>
                                        <p:attrNameLst>
                                          <p:attrName>fillcolor</p:attrName>
                                        </p:attrNameLst>
                                      </p:cBhvr>
                                      <p:by>
                                        <p:hsl h="10842353" s="0" l="0"/>
                                      </p:by>
                                    </p:animClr>
                                    <p:animClr clrSpc="hsl" dir="cw">
                                      <p:cBhvr>
                                        <p:cTn id="63" dur="1000" fill="hold"/>
                                        <p:tgtEl>
                                          <p:spTgt spid="11"/>
                                        </p:tgtEl>
                                        <p:attrNameLst>
                                          <p:attrName>stroke.color</p:attrName>
                                        </p:attrNameLst>
                                      </p:cBhvr>
                                      <p:by>
                                        <p:hsl h="10842353" s="0" l="0"/>
                                      </p:by>
                                    </p:animClr>
                                    <p:set>
                                      <p:cBhvr>
                                        <p:cTn id="64" dur="1000" fill="hold"/>
                                        <p:tgtEl>
                                          <p:spTgt spid="11"/>
                                        </p:tgtEl>
                                        <p:attrNameLst>
                                          <p:attrName>fill.type</p:attrName>
                                        </p:attrNameLst>
                                      </p:cBhvr>
                                      <p:to>
                                        <p:strVal val="solid"/>
                                      </p:to>
                                    </p:set>
                                  </p:childTnLst>
                                </p:cTn>
                              </p:par>
                              <p:par>
                                <p:cTn id="65" presetID="23" presetClass="emph" presetSubtype="0" repeatCount="indefinite" fill="hold" grpId="0" nodeType="withEffect">
                                  <p:stCondLst>
                                    <p:cond delay="0"/>
                                  </p:stCondLst>
                                  <p:childTnLst>
                                    <p:animClr clrSpc="hsl" dir="cw">
                                      <p:cBhvr override="childStyle">
                                        <p:cTn id="66" dur="1000" fill="hold"/>
                                        <p:tgtEl>
                                          <p:spTgt spid="7"/>
                                        </p:tgtEl>
                                        <p:attrNameLst>
                                          <p:attrName>style.color</p:attrName>
                                        </p:attrNameLst>
                                      </p:cBhvr>
                                      <p:by>
                                        <p:hsl h="10842353" s="0" l="0"/>
                                      </p:by>
                                    </p:animClr>
                                    <p:animClr clrSpc="hsl" dir="cw">
                                      <p:cBhvr>
                                        <p:cTn id="67" dur="1000" fill="hold"/>
                                        <p:tgtEl>
                                          <p:spTgt spid="7"/>
                                        </p:tgtEl>
                                        <p:attrNameLst>
                                          <p:attrName>fillcolor</p:attrName>
                                        </p:attrNameLst>
                                      </p:cBhvr>
                                      <p:by>
                                        <p:hsl h="10842353" s="0" l="0"/>
                                      </p:by>
                                    </p:animClr>
                                    <p:animClr clrSpc="hsl" dir="cw">
                                      <p:cBhvr>
                                        <p:cTn id="68" dur="1000" fill="hold"/>
                                        <p:tgtEl>
                                          <p:spTgt spid="7"/>
                                        </p:tgtEl>
                                        <p:attrNameLst>
                                          <p:attrName>stroke.color</p:attrName>
                                        </p:attrNameLst>
                                      </p:cBhvr>
                                      <p:by>
                                        <p:hsl h="10842353" s="0" l="0"/>
                                      </p:by>
                                    </p:animClr>
                                    <p:set>
                                      <p:cBhvr>
                                        <p:cTn id="69" dur="1000" fill="hold"/>
                                        <p:tgtEl>
                                          <p:spTgt spid="7"/>
                                        </p:tgtEl>
                                        <p:attrNameLst>
                                          <p:attrName>fill.type</p:attrName>
                                        </p:attrNameLst>
                                      </p:cBhvr>
                                      <p:to>
                                        <p:strVal val="solid"/>
                                      </p:to>
                                    </p:set>
                                  </p:childTnLst>
                                </p:cTn>
                              </p:par>
                              <p:par>
                                <p:cTn id="70" presetID="23" presetClass="emph" presetSubtype="0" repeatCount="indefinite" fill="hold" grpId="0" nodeType="withEffect">
                                  <p:stCondLst>
                                    <p:cond delay="0"/>
                                  </p:stCondLst>
                                  <p:childTnLst>
                                    <p:animClr clrSpc="hsl" dir="cw">
                                      <p:cBhvr override="childStyle">
                                        <p:cTn id="71" dur="1000" fill="hold"/>
                                        <p:tgtEl>
                                          <p:spTgt spid="10"/>
                                        </p:tgtEl>
                                        <p:attrNameLst>
                                          <p:attrName>style.color</p:attrName>
                                        </p:attrNameLst>
                                      </p:cBhvr>
                                      <p:by>
                                        <p:hsl h="10842353" s="0" l="0"/>
                                      </p:by>
                                    </p:animClr>
                                    <p:animClr clrSpc="hsl" dir="cw">
                                      <p:cBhvr>
                                        <p:cTn id="72" dur="1000" fill="hold"/>
                                        <p:tgtEl>
                                          <p:spTgt spid="10"/>
                                        </p:tgtEl>
                                        <p:attrNameLst>
                                          <p:attrName>fillcolor</p:attrName>
                                        </p:attrNameLst>
                                      </p:cBhvr>
                                      <p:by>
                                        <p:hsl h="10842353" s="0" l="0"/>
                                      </p:by>
                                    </p:animClr>
                                    <p:animClr clrSpc="hsl" dir="cw">
                                      <p:cBhvr>
                                        <p:cTn id="73" dur="1000" fill="hold"/>
                                        <p:tgtEl>
                                          <p:spTgt spid="10"/>
                                        </p:tgtEl>
                                        <p:attrNameLst>
                                          <p:attrName>stroke.color</p:attrName>
                                        </p:attrNameLst>
                                      </p:cBhvr>
                                      <p:by>
                                        <p:hsl h="10842353" s="0" l="0"/>
                                      </p:by>
                                    </p:animClr>
                                    <p:set>
                                      <p:cBhvr>
                                        <p:cTn id="74" dur="1000" fill="hold"/>
                                        <p:tgtEl>
                                          <p:spTgt spid="10"/>
                                        </p:tgtEl>
                                        <p:attrNameLst>
                                          <p:attrName>fill.type</p:attrName>
                                        </p:attrNameLst>
                                      </p:cBhvr>
                                      <p:to>
                                        <p:strVal val="solid"/>
                                      </p:to>
                                    </p:set>
                                  </p:childTnLst>
                                </p:cTn>
                              </p:par>
                              <p:par>
                                <p:cTn id="75" presetID="23" presetClass="emph" presetSubtype="0" repeatCount="indefinite" fill="hold" grpId="0" nodeType="withEffect">
                                  <p:stCondLst>
                                    <p:cond delay="0"/>
                                  </p:stCondLst>
                                  <p:childTnLst>
                                    <p:animClr clrSpc="hsl" dir="cw">
                                      <p:cBhvr override="childStyle">
                                        <p:cTn id="76" dur="1000" fill="hold"/>
                                        <p:tgtEl>
                                          <p:spTgt spid="6"/>
                                        </p:tgtEl>
                                        <p:attrNameLst>
                                          <p:attrName>style.color</p:attrName>
                                        </p:attrNameLst>
                                      </p:cBhvr>
                                      <p:by>
                                        <p:hsl h="10842353" s="0" l="0"/>
                                      </p:by>
                                    </p:animClr>
                                    <p:animClr clrSpc="hsl" dir="cw">
                                      <p:cBhvr>
                                        <p:cTn id="77" dur="1000" fill="hold"/>
                                        <p:tgtEl>
                                          <p:spTgt spid="6"/>
                                        </p:tgtEl>
                                        <p:attrNameLst>
                                          <p:attrName>fillcolor</p:attrName>
                                        </p:attrNameLst>
                                      </p:cBhvr>
                                      <p:by>
                                        <p:hsl h="10842353" s="0" l="0"/>
                                      </p:by>
                                    </p:animClr>
                                    <p:animClr clrSpc="hsl" dir="cw">
                                      <p:cBhvr>
                                        <p:cTn id="78" dur="1000" fill="hold"/>
                                        <p:tgtEl>
                                          <p:spTgt spid="6"/>
                                        </p:tgtEl>
                                        <p:attrNameLst>
                                          <p:attrName>stroke.color</p:attrName>
                                        </p:attrNameLst>
                                      </p:cBhvr>
                                      <p:by>
                                        <p:hsl h="10842353" s="0" l="0"/>
                                      </p:by>
                                    </p:animClr>
                                    <p:set>
                                      <p:cBhvr>
                                        <p:cTn id="79" dur="1000" fill="hold"/>
                                        <p:tgtEl>
                                          <p:spTgt spid="6"/>
                                        </p:tgtEl>
                                        <p:attrNameLst>
                                          <p:attrName>fill.type</p:attrName>
                                        </p:attrNameLst>
                                      </p:cBhvr>
                                      <p:to>
                                        <p:strVal val="solid"/>
                                      </p:to>
                                    </p:set>
                                  </p:childTnLst>
                                </p:cTn>
                              </p:par>
                              <p:par>
                                <p:cTn id="80" presetID="23" presetClass="emph" presetSubtype="0" repeatCount="indefinite" fill="hold" grpId="0" nodeType="withEffect">
                                  <p:stCondLst>
                                    <p:cond delay="0"/>
                                  </p:stCondLst>
                                  <p:childTnLst>
                                    <p:animClr clrSpc="hsl" dir="cw">
                                      <p:cBhvr override="childStyle">
                                        <p:cTn id="81" dur="1000" fill="hold"/>
                                        <p:tgtEl>
                                          <p:spTgt spid="8"/>
                                        </p:tgtEl>
                                        <p:attrNameLst>
                                          <p:attrName>style.color</p:attrName>
                                        </p:attrNameLst>
                                      </p:cBhvr>
                                      <p:by>
                                        <p:hsl h="10842353" s="0" l="0"/>
                                      </p:by>
                                    </p:animClr>
                                    <p:animClr clrSpc="hsl" dir="cw">
                                      <p:cBhvr>
                                        <p:cTn id="82" dur="1000" fill="hold"/>
                                        <p:tgtEl>
                                          <p:spTgt spid="8"/>
                                        </p:tgtEl>
                                        <p:attrNameLst>
                                          <p:attrName>fillcolor</p:attrName>
                                        </p:attrNameLst>
                                      </p:cBhvr>
                                      <p:by>
                                        <p:hsl h="10842353" s="0" l="0"/>
                                      </p:by>
                                    </p:animClr>
                                    <p:animClr clrSpc="hsl" dir="cw">
                                      <p:cBhvr>
                                        <p:cTn id="83" dur="1000" fill="hold"/>
                                        <p:tgtEl>
                                          <p:spTgt spid="8"/>
                                        </p:tgtEl>
                                        <p:attrNameLst>
                                          <p:attrName>stroke.color</p:attrName>
                                        </p:attrNameLst>
                                      </p:cBhvr>
                                      <p:by>
                                        <p:hsl h="10842353" s="0" l="0"/>
                                      </p:by>
                                    </p:animClr>
                                    <p:set>
                                      <p:cBhvr>
                                        <p:cTn id="84" dur="1000" fill="hold"/>
                                        <p:tgtEl>
                                          <p:spTgt spid="8"/>
                                        </p:tgtEl>
                                        <p:attrNameLst>
                                          <p:attrName>fill.type</p:attrName>
                                        </p:attrNameLst>
                                      </p:cBhvr>
                                      <p:to>
                                        <p:strVal val="solid"/>
                                      </p:to>
                                    </p:set>
                                  </p:childTnLst>
                                </p:cTn>
                              </p:par>
                              <p:par>
                                <p:cTn id="85" presetID="23" presetClass="emph" presetSubtype="0" repeatCount="indefinite" fill="hold" grpId="0" nodeType="withEffect">
                                  <p:stCondLst>
                                    <p:cond delay="0"/>
                                  </p:stCondLst>
                                  <p:childTnLst>
                                    <p:animClr clrSpc="hsl" dir="cw">
                                      <p:cBhvr override="childStyle">
                                        <p:cTn id="86" dur="1000" fill="hold"/>
                                        <p:tgtEl>
                                          <p:spTgt spid="9"/>
                                        </p:tgtEl>
                                        <p:attrNameLst>
                                          <p:attrName>style.color</p:attrName>
                                        </p:attrNameLst>
                                      </p:cBhvr>
                                      <p:by>
                                        <p:hsl h="10842353" s="0" l="0"/>
                                      </p:by>
                                    </p:animClr>
                                    <p:animClr clrSpc="hsl" dir="cw">
                                      <p:cBhvr>
                                        <p:cTn id="87" dur="1000" fill="hold"/>
                                        <p:tgtEl>
                                          <p:spTgt spid="9"/>
                                        </p:tgtEl>
                                        <p:attrNameLst>
                                          <p:attrName>fillcolor</p:attrName>
                                        </p:attrNameLst>
                                      </p:cBhvr>
                                      <p:by>
                                        <p:hsl h="10842353" s="0" l="0"/>
                                      </p:by>
                                    </p:animClr>
                                    <p:animClr clrSpc="hsl" dir="cw">
                                      <p:cBhvr>
                                        <p:cTn id="88" dur="1000" fill="hold"/>
                                        <p:tgtEl>
                                          <p:spTgt spid="9"/>
                                        </p:tgtEl>
                                        <p:attrNameLst>
                                          <p:attrName>stroke.color</p:attrName>
                                        </p:attrNameLst>
                                      </p:cBhvr>
                                      <p:by>
                                        <p:hsl h="10842353" s="0" l="0"/>
                                      </p:by>
                                    </p:animClr>
                                    <p:set>
                                      <p:cBhvr>
                                        <p:cTn id="89" dur="1000" fill="hold"/>
                                        <p:tgtEl>
                                          <p:spTgt spid="9"/>
                                        </p:tgtEl>
                                        <p:attrNameLst>
                                          <p:attrName>fill.type</p:attrName>
                                        </p:attrNameLst>
                                      </p:cBhvr>
                                      <p:to>
                                        <p:strVal val="solid"/>
                                      </p:to>
                                    </p:set>
                                  </p:childTnLst>
                                </p:cTn>
                              </p:par>
                              <p:par>
                                <p:cTn id="90" presetID="23" presetClass="emph" presetSubtype="0" repeatCount="indefinite" fill="hold" grpId="0" nodeType="withEffect">
                                  <p:stCondLst>
                                    <p:cond delay="0"/>
                                  </p:stCondLst>
                                  <p:childTnLst>
                                    <p:animClr clrSpc="hsl" dir="cw">
                                      <p:cBhvr override="childStyle">
                                        <p:cTn id="91" dur="1000" fill="hold"/>
                                        <p:tgtEl>
                                          <p:spTgt spid="12"/>
                                        </p:tgtEl>
                                        <p:attrNameLst>
                                          <p:attrName>style.color</p:attrName>
                                        </p:attrNameLst>
                                      </p:cBhvr>
                                      <p:by>
                                        <p:hsl h="10842353" s="0" l="0"/>
                                      </p:by>
                                    </p:animClr>
                                    <p:animClr clrSpc="hsl" dir="cw">
                                      <p:cBhvr>
                                        <p:cTn id="92" dur="1000" fill="hold"/>
                                        <p:tgtEl>
                                          <p:spTgt spid="12"/>
                                        </p:tgtEl>
                                        <p:attrNameLst>
                                          <p:attrName>fillcolor</p:attrName>
                                        </p:attrNameLst>
                                      </p:cBhvr>
                                      <p:by>
                                        <p:hsl h="10842353" s="0" l="0"/>
                                      </p:by>
                                    </p:animClr>
                                    <p:animClr clrSpc="hsl" dir="cw">
                                      <p:cBhvr>
                                        <p:cTn id="93" dur="1000" fill="hold"/>
                                        <p:tgtEl>
                                          <p:spTgt spid="12"/>
                                        </p:tgtEl>
                                        <p:attrNameLst>
                                          <p:attrName>stroke.color</p:attrName>
                                        </p:attrNameLst>
                                      </p:cBhvr>
                                      <p:by>
                                        <p:hsl h="10842353" s="0" l="0"/>
                                      </p:by>
                                    </p:animClr>
                                    <p:set>
                                      <p:cBhvr>
                                        <p:cTn id="94" dur="1000" fill="hold"/>
                                        <p:tgtEl>
                                          <p:spTgt spid="12"/>
                                        </p:tgtEl>
                                        <p:attrNameLst>
                                          <p:attrName>fill.type</p:attrName>
                                        </p:attrNameLst>
                                      </p:cBhvr>
                                      <p:to>
                                        <p:strVal val="solid"/>
                                      </p:to>
                                    </p:set>
                                  </p:childTnLst>
                                </p:cTn>
                              </p:par>
                              <p:par>
                                <p:cTn id="95" presetID="5" presetClass="entr" presetSubtype="10" repeatCount="indefinite" fill="hold" grpId="0" nodeType="withEffect">
                                  <p:stCondLst>
                                    <p:cond delay="500"/>
                                  </p:stCondLst>
                                  <p:childTnLst>
                                    <p:set>
                                      <p:cBhvr>
                                        <p:cTn id="96" dur="1" fill="hold">
                                          <p:stCondLst>
                                            <p:cond delay="0"/>
                                          </p:stCondLst>
                                        </p:cTn>
                                        <p:tgtEl>
                                          <p:spTgt spid="45"/>
                                        </p:tgtEl>
                                        <p:attrNameLst>
                                          <p:attrName>style.visibility</p:attrName>
                                        </p:attrNameLst>
                                      </p:cBhvr>
                                      <p:to>
                                        <p:strVal val="visible"/>
                                      </p:to>
                                    </p:set>
                                    <p:animEffect transition="in" filter="checkerboard(across)">
                                      <p:cBhvr>
                                        <p:cTn id="97" dur="1000"/>
                                        <p:tgtEl>
                                          <p:spTgt spid="45"/>
                                        </p:tgtEl>
                                      </p:cBhvr>
                                    </p:animEffect>
                                  </p:childTnLst>
                                </p:cTn>
                              </p:par>
                              <p:par>
                                <p:cTn id="98" presetID="5" presetClass="exit" presetSubtype="10" repeatCount="indefinite" fill="hold" grpId="1" nodeType="withEffect">
                                  <p:stCondLst>
                                    <p:cond delay="500"/>
                                  </p:stCondLst>
                                  <p:childTnLst>
                                    <p:animEffect transition="out" filter="checkerboard(across)">
                                      <p:cBhvr>
                                        <p:cTn id="99" dur="1000"/>
                                        <p:tgtEl>
                                          <p:spTgt spid="45"/>
                                        </p:tgtEl>
                                      </p:cBhvr>
                                    </p:animEffect>
                                    <p:set>
                                      <p:cBhvr>
                                        <p:cTn id="100" dur="1" fill="hold">
                                          <p:stCondLst>
                                            <p:cond delay="999"/>
                                          </p:stCondLst>
                                        </p:cTn>
                                        <p:tgtEl>
                                          <p:spTgt spid="45"/>
                                        </p:tgtEl>
                                        <p:attrNameLst>
                                          <p:attrName>style.visibility</p:attrName>
                                        </p:attrNameLst>
                                      </p:cBhvr>
                                      <p:to>
                                        <p:strVal val="hidden"/>
                                      </p:to>
                                    </p:set>
                                  </p:childTnLst>
                                </p:cTn>
                              </p:par>
                              <p:par>
                                <p:cTn id="101" presetID="5" presetClass="entr" presetSubtype="10" repeatCount="indefinite" fill="hold" grpId="0" nodeType="withEffect">
                                  <p:stCondLst>
                                    <p:cond delay="750"/>
                                  </p:stCondLst>
                                  <p:childTnLst>
                                    <p:set>
                                      <p:cBhvr>
                                        <p:cTn id="102" dur="1" fill="hold">
                                          <p:stCondLst>
                                            <p:cond delay="0"/>
                                          </p:stCondLst>
                                        </p:cTn>
                                        <p:tgtEl>
                                          <p:spTgt spid="62"/>
                                        </p:tgtEl>
                                        <p:attrNameLst>
                                          <p:attrName>style.visibility</p:attrName>
                                        </p:attrNameLst>
                                      </p:cBhvr>
                                      <p:to>
                                        <p:strVal val="visible"/>
                                      </p:to>
                                    </p:set>
                                    <p:animEffect transition="in" filter="checkerboard(across)">
                                      <p:cBhvr>
                                        <p:cTn id="103" dur="1000"/>
                                        <p:tgtEl>
                                          <p:spTgt spid="62"/>
                                        </p:tgtEl>
                                      </p:cBhvr>
                                    </p:animEffect>
                                  </p:childTnLst>
                                </p:cTn>
                              </p:par>
                              <p:par>
                                <p:cTn id="104" presetID="5" presetClass="exit" presetSubtype="10" repeatCount="indefinite" fill="hold" grpId="1" nodeType="withEffect">
                                  <p:stCondLst>
                                    <p:cond delay="750"/>
                                  </p:stCondLst>
                                  <p:childTnLst>
                                    <p:animEffect transition="out" filter="checkerboard(across)">
                                      <p:cBhvr>
                                        <p:cTn id="105" dur="1000"/>
                                        <p:tgtEl>
                                          <p:spTgt spid="62"/>
                                        </p:tgtEl>
                                      </p:cBhvr>
                                    </p:animEffect>
                                    <p:set>
                                      <p:cBhvr>
                                        <p:cTn id="106" dur="1" fill="hold">
                                          <p:stCondLst>
                                            <p:cond delay="999"/>
                                          </p:stCondLst>
                                        </p:cTn>
                                        <p:tgtEl>
                                          <p:spTgt spid="62"/>
                                        </p:tgtEl>
                                        <p:attrNameLst>
                                          <p:attrName>style.visibility</p:attrName>
                                        </p:attrNameLst>
                                      </p:cBhvr>
                                      <p:to>
                                        <p:strVal val="hidden"/>
                                      </p:to>
                                    </p:set>
                                  </p:childTnLst>
                                </p:cTn>
                              </p:par>
                              <p:par>
                                <p:cTn id="107" presetID="5" presetClass="entr" presetSubtype="10" repeatCount="indefinite" fill="hold" grpId="0" nodeType="withEffect">
                                  <p:stCondLst>
                                    <p:cond delay="250"/>
                                  </p:stCondLst>
                                  <p:childTnLst>
                                    <p:set>
                                      <p:cBhvr>
                                        <p:cTn id="108" dur="1" fill="hold">
                                          <p:stCondLst>
                                            <p:cond delay="0"/>
                                          </p:stCondLst>
                                        </p:cTn>
                                        <p:tgtEl>
                                          <p:spTgt spid="63"/>
                                        </p:tgtEl>
                                        <p:attrNameLst>
                                          <p:attrName>style.visibility</p:attrName>
                                        </p:attrNameLst>
                                      </p:cBhvr>
                                      <p:to>
                                        <p:strVal val="visible"/>
                                      </p:to>
                                    </p:set>
                                    <p:animEffect transition="in" filter="checkerboard(across)">
                                      <p:cBhvr>
                                        <p:cTn id="109" dur="1000"/>
                                        <p:tgtEl>
                                          <p:spTgt spid="63"/>
                                        </p:tgtEl>
                                      </p:cBhvr>
                                    </p:animEffect>
                                  </p:childTnLst>
                                </p:cTn>
                              </p:par>
                              <p:par>
                                <p:cTn id="110" presetID="5" presetClass="exit" presetSubtype="10" repeatCount="indefinite" fill="hold" grpId="1" nodeType="withEffect">
                                  <p:stCondLst>
                                    <p:cond delay="250"/>
                                  </p:stCondLst>
                                  <p:childTnLst>
                                    <p:animEffect transition="out" filter="checkerboard(across)">
                                      <p:cBhvr>
                                        <p:cTn id="111" dur="1000"/>
                                        <p:tgtEl>
                                          <p:spTgt spid="63"/>
                                        </p:tgtEl>
                                      </p:cBhvr>
                                    </p:animEffect>
                                    <p:set>
                                      <p:cBhvr>
                                        <p:cTn id="112" dur="1" fill="hold">
                                          <p:stCondLst>
                                            <p:cond delay="999"/>
                                          </p:stCondLst>
                                        </p:cTn>
                                        <p:tgtEl>
                                          <p:spTgt spid="63"/>
                                        </p:tgtEl>
                                        <p:attrNameLst>
                                          <p:attrName>style.visibility</p:attrName>
                                        </p:attrNameLst>
                                      </p:cBhvr>
                                      <p:to>
                                        <p:strVal val="hidden"/>
                                      </p:to>
                                    </p:set>
                                  </p:childTnLst>
                                </p:cTn>
                              </p:par>
                              <p:par>
                                <p:cTn id="113" presetID="21" presetClass="emph" presetSubtype="0" repeatCount="indefinite" fill="hold" grpId="0" nodeType="withEffect">
                                  <p:stCondLst>
                                    <p:cond delay="0"/>
                                  </p:stCondLst>
                                  <p:childTnLst>
                                    <p:animClr clrSpc="hsl" dir="cw">
                                      <p:cBhvr override="childStyle">
                                        <p:cTn id="114" dur="500" fill="hold"/>
                                        <p:tgtEl>
                                          <p:spTgt spid="57"/>
                                        </p:tgtEl>
                                        <p:attrNameLst>
                                          <p:attrName>style.color</p:attrName>
                                        </p:attrNameLst>
                                      </p:cBhvr>
                                      <p:by>
                                        <p:hsl h="7200000" s="0" l="0"/>
                                      </p:by>
                                    </p:animClr>
                                    <p:animClr clrSpc="hsl" dir="cw">
                                      <p:cBhvr>
                                        <p:cTn id="115" dur="500" fill="hold"/>
                                        <p:tgtEl>
                                          <p:spTgt spid="57"/>
                                        </p:tgtEl>
                                        <p:attrNameLst>
                                          <p:attrName>fillcolor</p:attrName>
                                        </p:attrNameLst>
                                      </p:cBhvr>
                                      <p:by>
                                        <p:hsl h="7200000" s="0" l="0"/>
                                      </p:by>
                                    </p:animClr>
                                    <p:animClr clrSpc="hsl" dir="cw">
                                      <p:cBhvr>
                                        <p:cTn id="116" dur="500" fill="hold"/>
                                        <p:tgtEl>
                                          <p:spTgt spid="57"/>
                                        </p:tgtEl>
                                        <p:attrNameLst>
                                          <p:attrName>stroke.color</p:attrName>
                                        </p:attrNameLst>
                                      </p:cBhvr>
                                      <p:by>
                                        <p:hsl h="7200000" s="0" l="0"/>
                                      </p:by>
                                    </p:animClr>
                                    <p:set>
                                      <p:cBhvr>
                                        <p:cTn id="117" dur="500" fill="hold"/>
                                        <p:tgtEl>
                                          <p:spTgt spid="57"/>
                                        </p:tgtEl>
                                        <p:attrNameLst>
                                          <p:attrName>fill.type</p:attrName>
                                        </p:attrNameLst>
                                      </p:cBhvr>
                                      <p:to>
                                        <p:strVal val="solid"/>
                                      </p:to>
                                    </p:set>
                                  </p:childTnLst>
                                </p:cTn>
                              </p:par>
                              <p:par>
                                <p:cTn id="118" presetID="21" presetClass="emph" presetSubtype="0" repeatCount="indefinite" fill="hold" grpId="0" nodeType="withEffect">
                                  <p:stCondLst>
                                    <p:cond delay="0"/>
                                  </p:stCondLst>
                                  <p:childTnLst>
                                    <p:animClr clrSpc="hsl" dir="cw">
                                      <p:cBhvr override="childStyle">
                                        <p:cTn id="119" dur="500" fill="hold"/>
                                        <p:tgtEl>
                                          <p:spTgt spid="58"/>
                                        </p:tgtEl>
                                        <p:attrNameLst>
                                          <p:attrName>style.color</p:attrName>
                                        </p:attrNameLst>
                                      </p:cBhvr>
                                      <p:by>
                                        <p:hsl h="7200000" s="0" l="0"/>
                                      </p:by>
                                    </p:animClr>
                                    <p:animClr clrSpc="hsl" dir="cw">
                                      <p:cBhvr>
                                        <p:cTn id="120" dur="500" fill="hold"/>
                                        <p:tgtEl>
                                          <p:spTgt spid="58"/>
                                        </p:tgtEl>
                                        <p:attrNameLst>
                                          <p:attrName>fillcolor</p:attrName>
                                        </p:attrNameLst>
                                      </p:cBhvr>
                                      <p:by>
                                        <p:hsl h="7200000" s="0" l="0"/>
                                      </p:by>
                                    </p:animClr>
                                    <p:animClr clrSpc="hsl" dir="cw">
                                      <p:cBhvr>
                                        <p:cTn id="121" dur="500" fill="hold"/>
                                        <p:tgtEl>
                                          <p:spTgt spid="58"/>
                                        </p:tgtEl>
                                        <p:attrNameLst>
                                          <p:attrName>stroke.color</p:attrName>
                                        </p:attrNameLst>
                                      </p:cBhvr>
                                      <p:by>
                                        <p:hsl h="7200000" s="0" l="0"/>
                                      </p:by>
                                    </p:animClr>
                                    <p:set>
                                      <p:cBhvr>
                                        <p:cTn id="122" dur="500" fill="hold"/>
                                        <p:tgtEl>
                                          <p:spTgt spid="58"/>
                                        </p:tgtEl>
                                        <p:attrNameLst>
                                          <p:attrName>fill.type</p:attrName>
                                        </p:attrNameLst>
                                      </p:cBhvr>
                                      <p:to>
                                        <p:strVal val="solid"/>
                                      </p:to>
                                    </p:set>
                                  </p:childTnLst>
                                </p:cTn>
                              </p:par>
                              <p:par>
                                <p:cTn id="123" presetID="21" presetClass="emph" presetSubtype="0" repeatCount="indefinite" fill="hold" grpId="0" nodeType="withEffect">
                                  <p:stCondLst>
                                    <p:cond delay="0"/>
                                  </p:stCondLst>
                                  <p:childTnLst>
                                    <p:animClr clrSpc="hsl" dir="cw">
                                      <p:cBhvr override="childStyle">
                                        <p:cTn id="124" dur="500" fill="hold"/>
                                        <p:tgtEl>
                                          <p:spTgt spid="59"/>
                                        </p:tgtEl>
                                        <p:attrNameLst>
                                          <p:attrName>style.color</p:attrName>
                                        </p:attrNameLst>
                                      </p:cBhvr>
                                      <p:by>
                                        <p:hsl h="7200000" s="0" l="0"/>
                                      </p:by>
                                    </p:animClr>
                                    <p:animClr clrSpc="hsl" dir="cw">
                                      <p:cBhvr>
                                        <p:cTn id="125" dur="500" fill="hold"/>
                                        <p:tgtEl>
                                          <p:spTgt spid="59"/>
                                        </p:tgtEl>
                                        <p:attrNameLst>
                                          <p:attrName>fillcolor</p:attrName>
                                        </p:attrNameLst>
                                      </p:cBhvr>
                                      <p:by>
                                        <p:hsl h="7200000" s="0" l="0"/>
                                      </p:by>
                                    </p:animClr>
                                    <p:animClr clrSpc="hsl" dir="cw">
                                      <p:cBhvr>
                                        <p:cTn id="126" dur="500" fill="hold"/>
                                        <p:tgtEl>
                                          <p:spTgt spid="59"/>
                                        </p:tgtEl>
                                        <p:attrNameLst>
                                          <p:attrName>stroke.color</p:attrName>
                                        </p:attrNameLst>
                                      </p:cBhvr>
                                      <p:by>
                                        <p:hsl h="7200000" s="0" l="0"/>
                                      </p:by>
                                    </p:animClr>
                                    <p:set>
                                      <p:cBhvr>
                                        <p:cTn id="127" dur="500" fill="hold"/>
                                        <p:tgtEl>
                                          <p:spTgt spid="59"/>
                                        </p:tgtEl>
                                        <p:attrNameLst>
                                          <p:attrName>fill.type</p:attrName>
                                        </p:attrNameLst>
                                      </p:cBhvr>
                                      <p:to>
                                        <p:strVal val="solid"/>
                                      </p:to>
                                    </p:set>
                                  </p:childTnLst>
                                </p:cTn>
                              </p:par>
                              <p:par>
                                <p:cTn id="128" presetID="21" presetClass="emph" presetSubtype="0" repeatCount="indefinite" fill="hold" grpId="0" nodeType="withEffect">
                                  <p:stCondLst>
                                    <p:cond delay="0"/>
                                  </p:stCondLst>
                                  <p:childTnLst>
                                    <p:animClr clrSpc="hsl" dir="cw">
                                      <p:cBhvr override="childStyle">
                                        <p:cTn id="129" dur="500" fill="hold"/>
                                        <p:tgtEl>
                                          <p:spTgt spid="66"/>
                                        </p:tgtEl>
                                        <p:attrNameLst>
                                          <p:attrName>style.color</p:attrName>
                                        </p:attrNameLst>
                                      </p:cBhvr>
                                      <p:by>
                                        <p:hsl h="7200000" s="0" l="0"/>
                                      </p:by>
                                    </p:animClr>
                                    <p:animClr clrSpc="hsl" dir="cw">
                                      <p:cBhvr>
                                        <p:cTn id="130" dur="500" fill="hold"/>
                                        <p:tgtEl>
                                          <p:spTgt spid="66"/>
                                        </p:tgtEl>
                                        <p:attrNameLst>
                                          <p:attrName>fillcolor</p:attrName>
                                        </p:attrNameLst>
                                      </p:cBhvr>
                                      <p:by>
                                        <p:hsl h="7200000" s="0" l="0"/>
                                      </p:by>
                                    </p:animClr>
                                    <p:animClr clrSpc="hsl" dir="cw">
                                      <p:cBhvr>
                                        <p:cTn id="131" dur="500" fill="hold"/>
                                        <p:tgtEl>
                                          <p:spTgt spid="66"/>
                                        </p:tgtEl>
                                        <p:attrNameLst>
                                          <p:attrName>stroke.color</p:attrName>
                                        </p:attrNameLst>
                                      </p:cBhvr>
                                      <p:by>
                                        <p:hsl h="7200000" s="0" l="0"/>
                                      </p:by>
                                    </p:animClr>
                                    <p:set>
                                      <p:cBhvr>
                                        <p:cTn id="132" dur="500" fill="hold"/>
                                        <p:tgtEl>
                                          <p:spTgt spid="66"/>
                                        </p:tgtEl>
                                        <p:attrNameLst>
                                          <p:attrName>fill.type</p:attrName>
                                        </p:attrNameLst>
                                      </p:cBhvr>
                                      <p:to>
                                        <p:strVal val="solid"/>
                                      </p:to>
                                    </p:set>
                                  </p:childTnLst>
                                </p:cTn>
                              </p:par>
                              <p:par>
                                <p:cTn id="133" presetID="21" presetClass="emph" presetSubtype="0" repeatCount="indefinite" fill="hold" grpId="0" nodeType="withEffect">
                                  <p:stCondLst>
                                    <p:cond delay="0"/>
                                  </p:stCondLst>
                                  <p:childTnLst>
                                    <p:animClr clrSpc="hsl" dir="cw">
                                      <p:cBhvr override="childStyle">
                                        <p:cTn id="134" dur="500" fill="hold"/>
                                        <p:tgtEl>
                                          <p:spTgt spid="65"/>
                                        </p:tgtEl>
                                        <p:attrNameLst>
                                          <p:attrName>style.color</p:attrName>
                                        </p:attrNameLst>
                                      </p:cBhvr>
                                      <p:by>
                                        <p:hsl h="7200000" s="0" l="0"/>
                                      </p:by>
                                    </p:animClr>
                                    <p:animClr clrSpc="hsl" dir="cw">
                                      <p:cBhvr>
                                        <p:cTn id="135" dur="500" fill="hold"/>
                                        <p:tgtEl>
                                          <p:spTgt spid="65"/>
                                        </p:tgtEl>
                                        <p:attrNameLst>
                                          <p:attrName>fillcolor</p:attrName>
                                        </p:attrNameLst>
                                      </p:cBhvr>
                                      <p:by>
                                        <p:hsl h="7200000" s="0" l="0"/>
                                      </p:by>
                                    </p:animClr>
                                    <p:animClr clrSpc="hsl" dir="cw">
                                      <p:cBhvr>
                                        <p:cTn id="136" dur="500" fill="hold"/>
                                        <p:tgtEl>
                                          <p:spTgt spid="65"/>
                                        </p:tgtEl>
                                        <p:attrNameLst>
                                          <p:attrName>stroke.color</p:attrName>
                                        </p:attrNameLst>
                                      </p:cBhvr>
                                      <p:by>
                                        <p:hsl h="7200000" s="0" l="0"/>
                                      </p:by>
                                    </p:animClr>
                                    <p:set>
                                      <p:cBhvr>
                                        <p:cTn id="137" dur="500" fill="hold"/>
                                        <p:tgtEl>
                                          <p:spTgt spid="65"/>
                                        </p:tgtEl>
                                        <p:attrNameLst>
                                          <p:attrName>fill.type</p:attrName>
                                        </p:attrNameLst>
                                      </p:cBhvr>
                                      <p:to>
                                        <p:strVal val="solid"/>
                                      </p:to>
                                    </p:set>
                                  </p:childTnLst>
                                </p:cTn>
                              </p:par>
                              <p:par>
                                <p:cTn id="138" presetID="21" presetClass="emph" presetSubtype="0" repeatCount="indefinite" fill="hold" grpId="0" nodeType="withEffect">
                                  <p:stCondLst>
                                    <p:cond delay="0"/>
                                  </p:stCondLst>
                                  <p:childTnLst>
                                    <p:animClr clrSpc="hsl" dir="cw">
                                      <p:cBhvr override="childStyle">
                                        <p:cTn id="139" dur="500" fill="hold"/>
                                        <p:tgtEl>
                                          <p:spTgt spid="60"/>
                                        </p:tgtEl>
                                        <p:attrNameLst>
                                          <p:attrName>style.color</p:attrName>
                                        </p:attrNameLst>
                                      </p:cBhvr>
                                      <p:by>
                                        <p:hsl h="7200000" s="0" l="0"/>
                                      </p:by>
                                    </p:animClr>
                                    <p:animClr clrSpc="hsl" dir="cw">
                                      <p:cBhvr>
                                        <p:cTn id="140" dur="500" fill="hold"/>
                                        <p:tgtEl>
                                          <p:spTgt spid="60"/>
                                        </p:tgtEl>
                                        <p:attrNameLst>
                                          <p:attrName>fillcolor</p:attrName>
                                        </p:attrNameLst>
                                      </p:cBhvr>
                                      <p:by>
                                        <p:hsl h="7200000" s="0" l="0"/>
                                      </p:by>
                                    </p:animClr>
                                    <p:animClr clrSpc="hsl" dir="cw">
                                      <p:cBhvr>
                                        <p:cTn id="141" dur="500" fill="hold"/>
                                        <p:tgtEl>
                                          <p:spTgt spid="60"/>
                                        </p:tgtEl>
                                        <p:attrNameLst>
                                          <p:attrName>stroke.color</p:attrName>
                                        </p:attrNameLst>
                                      </p:cBhvr>
                                      <p:by>
                                        <p:hsl h="7200000" s="0" l="0"/>
                                      </p:by>
                                    </p:animClr>
                                    <p:set>
                                      <p:cBhvr>
                                        <p:cTn id="142" dur="500" fill="hold"/>
                                        <p:tgtEl>
                                          <p:spTgt spid="60"/>
                                        </p:tgtEl>
                                        <p:attrNameLst>
                                          <p:attrName>fill.type</p:attrName>
                                        </p:attrNameLst>
                                      </p:cBhvr>
                                      <p:to>
                                        <p:strVal val="solid"/>
                                      </p:to>
                                    </p:set>
                                  </p:childTnLst>
                                </p:cTn>
                              </p:par>
                              <p:par>
                                <p:cTn id="143" presetID="21" presetClass="emph" presetSubtype="0" repeatCount="indefinite" fill="hold" grpId="0" nodeType="withEffect">
                                  <p:stCondLst>
                                    <p:cond delay="0"/>
                                  </p:stCondLst>
                                  <p:childTnLst>
                                    <p:animClr clrSpc="hsl" dir="cw">
                                      <p:cBhvr override="childStyle">
                                        <p:cTn id="144" dur="500" fill="hold"/>
                                        <p:tgtEl>
                                          <p:spTgt spid="64"/>
                                        </p:tgtEl>
                                        <p:attrNameLst>
                                          <p:attrName>style.color</p:attrName>
                                        </p:attrNameLst>
                                      </p:cBhvr>
                                      <p:by>
                                        <p:hsl h="7200000" s="0" l="0"/>
                                      </p:by>
                                    </p:animClr>
                                    <p:animClr clrSpc="hsl" dir="cw">
                                      <p:cBhvr>
                                        <p:cTn id="145" dur="500" fill="hold"/>
                                        <p:tgtEl>
                                          <p:spTgt spid="64"/>
                                        </p:tgtEl>
                                        <p:attrNameLst>
                                          <p:attrName>fillcolor</p:attrName>
                                        </p:attrNameLst>
                                      </p:cBhvr>
                                      <p:by>
                                        <p:hsl h="7200000" s="0" l="0"/>
                                      </p:by>
                                    </p:animClr>
                                    <p:animClr clrSpc="hsl" dir="cw">
                                      <p:cBhvr>
                                        <p:cTn id="146" dur="500" fill="hold"/>
                                        <p:tgtEl>
                                          <p:spTgt spid="64"/>
                                        </p:tgtEl>
                                        <p:attrNameLst>
                                          <p:attrName>stroke.color</p:attrName>
                                        </p:attrNameLst>
                                      </p:cBhvr>
                                      <p:by>
                                        <p:hsl h="7200000" s="0" l="0"/>
                                      </p:by>
                                    </p:animClr>
                                    <p:set>
                                      <p:cBhvr>
                                        <p:cTn id="147" dur="500" fill="hold"/>
                                        <p:tgtEl>
                                          <p:spTgt spid="64"/>
                                        </p:tgtEl>
                                        <p:attrNameLst>
                                          <p:attrName>fill.type</p:attrName>
                                        </p:attrNameLst>
                                      </p:cBhvr>
                                      <p:to>
                                        <p:strVal val="solid"/>
                                      </p:to>
                                    </p:set>
                                  </p:childTnLst>
                                </p:cTn>
                              </p:par>
                              <p:par>
                                <p:cTn id="148" presetID="21" presetClass="emph" presetSubtype="0" repeatCount="indefinite" fill="hold" grpId="0" nodeType="withEffect">
                                  <p:stCondLst>
                                    <p:cond delay="0"/>
                                  </p:stCondLst>
                                  <p:childTnLst>
                                    <p:animClr clrSpc="hsl" dir="cw">
                                      <p:cBhvr override="childStyle">
                                        <p:cTn id="149" dur="500" fill="hold"/>
                                        <p:tgtEl>
                                          <p:spTgt spid="67"/>
                                        </p:tgtEl>
                                        <p:attrNameLst>
                                          <p:attrName>style.color</p:attrName>
                                        </p:attrNameLst>
                                      </p:cBhvr>
                                      <p:by>
                                        <p:hsl h="7200000" s="0" l="0"/>
                                      </p:by>
                                    </p:animClr>
                                    <p:animClr clrSpc="hsl" dir="cw">
                                      <p:cBhvr>
                                        <p:cTn id="150" dur="500" fill="hold"/>
                                        <p:tgtEl>
                                          <p:spTgt spid="67"/>
                                        </p:tgtEl>
                                        <p:attrNameLst>
                                          <p:attrName>fillcolor</p:attrName>
                                        </p:attrNameLst>
                                      </p:cBhvr>
                                      <p:by>
                                        <p:hsl h="7200000" s="0" l="0"/>
                                      </p:by>
                                    </p:animClr>
                                    <p:animClr clrSpc="hsl" dir="cw">
                                      <p:cBhvr>
                                        <p:cTn id="151" dur="500" fill="hold"/>
                                        <p:tgtEl>
                                          <p:spTgt spid="67"/>
                                        </p:tgtEl>
                                        <p:attrNameLst>
                                          <p:attrName>stroke.color</p:attrName>
                                        </p:attrNameLst>
                                      </p:cBhvr>
                                      <p:by>
                                        <p:hsl h="7200000" s="0" l="0"/>
                                      </p:by>
                                    </p:animClr>
                                    <p:set>
                                      <p:cBhvr>
                                        <p:cTn id="152" dur="500" fill="hold"/>
                                        <p:tgtEl>
                                          <p:spTgt spid="67"/>
                                        </p:tgtEl>
                                        <p:attrNameLst>
                                          <p:attrName>fill.type</p:attrName>
                                        </p:attrNameLst>
                                      </p:cBhvr>
                                      <p:to>
                                        <p:strVal val="solid"/>
                                      </p:to>
                                    </p:set>
                                  </p:childTnLst>
                                </p:cTn>
                              </p:par>
                              <p:par>
                                <p:cTn id="153" presetID="21" presetClass="emph" presetSubtype="0" repeatCount="indefinite" fill="hold" grpId="0" nodeType="withEffect">
                                  <p:stCondLst>
                                    <p:cond delay="0"/>
                                  </p:stCondLst>
                                  <p:childTnLst>
                                    <p:animClr clrSpc="hsl" dir="cw">
                                      <p:cBhvr override="childStyle">
                                        <p:cTn id="154" dur="500" fill="hold"/>
                                        <p:tgtEl>
                                          <p:spTgt spid="61"/>
                                        </p:tgtEl>
                                        <p:attrNameLst>
                                          <p:attrName>style.color</p:attrName>
                                        </p:attrNameLst>
                                      </p:cBhvr>
                                      <p:by>
                                        <p:hsl h="7200000" s="0" l="0"/>
                                      </p:by>
                                    </p:animClr>
                                    <p:animClr clrSpc="hsl" dir="cw">
                                      <p:cBhvr>
                                        <p:cTn id="155" dur="500" fill="hold"/>
                                        <p:tgtEl>
                                          <p:spTgt spid="61"/>
                                        </p:tgtEl>
                                        <p:attrNameLst>
                                          <p:attrName>fillcolor</p:attrName>
                                        </p:attrNameLst>
                                      </p:cBhvr>
                                      <p:by>
                                        <p:hsl h="7200000" s="0" l="0"/>
                                      </p:by>
                                    </p:animClr>
                                    <p:animClr clrSpc="hsl" dir="cw">
                                      <p:cBhvr>
                                        <p:cTn id="156" dur="500" fill="hold"/>
                                        <p:tgtEl>
                                          <p:spTgt spid="61"/>
                                        </p:tgtEl>
                                        <p:attrNameLst>
                                          <p:attrName>stroke.color</p:attrName>
                                        </p:attrNameLst>
                                      </p:cBhvr>
                                      <p:by>
                                        <p:hsl h="7200000" s="0" l="0"/>
                                      </p:by>
                                    </p:animClr>
                                    <p:set>
                                      <p:cBhvr>
                                        <p:cTn id="157" dur="500" fill="hold"/>
                                        <p:tgtEl>
                                          <p:spTgt spid="61"/>
                                        </p:tgtEl>
                                        <p:attrNameLst>
                                          <p:attrName>fill.type</p:attrName>
                                        </p:attrNameLst>
                                      </p:cBhvr>
                                      <p:to>
                                        <p:strVal val="solid"/>
                                      </p:to>
                                    </p:set>
                                  </p:childTnLst>
                                </p:cTn>
                              </p:par>
                              <p:par>
                                <p:cTn id="158" presetID="22" presetClass="emph" presetSubtype="0" repeatCount="indefinite" fill="hold" nodeType="withEffect">
                                  <p:stCondLst>
                                    <p:cond delay="0"/>
                                  </p:stCondLst>
                                  <p:childTnLst>
                                    <p:animClr clrSpc="hsl" dir="cw">
                                      <p:cBhvr override="childStyle">
                                        <p:cTn id="159" dur="1000" fill="hold"/>
                                        <p:tgtEl>
                                          <p:spTgt spid="77"/>
                                        </p:tgtEl>
                                        <p:attrNameLst>
                                          <p:attrName>style.color</p:attrName>
                                        </p:attrNameLst>
                                      </p:cBhvr>
                                      <p:by>
                                        <p:hsl h="-7200000" s="0" l="0"/>
                                      </p:by>
                                    </p:animClr>
                                    <p:animClr clrSpc="hsl" dir="cw">
                                      <p:cBhvr>
                                        <p:cTn id="160" dur="1000" fill="hold"/>
                                        <p:tgtEl>
                                          <p:spTgt spid="77"/>
                                        </p:tgtEl>
                                        <p:attrNameLst>
                                          <p:attrName>fillcolor</p:attrName>
                                        </p:attrNameLst>
                                      </p:cBhvr>
                                      <p:by>
                                        <p:hsl h="-7200000" s="0" l="0"/>
                                      </p:by>
                                    </p:animClr>
                                    <p:animClr clrSpc="hsl" dir="cw">
                                      <p:cBhvr>
                                        <p:cTn id="161" dur="1000" fill="hold"/>
                                        <p:tgtEl>
                                          <p:spTgt spid="77"/>
                                        </p:tgtEl>
                                        <p:attrNameLst>
                                          <p:attrName>stroke.color</p:attrName>
                                        </p:attrNameLst>
                                      </p:cBhvr>
                                      <p:by>
                                        <p:hsl h="-7200000" s="0" l="0"/>
                                      </p:by>
                                    </p:animClr>
                                    <p:set>
                                      <p:cBhvr>
                                        <p:cTn id="162" dur="1000" fill="hold"/>
                                        <p:tgtEl>
                                          <p:spTgt spid="77"/>
                                        </p:tgtEl>
                                        <p:attrNameLst>
                                          <p:attrName>fill.type</p:attrName>
                                        </p:attrNameLst>
                                      </p:cBhvr>
                                      <p:to>
                                        <p:strVal val="solid"/>
                                      </p:to>
                                    </p:set>
                                  </p:childTnLst>
                                </p:cTn>
                              </p:par>
                              <p:par>
                                <p:cTn id="163" presetID="22" presetClass="emph" presetSubtype="0" repeatCount="indefinite" fill="hold" nodeType="withEffect">
                                  <p:stCondLst>
                                    <p:cond delay="0"/>
                                  </p:stCondLst>
                                  <p:childTnLst>
                                    <p:animClr clrSpc="hsl" dir="cw">
                                      <p:cBhvr override="childStyle">
                                        <p:cTn id="164" dur="1000" fill="hold"/>
                                        <p:tgtEl>
                                          <p:spTgt spid="75"/>
                                        </p:tgtEl>
                                        <p:attrNameLst>
                                          <p:attrName>style.color</p:attrName>
                                        </p:attrNameLst>
                                      </p:cBhvr>
                                      <p:by>
                                        <p:hsl h="-7200000" s="0" l="0"/>
                                      </p:by>
                                    </p:animClr>
                                    <p:animClr clrSpc="hsl" dir="cw">
                                      <p:cBhvr>
                                        <p:cTn id="165" dur="1000" fill="hold"/>
                                        <p:tgtEl>
                                          <p:spTgt spid="75"/>
                                        </p:tgtEl>
                                        <p:attrNameLst>
                                          <p:attrName>fillcolor</p:attrName>
                                        </p:attrNameLst>
                                      </p:cBhvr>
                                      <p:by>
                                        <p:hsl h="-7200000" s="0" l="0"/>
                                      </p:by>
                                    </p:animClr>
                                    <p:animClr clrSpc="hsl" dir="cw">
                                      <p:cBhvr>
                                        <p:cTn id="166" dur="1000" fill="hold"/>
                                        <p:tgtEl>
                                          <p:spTgt spid="75"/>
                                        </p:tgtEl>
                                        <p:attrNameLst>
                                          <p:attrName>stroke.color</p:attrName>
                                        </p:attrNameLst>
                                      </p:cBhvr>
                                      <p:by>
                                        <p:hsl h="-7200000" s="0" l="0"/>
                                      </p:by>
                                    </p:animClr>
                                    <p:set>
                                      <p:cBhvr>
                                        <p:cTn id="167" dur="1000" fill="hold"/>
                                        <p:tgtEl>
                                          <p:spTgt spid="75"/>
                                        </p:tgtEl>
                                        <p:attrNameLst>
                                          <p:attrName>fill.type</p:attrName>
                                        </p:attrNameLst>
                                      </p:cBhvr>
                                      <p:to>
                                        <p:strVal val="solid"/>
                                      </p:to>
                                    </p:set>
                                  </p:childTnLst>
                                </p:cTn>
                              </p:par>
                              <p:par>
                                <p:cTn id="168" presetID="22" presetClass="emph" presetSubtype="0" repeatCount="indefinite" fill="hold" nodeType="withEffect">
                                  <p:stCondLst>
                                    <p:cond delay="0"/>
                                  </p:stCondLst>
                                  <p:childTnLst>
                                    <p:animClr clrSpc="hsl" dir="cw">
                                      <p:cBhvr override="childStyle">
                                        <p:cTn id="169" dur="1000" fill="hold"/>
                                        <p:tgtEl>
                                          <p:spTgt spid="78"/>
                                        </p:tgtEl>
                                        <p:attrNameLst>
                                          <p:attrName>style.color</p:attrName>
                                        </p:attrNameLst>
                                      </p:cBhvr>
                                      <p:by>
                                        <p:hsl h="-7200000" s="0" l="0"/>
                                      </p:by>
                                    </p:animClr>
                                    <p:animClr clrSpc="hsl" dir="cw">
                                      <p:cBhvr>
                                        <p:cTn id="170" dur="1000" fill="hold"/>
                                        <p:tgtEl>
                                          <p:spTgt spid="78"/>
                                        </p:tgtEl>
                                        <p:attrNameLst>
                                          <p:attrName>fillcolor</p:attrName>
                                        </p:attrNameLst>
                                      </p:cBhvr>
                                      <p:by>
                                        <p:hsl h="-7200000" s="0" l="0"/>
                                      </p:by>
                                    </p:animClr>
                                    <p:animClr clrSpc="hsl" dir="cw">
                                      <p:cBhvr>
                                        <p:cTn id="171" dur="1000" fill="hold"/>
                                        <p:tgtEl>
                                          <p:spTgt spid="78"/>
                                        </p:tgtEl>
                                        <p:attrNameLst>
                                          <p:attrName>stroke.color</p:attrName>
                                        </p:attrNameLst>
                                      </p:cBhvr>
                                      <p:by>
                                        <p:hsl h="-7200000" s="0" l="0"/>
                                      </p:by>
                                    </p:animClr>
                                    <p:set>
                                      <p:cBhvr>
                                        <p:cTn id="172" dur="1000" fill="hold"/>
                                        <p:tgtEl>
                                          <p:spTgt spid="7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62" grpId="0" animBg="1"/>
      <p:bldP spid="62" grpId="1" animBg="1"/>
      <p:bldP spid="45" grpId="0" animBg="1"/>
      <p:bldP spid="45" grpId="1" animBg="1"/>
      <p:bldP spid="5" grpId="0" animBg="1"/>
      <p:bldP spid="6" grpId="0" animBg="1"/>
      <p:bldP spid="7" grpId="0" animBg="1"/>
      <p:bldP spid="8" grpId="0" animBg="1"/>
      <p:bldP spid="13" grpId="0" animBg="1"/>
      <p:bldP spid="9" grpId="0" animBg="1"/>
      <p:bldP spid="10" grpId="0" animBg="1"/>
      <p:bldP spid="11" grpId="0" animBg="1"/>
      <p:bldP spid="12" grpId="0" animBg="1"/>
      <p:bldP spid="25" grpId="0" animBg="1"/>
      <p:bldP spid="26" grpId="0" animBg="1"/>
      <p:bldP spid="27" grpId="0" animBg="1"/>
      <p:bldP spid="28" grpId="0" animBg="1"/>
      <p:bldP spid="29" grpId="0" animBg="1"/>
      <p:bldP spid="30" grpId="0" animBg="1"/>
      <p:bldP spid="31" grpId="0" animBg="1"/>
      <p:bldP spid="32" grpId="0" animBg="1"/>
      <p:bldP spid="33" grpId="0" animBg="1"/>
      <p:bldP spid="57" grpId="0" animBg="1"/>
      <p:bldP spid="58" grpId="0" animBg="1"/>
      <p:bldP spid="59" grpId="0" animBg="1"/>
      <p:bldP spid="60" grpId="0" animBg="1"/>
      <p:bldP spid="61" grpId="0" animBg="1"/>
      <p:bldP spid="64" grpId="0" animBg="1"/>
      <p:bldP spid="65" grpId="0" animBg="1"/>
      <p:bldP spid="66" grpId="0" animBg="1"/>
      <p:bldP spid="6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1. Mục đích</a:t>
            </a:r>
            <a:endParaRPr lang="vi-VN"/>
          </a:p>
        </p:txBody>
      </p:sp>
      <p:sp>
        <p:nvSpPr>
          <p:cNvPr id="3" name="Rectangle 2"/>
          <p:cNvSpPr txBox="1">
            <a:spLocks noChangeArrowheads="1"/>
          </p:cNvSpPr>
          <p:nvPr/>
        </p:nvSpPr>
        <p:spPr>
          <a:xfrm>
            <a:off x="914400" y="5334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Mục đích</a:t>
            </a:r>
          </a:p>
        </p:txBody>
      </p:sp>
      <p:sp>
        <p:nvSpPr>
          <p:cNvPr id="5" name="Rectangle 3"/>
          <p:cNvSpPr txBox="1">
            <a:spLocks noChangeArrowheads="1"/>
          </p:cNvSpPr>
          <p:nvPr/>
        </p:nvSpPr>
        <p:spPr>
          <a:xfrm>
            <a:off x="1749863" y="1409700"/>
            <a:ext cx="8772769" cy="3626534"/>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a:latin typeface="Times New Roman" panose="02020603050405020304" pitchFamily="18" charset="0"/>
                <a:cs typeface="Times New Roman" panose="02020603050405020304" pitchFamily="18" charset="0"/>
              </a:rPr>
              <a:t>Sau khi hoàn thành bài học này bạn có thể làm được những việc sau :</a:t>
            </a:r>
          </a:p>
          <a:p>
            <a:pPr lvl="1">
              <a:lnSpc>
                <a:spcPct val="150000"/>
              </a:lnSpc>
            </a:pPr>
            <a:r>
              <a:rPr lang="en-US">
                <a:latin typeface="Times New Roman" panose="02020603050405020304" pitchFamily="18" charset="0"/>
                <a:cs typeface="Times New Roman" panose="02020603050405020304" pitchFamily="18" charset="0"/>
              </a:rPr>
              <a:t>Xác định mục đích của tablespaces</a:t>
            </a:r>
          </a:p>
          <a:p>
            <a:pPr lvl="1">
              <a:lnSpc>
                <a:spcPct val="150000"/>
              </a:lnSpc>
            </a:pPr>
            <a:r>
              <a:rPr lang="en-US">
                <a:latin typeface="Times New Roman" panose="02020603050405020304" pitchFamily="18" charset="0"/>
                <a:cs typeface="Times New Roman" panose="02020603050405020304" pitchFamily="18" charset="0"/>
              </a:rPr>
              <a:t>Tạo tablespaces.</a:t>
            </a:r>
          </a:p>
          <a:p>
            <a:pPr lvl="1">
              <a:lnSpc>
                <a:spcPct val="150000"/>
              </a:lnSpc>
            </a:pPr>
            <a:r>
              <a:rPr lang="en-US">
                <a:latin typeface="Times New Roman" panose="02020603050405020304" pitchFamily="18" charset="0"/>
                <a:cs typeface="Times New Roman" panose="02020603050405020304" pitchFamily="18" charset="0"/>
              </a:rPr>
              <a:t>Quản lý tablespaces.</a:t>
            </a:r>
          </a:p>
          <a:p>
            <a:pPr lvl="1">
              <a:lnSpc>
                <a:spcPct val="150000"/>
              </a:lnSpc>
            </a:pPr>
            <a:r>
              <a:rPr lang="en-US">
                <a:latin typeface="Times New Roman" panose="02020603050405020304" pitchFamily="18" charset="0"/>
                <a:cs typeface="Times New Roman" panose="02020603050405020304" pitchFamily="18" charset="0"/>
              </a:rPr>
              <a:t>Lấy thông tin tablespaces.</a:t>
            </a:r>
          </a:p>
        </p:txBody>
      </p:sp>
    </p:spTree>
    <p:extLst>
      <p:ext uri="{BB962C8B-B14F-4D97-AF65-F5344CB8AC3E}">
        <p14:creationId xmlns:p14="http://schemas.microsoft.com/office/powerpoint/2010/main" val="269963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IV. CÁC TRẠNG THÁI CỦA TABLESPACES</a:t>
            </a:r>
            <a:endParaRPr lang="vi-VN"/>
          </a:p>
        </p:txBody>
      </p:sp>
      <p:sp>
        <p:nvSpPr>
          <p:cNvPr id="4" name="Rectangle 3"/>
          <p:cNvSpPr txBox="1">
            <a:spLocks noChangeArrowheads="1"/>
          </p:cNvSpPr>
          <p:nvPr/>
        </p:nvSpPr>
        <p:spPr bwMode="auto">
          <a:xfrm>
            <a:off x="702435" y="1032635"/>
            <a:ext cx="7385050" cy="4346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Không thể truy cập dữ liệu</a:t>
            </a:r>
            <a:r>
              <a:rPr kumimoji="0" lang="en-US" sz="240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khi offline.</a:t>
            </a:r>
            <a:endPar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Các Tablespaces không thể offline: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SYSTEM tablespace.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Default</a:t>
            </a:r>
            <a:r>
              <a:rPr kumimoji="0" lang="en-US" sz="2400" b="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Undo Tablespace.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Temporary tablespace.</a:t>
            </a:r>
          </a:p>
          <a:p>
            <a:pPr lvl="1">
              <a:defRPr/>
            </a:pPr>
            <a:r>
              <a:rPr lang="en-US" sz="2400">
                <a:solidFill>
                  <a:srgbClr val="000000"/>
                </a:solidFill>
                <a:latin typeface="Times New Roman" panose="02020603050405020304" pitchFamily="18" charset="0"/>
                <a:cs typeface="Times New Roman" panose="02020603050405020304" pitchFamily="18" charset="0"/>
              </a:rPr>
              <a:t>Các Tablespaces không thể read only:</a:t>
            </a:r>
          </a:p>
          <a:p>
            <a:pPr lvl="2">
              <a:defRPr/>
            </a:pPr>
            <a:r>
              <a:rPr lang="en-US" sz="2400" b="0">
                <a:solidFill>
                  <a:srgbClr val="000000"/>
                </a:solidFill>
                <a:latin typeface="Times New Roman" panose="02020603050405020304" pitchFamily="18" charset="0"/>
                <a:cs typeface="Times New Roman" panose="02020603050405020304" pitchFamily="18" charset="0"/>
              </a:rPr>
              <a:t>SYSTEM, SYSAUX tablespace.</a:t>
            </a:r>
          </a:p>
          <a:p>
            <a:pPr lvl="2">
              <a:defRPr/>
            </a:pPr>
            <a:r>
              <a:rPr lang="en-US" sz="2400" b="0">
                <a:solidFill>
                  <a:srgbClr val="000000"/>
                </a:solidFill>
                <a:latin typeface="Times New Roman" panose="02020603050405020304" pitchFamily="18" charset="0"/>
                <a:cs typeface="Times New Roman" panose="02020603050405020304" pitchFamily="18" charset="0"/>
              </a:rPr>
              <a:t>Undo Tablespace.</a:t>
            </a:r>
          </a:p>
          <a:p>
            <a:pPr lvl="2">
              <a:defRPr/>
            </a:pPr>
            <a:r>
              <a:rPr lang="en-US" sz="2400" b="0">
                <a:solidFill>
                  <a:srgbClr val="000000"/>
                </a:solidFill>
                <a:latin typeface="Times New Roman" panose="02020603050405020304" pitchFamily="18" charset="0"/>
                <a:cs typeface="Times New Roman" panose="02020603050405020304" pitchFamily="18" charset="0"/>
              </a:rPr>
              <a:t>Temporary tablespace.</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Cú</a:t>
            </a:r>
            <a:r>
              <a:rPr kumimoji="0" lang="en-US" sz="240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pháp</a:t>
            </a:r>
            <a:r>
              <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chuyển đổi</a:t>
            </a:r>
            <a:r>
              <a:rPr kumimoji="0" lang="en-US" sz="240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các trạng thái của tablespaces:</a:t>
            </a:r>
            <a:endParaRPr kumimoji="0" lang="en-US" sz="24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 name="Rectangle 4"/>
          <p:cNvSpPr>
            <a:spLocks noChangeArrowheads="1"/>
          </p:cNvSpPr>
          <p:nvPr/>
        </p:nvSpPr>
        <p:spPr bwMode="blackGray">
          <a:xfrm>
            <a:off x="635966" y="5482855"/>
            <a:ext cx="10906193" cy="400752"/>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ALTER TABLESPACE </a:t>
            </a:r>
            <a:r>
              <a:rPr kumimoji="0" lang="en-US" sz="2000" b="1" i="1" u="none" strike="noStrike" kern="0" cap="none" spc="0" normalizeH="0" baseline="0" noProof="0">
                <a:ln>
                  <a:noFill/>
                </a:ln>
                <a:solidFill>
                  <a:srgbClr val="000000"/>
                </a:solidFill>
                <a:effectLst/>
                <a:uLnTx/>
                <a:uFillTx/>
                <a:latin typeface="Courier New" panose="02070309020205020404" pitchFamily="49" charset="0"/>
              </a:rPr>
              <a:t>tablespace_name</a:t>
            </a: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 </a:t>
            </a:r>
            <a:r>
              <a:rPr kumimoji="0" lang="en-US" sz="2000" b="1" i="1" u="none" strike="noStrike" kern="0" cap="none" spc="0" normalizeH="0" baseline="0" noProof="0">
                <a:ln>
                  <a:noFill/>
                </a:ln>
                <a:solidFill>
                  <a:srgbClr val="000000"/>
                </a:solidFill>
                <a:effectLst/>
                <a:uLnTx/>
                <a:uFillTx/>
                <a:latin typeface="Courier New" panose="02070309020205020404" pitchFamily="49" charset="0"/>
              </a:rPr>
              <a:t>online|offline|read</a:t>
            </a:r>
            <a:r>
              <a:rPr kumimoji="0" lang="en-US" sz="2000" b="1" i="1" u="none" strike="noStrike" kern="0" cap="none" spc="0" normalizeH="0" noProof="0">
                <a:ln>
                  <a:noFill/>
                </a:ln>
                <a:solidFill>
                  <a:srgbClr val="000000"/>
                </a:solidFill>
                <a:effectLst/>
                <a:uLnTx/>
                <a:uFillTx/>
                <a:latin typeface="Courier New" panose="02070309020205020404" pitchFamily="49" charset="0"/>
              </a:rPr>
              <a:t> only|read write;</a:t>
            </a:r>
            <a:endParaRPr kumimoji="0" lang="en-US" sz="2000" b="1" i="1" u="none" strike="noStrike" kern="0" cap="none" spc="0" normalizeH="0" baseline="0" noProof="0">
              <a:ln>
                <a:noFill/>
              </a:ln>
              <a:solidFill>
                <a:srgbClr val="000000"/>
              </a:solidFill>
              <a:effectLst/>
              <a:uLnTx/>
              <a:uFillTx/>
              <a:latin typeface="Courier New" panose="02070309020205020404" pitchFamily="49" charset="0"/>
            </a:endParaRPr>
          </a:p>
        </p:txBody>
      </p:sp>
    </p:spTree>
    <p:extLst>
      <p:ext uri="{BB962C8B-B14F-4D97-AF65-F5344CB8AC3E}">
        <p14:creationId xmlns:p14="http://schemas.microsoft.com/office/powerpoint/2010/main" val="4005499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THÊM, SỬA, XÓA TABLESPACES</a:t>
            </a:r>
            <a:endParaRPr lang="vi-VN"/>
          </a:p>
        </p:txBody>
      </p:sp>
      <p:graphicFrame>
        <p:nvGraphicFramePr>
          <p:cNvPr id="3" name="Diagram 2"/>
          <p:cNvGraphicFramePr/>
          <p:nvPr>
            <p:extLst>
              <p:ext uri="{D42A27DB-BD31-4B8C-83A1-F6EECF244321}">
                <p14:modId xmlns:p14="http://schemas.microsoft.com/office/powerpoint/2010/main" val="1594951801"/>
              </p:ext>
            </p:extLst>
          </p:nvPr>
        </p:nvGraphicFramePr>
        <p:xfrm>
          <a:off x="335721" y="1607562"/>
          <a:ext cx="10928627" cy="44486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5257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1. Tạo mới tablespaces</a:t>
            </a:r>
            <a:endParaRPr lang="vi-VN"/>
          </a:p>
        </p:txBody>
      </p:sp>
      <p:pic>
        <p:nvPicPr>
          <p:cNvPr id="4" name="Picture 3"/>
          <p:cNvPicPr>
            <a:picLocks noChangeAspect="1"/>
          </p:cNvPicPr>
          <p:nvPr/>
        </p:nvPicPr>
        <p:blipFill>
          <a:blip r:embed="rId2"/>
          <a:stretch>
            <a:fillRect/>
          </a:stretch>
        </p:blipFill>
        <p:spPr>
          <a:xfrm>
            <a:off x="2369550" y="868638"/>
            <a:ext cx="7439025" cy="2390775"/>
          </a:xfrm>
          <a:prstGeom prst="rect">
            <a:avLst/>
          </a:prstGeom>
          <a:ln>
            <a:solidFill>
              <a:srgbClr val="FF0000"/>
            </a:solidFill>
          </a:ln>
        </p:spPr>
      </p:pic>
      <p:sp>
        <p:nvSpPr>
          <p:cNvPr id="6" name="Rectangle 5"/>
          <p:cNvSpPr/>
          <p:nvPr/>
        </p:nvSpPr>
        <p:spPr>
          <a:xfrm>
            <a:off x="173360" y="3688931"/>
            <a:ext cx="4001075"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lvl="1"/>
            <a:r>
              <a:rPr lang="en-US" b="1" u="sng">
                <a:latin typeface="Courier New" panose="02070309020205020404" pitchFamily="49" charset="0"/>
              </a:rPr>
              <a:t>permanent_tablespace_clause</a:t>
            </a:r>
          </a:p>
          <a:p>
            <a:pPr marL="0" lvl="1"/>
            <a:r>
              <a:rPr lang="en-US">
                <a:latin typeface="Courier New" panose="02070309020205020404" pitchFamily="49" charset="0"/>
              </a:rPr>
              <a:t>CREATE TABLESPACE </a:t>
            </a:r>
            <a:r>
              <a:rPr lang="en-US" b="1" i="1">
                <a:latin typeface="Courier New" panose="02070309020205020404" pitchFamily="49" charset="0"/>
              </a:rPr>
              <a:t>tablespace_name</a:t>
            </a:r>
            <a:r>
              <a:rPr lang="en-US" i="1">
                <a:latin typeface="Courier New" panose="02070309020205020404" pitchFamily="49" charset="0"/>
              </a:rPr>
              <a:t> </a:t>
            </a:r>
            <a:r>
              <a:rPr lang="en-US">
                <a:latin typeface="Courier New" panose="02070309020205020404" pitchFamily="49" charset="0"/>
              </a:rPr>
              <a:t>DATAFILE </a:t>
            </a:r>
            <a:r>
              <a:rPr lang="en-US" b="1">
                <a:latin typeface="Courier New" panose="02070309020205020404" pitchFamily="49" charset="0"/>
              </a:rPr>
              <a:t>clause</a:t>
            </a:r>
            <a:r>
              <a:rPr lang="en-US">
                <a:latin typeface="Courier New" panose="02070309020205020404" pitchFamily="49" charset="0"/>
              </a:rPr>
              <a:t>;</a:t>
            </a:r>
          </a:p>
        </p:txBody>
      </p:sp>
      <p:sp>
        <p:nvSpPr>
          <p:cNvPr id="10" name="Rectangle 9"/>
          <p:cNvSpPr/>
          <p:nvPr/>
        </p:nvSpPr>
        <p:spPr>
          <a:xfrm>
            <a:off x="4427308" y="3688930"/>
            <a:ext cx="4001075"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lvl="1"/>
            <a:r>
              <a:rPr lang="en-US" b="1" u="sng">
                <a:latin typeface="Courier New" panose="02070309020205020404" pitchFamily="49" charset="0"/>
              </a:rPr>
              <a:t>temporary_tablespace_clause</a:t>
            </a:r>
          </a:p>
          <a:p>
            <a:pPr marL="0" lvl="1"/>
            <a:r>
              <a:rPr lang="en-US">
                <a:latin typeface="Courier New" panose="02070309020205020404" pitchFamily="49" charset="0"/>
              </a:rPr>
              <a:t>CREATE TEMPORARY TABLESPACE </a:t>
            </a:r>
            <a:r>
              <a:rPr lang="en-US" b="1" i="1">
                <a:latin typeface="Courier New" panose="02070309020205020404" pitchFamily="49" charset="0"/>
              </a:rPr>
              <a:t>tablespace_name</a:t>
            </a:r>
            <a:r>
              <a:rPr lang="en-US" i="1">
                <a:latin typeface="Courier New" panose="02070309020205020404" pitchFamily="49" charset="0"/>
              </a:rPr>
              <a:t> </a:t>
            </a:r>
            <a:r>
              <a:rPr lang="en-US">
                <a:latin typeface="Courier New" panose="02070309020205020404" pitchFamily="49" charset="0"/>
              </a:rPr>
              <a:t>TEMPFILE </a:t>
            </a:r>
            <a:r>
              <a:rPr lang="en-US" b="1">
                <a:latin typeface="Courier New" panose="02070309020205020404" pitchFamily="49" charset="0"/>
              </a:rPr>
              <a:t>clause</a:t>
            </a:r>
            <a:r>
              <a:rPr lang="en-US">
                <a:latin typeface="Courier New" panose="02070309020205020404" pitchFamily="49" charset="0"/>
              </a:rPr>
              <a:t>;</a:t>
            </a:r>
          </a:p>
        </p:txBody>
      </p:sp>
      <p:sp>
        <p:nvSpPr>
          <p:cNvPr id="11" name="Rectangle 10"/>
          <p:cNvSpPr/>
          <p:nvPr/>
        </p:nvSpPr>
        <p:spPr>
          <a:xfrm>
            <a:off x="8681256" y="3688930"/>
            <a:ext cx="3323509"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lvl="1"/>
            <a:r>
              <a:rPr lang="en-US" b="1" u="sng">
                <a:latin typeface="Courier New" panose="02070309020205020404" pitchFamily="49" charset="0"/>
              </a:rPr>
              <a:t>uno_tablespace_clause</a:t>
            </a:r>
          </a:p>
          <a:p>
            <a:pPr marL="0" lvl="1"/>
            <a:r>
              <a:rPr lang="en-US">
                <a:latin typeface="Courier New" panose="02070309020205020404" pitchFamily="49" charset="0"/>
              </a:rPr>
              <a:t>CREATE UNDO TABLESPACE </a:t>
            </a:r>
            <a:r>
              <a:rPr lang="en-US" b="1" i="1">
                <a:latin typeface="Courier New" panose="02070309020205020404" pitchFamily="49" charset="0"/>
              </a:rPr>
              <a:t>tablespace_name</a:t>
            </a:r>
            <a:r>
              <a:rPr lang="en-US" i="1">
                <a:latin typeface="Courier New" panose="02070309020205020404" pitchFamily="49" charset="0"/>
              </a:rPr>
              <a:t> </a:t>
            </a:r>
            <a:r>
              <a:rPr lang="en-US">
                <a:latin typeface="Courier New" panose="02070309020205020404" pitchFamily="49" charset="0"/>
              </a:rPr>
              <a:t>DATAFILE </a:t>
            </a:r>
            <a:r>
              <a:rPr lang="en-US" b="1">
                <a:latin typeface="Courier New" panose="02070309020205020404" pitchFamily="49" charset="0"/>
              </a:rPr>
              <a:t>clause</a:t>
            </a:r>
            <a:r>
              <a:rPr lang="en-US">
                <a:latin typeface="Courier New" panose="02070309020205020404" pitchFamily="49" charset="0"/>
              </a:rPr>
              <a:t>;</a:t>
            </a:r>
          </a:p>
        </p:txBody>
      </p:sp>
      <p:sp>
        <p:nvSpPr>
          <p:cNvPr id="12" name="Rectangle 11"/>
          <p:cNvSpPr/>
          <p:nvPr/>
        </p:nvSpPr>
        <p:spPr>
          <a:xfrm>
            <a:off x="421566" y="5318778"/>
            <a:ext cx="11583199" cy="923330"/>
          </a:xfrm>
          <a:prstGeom prst="rect">
            <a:avLst/>
          </a:prstGeom>
        </p:spPr>
        <p:txBody>
          <a:bodyPr wrap="square">
            <a:spAutoFit/>
          </a:bodyPr>
          <a:lstStyle/>
          <a:p>
            <a:r>
              <a:rPr lang="en-US" b="1" i="1">
                <a:latin typeface="Courier New" panose="02070309020205020404" pitchFamily="49" charset="0"/>
              </a:rPr>
              <a:t>tablespace_name</a:t>
            </a:r>
            <a:r>
              <a:rPr lang="en-US" i="1">
                <a:latin typeface="Courier New" panose="02070309020205020404" pitchFamily="49" charset="0"/>
              </a:rPr>
              <a:t> : Tên tablespace</a:t>
            </a:r>
          </a:p>
          <a:p>
            <a:r>
              <a:rPr lang="en-US" b="1" i="1">
                <a:latin typeface="Courier New" panose="02070309020205020404" pitchFamily="49" charset="0"/>
              </a:rPr>
              <a:t>clause:</a:t>
            </a:r>
            <a:r>
              <a:rPr lang="en-US" i="1">
                <a:latin typeface="Courier New" panose="02070309020205020404" pitchFamily="49" charset="0"/>
              </a:rPr>
              <a:t> </a:t>
            </a:r>
            <a:r>
              <a:rPr lang="en-US" b="1" i="1">
                <a:latin typeface="Courier New" panose="02070309020205020404" pitchFamily="49" charset="0"/>
              </a:rPr>
              <a:t>‘</a:t>
            </a:r>
            <a:r>
              <a:rPr lang="en-US" i="1">
                <a:latin typeface="Courier New" panose="02070309020205020404" pitchFamily="49" charset="0"/>
              </a:rPr>
              <a:t>đường_dẫn_file</a:t>
            </a:r>
            <a:r>
              <a:rPr lang="en-US" b="1" i="1">
                <a:latin typeface="Courier New" panose="02070309020205020404" pitchFamily="49" charset="0"/>
              </a:rPr>
              <a:t>’</a:t>
            </a:r>
            <a:r>
              <a:rPr lang="en-US" i="1">
                <a:latin typeface="Courier New" panose="02070309020205020404" pitchFamily="49" charset="0"/>
              </a:rPr>
              <a:t> </a:t>
            </a:r>
            <a:r>
              <a:rPr lang="en-US" b="1" i="1">
                <a:latin typeface="Courier New" panose="02070309020205020404" pitchFamily="49" charset="0"/>
              </a:rPr>
              <a:t>SIZE</a:t>
            </a:r>
            <a:r>
              <a:rPr lang="en-US" i="1">
                <a:latin typeface="Courier New" panose="02070309020205020404" pitchFamily="49" charset="0"/>
              </a:rPr>
              <a:t> kích_thước </a:t>
            </a:r>
            <a:r>
              <a:rPr lang="en-US" b="1" i="1">
                <a:latin typeface="Courier New" panose="02070309020205020404" pitchFamily="49" charset="0"/>
              </a:rPr>
              <a:t>K|M . </a:t>
            </a:r>
            <a:r>
              <a:rPr lang="en-US" i="1">
                <a:latin typeface="Courier New" panose="02070309020205020404" pitchFamily="49" charset="0"/>
              </a:rPr>
              <a:t>Có thể có nhiều datafile, phân cách nhau bởi dấu phẩy.</a:t>
            </a:r>
            <a:endParaRPr lang="vi-VN"/>
          </a:p>
        </p:txBody>
      </p:sp>
      <p:cxnSp>
        <p:nvCxnSpPr>
          <p:cNvPr id="14" name="Straight Arrow Connector 13"/>
          <p:cNvCxnSpPr/>
          <p:nvPr/>
        </p:nvCxnSpPr>
        <p:spPr>
          <a:xfrm flipH="1">
            <a:off x="2570922" y="3259413"/>
            <a:ext cx="702365" cy="429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p:cNvCxnSpPr>
          <p:nvPr/>
        </p:nvCxnSpPr>
        <p:spPr>
          <a:xfrm flipH="1">
            <a:off x="6082748" y="3259413"/>
            <a:ext cx="6315" cy="429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786191" y="3259413"/>
            <a:ext cx="429517" cy="429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60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 Tạo mới tablespaces</a:t>
            </a:r>
            <a:endParaRPr lang="vi-VN"/>
          </a:p>
        </p:txBody>
      </p:sp>
      <p:sp>
        <p:nvSpPr>
          <p:cNvPr id="3" name="TextBox 2"/>
          <p:cNvSpPr txBox="1"/>
          <p:nvPr/>
        </p:nvSpPr>
        <p:spPr>
          <a:xfrm>
            <a:off x="303217" y="728870"/>
            <a:ext cx="11290852" cy="6212278"/>
          </a:xfrm>
          <a:prstGeom prst="rect">
            <a:avLst/>
          </a:prstGeom>
          <a:noFill/>
        </p:spPr>
        <p:txBody>
          <a:bodyPr wrap="square" rtlCol="0">
            <a:spAutoFit/>
          </a:bodyPr>
          <a:lstStyle/>
          <a:p>
            <a:pPr>
              <a:lnSpc>
                <a:spcPct val="150000"/>
              </a:lnSpc>
            </a:pPr>
            <a:r>
              <a:rPr lang="en-US" sz="2800" b="1" u="sng" dirty="0" err="1">
                <a:latin typeface="Times New Roman" panose="02020603050405020304" pitchFamily="18" charset="0"/>
                <a:cs typeface="Times New Roman" panose="02020603050405020304" pitchFamily="18" charset="0"/>
              </a:rPr>
              <a:t>Ví</a:t>
            </a:r>
            <a:r>
              <a:rPr lang="en-US" sz="2800" b="1" u="sng" dirty="0">
                <a:latin typeface="Times New Roman" panose="02020603050405020304" pitchFamily="18" charset="0"/>
                <a:cs typeface="Times New Roman" panose="02020603050405020304" pitchFamily="18" charset="0"/>
              </a:rPr>
              <a:t> </a:t>
            </a:r>
            <a:r>
              <a:rPr lang="en-US" sz="2800" b="1" u="sng" dirty="0" err="1">
                <a:latin typeface="Times New Roman" panose="02020603050405020304" pitchFamily="18" charset="0"/>
                <a:cs typeface="Times New Roman" panose="02020603050405020304" pitchFamily="18" charset="0"/>
              </a:rPr>
              <a:t>dụ</a:t>
            </a:r>
            <a:r>
              <a:rPr lang="en-US" sz="2800" b="1" u="sng"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Tạo</a:t>
            </a:r>
            <a:r>
              <a:rPr lang="en-US" sz="2400" b="1" dirty="0">
                <a:latin typeface="Times New Roman" panose="02020603050405020304" pitchFamily="18" charset="0"/>
                <a:cs typeface="Times New Roman" panose="02020603050405020304" pitchFamily="18" charset="0"/>
              </a:rPr>
              <a:t> permanent tablespace </a:t>
            </a:r>
            <a:r>
              <a:rPr lang="en-US" sz="2400" b="1" dirty="0" err="1">
                <a:latin typeface="Times New Roman" panose="02020603050405020304" pitchFamily="18" charset="0"/>
                <a:cs typeface="Times New Roman" panose="02020603050405020304" pitchFamily="18" charset="0"/>
              </a:rPr>
              <a:t>tên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userdata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gồm</a:t>
            </a:r>
            <a:r>
              <a:rPr lang="en-US" sz="2400" b="1" dirty="0">
                <a:latin typeface="Times New Roman" panose="02020603050405020304" pitchFamily="18" charset="0"/>
                <a:cs typeface="Times New Roman" panose="02020603050405020304" pitchFamily="18" charset="0"/>
              </a:rPr>
              <a:t> 2 datafile</a:t>
            </a:r>
          </a:p>
          <a:p>
            <a:pPr>
              <a:lnSpc>
                <a:spcPct val="150000"/>
              </a:lnSpc>
            </a:pPr>
            <a:r>
              <a:rPr lang="en-US" sz="2400" dirty="0">
                <a:cs typeface="Times New Roman" panose="02020603050405020304" pitchFamily="18" charset="0"/>
              </a:rPr>
              <a:t>Create tablespace </a:t>
            </a:r>
            <a:r>
              <a:rPr lang="en-US" sz="2400" dirty="0" err="1">
                <a:cs typeface="Times New Roman" panose="02020603050405020304" pitchFamily="18" charset="0"/>
              </a:rPr>
              <a:t>userdata</a:t>
            </a:r>
            <a:r>
              <a:rPr lang="en-US" sz="2400" dirty="0">
                <a:cs typeface="Times New Roman" panose="02020603050405020304" pitchFamily="18" charset="0"/>
              </a:rPr>
              <a:t> datafile ‘%</a:t>
            </a:r>
            <a:r>
              <a:rPr lang="en-US" sz="2400" dirty="0" err="1">
                <a:cs typeface="Times New Roman" panose="02020603050405020304" pitchFamily="18" charset="0"/>
              </a:rPr>
              <a:t>oracle_home</a:t>
            </a:r>
            <a:r>
              <a:rPr lang="en-US" sz="2400" dirty="0">
                <a:cs typeface="Times New Roman" panose="02020603050405020304" pitchFamily="18" charset="0"/>
              </a:rPr>
              <a:t>%\</a:t>
            </a:r>
            <a:r>
              <a:rPr lang="en-US" sz="2400" dirty="0" err="1">
                <a:cs typeface="Times New Roman" panose="02020603050405020304" pitchFamily="18" charset="0"/>
              </a:rPr>
              <a:t>oradata</a:t>
            </a:r>
            <a:r>
              <a:rPr lang="en-US" sz="2400" dirty="0">
                <a:cs typeface="Times New Roman" panose="02020603050405020304" pitchFamily="18" charset="0"/>
              </a:rPr>
              <a:t>\usedata1.dbf’ size 10M, ‘%</a:t>
            </a:r>
            <a:r>
              <a:rPr lang="en-US" sz="2400" dirty="0" err="1">
                <a:cs typeface="Times New Roman" panose="02020603050405020304" pitchFamily="18" charset="0"/>
              </a:rPr>
              <a:t>oracle_home</a:t>
            </a:r>
            <a:r>
              <a:rPr lang="en-US" sz="2400" dirty="0">
                <a:cs typeface="Times New Roman" panose="02020603050405020304" pitchFamily="18" charset="0"/>
              </a:rPr>
              <a:t>%\</a:t>
            </a:r>
            <a:r>
              <a:rPr lang="en-US" sz="2400" dirty="0" err="1">
                <a:cs typeface="Times New Roman" panose="02020603050405020304" pitchFamily="18" charset="0"/>
              </a:rPr>
              <a:t>oradata</a:t>
            </a:r>
            <a:r>
              <a:rPr lang="en-US" sz="2400" dirty="0">
                <a:cs typeface="Times New Roman" panose="02020603050405020304" pitchFamily="18" charset="0"/>
              </a:rPr>
              <a:t>\usedata2.dbf’ size 20M;</a:t>
            </a:r>
            <a:endParaRPr lang="vi-VN" sz="2400" dirty="0">
              <a:cs typeface="Times New Roman" panose="02020603050405020304" pitchFamily="18" charset="0"/>
            </a:endParaRPr>
          </a:p>
          <a:p>
            <a:pPr marL="285750" indent="-285750">
              <a:lnSpc>
                <a:spcPct val="150000"/>
              </a:lnSpc>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Tạo</a:t>
            </a:r>
            <a:r>
              <a:rPr lang="en-US" sz="2400" b="1" dirty="0">
                <a:latin typeface="Times New Roman" panose="02020603050405020304" pitchFamily="18" charset="0"/>
                <a:cs typeface="Times New Roman" panose="02020603050405020304" pitchFamily="18" charset="0"/>
              </a:rPr>
              <a:t> temporary tablespace </a:t>
            </a:r>
            <a:r>
              <a:rPr lang="en-US" sz="2400" b="1" dirty="0" err="1">
                <a:latin typeface="Times New Roman" panose="02020603050405020304" pitchFamily="18" charset="0"/>
                <a:cs typeface="Times New Roman" panose="02020603050405020304" pitchFamily="18" charset="0"/>
              </a:rPr>
              <a:t>tên</a:t>
            </a:r>
            <a:r>
              <a:rPr lang="en-US" sz="2400" b="1" dirty="0">
                <a:latin typeface="Times New Roman" panose="02020603050405020304" pitchFamily="18" charset="0"/>
                <a:cs typeface="Times New Roman" panose="02020603050405020304" pitchFamily="18" charset="0"/>
              </a:rPr>
              <a:t> temp2</a:t>
            </a:r>
          </a:p>
          <a:p>
            <a:pPr>
              <a:lnSpc>
                <a:spcPct val="150000"/>
              </a:lnSpc>
            </a:pPr>
            <a:r>
              <a:rPr lang="en-US" sz="2400" dirty="0">
                <a:cs typeface="Times New Roman" panose="02020603050405020304" pitchFamily="18" charset="0"/>
              </a:rPr>
              <a:t>Create temporary tablespace temp2 </a:t>
            </a:r>
            <a:r>
              <a:rPr lang="en-US" sz="2400" dirty="0" err="1">
                <a:cs typeface="Times New Roman" panose="02020603050405020304" pitchFamily="18" charset="0"/>
              </a:rPr>
              <a:t>tempfile</a:t>
            </a:r>
            <a:r>
              <a:rPr lang="en-US" sz="2400" dirty="0">
                <a:cs typeface="Times New Roman" panose="02020603050405020304" pitchFamily="18" charset="0"/>
              </a:rPr>
              <a:t> ‘%</a:t>
            </a:r>
            <a:r>
              <a:rPr lang="en-US" sz="2400" dirty="0" err="1">
                <a:cs typeface="Times New Roman" panose="02020603050405020304" pitchFamily="18" charset="0"/>
              </a:rPr>
              <a:t>oracle_home</a:t>
            </a:r>
            <a:r>
              <a:rPr lang="en-US" sz="2400" dirty="0">
                <a:cs typeface="Times New Roman" panose="02020603050405020304" pitchFamily="18" charset="0"/>
              </a:rPr>
              <a:t>%\</a:t>
            </a:r>
            <a:r>
              <a:rPr lang="en-US" sz="2400" dirty="0" err="1">
                <a:cs typeface="Times New Roman" panose="02020603050405020304" pitchFamily="18" charset="0"/>
              </a:rPr>
              <a:t>oradata</a:t>
            </a:r>
            <a:r>
              <a:rPr lang="en-US" sz="2400" dirty="0">
                <a:cs typeface="Times New Roman" panose="02020603050405020304" pitchFamily="18" charset="0"/>
              </a:rPr>
              <a:t>\temp2.dbf’ size 100M;</a:t>
            </a:r>
          </a:p>
          <a:p>
            <a:pPr marL="285750" indent="-285750">
              <a:lnSpc>
                <a:spcPct val="150000"/>
              </a:lnSpc>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Tạo</a:t>
            </a:r>
            <a:r>
              <a:rPr lang="en-US" sz="2400" b="1" dirty="0">
                <a:latin typeface="Times New Roman" panose="02020603050405020304" pitchFamily="18" charset="0"/>
                <a:cs typeface="Times New Roman" panose="02020603050405020304" pitchFamily="18" charset="0"/>
              </a:rPr>
              <a:t> undo tablespace </a:t>
            </a:r>
            <a:r>
              <a:rPr lang="en-US" sz="2400" b="1" dirty="0" err="1">
                <a:latin typeface="Times New Roman" panose="02020603050405020304" pitchFamily="18" charset="0"/>
                <a:cs typeface="Times New Roman" panose="02020603050405020304" pitchFamily="18" charset="0"/>
              </a:rPr>
              <a:t>tên</a:t>
            </a:r>
            <a:r>
              <a:rPr lang="en-US" sz="2400" b="1" dirty="0">
                <a:latin typeface="Times New Roman" panose="02020603050405020304" pitchFamily="18" charset="0"/>
                <a:cs typeface="Times New Roman" panose="02020603050405020304" pitchFamily="18" charset="0"/>
              </a:rPr>
              <a:t> undo2</a:t>
            </a:r>
          </a:p>
          <a:p>
            <a:pPr>
              <a:lnSpc>
                <a:spcPct val="150000"/>
              </a:lnSpc>
            </a:pPr>
            <a:r>
              <a:rPr lang="en-US" sz="2400" dirty="0">
                <a:cs typeface="Times New Roman" panose="02020603050405020304" pitchFamily="18" charset="0"/>
              </a:rPr>
              <a:t>Create undo tablespace undo2 datafile ‘%</a:t>
            </a:r>
            <a:r>
              <a:rPr lang="en-US" sz="2400" dirty="0" err="1">
                <a:cs typeface="Times New Roman" panose="02020603050405020304" pitchFamily="18" charset="0"/>
              </a:rPr>
              <a:t>oracle_home</a:t>
            </a:r>
            <a:r>
              <a:rPr lang="en-US" sz="2400" dirty="0">
                <a:cs typeface="Times New Roman" panose="02020603050405020304" pitchFamily="18" charset="0"/>
              </a:rPr>
              <a:t>%\</a:t>
            </a:r>
            <a:r>
              <a:rPr lang="en-US" sz="2400" dirty="0" err="1">
                <a:cs typeface="Times New Roman" panose="02020603050405020304" pitchFamily="18" charset="0"/>
              </a:rPr>
              <a:t>oradata</a:t>
            </a:r>
            <a:r>
              <a:rPr lang="en-US" sz="2400" dirty="0">
                <a:cs typeface="Times New Roman" panose="02020603050405020304" pitchFamily="18" charset="0"/>
              </a:rPr>
              <a:t>\undo2.dbf’ size 100M;</a:t>
            </a:r>
          </a:p>
          <a:p>
            <a:pPr>
              <a:lnSpc>
                <a:spcPct val="150000"/>
              </a:lnSpc>
            </a:pP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042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2. Mở rộng kích thước tablespaces</a:t>
            </a:r>
            <a:endParaRPr lang="vi-VN"/>
          </a:p>
        </p:txBody>
      </p:sp>
      <p:sp>
        <p:nvSpPr>
          <p:cNvPr id="3" name="Rectangle 3"/>
          <p:cNvSpPr txBox="1">
            <a:spLocks noChangeArrowheads="1"/>
          </p:cNvSpPr>
          <p:nvPr/>
        </p:nvSpPr>
        <p:spPr>
          <a:xfrm>
            <a:off x="1141896" y="1378778"/>
            <a:ext cx="10281478" cy="3657048"/>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a:latin typeface="Times New Roman" panose="02020603050405020304" pitchFamily="18" charset="0"/>
                <a:cs typeface="Times New Roman" panose="02020603050405020304" pitchFamily="18" charset="0"/>
              </a:rPr>
              <a:t>Một tablespace có thể mở rộng kích thước bằng cách:</a:t>
            </a:r>
          </a:p>
          <a:p>
            <a:pPr lvl="1">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 Thay đổi kích thước của data file:</a:t>
            </a:r>
          </a:p>
          <a:p>
            <a:pPr lvl="2"/>
            <a:r>
              <a:rPr lang="en-US" sz="2400">
                <a:latin typeface="Times New Roman" panose="02020603050405020304" pitchFamily="18" charset="0"/>
                <a:cs typeface="Times New Roman" panose="02020603050405020304" pitchFamily="18" charset="0"/>
              </a:rPr>
              <a:t>Sử dụng tự động mở rộng AUTOEXTEND. </a:t>
            </a:r>
          </a:p>
          <a:p>
            <a:pPr lvl="2"/>
            <a:r>
              <a:rPr lang="en-US" sz="2400">
                <a:latin typeface="Times New Roman" panose="02020603050405020304" pitchFamily="18" charset="0"/>
                <a:cs typeface="Times New Roman" panose="02020603050405020304" pitchFamily="18" charset="0"/>
              </a:rPr>
              <a:t>Sử dụng bằng tay ALTER DATABASE (RESIZE).</a:t>
            </a:r>
          </a:p>
          <a:p>
            <a:pPr lvl="1">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 Thêm một data file sử dụng ALTER TABLESPACE.</a:t>
            </a:r>
          </a:p>
          <a:p>
            <a:pPr lvl="1">
              <a:buFont typeface="Wingdings" panose="05000000000000000000" pitchFamily="2" charset="2"/>
              <a:buChar char="v"/>
            </a:pPr>
            <a:endParaRPr lang="en-US"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177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a:latin typeface="Times New Roman" panose="02020603050405020304" pitchFamily="18" charset="0"/>
                <a:cs typeface="Times New Roman" panose="02020603050405020304" pitchFamily="18" charset="0"/>
              </a:rPr>
              <a:t>2.1. Cho phép tự động mở rộng các data file</a:t>
            </a:r>
            <a:endParaRPr lang="vi-VN">
              <a:latin typeface="Times New Roman" panose="02020603050405020304" pitchFamily="18" charset="0"/>
              <a:cs typeface="Times New Roman" panose="02020603050405020304" pitchFamily="18" charset="0"/>
            </a:endParaRPr>
          </a:p>
        </p:txBody>
      </p:sp>
      <p:sp>
        <p:nvSpPr>
          <p:cNvPr id="3" name="Rectangle 2"/>
          <p:cNvSpPr/>
          <p:nvPr/>
        </p:nvSpPr>
        <p:spPr>
          <a:xfrm>
            <a:off x="384312" y="992761"/>
            <a:ext cx="10734262" cy="461665"/>
          </a:xfrm>
          <a:prstGeom prst="rect">
            <a:avLst/>
          </a:prstGeom>
        </p:spPr>
        <p:txBody>
          <a:bodyPr wrap="squar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Sử dụng mệnh đề:</a:t>
            </a:r>
          </a:p>
        </p:txBody>
      </p:sp>
      <p:sp>
        <p:nvSpPr>
          <p:cNvPr id="4" name="Rectangle 3"/>
          <p:cNvSpPr/>
          <p:nvPr/>
        </p:nvSpPr>
        <p:spPr>
          <a:xfrm>
            <a:off x="940904" y="1533651"/>
            <a:ext cx="9952383"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a:latin typeface="Courier New" panose="02070309020205020404" pitchFamily="49" charset="0"/>
              </a:rPr>
              <a:t>AUTOEXTEND {</a:t>
            </a:r>
            <a:r>
              <a:rPr lang="en-US" b="1" u="sng">
                <a:latin typeface="Courier New" panose="02070309020205020404" pitchFamily="49" charset="0"/>
              </a:rPr>
              <a:t>OFF</a:t>
            </a:r>
            <a:r>
              <a:rPr lang="en-US" b="1">
                <a:latin typeface="Courier New" panose="02070309020205020404" pitchFamily="49" charset="0"/>
              </a:rPr>
              <a:t>|ON[NEXT integer[K|M]] [MAXSIZE UNLIMITED|integer[K|M]]}</a:t>
            </a:r>
            <a:endParaRPr lang="vi-VN" b="1"/>
          </a:p>
        </p:txBody>
      </p:sp>
      <p:sp>
        <p:nvSpPr>
          <p:cNvPr id="5" name="TextBox 4"/>
          <p:cNvSpPr txBox="1"/>
          <p:nvPr/>
        </p:nvSpPr>
        <p:spPr>
          <a:xfrm>
            <a:off x="463825" y="2001438"/>
            <a:ext cx="10906539" cy="1938992"/>
          </a:xfrm>
          <a:prstGeom prst="rect">
            <a:avLst/>
          </a:prstGeom>
          <a:noFill/>
        </p:spPr>
        <p:txBody>
          <a:bodyPr wrap="square" rtlCol="0">
            <a:spAutoFit/>
          </a:bodyPr>
          <a:lstStyle/>
          <a:p>
            <a:pPr algn="just"/>
            <a:r>
              <a:rPr lang="en-US" sz="2400" u="sng">
                <a:latin typeface="Times New Roman" panose="02020603050405020304" pitchFamily="18" charset="0"/>
                <a:cs typeface="Times New Roman" panose="02020603050405020304" pitchFamily="18" charset="0"/>
              </a:rPr>
              <a:t>Mặc định:</a:t>
            </a:r>
          </a:p>
          <a:p>
            <a:pPr marL="285750" indent="-285750" algn="just">
              <a:buFontTx/>
              <a:buChar char="-"/>
            </a:pPr>
            <a:r>
              <a:rPr lang="en-US" sz="2400">
                <a:latin typeface="Times New Roman" panose="02020603050405020304" pitchFamily="18" charset="0"/>
                <a:cs typeface="Times New Roman" panose="02020603050405020304" pitchFamily="18" charset="0"/>
              </a:rPr>
              <a:t>Không tự động mở rộng data file khi không có mệnh đề này trong câu lệnh tạo tablespaces.</a:t>
            </a:r>
          </a:p>
          <a:p>
            <a:pPr marL="285750" indent="-285750" algn="just">
              <a:buFontTx/>
              <a:buChar char="-"/>
            </a:pPr>
            <a:r>
              <a:rPr lang="en-US" sz="2400">
                <a:latin typeface="Times New Roman" panose="02020603050405020304" pitchFamily="18" charset="0"/>
                <a:cs typeface="Times New Roman" panose="02020603050405020304" pitchFamily="18" charset="0"/>
              </a:rPr>
              <a:t>Maxsize ở chế độ </a:t>
            </a:r>
            <a:r>
              <a:rPr lang="en-US" sz="2400" b="1">
                <a:latin typeface="Times New Roman" panose="02020603050405020304" pitchFamily="18" charset="0"/>
                <a:cs typeface="Times New Roman" panose="02020603050405020304" pitchFamily="18" charset="0"/>
              </a:rPr>
              <a:t>unlimited</a:t>
            </a:r>
            <a:r>
              <a:rPr lang="en-US" sz="2400">
                <a:latin typeface="Times New Roman" panose="02020603050405020304" pitchFamily="18" charset="0"/>
                <a:cs typeface="Times New Roman" panose="02020603050405020304" pitchFamily="18" charset="0"/>
              </a:rPr>
              <a:t> khi không thêm mệnh đề MAXSIZE</a:t>
            </a:r>
          </a:p>
          <a:p>
            <a:pPr marL="285750" indent="-285750" algn="just">
              <a:buFontTx/>
              <a:buChar char="-"/>
            </a:pPr>
            <a:r>
              <a:rPr lang="en-US" sz="2400">
                <a:latin typeface="Times New Roman" panose="02020603050405020304" pitchFamily="18" charset="0"/>
                <a:cs typeface="Times New Roman" panose="02020603050405020304" pitchFamily="18" charset="0"/>
              </a:rPr>
              <a:t>Tự động mở rộng 1 MB khi không có mệnh đề NEXT</a:t>
            </a:r>
          </a:p>
        </p:txBody>
      </p:sp>
      <p:sp>
        <p:nvSpPr>
          <p:cNvPr id="6" name="Rectangle 5"/>
          <p:cNvSpPr/>
          <p:nvPr/>
        </p:nvSpPr>
        <p:spPr>
          <a:xfrm>
            <a:off x="463825" y="4071943"/>
            <a:ext cx="10734262" cy="830997"/>
          </a:xfrm>
          <a:prstGeom prst="rect">
            <a:avLst/>
          </a:prstGeom>
        </p:spPr>
        <p:txBody>
          <a:bodyPr wrap="squar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Mệnh đề đi sau các câu lệnh:</a:t>
            </a:r>
          </a:p>
          <a:p>
            <a:endParaRPr lang="en-US" sz="2400" b="1">
              <a:latin typeface="Times New Roman" panose="02020603050405020304" pitchFamily="18" charset="0"/>
              <a:cs typeface="Times New Roman" panose="02020603050405020304" pitchFamily="18" charset="0"/>
            </a:endParaRPr>
          </a:p>
        </p:txBody>
      </p:sp>
      <p:sp>
        <p:nvSpPr>
          <p:cNvPr id="7" name="Rectangle 6"/>
          <p:cNvSpPr/>
          <p:nvPr/>
        </p:nvSpPr>
        <p:spPr>
          <a:xfrm>
            <a:off x="940903" y="4612833"/>
            <a:ext cx="4731028"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a:latin typeface="Courier New" panose="02070309020205020404" pitchFamily="49" charset="0"/>
              </a:rPr>
              <a:t>CREATE DATABASE</a:t>
            </a:r>
          </a:p>
          <a:p>
            <a:r>
              <a:rPr lang="en-US" b="1">
                <a:latin typeface="Courier New" panose="02070309020205020404" pitchFamily="49" charset="0"/>
              </a:rPr>
              <a:t>CREATE TABLESAPCE ... DATAFILE</a:t>
            </a:r>
          </a:p>
          <a:p>
            <a:r>
              <a:rPr lang="en-US" b="1">
                <a:latin typeface="Courier New" panose="02070309020205020404" pitchFamily="49" charset="0"/>
              </a:rPr>
              <a:t>ALTER TABLESAPCE ... ADD DATAFILE</a:t>
            </a:r>
          </a:p>
          <a:p>
            <a:r>
              <a:rPr lang="en-US" b="1">
                <a:latin typeface="Courier New" panose="02070309020205020404" pitchFamily="49" charset="0"/>
              </a:rPr>
              <a:t>ALTER DATABASE DATAFILE</a:t>
            </a:r>
          </a:p>
        </p:txBody>
      </p:sp>
      <p:sp>
        <p:nvSpPr>
          <p:cNvPr id="8" name="Rectangle 7"/>
          <p:cNvSpPr/>
          <p:nvPr/>
        </p:nvSpPr>
        <p:spPr>
          <a:xfrm>
            <a:off x="463825" y="5990985"/>
            <a:ext cx="11343862" cy="461665"/>
          </a:xfrm>
          <a:prstGeom prst="rect">
            <a:avLst/>
          </a:prstGeom>
        </p:spPr>
        <p:txBody>
          <a:bodyPr wrap="square">
            <a:spAutoFit/>
          </a:bodyPr>
          <a:lstStyle/>
          <a:p>
            <a:pPr marL="342900" lvl="1"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Truy vấn view DBA_DATA_FILES để xác định vị trí  AUTOEXTEND được cho phép. </a:t>
            </a:r>
          </a:p>
        </p:txBody>
      </p:sp>
      <p:sp>
        <p:nvSpPr>
          <p:cNvPr id="10" name="Rectangle 4"/>
          <p:cNvSpPr>
            <a:spLocks noChangeArrowheads="1"/>
          </p:cNvSpPr>
          <p:nvPr/>
        </p:nvSpPr>
        <p:spPr bwMode="blackGray">
          <a:xfrm>
            <a:off x="6346088" y="4612833"/>
            <a:ext cx="5658678" cy="120097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CREATE TABLESPACE user_data</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DATAFILE</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 ‘C:/userdata01.dbf' SIZE 20M</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	 </a:t>
            </a:r>
            <a:r>
              <a:rPr kumimoji="0" lang="en-US" sz="1800" b="1" i="0" u="none" strike="noStrike" kern="0" cap="none" spc="0" normalizeH="0" baseline="0" noProof="0">
                <a:ln>
                  <a:noFill/>
                </a:ln>
                <a:solidFill>
                  <a:srgbClr val="FF3300"/>
                </a:solidFill>
                <a:effectLst/>
                <a:uLnTx/>
                <a:uFillTx/>
                <a:latin typeface="Courier New" panose="02070309020205020404" pitchFamily="49" charset="0"/>
              </a:rPr>
              <a:t>AUTOEXTEND ON</a:t>
            </a: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 NEXT 1M MAXSIZE 50M;</a:t>
            </a:r>
          </a:p>
        </p:txBody>
      </p:sp>
      <p:sp>
        <p:nvSpPr>
          <p:cNvPr id="11" name="Rectangle 10"/>
          <p:cNvSpPr/>
          <p:nvPr/>
        </p:nvSpPr>
        <p:spPr>
          <a:xfrm>
            <a:off x="6168035" y="4068954"/>
            <a:ext cx="1856849" cy="461665"/>
          </a:xfrm>
          <a:prstGeom prst="rect">
            <a:avLst/>
          </a:prstGeom>
        </p:spPr>
        <p:txBody>
          <a:bodyPr wrap="squar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Ví dụ:</a:t>
            </a:r>
          </a:p>
        </p:txBody>
      </p:sp>
    </p:spTree>
    <p:extLst>
      <p:ext uri="{BB962C8B-B14F-4D97-AF65-F5344CB8AC3E}">
        <p14:creationId xmlns:p14="http://schemas.microsoft.com/office/powerpoint/2010/main" val="406144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a:latin typeface="Times New Roman" panose="02020603050405020304" pitchFamily="18" charset="0"/>
                <a:cs typeface="Times New Roman" panose="02020603050405020304" pitchFamily="18" charset="0"/>
              </a:rPr>
              <a:t>2.2. Thay đổi kích thước datafile bằng tay</a:t>
            </a:r>
            <a:endParaRPr lang="vi-VN">
              <a:latin typeface="Times New Roman" panose="02020603050405020304" pitchFamily="18" charset="0"/>
              <a:cs typeface="Times New Roman" panose="02020603050405020304" pitchFamily="18" charset="0"/>
            </a:endParaRPr>
          </a:p>
        </p:txBody>
      </p:sp>
      <p:sp>
        <p:nvSpPr>
          <p:cNvPr id="3" name="Rectangle 2"/>
          <p:cNvSpPr/>
          <p:nvPr/>
        </p:nvSpPr>
        <p:spPr>
          <a:xfrm>
            <a:off x="384312" y="992761"/>
            <a:ext cx="10734262" cy="461665"/>
          </a:xfrm>
          <a:prstGeom prst="rect">
            <a:avLst/>
          </a:prstGeom>
        </p:spPr>
        <p:txBody>
          <a:bodyPr wrap="squar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Sử dụng mệnh đề:</a:t>
            </a:r>
          </a:p>
        </p:txBody>
      </p:sp>
      <p:sp>
        <p:nvSpPr>
          <p:cNvPr id="4" name="Rectangle 3"/>
          <p:cNvSpPr/>
          <p:nvPr/>
        </p:nvSpPr>
        <p:spPr>
          <a:xfrm>
            <a:off x="940904" y="1533651"/>
            <a:ext cx="9952383"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lvl="1"/>
            <a:r>
              <a:rPr lang="en-US" b="1">
                <a:latin typeface="Courier New" panose="02070309020205020404" pitchFamily="49" charset="0"/>
              </a:rPr>
              <a:t>ALTER DATABASE [database]	DATAFILE ‘filename’[, ‘filename’] RESIZE integer[K|M]</a:t>
            </a:r>
          </a:p>
        </p:txBody>
      </p:sp>
      <p:sp>
        <p:nvSpPr>
          <p:cNvPr id="10" name="Rectangle 4"/>
          <p:cNvSpPr>
            <a:spLocks noChangeArrowheads="1"/>
          </p:cNvSpPr>
          <p:nvPr/>
        </p:nvSpPr>
        <p:spPr bwMode="blackGray">
          <a:xfrm>
            <a:off x="940904" y="3016699"/>
            <a:ext cx="8256106" cy="708528"/>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1" fontAlgn="base" latinLnBrk="0" hangingPunct="1">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ALTER DATABASE</a:t>
            </a:r>
          </a:p>
          <a:p>
            <a:pPr marL="0" marR="0" lvl="0" indent="0" algn="l" defTabSz="400050" eaLnBrk="1" fontAlgn="base" latinLnBrk="0" hangingPunct="1">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	DATAFILE '/u03/oradata/userdata02.dbf‘ </a:t>
            </a:r>
            <a:r>
              <a:rPr kumimoji="0" lang="en-US" sz="2000" b="1" i="0" u="none" strike="noStrike" kern="0" cap="none" spc="0" normalizeH="0" baseline="0" noProof="0">
                <a:ln>
                  <a:noFill/>
                </a:ln>
                <a:solidFill>
                  <a:srgbClr val="FF3300"/>
                </a:solidFill>
                <a:effectLst/>
                <a:uLnTx/>
                <a:uFillTx/>
                <a:latin typeface="Courier New" panose="02070309020205020404" pitchFamily="49" charset="0"/>
              </a:rPr>
              <a:t>RESIZE</a:t>
            </a: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 200M;</a:t>
            </a:r>
          </a:p>
        </p:txBody>
      </p:sp>
      <p:sp>
        <p:nvSpPr>
          <p:cNvPr id="12" name="Rectangle 11"/>
          <p:cNvSpPr/>
          <p:nvPr/>
        </p:nvSpPr>
        <p:spPr>
          <a:xfrm>
            <a:off x="384312" y="2358994"/>
            <a:ext cx="1432636" cy="461665"/>
          </a:xfrm>
          <a:prstGeom prst="rect">
            <a:avLst/>
          </a:prstGeom>
        </p:spPr>
        <p:txBody>
          <a:bodyPr wrap="non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Ví dụ:</a:t>
            </a:r>
          </a:p>
        </p:txBody>
      </p:sp>
    </p:spTree>
    <p:extLst>
      <p:ext uri="{BB962C8B-B14F-4D97-AF65-F5344CB8AC3E}">
        <p14:creationId xmlns:p14="http://schemas.microsoft.com/office/powerpoint/2010/main" val="1561824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US">
                <a:latin typeface="Times New Roman" panose="02020603050405020304" pitchFamily="18" charset="0"/>
                <a:cs typeface="Times New Roman" panose="02020603050405020304" pitchFamily="18" charset="0"/>
              </a:rPr>
              <a:t>2.3. Thêm data file vào một Tablespace</a:t>
            </a:r>
            <a:endParaRPr lang="vi-VN">
              <a:latin typeface="Times New Roman" panose="02020603050405020304" pitchFamily="18" charset="0"/>
              <a:cs typeface="Times New Roman" panose="02020603050405020304" pitchFamily="18" charset="0"/>
            </a:endParaRPr>
          </a:p>
        </p:txBody>
      </p:sp>
      <p:sp>
        <p:nvSpPr>
          <p:cNvPr id="3" name="Rectangle 2"/>
          <p:cNvSpPr/>
          <p:nvPr/>
        </p:nvSpPr>
        <p:spPr>
          <a:xfrm>
            <a:off x="384312" y="992761"/>
            <a:ext cx="10734262" cy="461665"/>
          </a:xfrm>
          <a:prstGeom prst="rect">
            <a:avLst/>
          </a:prstGeom>
        </p:spPr>
        <p:txBody>
          <a:bodyPr wrap="squar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Sử dụng mệnh đề:</a:t>
            </a:r>
          </a:p>
        </p:txBody>
      </p:sp>
      <p:sp>
        <p:nvSpPr>
          <p:cNvPr id="4" name="Rectangle 3"/>
          <p:cNvSpPr/>
          <p:nvPr/>
        </p:nvSpPr>
        <p:spPr>
          <a:xfrm>
            <a:off x="940904" y="1533651"/>
            <a:ext cx="1017767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lvl="1"/>
            <a:r>
              <a:rPr lang="en-US" b="1">
                <a:latin typeface="Courier New" panose="02070309020205020404" pitchFamily="49" charset="0"/>
              </a:rPr>
              <a:t>ALTER TABLESPACE </a:t>
            </a:r>
            <a:r>
              <a:rPr lang="en-US" b="1" i="1">
                <a:latin typeface="Courier New" panose="02070309020205020404" pitchFamily="49" charset="0"/>
              </a:rPr>
              <a:t>tablespace_name </a:t>
            </a:r>
            <a:r>
              <a:rPr lang="en-US" b="1">
                <a:latin typeface="Courier New" panose="02070309020205020404" pitchFamily="49" charset="0"/>
              </a:rPr>
              <a:t>ADD DATAFILE ‘filename’[, ‘filename’] SIZE integer[K|M]</a:t>
            </a:r>
          </a:p>
        </p:txBody>
      </p:sp>
      <p:sp>
        <p:nvSpPr>
          <p:cNvPr id="12" name="Rectangle 11"/>
          <p:cNvSpPr/>
          <p:nvPr/>
        </p:nvSpPr>
        <p:spPr>
          <a:xfrm>
            <a:off x="384312" y="2179982"/>
            <a:ext cx="1432636" cy="461665"/>
          </a:xfrm>
          <a:prstGeom prst="rect">
            <a:avLst/>
          </a:prstGeom>
        </p:spPr>
        <p:txBody>
          <a:bodyPr wrap="none">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 Ví dụ:</a:t>
            </a:r>
          </a:p>
        </p:txBody>
      </p:sp>
      <p:sp>
        <p:nvSpPr>
          <p:cNvPr id="8" name="Rectangle 4"/>
          <p:cNvSpPr>
            <a:spLocks noChangeArrowheads="1"/>
          </p:cNvSpPr>
          <p:nvPr/>
        </p:nvSpPr>
        <p:spPr bwMode="blackGray">
          <a:xfrm>
            <a:off x="940904" y="2832033"/>
            <a:ext cx="7474226" cy="646973"/>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000000"/>
                </a:solidFill>
                <a:effectLst/>
                <a:uLnTx/>
                <a:uFillTx/>
                <a:latin typeface="Courier New" panose="02070309020205020404" pitchFamily="49" charset="0"/>
              </a:rPr>
              <a:t>ALTER TABLESPACE user_data </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1800" b="1" i="0" u="none" strike="noStrike" kern="0" cap="none" spc="0" normalizeH="0" baseline="0" noProof="0">
                <a:ln>
                  <a:noFill/>
                </a:ln>
                <a:solidFill>
                  <a:srgbClr val="FF3300"/>
                </a:solidFill>
                <a:effectLst/>
                <a:uLnTx/>
                <a:uFillTx/>
                <a:latin typeface="Courier New" panose="02070309020205020404" pitchFamily="49" charset="0"/>
              </a:rPr>
              <a:t>ADD DATAFILE '/u01/oradata/userdata03.dbf‘</a:t>
            </a:r>
            <a:r>
              <a:rPr kumimoji="0" lang="en-US" sz="1800" b="1" i="0" u="none" strike="noStrike" kern="0" cap="none" spc="0" normalizeH="0" noProof="0">
                <a:ln>
                  <a:noFill/>
                </a:ln>
                <a:solidFill>
                  <a:srgbClr val="FF3300"/>
                </a:solidFill>
                <a:effectLst/>
                <a:uLnTx/>
                <a:uFillTx/>
                <a:latin typeface="Courier New" panose="02070309020205020404" pitchFamily="49" charset="0"/>
              </a:rPr>
              <a:t> </a:t>
            </a:r>
            <a:r>
              <a:rPr kumimoji="0" lang="en-US" sz="1800" b="1" i="0" u="none" strike="noStrike" kern="0" cap="none" spc="0" normalizeH="0" baseline="0" noProof="0">
                <a:ln>
                  <a:noFill/>
                </a:ln>
                <a:solidFill>
                  <a:srgbClr val="FF3300"/>
                </a:solidFill>
                <a:effectLst/>
                <a:uLnTx/>
                <a:uFillTx/>
                <a:latin typeface="Courier New" panose="02070309020205020404" pitchFamily="49" charset="0"/>
              </a:rPr>
              <a:t>SIZE 200M;</a:t>
            </a:r>
          </a:p>
        </p:txBody>
      </p:sp>
    </p:spTree>
    <p:extLst>
      <p:ext uri="{BB962C8B-B14F-4D97-AF65-F5344CB8AC3E}">
        <p14:creationId xmlns:p14="http://schemas.microsoft.com/office/powerpoint/2010/main" val="376909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3. Đổi tên hoặc thay đổi vị trí của datafiles</a:t>
            </a:r>
            <a:endParaRPr lang="vi-VN"/>
          </a:p>
        </p:txBody>
      </p:sp>
      <p:sp>
        <p:nvSpPr>
          <p:cNvPr id="4" name="Rectangle 3"/>
          <p:cNvSpPr txBox="1">
            <a:spLocks noChangeArrowheads="1"/>
          </p:cNvSpPr>
          <p:nvPr/>
        </p:nvSpPr>
        <p:spPr>
          <a:xfrm>
            <a:off x="173360" y="872676"/>
            <a:ext cx="9346095" cy="1419950"/>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 ALTER TABLESPACE</a:t>
            </a:r>
            <a:endParaRPr lang="en-US" b="1">
              <a:solidFill>
                <a:schemeClr val="hlink"/>
              </a:solidFill>
              <a:latin typeface="Times New Roman" panose="02020603050405020304" pitchFamily="18" charset="0"/>
              <a:cs typeface="Times New Roman" panose="02020603050405020304" pitchFamily="18" charset="0"/>
            </a:endParaRPr>
          </a:p>
          <a:p>
            <a:pPr lvl="2"/>
            <a:r>
              <a:rPr lang="en-US" sz="2400">
                <a:latin typeface="Times New Roman" panose="02020603050405020304" pitchFamily="18" charset="0"/>
                <a:cs typeface="Times New Roman" panose="02020603050405020304" pitchFamily="18" charset="0"/>
              </a:rPr>
              <a:t>Tablespace phải offline, database phải open.</a:t>
            </a:r>
          </a:p>
          <a:p>
            <a:pPr lvl="2"/>
            <a:r>
              <a:rPr lang="en-US" sz="2400">
                <a:latin typeface="Times New Roman" panose="02020603050405020304" pitchFamily="18" charset="0"/>
                <a:cs typeface="Times New Roman" panose="02020603050405020304" pitchFamily="18" charset="0"/>
              </a:rPr>
              <a:t>Đổi tên hoặc di chuyển datafiles </a:t>
            </a:r>
          </a:p>
          <a:p>
            <a:pPr lvl="2"/>
            <a:r>
              <a:rPr lang="en-US" sz="2400">
                <a:latin typeface="Times New Roman" panose="02020603050405020304" pitchFamily="18" charset="0"/>
                <a:cs typeface="Times New Roman" panose="02020603050405020304" pitchFamily="18" charset="0"/>
              </a:rPr>
              <a:t>Sử dụng câu lệnh:</a:t>
            </a:r>
          </a:p>
        </p:txBody>
      </p:sp>
      <p:sp>
        <p:nvSpPr>
          <p:cNvPr id="7" name="Rectangle 4"/>
          <p:cNvSpPr>
            <a:spLocks noChangeArrowheads="1"/>
          </p:cNvSpPr>
          <p:nvPr/>
        </p:nvSpPr>
        <p:spPr bwMode="blackGray">
          <a:xfrm>
            <a:off x="1659833" y="2727980"/>
            <a:ext cx="7239000" cy="10350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ALTER TABLESPACE userdata RENAME</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DATAFILE '/u01/oradata/userdata01.dbf'</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TO '/u02/oradata/userdata01.dbf';</a:t>
            </a:r>
          </a:p>
        </p:txBody>
      </p:sp>
      <p:sp>
        <p:nvSpPr>
          <p:cNvPr id="5" name="Rectangle 3"/>
          <p:cNvSpPr txBox="1">
            <a:spLocks noChangeArrowheads="1"/>
          </p:cNvSpPr>
          <p:nvPr/>
        </p:nvSpPr>
        <p:spPr bwMode="auto">
          <a:xfrm>
            <a:off x="426278" y="3908475"/>
            <a:ext cx="7366000" cy="2727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20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ALTER DATABASE</a:t>
            </a:r>
          </a:p>
          <a:p>
            <a:pPr marL="457200" marR="0" lvl="2" indent="0" algn="l" defTabSz="228600" rtl="0" eaLnBrk="1" fontAlgn="base" latinLnBrk="0" hangingPunct="1">
              <a:lnSpc>
                <a:spcPct val="100000"/>
              </a:lnSpc>
              <a:spcBef>
                <a:spcPct val="20000"/>
              </a:spcBef>
              <a:spcAft>
                <a:spcPct val="0"/>
              </a:spcAft>
              <a:buClr>
                <a:srgbClr val="FF0000"/>
              </a:buClr>
              <a:buSzTx/>
              <a:buNone/>
              <a:tabLst>
                <a:tab pos="457200" algn="l"/>
                <a:tab pos="742950" algn="l"/>
              </a:tabLst>
              <a:defRPr/>
            </a:pP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Hoặc</a:t>
            </a:r>
            <a:r>
              <a:rPr kumimoji="0" 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CSDL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phải</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mounted,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hoặc</a:t>
            </a:r>
            <a:r>
              <a:rPr kumimoji="0" 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Tablespace</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phải</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offline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nếu</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CSDL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đang</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open.</a:t>
            </a:r>
          </a:p>
          <a:p>
            <a:pPr lvl="2"/>
            <a:r>
              <a:rPr lang="en-US" sz="2400" b="0" dirty="0" err="1">
                <a:latin typeface="Times New Roman" panose="02020603050405020304" pitchFamily="18" charset="0"/>
                <a:cs typeface="Times New Roman" panose="02020603050405020304" pitchFamily="18" charset="0"/>
              </a:rPr>
              <a:t>Đổi</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tên</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hoặc</a:t>
            </a:r>
            <a:r>
              <a:rPr lang="en-US" sz="2400" b="0" dirty="0">
                <a:latin typeface="Times New Roman" panose="02020603050405020304" pitchFamily="18" charset="0"/>
                <a:cs typeface="Times New Roman" panose="02020603050405020304" pitchFamily="18" charset="0"/>
              </a:rPr>
              <a:t> di </a:t>
            </a:r>
            <a:r>
              <a:rPr lang="en-US" sz="2400" b="0" dirty="0" err="1">
                <a:latin typeface="Times New Roman" panose="02020603050405020304" pitchFamily="18" charset="0"/>
                <a:cs typeface="Times New Roman" panose="02020603050405020304" pitchFamily="18" charset="0"/>
              </a:rPr>
              <a:t>chuyển</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datafiles</a:t>
            </a:r>
            <a:r>
              <a:rPr lang="en-US" sz="2400" b="0" dirty="0">
                <a:latin typeface="Times New Roman" panose="02020603050405020304" pitchFamily="18" charset="0"/>
                <a:cs typeface="Times New Roman" panose="02020603050405020304" pitchFamily="18" charset="0"/>
              </a:rPr>
              <a:t> </a:t>
            </a: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blackGray">
          <a:xfrm>
            <a:off x="1659833" y="5635030"/>
            <a:ext cx="7239000" cy="10350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ALTER DATABASE RENAME </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FILE '/u01/oradata/system01.dbf'</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a:ln>
                  <a:noFill/>
                </a:ln>
                <a:solidFill>
                  <a:srgbClr val="000000"/>
                </a:solidFill>
                <a:effectLst/>
                <a:uLnTx/>
                <a:uFillTx/>
                <a:latin typeface="Courier New" panose="02070309020205020404" pitchFamily="49" charset="0"/>
              </a:rPr>
              <a:t>TO '/u03/oradata/system01.dbf';</a:t>
            </a:r>
          </a:p>
        </p:txBody>
      </p:sp>
    </p:spTree>
    <p:extLst>
      <p:ext uri="{BB962C8B-B14F-4D97-AF65-F5344CB8AC3E}">
        <p14:creationId xmlns:p14="http://schemas.microsoft.com/office/powerpoint/2010/main" val="815791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4. Xóa tablespaces</a:t>
            </a:r>
            <a:endParaRPr lang="vi-VN">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bwMode="auto">
          <a:xfrm>
            <a:off x="929860" y="899417"/>
            <a:ext cx="10493513" cy="4420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Không thể xóa tablespace nếu đó là:</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SYSTEM</a:t>
            </a:r>
            <a:r>
              <a:rPr lang="en-US" sz="2800" b="0">
                <a:solidFill>
                  <a:srgbClr val="000000"/>
                </a:solidFill>
                <a:latin typeface="Times New Roman" panose="02020603050405020304" pitchFamily="18" charset="0"/>
                <a:cs typeface="Times New Roman" panose="02020603050405020304" pitchFamily="18" charset="0"/>
              </a:rPr>
              <a:t>, SYSAUX </a:t>
            </a: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tablespace.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lang="en-US" sz="2800" b="0">
                <a:solidFill>
                  <a:srgbClr val="000000"/>
                </a:solidFill>
                <a:latin typeface="Times New Roman" panose="02020603050405020304" pitchFamily="18" charset="0"/>
                <a:cs typeface="Times New Roman" panose="02020603050405020304" pitchFamily="18" charset="0"/>
              </a:rPr>
              <a:t>Defaut temporary|undo tablespace</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Lệnh INCLUDING CONTENTS để</a:t>
            </a:r>
            <a:r>
              <a:rPr kumimoji="0" lang="en-US" sz="2800" b="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xóa tablespace khi có tablespace có dữ liệu.</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INCLUDING CONTENTS AND DATAFILES xóa cả</a:t>
            </a:r>
            <a:r>
              <a:rPr kumimoji="0" lang="en-US" sz="2800" b="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các data file.</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CASCADE CONSTRAINTS hủy tất cả các ràng buộc có liên quan tới các bảng bên ngoài</a:t>
            </a:r>
            <a:r>
              <a:rPr kumimoji="0" lang="en-US" sz="2800" b="0" i="0" u="none" strike="noStrike" kern="120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tablespace.</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lang="en-US" sz="2800" b="0" baseline="0">
                <a:solidFill>
                  <a:srgbClr val="000000"/>
                </a:solidFill>
                <a:latin typeface="Times New Roman" panose="02020603050405020304" pitchFamily="18" charset="0"/>
                <a:cs typeface="Times New Roman" panose="02020603050405020304" pitchFamily="18" charset="0"/>
              </a:rPr>
              <a:t>Ví</a:t>
            </a:r>
            <a:r>
              <a:rPr lang="en-US" sz="2800" b="0">
                <a:solidFill>
                  <a:srgbClr val="000000"/>
                </a:solidFill>
                <a:latin typeface="Times New Roman" panose="02020603050405020304" pitchFamily="18" charset="0"/>
                <a:cs typeface="Times New Roman" panose="02020603050405020304" pitchFamily="18" charset="0"/>
              </a:rPr>
              <a:t> dụ: </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 name="Rectangle 4"/>
          <p:cNvSpPr>
            <a:spLocks noChangeArrowheads="1"/>
          </p:cNvSpPr>
          <p:nvPr/>
        </p:nvSpPr>
        <p:spPr bwMode="auto">
          <a:xfrm>
            <a:off x="3159401" y="20050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endParaRPr lang="vi-VN" sz="1800" b="1">
              <a:solidFill>
                <a:srgbClr val="000000"/>
              </a:solidFill>
              <a:effectLst>
                <a:outerShdw blurRad="38100" dist="38100" dir="2700000" algn="tl">
                  <a:srgbClr val="C0C0C0"/>
                </a:outerShdw>
              </a:effectLst>
              <a:latin typeface="Arial" panose="020B0604020202020204" pitchFamily="34" charset="0"/>
            </a:endParaRPr>
          </a:p>
        </p:txBody>
      </p:sp>
      <p:sp>
        <p:nvSpPr>
          <p:cNvPr id="6" name="Rectangle 5"/>
          <p:cNvSpPr>
            <a:spLocks noChangeArrowheads="1"/>
          </p:cNvSpPr>
          <p:nvPr/>
        </p:nvSpPr>
        <p:spPr bwMode="blackGray">
          <a:xfrm>
            <a:off x="2289313" y="4904294"/>
            <a:ext cx="7239000" cy="831639"/>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b="1" i="0" u="none" strike="noStrike" kern="0" cap="none" spc="0" normalizeH="0" baseline="0" noProof="0">
                <a:ln>
                  <a:noFill/>
                </a:ln>
                <a:solidFill>
                  <a:srgbClr val="000000"/>
                </a:solidFill>
                <a:effectLst/>
                <a:uLnTx/>
                <a:uFillTx/>
                <a:latin typeface="Courier New" panose="02070309020205020404" pitchFamily="49" charset="0"/>
              </a:rPr>
              <a:t>DROP TABLESPACE userdata </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b="1" i="0" u="none" strike="noStrike" kern="0" cap="none" spc="0" normalizeH="0" baseline="0" noProof="0">
                <a:ln>
                  <a:noFill/>
                </a:ln>
                <a:solidFill>
                  <a:srgbClr val="000000"/>
                </a:solidFill>
                <a:effectLst/>
                <a:uLnTx/>
                <a:uFillTx/>
                <a:latin typeface="Courier New" panose="02070309020205020404" pitchFamily="49" charset="0"/>
              </a:rPr>
              <a:t>INCLUDING CONTENTS AND DATAFILES;</a:t>
            </a:r>
          </a:p>
        </p:txBody>
      </p:sp>
    </p:spTree>
    <p:extLst>
      <p:ext uri="{BB962C8B-B14F-4D97-AF65-F5344CB8AC3E}">
        <p14:creationId xmlns:p14="http://schemas.microsoft.com/office/powerpoint/2010/main" val="141020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2. Nội dung bài học</a:t>
            </a:r>
            <a:endParaRPr lang="vi-VN"/>
          </a:p>
        </p:txBody>
      </p:sp>
      <p:sp>
        <p:nvSpPr>
          <p:cNvPr id="3" name="AutoShape 8"/>
          <p:cNvSpPr>
            <a:spLocks noChangeArrowheads="1"/>
          </p:cNvSpPr>
          <p:nvPr/>
        </p:nvSpPr>
        <p:spPr bwMode="gray">
          <a:xfrm>
            <a:off x="3669633" y="2410971"/>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4" name="AutoShape 10"/>
          <p:cNvSpPr>
            <a:spLocks noChangeArrowheads="1"/>
          </p:cNvSpPr>
          <p:nvPr/>
        </p:nvSpPr>
        <p:spPr bwMode="gray">
          <a:xfrm>
            <a:off x="3649384" y="3567370"/>
            <a:ext cx="282252" cy="260814"/>
          </a:xfrm>
          <a:prstGeom prst="rightArrow">
            <a:avLst>
              <a:gd name="adj1" fmla="val 50000"/>
              <a:gd name="adj2" fmla="val 45091"/>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5" name="AutoShape 12"/>
          <p:cNvSpPr>
            <a:spLocks noChangeArrowheads="1"/>
          </p:cNvSpPr>
          <p:nvPr/>
        </p:nvSpPr>
        <p:spPr bwMode="gray">
          <a:xfrm>
            <a:off x="3655342" y="1289110"/>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6" name="AutoShape 13"/>
          <p:cNvSpPr>
            <a:spLocks noChangeArrowheads="1"/>
          </p:cNvSpPr>
          <p:nvPr/>
        </p:nvSpPr>
        <p:spPr bwMode="gray">
          <a:xfrm>
            <a:off x="2639108" y="862161"/>
            <a:ext cx="6521996" cy="685382"/>
          </a:xfrm>
          <a:prstGeom prst="roundRect">
            <a:avLst>
              <a:gd name="adj" fmla="val 11921"/>
            </a:avLst>
          </a:prstGeom>
          <a:gradFill rotWithShape="1">
            <a:gsLst>
              <a:gs pos="0">
                <a:srgbClr val="F77A1D"/>
              </a:gs>
              <a:gs pos="100000">
                <a:srgbClr val="F77A1D">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CẤU TRÚC CỦA DATABASE</a:t>
            </a:r>
          </a:p>
        </p:txBody>
      </p:sp>
      <p:sp>
        <p:nvSpPr>
          <p:cNvPr id="7" name="AutoShape 15"/>
          <p:cNvSpPr>
            <a:spLocks noChangeArrowheads="1"/>
          </p:cNvSpPr>
          <p:nvPr/>
        </p:nvSpPr>
        <p:spPr bwMode="gray">
          <a:xfrm>
            <a:off x="2671202" y="1749783"/>
            <a:ext cx="6493594" cy="607285"/>
          </a:xfrm>
          <a:prstGeom prst="roundRect">
            <a:avLst>
              <a:gd name="adj" fmla="val 11921"/>
            </a:avLst>
          </a:prstGeom>
          <a:gradFill rotWithShape="1">
            <a:gsLst>
              <a:gs pos="0">
                <a:srgbClr val="5BBE4E"/>
              </a:gs>
              <a:gs pos="100000">
                <a:srgbClr val="5BBE4E">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PHÂN LOẠI TABLESPACES</a:t>
            </a:r>
          </a:p>
        </p:txBody>
      </p:sp>
      <p:sp>
        <p:nvSpPr>
          <p:cNvPr id="8" name="AutoShape 17"/>
          <p:cNvSpPr>
            <a:spLocks noChangeArrowheads="1"/>
          </p:cNvSpPr>
          <p:nvPr/>
        </p:nvSpPr>
        <p:spPr bwMode="gray">
          <a:xfrm>
            <a:off x="2639106" y="2606629"/>
            <a:ext cx="6521998" cy="703842"/>
          </a:xfrm>
          <a:prstGeom prst="roundRect">
            <a:avLst>
              <a:gd name="adj" fmla="val 11921"/>
            </a:avLst>
          </a:prstGeom>
          <a:gradFill rotWithShape="1">
            <a:gsLst>
              <a:gs pos="0">
                <a:srgbClr val="8F038F"/>
              </a:gs>
              <a:gs pos="100000">
                <a:srgbClr val="8F038F">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30" b="1">
                <a:solidFill>
                  <a:schemeClr val="bg1"/>
                </a:solidFill>
                <a:latin typeface="Times New Roman" panose="02020603050405020304" pitchFamily="18" charset="0"/>
                <a:cs typeface="Times New Roman" panose="02020603050405020304" pitchFamily="18" charset="0"/>
              </a:rPr>
              <a:t>III. QUẢN LÝ KHÔNG GIAN TRONG TABLESPACES </a:t>
            </a:r>
            <a:endParaRPr lang="en-US" sz="2030"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AutoShape 17"/>
          <p:cNvSpPr>
            <a:spLocks noChangeArrowheads="1"/>
          </p:cNvSpPr>
          <p:nvPr/>
        </p:nvSpPr>
        <p:spPr bwMode="gray">
          <a:xfrm>
            <a:off x="2671202" y="4591103"/>
            <a:ext cx="6507796" cy="703842"/>
          </a:xfrm>
          <a:prstGeom prst="roundRect">
            <a:avLst>
              <a:gd name="adj" fmla="val 11921"/>
            </a:avLst>
          </a:prstGeom>
          <a:gradFill rotWithShape="1">
            <a:gsLst>
              <a:gs pos="0">
                <a:schemeClr val="accent1">
                  <a:lumMod val="75000"/>
                </a:schemeClr>
              </a:gs>
              <a:gs pos="100000">
                <a:srgbClr val="00B0F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THÊM, SỬA, XÓA TABLESPACES</a:t>
            </a:r>
          </a:p>
        </p:txBody>
      </p:sp>
      <p:sp>
        <p:nvSpPr>
          <p:cNvPr id="10" name="AutoShape 17"/>
          <p:cNvSpPr>
            <a:spLocks noChangeArrowheads="1"/>
          </p:cNvSpPr>
          <p:nvPr/>
        </p:nvSpPr>
        <p:spPr bwMode="gray">
          <a:xfrm>
            <a:off x="2671202" y="3609214"/>
            <a:ext cx="6521998" cy="703842"/>
          </a:xfrm>
          <a:prstGeom prst="roundRect">
            <a:avLst>
              <a:gd name="adj" fmla="val 11921"/>
            </a:avLst>
          </a:prstGeom>
          <a:gradFill rotWithShape="1">
            <a:gsLst>
              <a:gs pos="0">
                <a:schemeClr val="accent4">
                  <a:lumMod val="75000"/>
                </a:schemeClr>
              </a:gs>
              <a:gs pos="100000">
                <a:schemeClr val="accent4">
                  <a:lumMod val="75000"/>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marL="0" lvl="1"/>
            <a:r>
              <a:rPr lang="en-US" sz="2030" b="1">
                <a:solidFill>
                  <a:schemeClr val="bg1"/>
                </a:solidFill>
                <a:latin typeface="Times New Roman" panose="02020603050405020304" pitchFamily="18" charset="0"/>
                <a:cs typeface="Times New Roman" panose="02020603050405020304" pitchFamily="18" charset="0"/>
              </a:rPr>
              <a:t>IV. CÁC TRẠNG THÁI CỦA TABLESPACES</a:t>
            </a:r>
            <a:endParaRPr lang="vi-VN" sz="2030" b="1">
              <a:solidFill>
                <a:schemeClr val="bg1"/>
              </a:solidFill>
              <a:latin typeface="Times New Roman" panose="02020603050405020304" pitchFamily="18" charset="0"/>
              <a:cs typeface="Times New Roman" panose="02020603050405020304" pitchFamily="18" charset="0"/>
            </a:endParaRPr>
          </a:p>
        </p:txBody>
      </p:sp>
      <p:sp>
        <p:nvSpPr>
          <p:cNvPr id="12" name="AutoShape 17"/>
          <p:cNvSpPr>
            <a:spLocks noChangeArrowheads="1"/>
          </p:cNvSpPr>
          <p:nvPr/>
        </p:nvSpPr>
        <p:spPr bwMode="gray">
          <a:xfrm>
            <a:off x="2685404" y="5577690"/>
            <a:ext cx="6507796" cy="703842"/>
          </a:xfrm>
          <a:prstGeom prst="roundRect">
            <a:avLst>
              <a:gd name="adj" fmla="val 11921"/>
            </a:avLst>
          </a:prstGeom>
          <a:gradFill rotWithShape="1">
            <a:gsLst>
              <a:gs pos="0">
                <a:schemeClr val="accent3">
                  <a:lumMod val="50000"/>
                </a:schemeClr>
              </a:gs>
              <a:gs pos="100000">
                <a:srgbClr val="795531"/>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 TRUY VẤN THÔNG TIN VỀ TABLESPACE</a:t>
            </a:r>
          </a:p>
        </p:txBody>
      </p:sp>
    </p:spTree>
    <p:extLst>
      <p:ext uri="{BB962C8B-B14F-4D97-AF65-F5344CB8AC3E}">
        <p14:creationId xmlns:p14="http://schemas.microsoft.com/office/powerpoint/2010/main" val="21281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0"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 Khôi phục datafile bị mất</a:t>
            </a:r>
          </a:p>
        </p:txBody>
      </p:sp>
      <p:sp>
        <p:nvSpPr>
          <p:cNvPr id="3" name="TextBox 2"/>
          <p:cNvSpPr txBox="1"/>
          <p:nvPr/>
        </p:nvSpPr>
        <p:spPr>
          <a:xfrm>
            <a:off x="895082" y="1505885"/>
            <a:ext cx="847429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a:t>Alter database create datafile </a:t>
            </a:r>
            <a:r>
              <a:rPr lang="en-US"/>
              <a:t>full_path_file_name;</a:t>
            </a:r>
          </a:p>
        </p:txBody>
      </p:sp>
      <p:sp>
        <p:nvSpPr>
          <p:cNvPr id="4" name="TextBox 3"/>
          <p:cNvSpPr txBox="1"/>
          <p:nvPr/>
        </p:nvSpPr>
        <p:spPr>
          <a:xfrm>
            <a:off x="399245" y="927279"/>
            <a:ext cx="2537138" cy="369332"/>
          </a:xfrm>
          <a:prstGeom prst="rect">
            <a:avLst/>
          </a:prstGeom>
          <a:noFill/>
        </p:spPr>
        <p:txBody>
          <a:bodyPr wrap="square" rtlCol="0">
            <a:spAutoFit/>
          </a:bodyPr>
          <a:lstStyle/>
          <a:p>
            <a:r>
              <a:rPr lang="en-US" b="1" u="sng"/>
              <a:t>B1. Tạo lại datafile:</a:t>
            </a:r>
          </a:p>
        </p:txBody>
      </p:sp>
      <p:sp>
        <p:nvSpPr>
          <p:cNvPr id="5" name="TextBox 4"/>
          <p:cNvSpPr txBox="1"/>
          <p:nvPr/>
        </p:nvSpPr>
        <p:spPr>
          <a:xfrm>
            <a:off x="399245" y="2237554"/>
            <a:ext cx="3361386" cy="369332"/>
          </a:xfrm>
          <a:prstGeom prst="rect">
            <a:avLst/>
          </a:prstGeom>
          <a:noFill/>
        </p:spPr>
        <p:txBody>
          <a:bodyPr wrap="square" rtlCol="0">
            <a:spAutoFit/>
          </a:bodyPr>
          <a:lstStyle/>
          <a:p>
            <a:r>
              <a:rPr lang="en-US" b="1" u="sng"/>
              <a:t>B2. Khôi phục dữ liệu:</a:t>
            </a:r>
          </a:p>
        </p:txBody>
      </p:sp>
      <p:sp>
        <p:nvSpPr>
          <p:cNvPr id="6" name="TextBox 5"/>
          <p:cNvSpPr txBox="1"/>
          <p:nvPr/>
        </p:nvSpPr>
        <p:spPr>
          <a:xfrm>
            <a:off x="895082" y="3152581"/>
            <a:ext cx="847429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a:t>Recover datafile</a:t>
            </a:r>
            <a:r>
              <a:rPr lang="en-US"/>
              <a:t> full_path_file_name;</a:t>
            </a:r>
          </a:p>
        </p:txBody>
      </p:sp>
    </p:spTree>
    <p:extLst>
      <p:ext uri="{BB962C8B-B14F-4D97-AF65-F5344CB8AC3E}">
        <p14:creationId xmlns:p14="http://schemas.microsoft.com/office/powerpoint/2010/main" val="3134457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 TRUY VẤN THÔNG TIN VỀ TABLESPACE</a:t>
            </a:r>
            <a:endParaRPr lang="vi-VN"/>
          </a:p>
        </p:txBody>
      </p:sp>
      <p:graphicFrame>
        <p:nvGraphicFramePr>
          <p:cNvPr id="6" name="Diagram 5"/>
          <p:cNvGraphicFramePr/>
          <p:nvPr>
            <p:extLst>
              <p:ext uri="{D42A27DB-BD31-4B8C-83A1-F6EECF244321}">
                <p14:modId xmlns:p14="http://schemas.microsoft.com/office/powerpoint/2010/main" val="165068654"/>
              </p:ext>
            </p:extLst>
          </p:nvPr>
        </p:nvGraphicFramePr>
        <p:xfrm>
          <a:off x="281176" y="1032419"/>
          <a:ext cx="11554814" cy="2235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73360" y="3566160"/>
            <a:ext cx="12018640" cy="2862322"/>
          </a:xfrm>
          <a:prstGeom prst="rect">
            <a:avLst/>
          </a:prstGeom>
          <a:noFill/>
        </p:spPr>
        <p:txBody>
          <a:bodyPr wrap="square" rtlCol="0">
            <a:spAutoFit/>
          </a:bodyPr>
          <a:lstStyle/>
          <a:p>
            <a:pPr marL="342900" indent="-342900">
              <a:buAutoNum type="arabicPeriod"/>
            </a:pPr>
            <a:r>
              <a:rPr lang="en-US" sz="3000"/>
              <a:t>Thông tin về tên vị trí lưu trữ của các datafile trong mỗi tablespace.</a:t>
            </a:r>
          </a:p>
          <a:p>
            <a:pPr marL="342900" indent="-342900">
              <a:buAutoNum type="arabicPeriod"/>
            </a:pPr>
            <a:r>
              <a:rPr lang="en-US" sz="3000"/>
              <a:t>Hiển thị tên, số datafile, trạng thái của tablespace.</a:t>
            </a:r>
          </a:p>
          <a:p>
            <a:pPr marL="342900" indent="-342900">
              <a:buAutoNum type="arabicPeriod"/>
            </a:pPr>
            <a:r>
              <a:rPr lang="en-US" sz="3000"/>
              <a:t>Kiểm tra về đặc tính AutoExtend của mỗi datafile.</a:t>
            </a:r>
          </a:p>
          <a:p>
            <a:pPr marL="342900" indent="-342900">
              <a:buAutoNum type="arabicPeriod"/>
            </a:pPr>
            <a:r>
              <a:rPr lang="en-US" sz="3000"/>
              <a:t>Kiểm tra dung lượng, ngày tạo của mỗi datafile.</a:t>
            </a:r>
          </a:p>
          <a:p>
            <a:pPr marL="342900" indent="-342900">
              <a:buAutoNum type="arabicPeriod"/>
            </a:pPr>
            <a:r>
              <a:rPr lang="en-US" sz="3000"/>
              <a:t>Hiển thị tổng dung lượng của các datafile có trong mỗi tablespace.</a:t>
            </a:r>
          </a:p>
          <a:p>
            <a:r>
              <a:rPr lang="en-US" sz="3000"/>
              <a:t>Ngoài ra sv cần chủ động nghĩ thêm các thông tin cần truy vấn!</a:t>
            </a:r>
          </a:p>
        </p:txBody>
      </p:sp>
    </p:spTree>
    <p:extLst>
      <p:ext uri="{BB962C8B-B14F-4D97-AF65-F5344CB8AC3E}">
        <p14:creationId xmlns:p14="http://schemas.microsoft.com/office/powerpoint/2010/main" val="3642073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60" y="-34506"/>
            <a:ext cx="11831406" cy="728870"/>
          </a:xfrm>
        </p:spPr>
        <p:txBody>
          <a:bodyPr>
            <a:normAutofit/>
          </a:bodyPr>
          <a:lstStyle/>
          <a:p>
            <a:r>
              <a:rPr lang="en-US"/>
              <a:t>Bài tập</a:t>
            </a:r>
            <a:endParaRPr lang="vi-VN"/>
          </a:p>
        </p:txBody>
      </p:sp>
      <p:sp>
        <p:nvSpPr>
          <p:cNvPr id="3" name="TextBox 2"/>
          <p:cNvSpPr txBox="1"/>
          <p:nvPr/>
        </p:nvSpPr>
        <p:spPr>
          <a:xfrm>
            <a:off x="708680" y="728870"/>
            <a:ext cx="10992990" cy="5632311"/>
          </a:xfrm>
          <a:prstGeom prst="rect">
            <a:avLst/>
          </a:prstGeom>
          <a:noFill/>
        </p:spPr>
        <p:txBody>
          <a:bodyPr wrap="square" rtlCol="0">
            <a:spAutoFit/>
          </a:bodyPr>
          <a:lstStyle/>
          <a:p>
            <a:pPr marL="342900" indent="-342900">
              <a:buAutoNum type="arabicPeriod"/>
            </a:pPr>
            <a:r>
              <a:rPr lang="en-US" sz="2400" b="1" dirty="0" err="1">
                <a:latin typeface="Times New Roman" panose="02020603050405020304" pitchFamily="18" charset="0"/>
                <a:cs typeface="Times New Roman" panose="02020603050405020304" pitchFamily="18" charset="0"/>
              </a:rPr>
              <a:t>Tạo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permanent tablespaces </a:t>
            </a:r>
            <a:r>
              <a:rPr lang="en-US" sz="2400" b="1" dirty="0" err="1">
                <a:latin typeface="Times New Roman" panose="02020603050405020304" pitchFamily="18" charset="0"/>
                <a:cs typeface="Times New Roman" panose="02020603050405020304" pitchFamily="18" charset="0"/>
              </a:rPr>
              <a:t>với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thông</a:t>
            </a:r>
            <a:r>
              <a:rPr lang="en-US" sz="2400" b="1" dirty="0">
                <a:latin typeface="Times New Roman" panose="02020603050405020304" pitchFamily="18" charset="0"/>
                <a:cs typeface="Times New Roman" panose="02020603050405020304" pitchFamily="18" charset="0"/>
              </a:rPr>
              <a:t> tin </a:t>
            </a:r>
            <a:r>
              <a:rPr lang="en-US" sz="2400" b="1" dirty="0" err="1">
                <a:latin typeface="Times New Roman" panose="02020603050405020304" pitchFamily="18" charset="0"/>
                <a:cs typeface="Times New Roman" panose="02020603050405020304" pitchFamily="18" charset="0"/>
              </a:rPr>
              <a:t>như</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sau</a:t>
            </a:r>
            <a:r>
              <a:rPr lang="en-US" sz="2400" b="1"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	Tablespace name: </a:t>
            </a:r>
            <a:r>
              <a:rPr lang="en-US" sz="2400" b="1" dirty="0">
                <a:latin typeface="Times New Roman" panose="02020603050405020304" pitchFamily="18" charset="0"/>
                <a:cs typeface="Times New Roman" panose="02020603050405020304" pitchFamily="18" charset="0"/>
              </a:rPr>
              <a:t>DATA01</a:t>
            </a:r>
          </a:p>
          <a:p>
            <a:r>
              <a:rPr lang="en-US" sz="2400" dirty="0">
                <a:latin typeface="Times New Roman" panose="02020603050405020304" pitchFamily="18" charset="0"/>
                <a:cs typeface="Times New Roman" panose="02020603050405020304" pitchFamily="18" charset="0"/>
              </a:rPr>
              <a:t>	Data file name: </a:t>
            </a:r>
            <a:r>
              <a:rPr lang="en-US" sz="2400" b="1" dirty="0">
                <a:latin typeface="Times New Roman" panose="02020603050405020304" pitchFamily="18" charset="0"/>
                <a:cs typeface="Times New Roman" panose="02020603050405020304" pitchFamily="18" charset="0"/>
              </a:rPr>
              <a:t>data01.dbf</a:t>
            </a:r>
          </a:p>
          <a:p>
            <a:r>
              <a:rPr lang="en-US" sz="2400" dirty="0">
                <a:latin typeface="Times New Roman" panose="02020603050405020304" pitchFamily="18" charset="0"/>
                <a:cs typeface="Times New Roman" panose="02020603050405020304" pitchFamily="18" charset="0"/>
              </a:rPr>
              <a:t>	size: 5M</a:t>
            </a:r>
          </a:p>
          <a:p>
            <a:r>
              <a:rPr lang="en-US" sz="2400" dirty="0">
                <a:latin typeface="Times New Roman" panose="02020603050405020304" pitchFamily="18" charset="0"/>
                <a:cs typeface="Times New Roman" panose="02020603050405020304" pitchFamily="18" charset="0"/>
              </a:rPr>
              <a:t>	location: </a:t>
            </a:r>
            <a:r>
              <a:rPr lang="en-US" sz="2400" b="1" dirty="0">
                <a:latin typeface="Times New Roman" panose="02020603050405020304" pitchFamily="18" charset="0"/>
                <a:cs typeface="Times New Roman" panose="02020603050405020304" pitchFamily="18" charset="0"/>
              </a:rPr>
              <a:t>C:\oradata</a:t>
            </a:r>
          </a:p>
          <a:p>
            <a:r>
              <a:rPr lang="en-US" sz="2400" b="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	Tablespace name: </a:t>
            </a:r>
            <a:r>
              <a:rPr lang="en-US" sz="2400" b="1" dirty="0">
                <a:latin typeface="Times New Roman" panose="02020603050405020304" pitchFamily="18" charset="0"/>
                <a:cs typeface="Times New Roman" panose="02020603050405020304" pitchFamily="18" charset="0"/>
              </a:rPr>
              <a:t>DATA02</a:t>
            </a:r>
          </a:p>
          <a:p>
            <a:r>
              <a:rPr lang="en-US" sz="2400" dirty="0">
                <a:latin typeface="Times New Roman" panose="02020603050405020304" pitchFamily="18" charset="0"/>
                <a:cs typeface="Times New Roman" panose="02020603050405020304" pitchFamily="18" charset="0"/>
              </a:rPr>
              <a:t>	Data file name: </a:t>
            </a:r>
            <a:r>
              <a:rPr lang="en-US" sz="2400" b="1" dirty="0">
                <a:latin typeface="Times New Roman" panose="02020603050405020304" pitchFamily="18" charset="0"/>
                <a:cs typeface="Times New Roman" panose="02020603050405020304" pitchFamily="18" charset="0"/>
              </a:rPr>
              <a:t>data02.dbf</a:t>
            </a:r>
          </a:p>
          <a:p>
            <a:r>
              <a:rPr lang="en-US" sz="2400" dirty="0">
                <a:latin typeface="Times New Roman" panose="02020603050405020304" pitchFamily="18" charset="0"/>
                <a:cs typeface="Times New Roman" panose="02020603050405020304" pitchFamily="18" charset="0"/>
              </a:rPr>
              <a:t>	size: </a:t>
            </a:r>
            <a:r>
              <a:rPr lang="en-US" sz="2400" b="1" dirty="0">
                <a:latin typeface="Times New Roman" panose="02020603050405020304" pitchFamily="18" charset="0"/>
                <a:cs typeface="Times New Roman" panose="02020603050405020304" pitchFamily="18" charset="0"/>
              </a:rPr>
              <a:t>10M</a:t>
            </a:r>
          </a:p>
          <a:p>
            <a:pPr marL="0" lvl="1"/>
            <a:r>
              <a:rPr lang="en-US" sz="2400" dirty="0">
                <a:latin typeface="Times New Roman" panose="02020603050405020304" pitchFamily="18" charset="0"/>
                <a:cs typeface="Times New Roman" panose="02020603050405020304" pitchFamily="18" charset="0"/>
              </a:rPr>
              <a:t>	location: </a:t>
            </a:r>
            <a:r>
              <a:rPr lang="en-US" sz="2400" b="1" dirty="0">
                <a:latin typeface="Times New Roman" panose="02020603050405020304" pitchFamily="18" charset="0"/>
                <a:cs typeface="Times New Roman" panose="02020603050405020304" pitchFamily="18" charset="0"/>
              </a:rPr>
              <a:t>C:\oradata</a:t>
            </a:r>
          </a:p>
          <a:p>
            <a:pPr marL="0" lvl="1"/>
            <a:r>
              <a:rPr lang="en-US" sz="2400" b="1"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	Tablespace name:  </a:t>
            </a:r>
            <a:r>
              <a:rPr lang="en-US" sz="2400" b="1" dirty="0">
                <a:latin typeface="Times New Roman" panose="02020603050405020304" pitchFamily="18" charset="0"/>
                <a:cs typeface="Times New Roman" panose="02020603050405020304" pitchFamily="18" charset="0"/>
              </a:rPr>
              <a:t>INDEX01</a:t>
            </a:r>
          </a:p>
          <a:p>
            <a:pPr lvl="1">
              <a:tabLst>
                <a:tab pos="628650" algn="l"/>
              </a:tabLst>
            </a:pPr>
            <a:r>
              <a:rPr lang="en-US" sz="2400" dirty="0">
                <a:latin typeface="Times New Roman" panose="02020603050405020304" pitchFamily="18" charset="0"/>
                <a:cs typeface="Times New Roman" panose="02020603050405020304" pitchFamily="18" charset="0"/>
              </a:rPr>
              <a:t>		Data file name:  </a:t>
            </a:r>
            <a:r>
              <a:rPr lang="en-US" sz="2400" b="1" dirty="0">
                <a:latin typeface="Times New Roman" panose="02020603050405020304" pitchFamily="18" charset="0"/>
                <a:cs typeface="Times New Roman" panose="02020603050405020304" pitchFamily="18" charset="0"/>
              </a:rPr>
              <a:t>index01.dbf</a:t>
            </a:r>
          </a:p>
          <a:p>
            <a:pPr lvl="1">
              <a:tabLst>
                <a:tab pos="628650" algn="l"/>
              </a:tabLst>
            </a:pPr>
            <a:r>
              <a:rPr lang="en-US" sz="2400" dirty="0">
                <a:latin typeface="Times New Roman" panose="02020603050405020304" pitchFamily="18" charset="0"/>
                <a:cs typeface="Times New Roman" panose="02020603050405020304" pitchFamily="18" charset="0"/>
              </a:rPr>
              <a:t>		Size:  </a:t>
            </a:r>
            <a:r>
              <a:rPr lang="en-US" sz="2400" b="1" dirty="0">
                <a:latin typeface="Times New Roman" panose="02020603050405020304" pitchFamily="18" charset="0"/>
                <a:cs typeface="Times New Roman" panose="02020603050405020304" pitchFamily="18" charset="0"/>
              </a:rPr>
              <a:t>10M</a:t>
            </a:r>
          </a:p>
          <a:p>
            <a:pPr marL="0" lvl="1"/>
            <a:r>
              <a:rPr lang="en-US" sz="2400" dirty="0">
                <a:latin typeface="Times New Roman" panose="02020603050405020304" pitchFamily="18" charset="0"/>
                <a:cs typeface="Times New Roman" panose="02020603050405020304" pitchFamily="18" charset="0"/>
              </a:rPr>
              <a:t>	Location:  </a:t>
            </a:r>
            <a:r>
              <a:rPr lang="en-US" sz="2400" b="1" dirty="0">
                <a:latin typeface="Times New Roman" panose="02020603050405020304" pitchFamily="18" charset="0"/>
                <a:cs typeface="Times New Roman" panose="02020603050405020304" pitchFamily="18" charset="0"/>
              </a:rPr>
              <a:t>c:\oracle\oradata</a:t>
            </a:r>
          </a:p>
          <a:p>
            <a:pPr lvl="1">
              <a:tabLst>
                <a:tab pos="628650" algn="l"/>
              </a:tabLst>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rộng</a:t>
            </a:r>
            <a:r>
              <a:rPr lang="en-US" sz="2400" dirty="0">
                <a:latin typeface="Times New Roman" panose="02020603050405020304" pitchFamily="18" charset="0"/>
                <a:cs typeface="Times New Roman" panose="02020603050405020304" pitchFamily="18" charset="0"/>
              </a:rPr>
              <a:t> 500K, dung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datafile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50 M</a:t>
            </a:r>
          </a:p>
          <a:p>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752522" y="1285461"/>
            <a:ext cx="3949148" cy="1569660"/>
          </a:xfrm>
          <a:prstGeom prst="rect">
            <a:avLst/>
          </a:prstGeom>
          <a:noFill/>
        </p:spPr>
        <p:txBody>
          <a:bodyPr wrap="square" rtlCol="0">
            <a:spAutoFit/>
          </a:bodyPr>
          <a:lstStyle/>
          <a:p>
            <a:pPr marL="292100" indent="-292100" algn="just"/>
            <a:r>
              <a:rPr lang="en-US" sz="2400" b="1">
                <a:latin typeface="Times New Roman" panose="02020603050405020304" pitchFamily="18" charset="0"/>
                <a:cs typeface="Times New Roman" panose="02020603050405020304" pitchFamily="18" charset="0"/>
              </a:rPr>
              <a:t>d. </a:t>
            </a:r>
            <a:r>
              <a:rPr lang="en-US" sz="2400">
                <a:latin typeface="Times New Roman" panose="02020603050405020304" pitchFamily="18" charset="0"/>
                <a:cs typeface="Times New Roman" panose="02020603050405020304" pitchFamily="18" charset="0"/>
              </a:rPr>
              <a:t>Hiển thị thông tin về tên tablespace, datafile, kích thước datafile, trạng thái tablespace, ...</a:t>
            </a:r>
          </a:p>
        </p:txBody>
      </p:sp>
    </p:spTree>
    <p:extLst>
      <p:ext uri="{BB962C8B-B14F-4D97-AF65-F5344CB8AC3E}">
        <p14:creationId xmlns:p14="http://schemas.microsoft.com/office/powerpoint/2010/main" val="1166526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Bài tập</a:t>
            </a:r>
            <a:endParaRPr lang="vi-VN"/>
          </a:p>
        </p:txBody>
      </p:sp>
      <p:sp>
        <p:nvSpPr>
          <p:cNvPr id="3" name="TextBox 2"/>
          <p:cNvSpPr txBox="1"/>
          <p:nvPr/>
        </p:nvSpPr>
        <p:spPr>
          <a:xfrm>
            <a:off x="708680" y="728870"/>
            <a:ext cx="10992990" cy="6186309"/>
          </a:xfrm>
          <a:prstGeom prst="rect">
            <a:avLst/>
          </a:prstGeom>
          <a:noFill/>
        </p:spPr>
        <p:txBody>
          <a:bodyPr wrap="square" rtlCol="0">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5MB dung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tablespace DATA02. </a:t>
            </a:r>
            <a:r>
              <a:rPr lang="en-US" sz="2400" dirty="0" err="1">
                <a:latin typeface="Times New Roman" panose="02020603050405020304" pitchFamily="18" charset="0"/>
                <a:cs typeface="Times New Roman" panose="02020603050405020304" pitchFamily="18" charset="0"/>
              </a:rPr>
              <a:t>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b="1"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Di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datafile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tablespace INDEX01sang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oracle_home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oradata</a:t>
            </a:r>
            <a:r>
              <a:rPr lang="en-US" sz="2400" dirty="0">
                <a:latin typeface="Times New Roman" panose="02020603050405020304" pitchFamily="18" charset="0"/>
                <a:cs typeface="Times New Roman" panose="02020603050405020304" pitchFamily="18" charset="0"/>
              </a:rPr>
              <a:t>. </a:t>
            </a:r>
          </a:p>
          <a:p>
            <a:pPr marL="344488" indent="-344488" algn="just">
              <a:lnSpc>
                <a:spcPct val="150000"/>
              </a:lnSpc>
            </a:pPr>
            <a:r>
              <a:rPr lang="en-US" sz="2400" b="1"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user SYSTEM,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TEST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tablespace DATA01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a:t>
            </a:r>
          </a:p>
          <a:p>
            <a:pPr marL="344488" indent="-52388" algn="just">
              <a:lnSpc>
                <a:spcPct val="150000"/>
              </a:lnSpc>
            </a:pPr>
            <a:r>
              <a:rPr lang="en-US" sz="2400" b="1" i="1" dirty="0">
                <a:latin typeface="Times New Roman" panose="02020603050405020304" pitchFamily="18" charset="0"/>
                <a:cs typeface="Times New Roman" panose="02020603050405020304" pitchFamily="18" charset="0"/>
              </a:rPr>
              <a:t>Create table TEST(id number(5)) tablespace DATA01;</a:t>
            </a:r>
          </a:p>
          <a:p>
            <a:pPr marL="292100" algn="just">
              <a:lnSpc>
                <a:spcPct val="150000"/>
              </a:lnSpc>
            </a:pP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tablespace DATA01 sang READ ONLY. Insert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TEST. What happen?</a:t>
            </a:r>
          </a:p>
          <a:p>
            <a:pPr algn="just">
              <a:lnSpc>
                <a:spcPct val="150000"/>
              </a:lnSpc>
            </a:pPr>
            <a:r>
              <a:rPr lang="en-US" sz="2400" b="1"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DATA01 sang READ WRITE .</a:t>
            </a:r>
          </a:p>
          <a:p>
            <a:pPr algn="just">
              <a:lnSpc>
                <a:spcPct val="150000"/>
              </a:lnSpc>
            </a:pPr>
            <a:r>
              <a:rPr lang="en-US" sz="2400" b="1"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kê</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datafile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C:\ORACLE. </a:t>
            </a:r>
            <a:r>
              <a:rPr lang="en-US" sz="2400" dirty="0" err="1">
                <a:latin typeface="Times New Roman" panose="02020603050405020304" pitchFamily="18" charset="0"/>
                <a:cs typeface="Times New Roman" panose="02020603050405020304" pitchFamily="18" charset="0"/>
              </a:rPr>
              <a:t>Gợi</a:t>
            </a:r>
            <a:r>
              <a:rPr lang="en-US" sz="2400" dirty="0">
                <a:latin typeface="Times New Roman" panose="02020603050405020304" pitchFamily="18" charset="0"/>
                <a:cs typeface="Times New Roman" panose="02020603050405020304" pitchFamily="18" charset="0"/>
              </a:rPr>
              <a:t> ý: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view </a:t>
            </a:r>
            <a:r>
              <a:rPr lang="en-US" sz="2400" b="1" dirty="0" err="1">
                <a:latin typeface="Times New Roman" panose="02020603050405020304" pitchFamily="18" charset="0"/>
                <a:cs typeface="Times New Roman" panose="02020603050405020304" pitchFamily="18" charset="0"/>
              </a:rPr>
              <a:t>dba_data_files</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b="1" dirty="0">
                <a:latin typeface="Times New Roman" panose="02020603050405020304" pitchFamily="18" charset="0"/>
                <a:cs typeface="Times New Roman" panose="02020603050405020304" pitchFamily="18" charset="0"/>
              </a:rPr>
              <a:t>7</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Xóa</a:t>
            </a:r>
            <a:r>
              <a:rPr lang="en-US" sz="2400" dirty="0">
                <a:latin typeface="Times New Roman" panose="02020603050405020304" pitchFamily="18" charset="0"/>
                <a:cs typeface="Times New Roman" panose="02020603050405020304" pitchFamily="18" charset="0"/>
              </a:rPr>
              <a:t> tablespace DATA01.</a:t>
            </a:r>
          </a:p>
        </p:txBody>
      </p:sp>
    </p:spTree>
    <p:extLst>
      <p:ext uri="{BB962C8B-B14F-4D97-AF65-F5344CB8AC3E}">
        <p14:creationId xmlns:p14="http://schemas.microsoft.com/office/powerpoint/2010/main" val="380927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CẤU TRÚC CỦA DATABASE</a:t>
            </a:r>
            <a:endParaRPr lang="vi-VN"/>
          </a:p>
        </p:txBody>
      </p:sp>
      <p:sp>
        <p:nvSpPr>
          <p:cNvPr id="4" name="Rectangle 2"/>
          <p:cNvSpPr txBox="1">
            <a:spLocks noChangeArrowheads="1"/>
          </p:cNvSpPr>
          <p:nvPr/>
        </p:nvSpPr>
        <p:spPr bwMode="auto">
          <a:xfrm>
            <a:off x="509589" y="883491"/>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sz="2800" b="1" i="0" u="none" strike="noStrike" kern="1200" cap="none" spc="0" normalizeH="0" baseline="0" noProof="0">
                <a:ln>
                  <a:noFill/>
                </a:ln>
                <a:solidFill>
                  <a:srgbClr val="000000"/>
                </a:solidFill>
                <a:effectLst/>
                <a:uLnTx/>
                <a:uFillTx/>
                <a:latin typeface="Arial"/>
              </a:rPr>
              <a:t>1. Tablespaces và Data Files</a:t>
            </a:r>
          </a:p>
        </p:txBody>
      </p:sp>
      <p:sp>
        <p:nvSpPr>
          <p:cNvPr id="5" name="Rectangle 3"/>
          <p:cNvSpPr txBox="1">
            <a:spLocks noChangeArrowheads="1"/>
          </p:cNvSpPr>
          <p:nvPr/>
        </p:nvSpPr>
        <p:spPr bwMode="auto">
          <a:xfrm>
            <a:off x="2074863" y="1807416"/>
            <a:ext cx="73660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sz="2200" b="1" i="0" u="none" strike="noStrike" kern="1200" cap="none" spc="0" normalizeH="0" baseline="0" noProof="0">
                <a:ln>
                  <a:noFill/>
                </a:ln>
                <a:solidFill>
                  <a:srgbClr val="000000"/>
                </a:solidFill>
                <a:effectLst/>
                <a:uLnTx/>
                <a:uFillTx/>
                <a:latin typeface="Arial"/>
              </a:rPr>
              <a:t>Oracle lưu trữ dữ liệu logic trong tablespace và dữ liệu vật lý trong data file.</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200" b="1" i="0" u="none" strike="noStrike" kern="1200" cap="none" spc="0" normalizeH="0" baseline="0" noProof="0">
                <a:ln>
                  <a:noFill/>
                </a:ln>
                <a:solidFill>
                  <a:srgbClr val="000000"/>
                </a:solidFill>
                <a:effectLst/>
                <a:uLnTx/>
                <a:uFillTx/>
                <a:latin typeface="Arial"/>
              </a:rPr>
              <a:t>Tablespace: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Thuộc về chỉ một cơ sở dữ  trong một thời điểm nhất định.</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Bao gồm một hoặc nhiều data file.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Tách ra thành nhiều đơn vị lưu trữ logic.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200" b="1" i="0" u="none" strike="noStrike" kern="1200" cap="none" spc="0" normalizeH="0" baseline="0" noProof="0">
                <a:ln>
                  <a:noFill/>
                </a:ln>
                <a:solidFill>
                  <a:srgbClr val="000000"/>
                </a:solidFill>
                <a:effectLst/>
                <a:uLnTx/>
                <a:uFillTx/>
                <a:latin typeface="Arial"/>
              </a:rPr>
              <a:t>Data file:	</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Thuộc về một tablespace </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	và một database.</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Là một nơi kho chứa cho</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r>
              <a:rPr kumimoji="0" lang="en-US" sz="2000" b="1" i="0" u="none" strike="noStrike" kern="1200" cap="none" spc="0" normalizeH="0" baseline="0" noProof="0">
                <a:ln>
                  <a:noFill/>
                </a:ln>
                <a:solidFill>
                  <a:srgbClr val="000000"/>
                </a:solidFill>
                <a:effectLst/>
                <a:uLnTx/>
                <a:uFillTx/>
                <a:latin typeface="Arial"/>
              </a:rPr>
              <a:t>   lược đồ đối tượng dữ liệu.</a:t>
            </a:r>
          </a:p>
        </p:txBody>
      </p:sp>
      <p:grpSp>
        <p:nvGrpSpPr>
          <p:cNvPr id="6" name="Group 4"/>
          <p:cNvGrpSpPr>
            <a:grpSpLocks/>
          </p:cNvGrpSpPr>
          <p:nvPr/>
        </p:nvGrpSpPr>
        <p:grpSpPr bwMode="auto">
          <a:xfrm>
            <a:off x="6691313" y="4399804"/>
            <a:ext cx="2514600" cy="1839912"/>
            <a:chOff x="3452" y="2777"/>
            <a:chExt cx="1584" cy="1159"/>
          </a:xfrm>
        </p:grpSpPr>
        <p:sp>
          <p:nvSpPr>
            <p:cNvPr id="7" name="Rectangle 5"/>
            <p:cNvSpPr>
              <a:spLocks noChangeArrowheads="1"/>
            </p:cNvSpPr>
            <p:nvPr/>
          </p:nvSpPr>
          <p:spPr bwMode="blackWhite">
            <a:xfrm>
              <a:off x="3452" y="2777"/>
              <a:ext cx="1584" cy="1159"/>
            </a:xfrm>
            <a:prstGeom prst="rect">
              <a:avLst/>
            </a:prstGeom>
            <a:solidFill>
              <a:srgbClr val="FFCC33"/>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 name="Rectangle 6"/>
            <p:cNvSpPr>
              <a:spLocks noChangeArrowheads="1"/>
            </p:cNvSpPr>
            <p:nvPr/>
          </p:nvSpPr>
          <p:spPr bwMode="auto">
            <a:xfrm>
              <a:off x="3525" y="2837"/>
              <a:ext cx="804"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algn="l" defTabSz="1041400">
                <a:defRPr sz="2400">
                  <a:solidFill>
                    <a:schemeClr val="tx1"/>
                  </a:solidFill>
                  <a:latin typeface="Times New Roman" panose="02020603050405020304" pitchFamily="18" charset="0"/>
                </a:defRPr>
              </a:lvl1pPr>
              <a:lvl2pPr marL="461963" algn="l" defTabSz="1041400">
                <a:defRPr sz="2400">
                  <a:solidFill>
                    <a:schemeClr val="tx1"/>
                  </a:solidFill>
                  <a:latin typeface="Times New Roman" panose="02020603050405020304" pitchFamily="18" charset="0"/>
                </a:defRPr>
              </a:lvl2pPr>
              <a:lvl3pPr marL="925513" algn="l" defTabSz="1041400">
                <a:defRPr sz="2400">
                  <a:solidFill>
                    <a:schemeClr val="tx1"/>
                  </a:solidFill>
                  <a:latin typeface="Times New Roman" panose="02020603050405020304" pitchFamily="18" charset="0"/>
                </a:defRPr>
              </a:lvl3pPr>
              <a:lvl4pPr marL="1389063" algn="l" defTabSz="1041400">
                <a:defRPr sz="2400">
                  <a:solidFill>
                    <a:schemeClr val="tx1"/>
                  </a:solidFill>
                  <a:latin typeface="Times New Roman" panose="02020603050405020304" pitchFamily="18" charset="0"/>
                </a:defRPr>
              </a:lvl4pPr>
              <a:lvl5pPr marL="1854200" algn="l" defTabSz="1041400">
                <a:defRPr sz="2400">
                  <a:solidFill>
                    <a:schemeClr val="tx1"/>
                  </a:solidFill>
                  <a:latin typeface="Times New Roman" panose="02020603050405020304" pitchFamily="18" charset="0"/>
                </a:defRPr>
              </a:lvl5pPr>
              <a:lvl6pPr marL="2311400" defTabSz="1041400" fontAlgn="base">
                <a:spcBef>
                  <a:spcPct val="0"/>
                </a:spcBef>
                <a:spcAft>
                  <a:spcPct val="0"/>
                </a:spcAft>
                <a:defRPr sz="2400">
                  <a:solidFill>
                    <a:schemeClr val="tx1"/>
                  </a:solidFill>
                  <a:latin typeface="Times New Roman" panose="02020603050405020304" pitchFamily="18" charset="0"/>
                </a:defRPr>
              </a:lvl6pPr>
              <a:lvl7pPr marL="2768600" defTabSz="1041400" fontAlgn="base">
                <a:spcBef>
                  <a:spcPct val="0"/>
                </a:spcBef>
                <a:spcAft>
                  <a:spcPct val="0"/>
                </a:spcAft>
                <a:defRPr sz="2400">
                  <a:solidFill>
                    <a:schemeClr val="tx1"/>
                  </a:solidFill>
                  <a:latin typeface="Times New Roman" panose="02020603050405020304" pitchFamily="18" charset="0"/>
                </a:defRPr>
              </a:lvl7pPr>
              <a:lvl8pPr marL="3225800" defTabSz="1041400" fontAlgn="base">
                <a:spcBef>
                  <a:spcPct val="0"/>
                </a:spcBef>
                <a:spcAft>
                  <a:spcPct val="0"/>
                </a:spcAft>
                <a:defRPr sz="2400">
                  <a:solidFill>
                    <a:schemeClr val="tx1"/>
                  </a:solidFill>
                  <a:latin typeface="Times New Roman" panose="02020603050405020304" pitchFamily="18" charset="0"/>
                </a:defRPr>
              </a:lvl8pPr>
              <a:lvl9pPr marL="3683000" defTabSz="1041400"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Arial" panose="020B0604020202020204" pitchFamily="34" charset="0"/>
                </a:rPr>
                <a:t>Database</a:t>
              </a:r>
            </a:p>
          </p:txBody>
        </p:sp>
        <p:sp>
          <p:nvSpPr>
            <p:cNvPr id="9" name="Rectangle 7"/>
            <p:cNvSpPr>
              <a:spLocks noChangeArrowheads="1"/>
            </p:cNvSpPr>
            <p:nvPr/>
          </p:nvSpPr>
          <p:spPr bwMode="blackWhite">
            <a:xfrm>
              <a:off x="3566" y="3055"/>
              <a:ext cx="1355" cy="738"/>
            </a:xfrm>
            <a:prstGeom prst="rect">
              <a:avLst/>
            </a:prstGeom>
            <a:solidFill>
              <a:srgbClr val="99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0" name="Group 8"/>
            <p:cNvGrpSpPr>
              <a:grpSpLocks/>
            </p:cNvGrpSpPr>
            <p:nvPr/>
          </p:nvGrpSpPr>
          <p:grpSpPr bwMode="auto">
            <a:xfrm>
              <a:off x="3755" y="3298"/>
              <a:ext cx="411" cy="443"/>
              <a:chOff x="1070" y="1910"/>
              <a:chExt cx="532" cy="412"/>
            </a:xfrm>
          </p:grpSpPr>
          <p:sp>
            <p:nvSpPr>
              <p:cNvPr id="17" name="Rectangle 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 name="Oval 10"/>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 name="Oval 1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1" name="Group 12"/>
            <p:cNvGrpSpPr>
              <a:grpSpLocks/>
            </p:cNvGrpSpPr>
            <p:nvPr/>
          </p:nvGrpSpPr>
          <p:grpSpPr bwMode="auto">
            <a:xfrm>
              <a:off x="4290" y="3304"/>
              <a:ext cx="411" cy="443"/>
              <a:chOff x="1070" y="1910"/>
              <a:chExt cx="532" cy="412"/>
            </a:xfrm>
          </p:grpSpPr>
          <p:sp>
            <p:nvSpPr>
              <p:cNvPr id="14" name="Rectangle 1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5" name="Oval 1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 name="Oval 1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12" name="Rectangle 16"/>
            <p:cNvSpPr>
              <a:spLocks noChangeArrowheads="1"/>
            </p:cNvSpPr>
            <p:nvPr/>
          </p:nvSpPr>
          <p:spPr bwMode="auto">
            <a:xfrm>
              <a:off x="3611" y="3097"/>
              <a:ext cx="1015"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algn="l" defTabSz="1041400">
                <a:defRPr sz="2400">
                  <a:solidFill>
                    <a:schemeClr val="tx1"/>
                  </a:solidFill>
                  <a:latin typeface="Times New Roman" panose="02020603050405020304" pitchFamily="18" charset="0"/>
                </a:defRPr>
              </a:lvl1pPr>
              <a:lvl2pPr marL="461963" algn="l" defTabSz="1041400">
                <a:defRPr sz="2400">
                  <a:solidFill>
                    <a:schemeClr val="tx1"/>
                  </a:solidFill>
                  <a:latin typeface="Times New Roman" panose="02020603050405020304" pitchFamily="18" charset="0"/>
                </a:defRPr>
              </a:lvl2pPr>
              <a:lvl3pPr marL="925513" algn="l" defTabSz="1041400">
                <a:defRPr sz="2400">
                  <a:solidFill>
                    <a:schemeClr val="tx1"/>
                  </a:solidFill>
                  <a:latin typeface="Times New Roman" panose="02020603050405020304" pitchFamily="18" charset="0"/>
                </a:defRPr>
              </a:lvl3pPr>
              <a:lvl4pPr marL="1389063" algn="l" defTabSz="1041400">
                <a:defRPr sz="2400">
                  <a:solidFill>
                    <a:schemeClr val="tx1"/>
                  </a:solidFill>
                  <a:latin typeface="Times New Roman" panose="02020603050405020304" pitchFamily="18" charset="0"/>
                </a:defRPr>
              </a:lvl4pPr>
              <a:lvl5pPr marL="1854200" algn="l" defTabSz="1041400">
                <a:defRPr sz="2400">
                  <a:solidFill>
                    <a:schemeClr val="tx1"/>
                  </a:solidFill>
                  <a:latin typeface="Times New Roman" panose="02020603050405020304" pitchFamily="18" charset="0"/>
                </a:defRPr>
              </a:lvl5pPr>
              <a:lvl6pPr marL="2311400" defTabSz="1041400" fontAlgn="base">
                <a:spcBef>
                  <a:spcPct val="0"/>
                </a:spcBef>
                <a:spcAft>
                  <a:spcPct val="0"/>
                </a:spcAft>
                <a:defRPr sz="2400">
                  <a:solidFill>
                    <a:schemeClr val="tx1"/>
                  </a:solidFill>
                  <a:latin typeface="Times New Roman" panose="02020603050405020304" pitchFamily="18" charset="0"/>
                </a:defRPr>
              </a:lvl6pPr>
              <a:lvl7pPr marL="2768600" defTabSz="1041400" fontAlgn="base">
                <a:spcBef>
                  <a:spcPct val="0"/>
                </a:spcBef>
                <a:spcAft>
                  <a:spcPct val="0"/>
                </a:spcAft>
                <a:defRPr sz="2400">
                  <a:solidFill>
                    <a:schemeClr val="tx1"/>
                  </a:solidFill>
                  <a:latin typeface="Times New Roman" panose="02020603050405020304" pitchFamily="18" charset="0"/>
                </a:defRPr>
              </a:lvl7pPr>
              <a:lvl8pPr marL="3225800" defTabSz="1041400" fontAlgn="base">
                <a:spcBef>
                  <a:spcPct val="0"/>
                </a:spcBef>
                <a:spcAft>
                  <a:spcPct val="0"/>
                </a:spcAft>
                <a:defRPr sz="2400">
                  <a:solidFill>
                    <a:schemeClr val="tx1"/>
                  </a:solidFill>
                  <a:latin typeface="Times New Roman" panose="02020603050405020304" pitchFamily="18" charset="0"/>
                </a:defRPr>
              </a:lvl8pPr>
              <a:lvl9pPr marL="3683000" defTabSz="1041400"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Arial" panose="020B0604020202020204" pitchFamily="34" charset="0"/>
                </a:rPr>
                <a:t>Tablespace</a:t>
              </a:r>
            </a:p>
          </p:txBody>
        </p:sp>
        <p:sp>
          <p:nvSpPr>
            <p:cNvPr id="13" name="Rectangle 17"/>
            <p:cNvSpPr>
              <a:spLocks noChangeArrowheads="1"/>
            </p:cNvSpPr>
            <p:nvPr/>
          </p:nvSpPr>
          <p:spPr bwMode="auto">
            <a:xfrm>
              <a:off x="3734" y="3541"/>
              <a:ext cx="1015"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algn="l" defTabSz="1041400">
                <a:defRPr sz="2400">
                  <a:solidFill>
                    <a:schemeClr val="tx1"/>
                  </a:solidFill>
                  <a:latin typeface="Times New Roman" panose="02020603050405020304" pitchFamily="18" charset="0"/>
                </a:defRPr>
              </a:lvl1pPr>
              <a:lvl2pPr marL="461963" algn="l" defTabSz="1041400">
                <a:defRPr sz="2400">
                  <a:solidFill>
                    <a:schemeClr val="tx1"/>
                  </a:solidFill>
                  <a:latin typeface="Times New Roman" panose="02020603050405020304" pitchFamily="18" charset="0"/>
                </a:defRPr>
              </a:lvl2pPr>
              <a:lvl3pPr marL="925513" algn="l" defTabSz="1041400">
                <a:defRPr sz="2400">
                  <a:solidFill>
                    <a:schemeClr val="tx1"/>
                  </a:solidFill>
                  <a:latin typeface="Times New Roman" panose="02020603050405020304" pitchFamily="18" charset="0"/>
                </a:defRPr>
              </a:lvl3pPr>
              <a:lvl4pPr marL="1389063" algn="l" defTabSz="1041400">
                <a:defRPr sz="2400">
                  <a:solidFill>
                    <a:schemeClr val="tx1"/>
                  </a:solidFill>
                  <a:latin typeface="Times New Roman" panose="02020603050405020304" pitchFamily="18" charset="0"/>
                </a:defRPr>
              </a:lvl4pPr>
              <a:lvl5pPr marL="1854200" algn="l" defTabSz="1041400">
                <a:defRPr sz="2400">
                  <a:solidFill>
                    <a:schemeClr val="tx1"/>
                  </a:solidFill>
                  <a:latin typeface="Times New Roman" panose="02020603050405020304" pitchFamily="18" charset="0"/>
                </a:defRPr>
              </a:lvl5pPr>
              <a:lvl6pPr marL="2311400" defTabSz="1041400" fontAlgn="base">
                <a:spcBef>
                  <a:spcPct val="0"/>
                </a:spcBef>
                <a:spcAft>
                  <a:spcPct val="0"/>
                </a:spcAft>
                <a:defRPr sz="2400">
                  <a:solidFill>
                    <a:schemeClr val="tx1"/>
                  </a:solidFill>
                  <a:latin typeface="Times New Roman" panose="02020603050405020304" pitchFamily="18" charset="0"/>
                </a:defRPr>
              </a:lvl6pPr>
              <a:lvl7pPr marL="2768600" defTabSz="1041400" fontAlgn="base">
                <a:spcBef>
                  <a:spcPct val="0"/>
                </a:spcBef>
                <a:spcAft>
                  <a:spcPct val="0"/>
                </a:spcAft>
                <a:defRPr sz="2400">
                  <a:solidFill>
                    <a:schemeClr val="tx1"/>
                  </a:solidFill>
                  <a:latin typeface="Times New Roman" panose="02020603050405020304" pitchFamily="18" charset="0"/>
                </a:defRPr>
              </a:lvl7pPr>
              <a:lvl8pPr marL="3225800" defTabSz="1041400" fontAlgn="base">
                <a:spcBef>
                  <a:spcPct val="0"/>
                </a:spcBef>
                <a:spcAft>
                  <a:spcPct val="0"/>
                </a:spcAft>
                <a:defRPr sz="2400">
                  <a:solidFill>
                    <a:schemeClr val="tx1"/>
                  </a:solidFill>
                  <a:latin typeface="Times New Roman" panose="02020603050405020304" pitchFamily="18" charset="0"/>
                </a:defRPr>
              </a:lvl8pPr>
              <a:lvl9pPr marL="3683000" defTabSz="1041400"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Arial" panose="020B0604020202020204" pitchFamily="34" charset="0"/>
                </a:rPr>
                <a:t>Data files</a:t>
              </a:r>
            </a:p>
          </p:txBody>
        </p:sp>
      </p:grpSp>
    </p:spTree>
    <p:extLst>
      <p:ext uri="{BB962C8B-B14F-4D97-AF65-F5344CB8AC3E}">
        <p14:creationId xmlns:p14="http://schemas.microsoft.com/office/powerpoint/2010/main" val="180968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CẤU TRÚC CỦA DATABASE</a:t>
            </a:r>
            <a:endParaRPr lang="vi-VN"/>
          </a:p>
        </p:txBody>
      </p:sp>
      <p:sp>
        <p:nvSpPr>
          <p:cNvPr id="4" name="Rectangle 2"/>
          <p:cNvSpPr txBox="1">
            <a:spLocks noChangeArrowheads="1"/>
          </p:cNvSpPr>
          <p:nvPr/>
        </p:nvSpPr>
        <p:spPr bwMode="auto">
          <a:xfrm>
            <a:off x="509589" y="883491"/>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sz="2800" b="1" i="0" u="none" strike="noStrike" kern="1200" cap="none" spc="0" normalizeH="0" baseline="0" noProof="0">
                <a:ln>
                  <a:noFill/>
                </a:ln>
                <a:solidFill>
                  <a:srgbClr val="000000"/>
                </a:solidFill>
                <a:effectLst/>
                <a:uLnTx/>
                <a:uFillTx/>
                <a:latin typeface="Arial"/>
              </a:rPr>
              <a:t>1. Tablespaces và Data Files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904" y="1610066"/>
            <a:ext cx="6464788" cy="5059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83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CẤU TRÚC CỦA DATABASE</a:t>
            </a:r>
            <a:endParaRPr lang="vi-VN"/>
          </a:p>
        </p:txBody>
      </p:sp>
      <p:sp>
        <p:nvSpPr>
          <p:cNvPr id="4" name="Rectangle 2"/>
          <p:cNvSpPr txBox="1">
            <a:spLocks noChangeArrowheads="1"/>
          </p:cNvSpPr>
          <p:nvPr/>
        </p:nvSpPr>
        <p:spPr bwMode="auto">
          <a:xfrm>
            <a:off x="173360" y="869423"/>
            <a:ext cx="11208799"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lvl="2" algn="l"/>
            <a:r>
              <a:rPr lang="en-US"/>
              <a:t>2. Quan hệ giữa segment, extent và các blocks trong tablespace</a:t>
            </a:r>
            <a:endParaRPr lang="vi-VN"/>
          </a:p>
        </p:txBody>
      </p:sp>
      <p:pic>
        <p:nvPicPr>
          <p:cNvPr id="3" name="Picture 2"/>
          <p:cNvPicPr>
            <a:picLocks noChangeAspect="1"/>
          </p:cNvPicPr>
          <p:nvPr/>
        </p:nvPicPr>
        <p:blipFill>
          <a:blip r:embed="rId2"/>
          <a:stretch>
            <a:fillRect/>
          </a:stretch>
        </p:blipFill>
        <p:spPr>
          <a:xfrm>
            <a:off x="1892860" y="1492380"/>
            <a:ext cx="7538323" cy="4971724"/>
          </a:xfrm>
          <a:prstGeom prst="rect">
            <a:avLst/>
          </a:prstGeom>
          <a:ln>
            <a:solidFill>
              <a:srgbClr val="FF0000"/>
            </a:solidFill>
          </a:ln>
        </p:spPr>
      </p:pic>
    </p:spTree>
    <p:extLst>
      <p:ext uri="{BB962C8B-B14F-4D97-AF65-F5344CB8AC3E}">
        <p14:creationId xmlns:p14="http://schemas.microsoft.com/office/powerpoint/2010/main" val="2665127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CẤU TRÚC CỦA DATABASE</a:t>
            </a:r>
            <a:endParaRPr lang="vi-VN"/>
          </a:p>
        </p:txBody>
      </p:sp>
      <p:sp>
        <p:nvSpPr>
          <p:cNvPr id="4" name="Rectangle 2"/>
          <p:cNvSpPr txBox="1">
            <a:spLocks noChangeArrowheads="1"/>
          </p:cNvSpPr>
          <p:nvPr/>
        </p:nvSpPr>
        <p:spPr bwMode="auto">
          <a:xfrm>
            <a:off x="173360" y="728870"/>
            <a:ext cx="11208799"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lvl="2" algn="l"/>
            <a:r>
              <a:rPr lang="en-US"/>
              <a:t>2. Quan hệ giữa segment, extent và các blocks trong tablespace</a:t>
            </a:r>
            <a:endParaRPr lang="vi-VN"/>
          </a:p>
        </p:txBody>
      </p:sp>
      <p:sp>
        <p:nvSpPr>
          <p:cNvPr id="5" name="Rectangle 4"/>
          <p:cNvSpPr/>
          <p:nvPr/>
        </p:nvSpPr>
        <p:spPr>
          <a:xfrm>
            <a:off x="332979" y="1167020"/>
            <a:ext cx="11671787" cy="6109365"/>
          </a:xfrm>
          <a:prstGeom prst="rect">
            <a:avLst/>
          </a:prstGeom>
        </p:spPr>
        <p:txBody>
          <a:bodyPr wrap="square">
            <a:spAutoFit/>
          </a:bodyPr>
          <a:lstStyle/>
          <a:p>
            <a:pPr marL="285750" indent="-285750" algn="just">
              <a:spcAft>
                <a:spcPts val="600"/>
              </a:spcAft>
              <a:buFont typeface="Wingdings" panose="05000000000000000000" pitchFamily="2" charset="2"/>
              <a:buChar char="v"/>
            </a:pPr>
            <a:r>
              <a:rPr lang="en-US" b="1">
                <a:latin typeface="Tahoma" panose="020B0604030504040204" pitchFamily="34" charset="0"/>
                <a:ea typeface="Batang" panose="02030600000101010101" pitchFamily="18" charset="-127"/>
                <a:cs typeface="Arial" panose="020B0604020202020204" pitchFamily="34" charset="0"/>
              </a:rPr>
              <a:t>Data Blocks</a:t>
            </a:r>
            <a:r>
              <a:rPr lang="en-US">
                <a:latin typeface="Tahoma" panose="020B0604030504040204" pitchFamily="34" charset="0"/>
                <a:ea typeface="Batang" panose="02030600000101010101" pitchFamily="18" charset="-127"/>
                <a:cs typeface="Arial" panose="020B0604020202020204" pitchFamily="34" charset="0"/>
              </a:rPr>
              <a:t>:</a:t>
            </a:r>
          </a:p>
          <a:p>
            <a:pPr algn="just">
              <a:spcAft>
                <a:spcPts val="600"/>
              </a:spcAft>
            </a:pPr>
            <a:r>
              <a:rPr lang="en-US" sz="2400">
                <a:latin typeface="Times New Roman" panose="02020603050405020304" pitchFamily="18" charset="0"/>
                <a:cs typeface="Times New Roman" panose="02020603050405020304" pitchFamily="18" charset="0"/>
              </a:rPr>
              <a:t>Đây là đơn vị lưu trữ  dữ liệu nhỏ nhất trong database Oracle. Một block dữ liệu sẽ tương ứng với 1 số byte lưu trữ trong ổ đĩa. Kích thước của block dữ liệu được xác định bởi tham số khởi tạo DB_BLOCK_SIZE ngay khi database được tạo.</a:t>
            </a:r>
          </a:p>
          <a:p>
            <a:pPr marL="285750" indent="-285750" algn="just">
              <a:spcAft>
                <a:spcPts val="600"/>
              </a:spcAft>
              <a:buFont typeface="Wingdings" panose="05000000000000000000" pitchFamily="2" charset="2"/>
              <a:buChar char="v"/>
            </a:pPr>
            <a:r>
              <a:rPr lang="en-US" b="1">
                <a:latin typeface="Tahoma" panose="020B0604030504040204" pitchFamily="34" charset="0"/>
                <a:ea typeface="Batang" panose="02030600000101010101" pitchFamily="18" charset="-127"/>
                <a:cs typeface="Arial" panose="020B0604020202020204" pitchFamily="34" charset="0"/>
              </a:rPr>
              <a:t>Extents</a:t>
            </a:r>
            <a:endParaRPr lang="vi-VN" b="1">
              <a:latin typeface="Tahoma" panose="020B0604030504040204" pitchFamily="34" charset="0"/>
              <a:ea typeface="Batang" panose="02030600000101010101" pitchFamily="18" charset="-127"/>
              <a:cs typeface="Arial" panose="020B0604020202020204" pitchFamily="34" charset="0"/>
            </a:endParaRPr>
          </a:p>
          <a:p>
            <a:pPr algn="just">
              <a:spcAft>
                <a:spcPts val="600"/>
              </a:spcAft>
            </a:pPr>
            <a:r>
              <a:rPr lang="en-US" sz="2400">
                <a:latin typeface="Times New Roman" panose="02020603050405020304" pitchFamily="18" charset="0"/>
                <a:cs typeface="Times New Roman" panose="02020603050405020304" pitchFamily="18" charset="0"/>
              </a:rPr>
              <a:t>Một extent là 1 tập hợp các data block. Một extent chỉ nằm trên 1 datafile.</a:t>
            </a:r>
          </a:p>
          <a:p>
            <a:pPr marL="285750" indent="-285750" algn="just">
              <a:spcAft>
                <a:spcPts val="600"/>
              </a:spcAft>
              <a:buFont typeface="Wingdings" panose="05000000000000000000" pitchFamily="2" charset="2"/>
              <a:buChar char="v"/>
            </a:pPr>
            <a:r>
              <a:rPr lang="en-US" b="1">
                <a:latin typeface="Tahoma" panose="020B0604030504040204" pitchFamily="34" charset="0"/>
                <a:ea typeface="Batang" panose="02030600000101010101" pitchFamily="18" charset="-127"/>
                <a:cs typeface="Arial" panose="020B0604020202020204" pitchFamily="34" charset="0"/>
              </a:rPr>
              <a:t>Segments</a:t>
            </a:r>
            <a:endParaRPr lang="vi-VN" b="1">
              <a:latin typeface="Tahoma" panose="020B0604030504040204" pitchFamily="34" charset="0"/>
              <a:ea typeface="Batang" panose="02030600000101010101" pitchFamily="18" charset="-127"/>
              <a:cs typeface="Arial" panose="020B0604020202020204" pitchFamily="34" charset="0"/>
            </a:endParaRPr>
          </a:p>
          <a:p>
            <a:pPr algn="just">
              <a:spcAft>
                <a:spcPts val="600"/>
              </a:spcAft>
            </a:pPr>
            <a:r>
              <a:rPr lang="en-US" sz="2400">
                <a:latin typeface="Times New Roman" panose="02020603050405020304" pitchFamily="18" charset="0"/>
                <a:cs typeface="Times New Roman" panose="02020603050405020304" pitchFamily="18" charset="0"/>
              </a:rPr>
              <a:t>Một segment là vùng không gian cấp phát tương ứng với một đối tượng có trong một tablespace. Ta có thể phân ra làm một số loại segment chính sau:</a:t>
            </a:r>
            <a:endParaRPr lang="vi-VN" sz="2400">
              <a:latin typeface="Times New Roman" panose="02020603050405020304" pitchFamily="18" charset="0"/>
              <a:cs typeface="Times New Roman" panose="02020603050405020304" pitchFamily="18" charset="0"/>
            </a:endParaRPr>
          </a:p>
          <a:p>
            <a:pPr marL="342900" lvl="0" indent="-342900" algn="just">
              <a:spcAft>
                <a:spcPts val="200"/>
              </a:spcAft>
              <a:buFont typeface="Arial" panose="020B0604020202020204" pitchFamily="34" charset="0"/>
              <a:buChar char="•"/>
            </a:pPr>
            <a:r>
              <a:rPr lang="en-GB" sz="2400">
                <a:latin typeface="Times New Roman" panose="02020603050405020304" pitchFamily="18" charset="0"/>
                <a:cs typeface="Times New Roman" panose="02020603050405020304" pitchFamily="18" charset="0"/>
              </a:rPr>
              <a:t>Data segments</a:t>
            </a:r>
            <a:endParaRPr lang="vi-VN" sz="2400">
              <a:latin typeface="Times New Roman" panose="02020603050405020304" pitchFamily="18" charset="0"/>
              <a:cs typeface="Times New Roman" panose="02020603050405020304" pitchFamily="18" charset="0"/>
            </a:endParaRPr>
          </a:p>
          <a:p>
            <a:pPr marL="342900" lvl="0" indent="-342900" algn="just">
              <a:spcAft>
                <a:spcPts val="200"/>
              </a:spcAft>
              <a:buFont typeface="Arial" panose="020B0604020202020204" pitchFamily="34" charset="0"/>
              <a:buChar char="•"/>
            </a:pPr>
            <a:r>
              <a:rPr lang="en-GB" sz="2400">
                <a:latin typeface="Times New Roman" panose="02020603050405020304" pitchFamily="18" charset="0"/>
                <a:cs typeface="Times New Roman" panose="02020603050405020304" pitchFamily="18" charset="0"/>
              </a:rPr>
              <a:t>Index segments</a:t>
            </a:r>
            <a:endParaRPr lang="vi-VN" sz="2400">
              <a:latin typeface="Times New Roman" panose="02020603050405020304" pitchFamily="18" charset="0"/>
              <a:cs typeface="Times New Roman" panose="02020603050405020304" pitchFamily="18" charset="0"/>
            </a:endParaRPr>
          </a:p>
          <a:p>
            <a:pPr marL="342900" lvl="0" indent="-342900" algn="just">
              <a:spcAft>
                <a:spcPts val="200"/>
              </a:spcAft>
              <a:buFont typeface="Arial" panose="020B0604020202020204" pitchFamily="34" charset="0"/>
              <a:buChar char="•"/>
            </a:pPr>
            <a:r>
              <a:rPr lang="en-GB" sz="2400">
                <a:latin typeface="Times New Roman" panose="02020603050405020304" pitchFamily="18" charset="0"/>
                <a:cs typeface="Times New Roman" panose="02020603050405020304" pitchFamily="18" charset="0"/>
              </a:rPr>
              <a:t>Temporary segments</a:t>
            </a:r>
            <a:endParaRPr lang="vi-VN" sz="2400">
              <a:latin typeface="Times New Roman" panose="02020603050405020304" pitchFamily="18" charset="0"/>
              <a:cs typeface="Times New Roman" panose="02020603050405020304" pitchFamily="18" charset="0"/>
            </a:endParaRPr>
          </a:p>
          <a:p>
            <a:pPr marL="342900" lvl="0" indent="-342900" algn="just">
              <a:spcAft>
                <a:spcPts val="200"/>
              </a:spcAft>
              <a:buFont typeface="Arial" panose="020B0604020202020204" pitchFamily="34" charset="0"/>
              <a:buChar char="•"/>
            </a:pPr>
            <a:r>
              <a:rPr lang="en-GB" sz="2400">
                <a:latin typeface="Times New Roman" panose="02020603050405020304" pitchFamily="18" charset="0"/>
                <a:cs typeface="Times New Roman" panose="02020603050405020304" pitchFamily="18" charset="0"/>
              </a:rPr>
              <a:t>Undo (Rollback) segments</a:t>
            </a:r>
            <a:endParaRPr lang="vi-VN" sz="2400">
              <a:latin typeface="Times New Roman" panose="02020603050405020304" pitchFamily="18" charset="0"/>
              <a:cs typeface="Times New Roman" panose="02020603050405020304" pitchFamily="18" charset="0"/>
            </a:endParaRPr>
          </a:p>
          <a:p>
            <a:pPr algn="just">
              <a:spcAft>
                <a:spcPts val="600"/>
              </a:spcAft>
            </a:pPr>
            <a:r>
              <a:rPr lang="en-US" sz="2400">
                <a:latin typeface="Times New Roman" panose="02020603050405020304" pitchFamily="18" charset="0"/>
                <a:cs typeface="Times New Roman" panose="02020603050405020304" pitchFamily="18" charset="0"/>
              </a:rPr>
              <a:t>Một segment có thể được trải rộng trên nhiều datafiles thuộc một tablespace.</a:t>
            </a:r>
            <a:endParaRPr lang="vi-VN" sz="2400">
              <a:latin typeface="Times New Roman" panose="02020603050405020304" pitchFamily="18" charset="0"/>
              <a:cs typeface="Times New Roman" panose="02020603050405020304" pitchFamily="18" charset="0"/>
            </a:endParaRPr>
          </a:p>
          <a:p>
            <a:pPr algn="just">
              <a:spcAft>
                <a:spcPts val="600"/>
              </a:spcAft>
            </a:pPr>
            <a:endParaRPr lang="en-US"/>
          </a:p>
        </p:txBody>
      </p:sp>
    </p:spTree>
    <p:extLst>
      <p:ext uri="{BB962C8B-B14F-4D97-AF65-F5344CB8AC3E}">
        <p14:creationId xmlns:p14="http://schemas.microsoft.com/office/powerpoint/2010/main" val="3294627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PHÂN LOẠI TABLESPACES</a:t>
            </a:r>
            <a:endParaRPr lang="vi-VN"/>
          </a:p>
        </p:txBody>
      </p:sp>
      <p:pic>
        <p:nvPicPr>
          <p:cNvPr id="3" name="Picture 2"/>
          <p:cNvPicPr>
            <a:picLocks noChangeAspect="1"/>
          </p:cNvPicPr>
          <p:nvPr/>
        </p:nvPicPr>
        <p:blipFill>
          <a:blip r:embed="rId2"/>
          <a:stretch>
            <a:fillRect/>
          </a:stretch>
        </p:blipFill>
        <p:spPr>
          <a:xfrm>
            <a:off x="657078" y="1027747"/>
            <a:ext cx="10287000" cy="5534025"/>
          </a:xfrm>
          <a:prstGeom prst="rect">
            <a:avLst/>
          </a:prstGeom>
        </p:spPr>
      </p:pic>
    </p:spTree>
    <p:extLst>
      <p:ext uri="{BB962C8B-B14F-4D97-AF65-F5344CB8AC3E}">
        <p14:creationId xmlns:p14="http://schemas.microsoft.com/office/powerpoint/2010/main" val="1558250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PHÂN LOẠI TABLESPACES</a:t>
            </a:r>
            <a:endParaRPr lang="vi-VN"/>
          </a:p>
        </p:txBody>
      </p:sp>
      <p:sp>
        <p:nvSpPr>
          <p:cNvPr id="4" name="TextBox 3"/>
          <p:cNvSpPr txBox="1"/>
          <p:nvPr/>
        </p:nvSpPr>
        <p:spPr>
          <a:xfrm>
            <a:off x="173360" y="728870"/>
            <a:ext cx="11080794" cy="5909310"/>
          </a:xfrm>
          <a:prstGeom prst="rect">
            <a:avLst/>
          </a:prstGeom>
          <a:noFill/>
        </p:spPr>
        <p:txBody>
          <a:bodyPr wrap="square" rtlCol="0">
            <a:spAutoFit/>
          </a:bodyPr>
          <a:lstStyle/>
          <a:p>
            <a:pPr marL="342900" indent="-342900" algn="just">
              <a:lnSpc>
                <a:spcPct val="150000"/>
              </a:lnSpc>
              <a:buAutoNum type="arabicPeriod"/>
            </a:pPr>
            <a:r>
              <a:rPr lang="en-US" sz="2800" b="1">
                <a:latin typeface="Times New Roman" panose="02020603050405020304" pitchFamily="18" charset="0"/>
                <a:cs typeface="Times New Roman" panose="02020603050405020304" pitchFamily="18" charset="0"/>
              </a:rPr>
              <a:t>Permanent Tablespaces</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Permanent Tablespaces là nhóm tablespaces lưu trữ các đối tượng dữ liệu lâu dài. Các segment dữ liệu của permanent tablespaces được lưu trữ trên ổ đĩa trong các datafiles.</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Mỗi user được gán một permanent tablespaces khi user được tạo ra. Mệnh đề DEFAULT TABLESPACE trong câu lệnh CREATE DATABASE sẽ quy định tablespace mặc định được gán cho user.</a:t>
            </a:r>
          </a:p>
          <a:p>
            <a:pPr marL="969963" indent="-514350" algn="just">
              <a:lnSpc>
                <a:spcPct val="150000"/>
              </a:lnSpc>
              <a:buClr>
                <a:srgbClr val="FF0000"/>
              </a:buClr>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Một Oracle database bắt buộc phải có SYSTEM và SYSAUX tablespaces. </a:t>
            </a:r>
            <a:endParaRPr lang="vi-V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0136610"/>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E9D68F80C5CCC4695A83CE6ECAA6761" ma:contentTypeVersion="0" ma:contentTypeDescription="Tạo tài liệu mới." ma:contentTypeScope="" ma:versionID="38796cbffd4d15f62ceb245b18084293">
  <xsd:schema xmlns:xsd="http://www.w3.org/2001/XMLSchema" xmlns:xs="http://www.w3.org/2001/XMLSchema" xmlns:p="http://schemas.microsoft.com/office/2006/metadata/properties" targetNamespace="http://schemas.microsoft.com/office/2006/metadata/properties" ma:root="true" ma:fieldsID="6ef506a9e505cd8b2c704d12ca9a8d7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60AE1D-0B50-4243-A0F0-98D002737B96}"/>
</file>

<file path=customXml/itemProps2.xml><?xml version="1.0" encoding="utf-8"?>
<ds:datastoreItem xmlns:ds="http://schemas.openxmlformats.org/officeDocument/2006/customXml" ds:itemID="{4E51622C-3D5E-4521-858D-F880A4922537}"/>
</file>

<file path=customXml/itemProps3.xml><?xml version="1.0" encoding="utf-8"?>
<ds:datastoreItem xmlns:ds="http://schemas.openxmlformats.org/officeDocument/2006/customXml" ds:itemID="{51ABE4F1-304C-44A5-ACA0-CE65FC485952}"/>
</file>

<file path=docProps/app.xml><?xml version="1.0" encoding="utf-8"?>
<Properties xmlns="http://schemas.openxmlformats.org/officeDocument/2006/extended-properties" xmlns:vt="http://schemas.openxmlformats.org/officeDocument/2006/docPropsVTypes">
  <Template>Welcome to PowerPoint</Template>
  <TotalTime>8490</TotalTime>
  <Words>2188</Words>
  <Application>Microsoft Office PowerPoint</Application>
  <PresentationFormat>Widescreen</PresentationFormat>
  <Paragraphs>270</Paragraphs>
  <Slides>33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Batang</vt:lpstr>
      <vt:lpstr>Arial</vt:lpstr>
      <vt:lpstr>Calibri</vt:lpstr>
      <vt:lpstr>Courier New</vt:lpstr>
      <vt:lpstr>Segoe UI</vt:lpstr>
      <vt:lpstr>Symbol</vt:lpstr>
      <vt:lpstr>Tahoma</vt:lpstr>
      <vt:lpstr>Times New Roman</vt:lpstr>
      <vt:lpstr>Wingdings</vt:lpstr>
      <vt:lpstr>WelcomeDoc</vt:lpstr>
      <vt:lpstr>QUẢN LÝ TABLESPACES</vt:lpstr>
      <vt:lpstr>1. Mục đích</vt:lpstr>
      <vt:lpstr>2. Nội dung bài học</vt:lpstr>
      <vt:lpstr>I. CẤU TRÚC CỦA DATABASE</vt:lpstr>
      <vt:lpstr>I. CẤU TRÚC CỦA DATABASE</vt:lpstr>
      <vt:lpstr>I. CẤU TRÚC CỦA DATABASE</vt:lpstr>
      <vt:lpstr>I. CẤU TRÚC CỦA DATABASE</vt:lpstr>
      <vt:lpstr>II. PHÂN LOẠI TABLESPACES</vt:lpstr>
      <vt:lpstr>II. PHÂN LOẠI TABLESPACES</vt:lpstr>
      <vt:lpstr>Permanent Tablespaces</vt:lpstr>
      <vt:lpstr>Permanent Tablespaces</vt:lpstr>
      <vt:lpstr>Permanent Tablespaces</vt:lpstr>
      <vt:lpstr>Permanent Tablespaces</vt:lpstr>
      <vt:lpstr>Temporary Tablespaces</vt:lpstr>
      <vt:lpstr>2.1 Default Temporary Tablespaces</vt:lpstr>
      <vt:lpstr>2.1 Default Temporary Tablespaces</vt:lpstr>
      <vt:lpstr>III. QUẢN LÝ KHÔNG GIAN TRONG TABLESPACES </vt:lpstr>
      <vt:lpstr>III. QUẢN LÝ KHÔNG GIAN TRONG TABLESPACES </vt:lpstr>
      <vt:lpstr>IV. CÁC TRẠNG THÁI CỦA TABLESPACES</vt:lpstr>
      <vt:lpstr>IV. CÁC TRẠNG THÁI CỦA TABLESPACES</vt:lpstr>
      <vt:lpstr>V. THÊM, SỬA, XÓA TABLESPACES</vt:lpstr>
      <vt:lpstr>1. Tạo mới tablespaces</vt:lpstr>
      <vt:lpstr>1. Tạo mới tablespaces</vt:lpstr>
      <vt:lpstr>2. Mở rộng kích thước tablespaces</vt:lpstr>
      <vt:lpstr>2.1. Cho phép tự động mở rộng các data file</vt:lpstr>
      <vt:lpstr>2.2. Thay đổi kích thước datafile bằng tay</vt:lpstr>
      <vt:lpstr>2.3. Thêm data file vào một Tablespace</vt:lpstr>
      <vt:lpstr>3. Đổi tên hoặc thay đổi vị trí của datafiles</vt:lpstr>
      <vt:lpstr>4. Xóa tablespaces</vt:lpstr>
      <vt:lpstr>5. Khôi phục datafile bị mất</vt:lpstr>
      <vt:lpstr>VI. TRUY VẤN THÔNG TIN VỀ TABLESPACE</vt:lpstr>
      <vt:lpstr>Bài tập</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Hello</cp:lastModifiedBy>
  <cp:revision>485</cp:revision>
  <dcterms:created xsi:type="dcterms:W3CDTF">2014-12-14T08:16:33Z</dcterms:created>
  <dcterms:modified xsi:type="dcterms:W3CDTF">2018-10-16T09:36:36Z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ContentTypeId">
    <vt:lpwstr>0x0101001E9D68F80C5CCC4695A83CE6ECAA6761</vt:lpwstr>
  </property>
  <property fmtid="{D5CDD505-2E9C-101B-9397-08002B2CF9AE}" pid="4" name="Order">
    <vt:r8>700</vt:r8>
  </property>
  <property fmtid="{D5CDD505-2E9C-101B-9397-08002B2CF9AE}" pid="5" name="xd_Signature">
    <vt:bool>false</vt:bool>
  </property>
  <property fmtid="{D5CDD505-2E9C-101B-9397-08002B2CF9AE}" pid="6" name="xd_ProgID">
    <vt:lpwstr/>
  </property>
  <property fmtid="{D5CDD505-2E9C-101B-9397-08002B2CF9AE}" pid="7" name="_ExtendedDescription">
    <vt:lpwstr/>
  </property>
  <property fmtid="{D5CDD505-2E9C-101B-9397-08002B2CF9AE}" pid="8" name="_SourceUrl">
    <vt:lpwstr/>
  </property>
  <property fmtid="{D5CDD505-2E9C-101B-9397-08002B2CF9AE}" pid="9" name="_SharedFileIndex">
    <vt:lpwstr/>
  </property>
  <property fmtid="{D5CDD505-2E9C-101B-9397-08002B2CF9AE}" pid="10" name="TemplateUrl">
    <vt:lpwstr/>
  </property>
  <property fmtid="{D5CDD505-2E9C-101B-9397-08002B2CF9AE}" pid="11" name="ComplianceAssetId">
    <vt:lpwstr/>
  </property>
</Properties>
</file>