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4.xml" ContentType="application/vnd.openxmlformats-officedocument.presentationml.slide+xml"/>
  <Override PartName="/ppt/slides/slide13.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commentAuthors.xml" ContentType="application/vnd.openxmlformats-officedocument.presentationml.commentAuthors+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2"/>
  </p:sldMasterIdLst>
  <p:notesMasterIdLst>
    <p:notesMasterId r:id="rId29"/>
  </p:notesMasterIdLst>
  <p:sldIdLst>
    <p:sldId id="256" r:id="rId3"/>
    <p:sldId id="257" r:id="rId4"/>
    <p:sldId id="288" r:id="rId5"/>
    <p:sldId id="290" r:id="rId6"/>
    <p:sldId id="289" r:id="rId7"/>
    <p:sldId id="294" r:id="rId8"/>
    <p:sldId id="291" r:id="rId9"/>
    <p:sldId id="292" r:id="rId10"/>
    <p:sldId id="293" r:id="rId11"/>
    <p:sldId id="295" r:id="rId12"/>
    <p:sldId id="296" r:id="rId13"/>
    <p:sldId id="297" r:id="rId14"/>
    <p:sldId id="298" r:id="rId15"/>
    <p:sldId id="299" r:id="rId16"/>
    <p:sldId id="300" r:id="rId17"/>
    <p:sldId id="301" r:id="rId18"/>
    <p:sldId id="302" r:id="rId19"/>
    <p:sldId id="303" r:id="rId20"/>
    <p:sldId id="304" r:id="rId21"/>
    <p:sldId id="307" r:id="rId22"/>
    <p:sldId id="306" r:id="rId23"/>
    <p:sldId id="308" r:id="rId24"/>
    <p:sldId id="309" r:id="rId25"/>
    <p:sldId id="310" r:id="rId26"/>
    <p:sldId id="312" r:id="rId27"/>
    <p:sldId id="313" r:id="rId28"/>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E75E278A-FF0E-49A4-B170-79828D63BBAD}">
          <p14:sldIdLst>
            <p14:sldId id="256"/>
            <p14:sldId id="257"/>
            <p14:sldId id="288"/>
          </p14:sldIdLst>
        </p14:section>
        <p14:section name="I" id="{6693569C-99F4-4C8C-A21B-9DAE951B41EC}">
          <p14:sldIdLst>
            <p14:sldId id="290"/>
            <p14:sldId id="289"/>
            <p14:sldId id="294"/>
            <p14:sldId id="291"/>
            <p14:sldId id="292"/>
            <p14:sldId id="293"/>
            <p14:sldId id="295"/>
          </p14:sldIdLst>
        </p14:section>
        <p14:section name="II" id="{A4E4F716-8777-4E03-AE5D-C4327B094088}">
          <p14:sldIdLst>
            <p14:sldId id="296"/>
            <p14:sldId id="297"/>
            <p14:sldId id="298"/>
            <p14:sldId id="299"/>
          </p14:sldIdLst>
        </p14:section>
        <p14:section name="III" id="{81969ED2-587C-4BEE-BB0D-30D400AC25C2}">
          <p14:sldIdLst>
            <p14:sldId id="300"/>
            <p14:sldId id="301"/>
            <p14:sldId id="302"/>
            <p14:sldId id="303"/>
          </p14:sldIdLst>
        </p14:section>
        <p14:section name="IV" id="{5202D568-C29B-41C9-9067-BDAA2D41A2EA}">
          <p14:sldIdLst>
            <p14:sldId id="304"/>
            <p14:sldId id="307"/>
            <p14:sldId id="306"/>
            <p14:sldId id="308"/>
            <p14:sldId id="309"/>
            <p14:sldId id="310"/>
            <p14:sldId id="312"/>
          </p14:sldIdLst>
        </p14:section>
        <p14:section name="V. BÀI TẬP" id="{FAC414F8-A699-4FEA-875C-A348D35ED3E0}">
          <p14:sldIdLst>
            <p14:sldId id="313"/>
          </p14:sldIdLst>
        </p14:section>
      </p14:sectionLst>
    </p:ex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A" initials="A" lastIdx="2" clrIdx="2">
    <p:extLst>
      <p:ext uri="{19B8F6BF-5375-455C-9EA6-DF929625EA0E}">
        <p15:presenceInfo xmlns="" xmlns:p15="http://schemas.microsoft.com/office/powerpoint/2012/main" userI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B4A6"/>
    <a:srgbClr val="734F29"/>
    <a:srgbClr val="D24726"/>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24" autoAdjust="0"/>
    <p:restoredTop sz="94533" autoAdjust="0"/>
  </p:normalViewPr>
  <p:slideViewPr>
    <p:cSldViewPr snapToGrid="0">
      <p:cViewPr varScale="1">
        <p:scale>
          <a:sx n="70" d="100"/>
          <a:sy n="70" d="100"/>
        </p:scale>
        <p:origin x="-774" y="-108"/>
      </p:cViewPr>
      <p:guideLst>
        <p:guide orient="horz" pos="2160"/>
        <p:guide pos="3840"/>
      </p:guideLst>
    </p:cSldViewPr>
  </p:slideViewPr>
  <p:notesTextViewPr>
    <p:cViewPr>
      <p:scale>
        <a:sx n="1" d="1"/>
        <a:sy n="1" d="1"/>
      </p:scale>
      <p:origin x="0" y="0"/>
    </p:cViewPr>
  </p:notesTextViewPr>
  <p:sorterViewPr>
    <p:cViewPr>
      <p:scale>
        <a:sx n="100" d="100"/>
        <a:sy n="100" d="100"/>
      </p:scale>
      <p:origin x="0" y="-10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ustomXml" Target="../customXml/item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35" Type="http://schemas.openxmlformats.org/officeDocument/2006/relationships/customXml" Target="../customXml/item2.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EC13577B-6902-467D-A26C-08A0DD5E4E03}" type="datetimeFigureOut">
              <a:rPr lang="en-US" smtClean="0"/>
              <a:t>25/10/2015</a:t>
            </a:fld>
            <a:endParaRPr lang="en-US" dirty="0"/>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25/10/2015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dirty="0"/>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p:nvSpPr>
        <p:spPr>
          <a:xfrm>
            <a:off x="0" y="0"/>
            <a:ext cx="12192000" cy="72887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173360" y="0"/>
            <a:ext cx="11831406" cy="728870"/>
          </a:xfrm>
        </p:spPr>
        <p:txBody>
          <a:bodyPr anchor="b">
            <a:normAutofit/>
          </a:bodyPr>
          <a:lstStyle>
            <a:lvl1pPr>
              <a:defRPr sz="3600" b="1">
                <a:solidFill>
                  <a:schemeClr val="bg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BEEBAAA-29B5-4AF5-BC5F-7E580C29002D}" type="datetimeFigureOut">
              <a:rPr lang="en-US" smtClean="0"/>
              <a:pPr/>
              <a:t>25/10/2015</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8BEEBAAA-29B5-4AF5-BC5F-7E580C29002D}" type="datetimeFigureOut">
              <a:rPr lang="en-US" smtClean="0"/>
              <a:pPr/>
              <a:t>25/10/2015</a:t>
            </a:fld>
            <a:endParaRPr lang="en-US" dirty="0"/>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ites.google.com/site/viethung92gtvt/oracle-db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viethung92gtvt@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5295" y="1094757"/>
            <a:ext cx="7760902" cy="2387600"/>
          </a:xfrm>
        </p:spPr>
        <p:txBody>
          <a:bodyPr/>
          <a:lstStyle/>
          <a:p>
            <a:pPr algn="ctr"/>
            <a:r>
              <a:rPr lang="en-US"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CẤU TRÚC </a:t>
            </a:r>
            <a:r>
              <a:rPr lang="en-US" b="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LƯU </a:t>
            </a:r>
            <a:r>
              <a:rPr lang="en-US"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TRỮ </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5562600" y="4907230"/>
            <a:ext cx="6378880" cy="1747570"/>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600"/>
              </a:spcBef>
              <a:buClr>
                <a:srgbClr val="FF0000"/>
              </a:buClr>
              <a:buFont typeface="Arial" panose="020B0604020202020204" pitchFamily="34" charset="0"/>
              <a:buNone/>
              <a:defRPr sz="2800" kern="1200">
                <a:solidFill>
                  <a:srgbClr val="D24726"/>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ct val="30000"/>
              </a:spcBef>
              <a:buClr>
                <a:srgbClr val="FF0000"/>
              </a:buClr>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ct val="30000"/>
              </a:spcBef>
              <a:buClr>
                <a:srgbClr val="FF0000"/>
              </a:buClr>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ct val="30000"/>
              </a:spcBef>
              <a:buClr>
                <a:srgbClr val="FF0000"/>
              </a:buClr>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ct val="30000"/>
              </a:spcBef>
              <a:buClr>
                <a:srgbClr val="FF0000"/>
              </a:buClr>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nSpc>
                <a:spcPts val="2400"/>
              </a:lnSpc>
              <a:spcBef>
                <a:spcPts val="0"/>
              </a:spcBef>
            </a:pPr>
            <a:r>
              <a:rPr lang="en-US" sz="1800" b="1" smtClean="0"/>
              <a:t>Biên soạn: Nguyễn Việt Hưng</a:t>
            </a:r>
          </a:p>
          <a:p>
            <a:pPr>
              <a:lnSpc>
                <a:spcPts val="2400"/>
              </a:lnSpc>
              <a:spcBef>
                <a:spcPts val="0"/>
              </a:spcBef>
            </a:pPr>
            <a:r>
              <a:rPr lang="en-US" sz="1800" b="1" smtClean="0"/>
              <a:t>Bộ môn: Khoa Học Máy Tính -  Khoa Công Nghệ Thông Tin</a:t>
            </a:r>
          </a:p>
          <a:p>
            <a:pPr>
              <a:lnSpc>
                <a:spcPts val="2400"/>
              </a:lnSpc>
              <a:spcBef>
                <a:spcPts val="0"/>
              </a:spcBef>
            </a:pPr>
            <a:r>
              <a:rPr lang="en-US" sz="1800" b="1" smtClean="0"/>
              <a:t>Trường Đại Học Giao Thông Vân Tải</a:t>
            </a:r>
          </a:p>
          <a:p>
            <a:pPr>
              <a:lnSpc>
                <a:spcPts val="2400"/>
              </a:lnSpc>
              <a:spcBef>
                <a:spcPts val="0"/>
              </a:spcBef>
            </a:pPr>
            <a:r>
              <a:rPr lang="en-US" sz="1800" b="1" smtClean="0">
                <a:solidFill>
                  <a:schemeClr val="accent1">
                    <a:lumMod val="75000"/>
                  </a:schemeClr>
                </a:solidFill>
              </a:rPr>
              <a:t>Website: </a:t>
            </a:r>
            <a:r>
              <a:rPr lang="en-US" sz="1800" b="1" smtClean="0">
                <a:solidFill>
                  <a:schemeClr val="accent1">
                    <a:lumMod val="75000"/>
                  </a:schemeClr>
                </a:solidFill>
                <a:hlinkClick r:id="rId3"/>
              </a:rPr>
              <a:t>https://sites.google.com/site/viethung92gtvt/oracle-dba</a:t>
            </a:r>
            <a:endParaRPr lang="en-US" sz="1800" b="1" smtClean="0">
              <a:solidFill>
                <a:schemeClr val="accent1">
                  <a:lumMod val="75000"/>
                </a:schemeClr>
              </a:solidFill>
            </a:endParaRPr>
          </a:p>
          <a:p>
            <a:pPr>
              <a:lnSpc>
                <a:spcPts val="2400"/>
              </a:lnSpc>
              <a:spcBef>
                <a:spcPts val="0"/>
              </a:spcBef>
            </a:pPr>
            <a:r>
              <a:rPr lang="en-US" sz="1800" b="1" smtClean="0">
                <a:solidFill>
                  <a:schemeClr val="accent1">
                    <a:lumMod val="75000"/>
                  </a:schemeClr>
                </a:solidFill>
              </a:rPr>
              <a:t>Email   : </a:t>
            </a:r>
            <a:r>
              <a:rPr lang="en-US" sz="1800" b="1" smtClean="0">
                <a:solidFill>
                  <a:schemeClr val="accent1">
                    <a:lumMod val="75000"/>
                  </a:schemeClr>
                </a:solidFill>
                <a:hlinkClick r:id="rId4"/>
              </a:rPr>
              <a:t>viethung92gtvt@gmail.com</a:t>
            </a:r>
            <a:endParaRPr lang="en-US" sz="1800" b="1" smtClean="0">
              <a:solidFill>
                <a:schemeClr val="accent1">
                  <a:lumMod val="75000"/>
                </a:schemeClr>
              </a:solidFill>
            </a:endParaRPr>
          </a:p>
          <a:p>
            <a:pPr>
              <a:lnSpc>
                <a:spcPts val="2400"/>
              </a:lnSpc>
              <a:spcBef>
                <a:spcPts val="0"/>
              </a:spcBef>
            </a:pPr>
            <a:endParaRPr lang="en-US" sz="1800" b="1" smtClean="0">
              <a:solidFill>
                <a:schemeClr val="accent1">
                  <a:lumMod val="75000"/>
                </a:schemeClr>
              </a:solidFill>
            </a:endParaRPr>
          </a:p>
          <a:p>
            <a:pPr>
              <a:lnSpc>
                <a:spcPts val="2400"/>
              </a:lnSpc>
              <a:spcBef>
                <a:spcPts val="0"/>
              </a:spcBef>
            </a:pPr>
            <a:endParaRPr lang="en-US" sz="1800" b="1" dirty="0"/>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CÁC LOẠI SEGMENTS</a:t>
            </a:r>
            <a:endParaRPr lang="vi-VN"/>
          </a:p>
        </p:txBody>
      </p:sp>
      <p:sp>
        <p:nvSpPr>
          <p:cNvPr id="4" name="Rectangle 3"/>
          <p:cNvSpPr/>
          <p:nvPr/>
        </p:nvSpPr>
        <p:spPr>
          <a:xfrm>
            <a:off x="199765" y="898286"/>
            <a:ext cx="3482043" cy="523220"/>
          </a:xfrm>
          <a:prstGeom prst="rect">
            <a:avLst/>
          </a:prstGeom>
        </p:spPr>
        <p:txBody>
          <a:bodyPr wrap="none">
            <a:spAutoFit/>
          </a:bodyPr>
          <a:lstStyle/>
          <a:p>
            <a:pPr marL="457200" indent="-457200">
              <a:buFont typeface="Wingdings" panose="05000000000000000000" pitchFamily="2" charset="2"/>
              <a:buChar char="q"/>
            </a:pPr>
            <a:r>
              <a:rPr lang="vi-VN" sz="2800" b="1" smtClean="0">
                <a:latin typeface="Times New Roman" panose="02020603050405020304" pitchFamily="18" charset="0"/>
                <a:cs typeface="Times New Roman" panose="02020603050405020304" pitchFamily="18" charset="0"/>
              </a:rPr>
              <a:t>3. Undo </a:t>
            </a:r>
            <a:r>
              <a:rPr lang="vi-VN" sz="2800" b="1">
                <a:latin typeface="Times New Roman" panose="02020603050405020304" pitchFamily="18" charset="0"/>
                <a:cs typeface="Times New Roman" panose="02020603050405020304" pitchFamily="18" charset="0"/>
              </a:rPr>
              <a:t>Segments </a:t>
            </a:r>
          </a:p>
        </p:txBody>
      </p:sp>
      <p:sp>
        <p:nvSpPr>
          <p:cNvPr id="14" name="Rectangle 13"/>
          <p:cNvSpPr/>
          <p:nvPr/>
        </p:nvSpPr>
        <p:spPr>
          <a:xfrm>
            <a:off x="680194" y="1395362"/>
            <a:ext cx="10869381" cy="2308324"/>
          </a:xfrm>
          <a:prstGeom prst="rect">
            <a:avLst/>
          </a:prstGeom>
        </p:spPr>
        <p:txBody>
          <a:bodyPr wrap="square">
            <a:spAutoFit/>
          </a:bodyPr>
          <a:lstStyle/>
          <a:p>
            <a:pPr algn="just">
              <a:lnSpc>
                <a:spcPct val="150000"/>
              </a:lnSpc>
            </a:pPr>
            <a:r>
              <a:rPr lang="en-US" sz="2400" smtClean="0">
                <a:latin typeface="Times New Roman" panose="02020603050405020304" pitchFamily="18" charset="0"/>
                <a:cs typeface="Times New Roman" panose="02020603050405020304" pitchFamily="18" charset="0"/>
              </a:rPr>
              <a:t>	Undo </a:t>
            </a:r>
            <a:r>
              <a:rPr lang="en-US" sz="2400">
                <a:latin typeface="Times New Roman" panose="02020603050405020304" pitchFamily="18" charset="0"/>
                <a:cs typeface="Times New Roman" panose="02020603050405020304" pitchFamily="18" charset="0"/>
              </a:rPr>
              <a:t>segment được sử dụng trong transaction (giao dịch) để tạo các thay đổi trong database. Trước khi thay đổi các dữ liệu hay các index blocks, các giá trị cũ sẽ được lưu giữ vào </a:t>
            </a:r>
            <a:r>
              <a:rPr lang="en-US" sz="2400" smtClean="0">
                <a:latin typeface="Times New Roman" panose="02020603050405020304" pitchFamily="18" charset="0"/>
                <a:cs typeface="Times New Roman" panose="02020603050405020304" pitchFamily="18" charset="0"/>
              </a:rPr>
              <a:t>undo segments. </a:t>
            </a:r>
            <a:r>
              <a:rPr lang="en-US" sz="2400">
                <a:latin typeface="Times New Roman" panose="02020603050405020304" pitchFamily="18" charset="0"/>
                <a:cs typeface="Times New Roman" panose="02020603050405020304" pitchFamily="18" charset="0"/>
              </a:rPr>
              <a:t>Việc làm này cho phép user có thể phục hồi lại các thay đổi.</a:t>
            </a:r>
            <a:endParaRPr lang="vi-VN" sz="2400">
              <a:latin typeface="Times New Roman" panose="02020603050405020304" pitchFamily="18" charset="0"/>
              <a:cs typeface="Times New Roman" panose="02020603050405020304" pitchFamily="18" charset="0"/>
            </a:endParaRPr>
          </a:p>
        </p:txBody>
      </p:sp>
      <p:sp>
        <p:nvSpPr>
          <p:cNvPr id="15" name="Oval 42"/>
          <p:cNvSpPr>
            <a:spLocks noChangeArrowheads="1"/>
          </p:cNvSpPr>
          <p:nvPr/>
        </p:nvSpPr>
        <p:spPr bwMode="blackWhite">
          <a:xfrm>
            <a:off x="5752978" y="3896580"/>
            <a:ext cx="1603375" cy="1603375"/>
          </a:xfrm>
          <a:prstGeom prst="ellipse">
            <a:avLst/>
          </a:prstGeom>
          <a:solidFill>
            <a:srgbClr val="CCCC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useBgFill="1">
        <p:nvSpPr>
          <p:cNvPr id="16" name="Oval 43"/>
          <p:cNvSpPr>
            <a:spLocks noChangeArrowheads="1"/>
          </p:cNvSpPr>
          <p:nvPr/>
        </p:nvSpPr>
        <p:spPr bwMode="auto">
          <a:xfrm>
            <a:off x="6116515" y="4255355"/>
            <a:ext cx="871538" cy="869950"/>
          </a:xfrm>
          <a:prstGeom prst="ellipse">
            <a:avLst/>
          </a:prstGeom>
          <a:ln w="127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17" name="Line 44"/>
          <p:cNvSpPr>
            <a:spLocks noChangeShapeType="1"/>
          </p:cNvSpPr>
          <p:nvPr/>
        </p:nvSpPr>
        <p:spPr bwMode="auto">
          <a:xfrm>
            <a:off x="6554665" y="5131655"/>
            <a:ext cx="0" cy="3714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 name="Line 45"/>
          <p:cNvSpPr>
            <a:spLocks noChangeShapeType="1"/>
          </p:cNvSpPr>
          <p:nvPr/>
        </p:nvSpPr>
        <p:spPr bwMode="auto">
          <a:xfrm>
            <a:off x="7000753" y="4679217"/>
            <a:ext cx="36353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9" name="Line 46"/>
          <p:cNvSpPr>
            <a:spLocks noChangeShapeType="1"/>
          </p:cNvSpPr>
          <p:nvPr/>
        </p:nvSpPr>
        <p:spPr bwMode="auto">
          <a:xfrm>
            <a:off x="6554665" y="3890230"/>
            <a:ext cx="0" cy="3540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0" name="Line 47"/>
          <p:cNvSpPr>
            <a:spLocks noChangeShapeType="1"/>
          </p:cNvSpPr>
          <p:nvPr/>
        </p:nvSpPr>
        <p:spPr bwMode="auto">
          <a:xfrm>
            <a:off x="5748215" y="4679217"/>
            <a:ext cx="3635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1" name="Rectangle 48"/>
          <p:cNvSpPr>
            <a:spLocks noChangeArrowheads="1"/>
          </p:cNvSpPr>
          <p:nvPr/>
        </p:nvSpPr>
        <p:spPr bwMode="auto">
          <a:xfrm>
            <a:off x="5527553" y="5636480"/>
            <a:ext cx="2057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sz="1800"/>
              <a:t>Undo</a:t>
            </a:r>
            <a:br>
              <a:rPr lang="en-US" sz="1800"/>
            </a:br>
            <a:r>
              <a:rPr lang="en-US" sz="1800"/>
              <a:t>segment</a:t>
            </a:r>
          </a:p>
        </p:txBody>
      </p:sp>
    </p:spTree>
    <p:extLst>
      <p:ext uri="{BB962C8B-B14F-4D97-AF65-F5344CB8AC3E}">
        <p14:creationId xmlns:p14="http://schemas.microsoft.com/office/powerpoint/2010/main" val="2716934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QUẢN LÝ </a:t>
            </a:r>
            <a:r>
              <a:rPr lang="en-US" kern="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EXTENTS</a:t>
            </a:r>
            <a:endParaRPr lang="vi-VN"/>
          </a:p>
        </p:txBody>
      </p:sp>
      <p:sp>
        <p:nvSpPr>
          <p:cNvPr id="3" name="Rectangle 3"/>
          <p:cNvSpPr txBox="1">
            <a:spLocks noChangeArrowheads="1"/>
          </p:cNvSpPr>
          <p:nvPr/>
        </p:nvSpPr>
        <p:spPr bwMode="auto">
          <a:xfrm>
            <a:off x="485822" y="1534745"/>
            <a:ext cx="11206481" cy="4309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t>Extent là đơn</a:t>
            </a:r>
            <a:r>
              <a:rPr lang="en-US" sz="2400" b="0">
                <a:solidFill>
                  <a:srgbClr val="000000"/>
                </a:solidFill>
                <a:latin typeface="Times New Roman" panose="02020603050405020304" pitchFamily="18" charset="0"/>
                <a:cs typeface="Times New Roman" panose="02020603050405020304" pitchFamily="18" charset="0"/>
              </a:rPr>
              <a:t> </a:t>
            </a:r>
            <a:r>
              <a:rPr lang="en-US" sz="2400" b="0" smtClean="0">
                <a:solidFill>
                  <a:srgbClr val="000000"/>
                </a:solidFill>
                <a:latin typeface="Times New Roman" panose="02020603050405020304" pitchFamily="18" charset="0"/>
                <a:cs typeface="Times New Roman" panose="02020603050405020304" pitchFamily="18" charset="0"/>
              </a:rPr>
              <a:t>vị lưu trữ logic bao gồm các data block. Một segment bao gồm một hoặc nhiều extent.</a:t>
            </a:r>
            <a:endParaRPr kumimoji="0" lang="en-US" sz="2400" b="0" i="0"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t>Một extent được cấp phát khi segment được:</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t>Tạo ra  </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t>Mở rộng </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t>Thay đổi </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t>Một extent bị thu hồi khi segment bị:</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t>Xóa bỏ</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t>Thay đổi </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t>Cắt bớt </a:t>
            </a:r>
          </a:p>
        </p:txBody>
      </p:sp>
    </p:spTree>
    <p:extLst>
      <p:ext uri="{BB962C8B-B14F-4D97-AF65-F5344CB8AC3E}">
        <p14:creationId xmlns:p14="http://schemas.microsoft.com/office/powerpoint/2010/main" val="27933805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QUẢN LÝ </a:t>
            </a:r>
            <a:r>
              <a:rPr lang="en-US" kern="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EXTENTS</a:t>
            </a:r>
            <a:endParaRPr lang="vi-VN"/>
          </a:p>
        </p:txBody>
      </p:sp>
      <p:sp>
        <p:nvSpPr>
          <p:cNvPr id="3" name="Rectangle 3"/>
          <p:cNvSpPr txBox="1">
            <a:spLocks noChangeArrowheads="1"/>
          </p:cNvSpPr>
          <p:nvPr/>
        </p:nvSpPr>
        <p:spPr bwMode="auto">
          <a:xfrm>
            <a:off x="317010" y="1098647"/>
            <a:ext cx="11206481"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lang="en-US" sz="2400" b="0" noProof="0" smtClean="0">
                <a:solidFill>
                  <a:srgbClr val="000000"/>
                </a:solidFill>
                <a:latin typeface="Times New Roman" panose="02020603050405020304" pitchFamily="18" charset="0"/>
                <a:cs typeface="Times New Roman" panose="02020603050405020304" pitchFamily="18" charset="0"/>
              </a:rPr>
              <a:t>Mặc định một </a:t>
            </a:r>
            <a:r>
              <a:rPr lang="en-US" sz="2400" noProof="0" smtClean="0">
                <a:solidFill>
                  <a:srgbClr val="000000"/>
                </a:solidFill>
                <a:latin typeface="Times New Roman" panose="02020603050405020304" pitchFamily="18" charset="0"/>
                <a:cs typeface="Times New Roman" panose="02020603050405020304" pitchFamily="18" charset="0"/>
              </a:rPr>
              <a:t>initial extent </a:t>
            </a:r>
            <a:r>
              <a:rPr lang="en-US" sz="2400" b="0" noProof="0" smtClean="0">
                <a:solidFill>
                  <a:srgbClr val="000000"/>
                </a:solidFill>
                <a:latin typeface="Times New Roman" panose="02020603050405020304" pitchFamily="18" charset="0"/>
                <a:cs typeface="Times New Roman" panose="02020603050405020304" pitchFamily="18" charset="0"/>
              </a:rPr>
              <a:t>được cấp phát cho một segment khi nó được tạo ra.</a:t>
            </a:r>
            <a:endParaRPr kumimoji="0" lang="en-US" sz="2400" b="0" i="0"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415050" y="1652388"/>
            <a:ext cx="8010292" cy="4734344"/>
          </a:xfrm>
          <a:prstGeom prst="rect">
            <a:avLst/>
          </a:prstGeom>
          <a:ln>
            <a:solidFill>
              <a:srgbClr val="FF0000"/>
            </a:solidFill>
          </a:ln>
        </p:spPr>
      </p:pic>
    </p:spTree>
    <p:extLst>
      <p:ext uri="{BB962C8B-B14F-4D97-AF65-F5344CB8AC3E}">
        <p14:creationId xmlns:p14="http://schemas.microsoft.com/office/powerpoint/2010/main" val="19820026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QUẢN LÝ </a:t>
            </a:r>
            <a:r>
              <a:rPr lang="en-US" kern="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EXTENTS</a:t>
            </a:r>
            <a:endParaRPr lang="vi-VN"/>
          </a:p>
        </p:txBody>
      </p:sp>
      <p:sp>
        <p:nvSpPr>
          <p:cNvPr id="3" name="Rectangle 3"/>
          <p:cNvSpPr txBox="1">
            <a:spLocks noChangeArrowheads="1"/>
          </p:cNvSpPr>
          <p:nvPr/>
        </p:nvSpPr>
        <p:spPr bwMode="auto">
          <a:xfrm>
            <a:off x="317010" y="1098647"/>
            <a:ext cx="11206481" cy="76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just"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lang="en-US" sz="2400" b="0" noProof="0" smtClean="0">
                <a:solidFill>
                  <a:srgbClr val="000000"/>
                </a:solidFill>
                <a:latin typeface="Times New Roman" panose="02020603050405020304" pitchFamily="18" charset="0"/>
                <a:cs typeface="Times New Roman" panose="02020603050405020304" pitchFamily="18" charset="0"/>
              </a:rPr>
              <a:t>Khi </a:t>
            </a:r>
            <a:r>
              <a:rPr lang="en-US" sz="2400" noProof="0" smtClean="0">
                <a:solidFill>
                  <a:srgbClr val="000000"/>
                </a:solidFill>
                <a:latin typeface="Times New Roman" panose="02020603050405020304" pitchFamily="18" charset="0"/>
                <a:cs typeface="Times New Roman" panose="02020603050405020304" pitchFamily="18" charset="0"/>
              </a:rPr>
              <a:t>initial_extent</a:t>
            </a:r>
            <a:r>
              <a:rPr lang="en-US" sz="2400" b="0" noProof="0" smtClean="0">
                <a:solidFill>
                  <a:srgbClr val="000000"/>
                </a:solidFill>
                <a:latin typeface="Times New Roman" panose="02020603050405020304" pitchFamily="18" charset="0"/>
                <a:cs typeface="Times New Roman" panose="02020603050405020304" pitchFamily="18" charset="0"/>
              </a:rPr>
              <a:t> sử dụng hết, database tự động cấp phát thêm </a:t>
            </a:r>
            <a:r>
              <a:rPr lang="en-US" sz="2400" noProof="0" smtClean="0">
                <a:solidFill>
                  <a:srgbClr val="000000"/>
                </a:solidFill>
                <a:latin typeface="Times New Roman" panose="02020603050405020304" pitchFamily="18" charset="0"/>
                <a:cs typeface="Times New Roman" panose="02020603050405020304" pitchFamily="18" charset="0"/>
              </a:rPr>
              <a:t>next_extents</a:t>
            </a:r>
            <a:r>
              <a:rPr lang="en-US" sz="2400" b="0" noProof="0" smtClean="0">
                <a:solidFill>
                  <a:srgbClr val="000000"/>
                </a:solidFill>
                <a:latin typeface="Times New Roman" panose="02020603050405020304" pitchFamily="18" charset="0"/>
                <a:cs typeface="Times New Roman" panose="02020603050405020304" pitchFamily="18" charset="0"/>
              </a:rPr>
              <a:t> cho segment</a:t>
            </a:r>
            <a:endParaRPr kumimoji="0" lang="en-US" sz="2400" b="0" i="0"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986695" y="1863404"/>
            <a:ext cx="8493736" cy="4402963"/>
          </a:xfrm>
          <a:prstGeom prst="rect">
            <a:avLst/>
          </a:prstGeom>
          <a:ln>
            <a:solidFill>
              <a:srgbClr val="DD462F"/>
            </a:solidFill>
          </a:ln>
        </p:spPr>
      </p:pic>
    </p:spTree>
    <p:extLst>
      <p:ext uri="{BB962C8B-B14F-4D97-AF65-F5344CB8AC3E}">
        <p14:creationId xmlns:p14="http://schemas.microsoft.com/office/powerpoint/2010/main" val="42584029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QUẢN LÝ </a:t>
            </a:r>
            <a:r>
              <a:rPr lang="en-US" kern="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EXTENTS</a:t>
            </a:r>
            <a:endParaRPr lang="vi-VN"/>
          </a:p>
        </p:txBody>
      </p:sp>
      <p:sp>
        <p:nvSpPr>
          <p:cNvPr id="75" name="Rectangle 2"/>
          <p:cNvSpPr txBox="1">
            <a:spLocks noChangeArrowheads="1"/>
          </p:cNvSpPr>
          <p:nvPr/>
        </p:nvSpPr>
        <p:spPr bwMode="auto">
          <a:xfrm>
            <a:off x="2162629" y="1041400"/>
            <a:ext cx="7315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kern="1200">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2pPr>
            <a:lvl3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3pPr>
            <a:lvl4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4pPr>
            <a:lvl5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5pPr>
            <a:lvl6pPr marL="4572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6pPr>
            <a:lvl7pPr marL="9144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7pPr>
            <a:lvl8pPr marL="13716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8pPr>
            <a:lvl9pPr marL="18288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r>
              <a:rPr kumimoji="0" lang="en-US" sz="2800" b="1" i="0" u="none" strike="noStrike" kern="1200" cap="none" spc="0" normalizeH="0" baseline="0" noProof="0" smtClean="0">
                <a:ln>
                  <a:noFill/>
                </a:ln>
                <a:solidFill>
                  <a:srgbClr val="000000"/>
                </a:solidFill>
                <a:effectLst/>
                <a:uLnTx/>
                <a:uFillTx/>
                <a:latin typeface="Arial"/>
              </a:rPr>
              <a:t>Extent rỗi và đã sử dụng </a:t>
            </a:r>
          </a:p>
        </p:txBody>
      </p:sp>
      <p:sp>
        <p:nvSpPr>
          <p:cNvPr id="76" name="Rectangle 3"/>
          <p:cNvSpPr>
            <a:spLocks noChangeArrowheads="1"/>
          </p:cNvSpPr>
          <p:nvPr/>
        </p:nvSpPr>
        <p:spPr bwMode="auto">
          <a:xfrm>
            <a:off x="5183642" y="2063750"/>
            <a:ext cx="167798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914400" eaLnBrk="0" fontAlgn="base" latinLnBrk="0" hangingPunct="0">
              <a:lnSpc>
                <a:spcPct val="100000"/>
              </a:lnSpc>
              <a:spcBef>
                <a:spcPct val="0"/>
              </a:spcBef>
              <a:spcAft>
                <a:spcPct val="0"/>
              </a:spcAft>
              <a:buClrTx/>
              <a:buSzTx/>
              <a:buFontTx/>
              <a:buNone/>
              <a:tabLst/>
              <a:defRPr/>
            </a:pPr>
            <a:r>
              <a:rPr kumimoji="0" lang="en-US" sz="2200" b="1" i="0" u="none" strike="noStrike" kern="0" cap="none" spc="0" normalizeH="0" baseline="0" noProof="0" smtClean="0">
                <a:ln>
                  <a:noFill/>
                </a:ln>
                <a:solidFill>
                  <a:srgbClr val="000000"/>
                </a:solidFill>
                <a:effectLst/>
                <a:uLnTx/>
                <a:uFillTx/>
                <a:latin typeface="Arial" panose="020B0604020202020204" pitchFamily="34" charset="0"/>
              </a:rPr>
              <a:t>File dữ liệu</a:t>
            </a:r>
          </a:p>
        </p:txBody>
      </p:sp>
      <p:sp>
        <p:nvSpPr>
          <p:cNvPr id="77" name="Rectangle 4"/>
          <p:cNvSpPr>
            <a:spLocks noChangeArrowheads="1"/>
          </p:cNvSpPr>
          <p:nvPr/>
        </p:nvSpPr>
        <p:spPr bwMode="blackGray">
          <a:xfrm>
            <a:off x="6055179" y="3000375"/>
            <a:ext cx="630238" cy="1717675"/>
          </a:xfrm>
          <a:prstGeom prst="rect">
            <a:avLst/>
          </a:prstGeom>
          <a:solidFill>
            <a:srgbClr val="99FF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8" name="Rectangle 5"/>
          <p:cNvSpPr>
            <a:spLocks noChangeArrowheads="1"/>
          </p:cNvSpPr>
          <p:nvPr/>
        </p:nvSpPr>
        <p:spPr bwMode="blackGray">
          <a:xfrm>
            <a:off x="4845504" y="3000375"/>
            <a:ext cx="688975" cy="1725613"/>
          </a:xfrm>
          <a:prstGeom prst="rect">
            <a:avLst/>
          </a:prstGeom>
          <a:solidFill>
            <a:srgbClr val="99FF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9" name="Rectangle 6"/>
          <p:cNvSpPr>
            <a:spLocks noChangeArrowheads="1"/>
          </p:cNvSpPr>
          <p:nvPr/>
        </p:nvSpPr>
        <p:spPr bwMode="blackGray">
          <a:xfrm>
            <a:off x="2965904" y="3000375"/>
            <a:ext cx="476250" cy="1717675"/>
          </a:xfrm>
          <a:prstGeom prst="rect">
            <a:avLst/>
          </a:prstGeom>
          <a:solidFill>
            <a:srgbClr val="99FF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80" name="Rectangle 7"/>
          <p:cNvSpPr>
            <a:spLocks noChangeArrowheads="1"/>
          </p:cNvSpPr>
          <p:nvPr/>
        </p:nvSpPr>
        <p:spPr bwMode="blackWhite">
          <a:xfrm>
            <a:off x="2702379" y="3000375"/>
            <a:ext cx="263525" cy="1717675"/>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81" name="Group 8"/>
          <p:cNvGrpSpPr>
            <a:grpSpLocks/>
          </p:cNvGrpSpPr>
          <p:nvPr/>
        </p:nvGrpSpPr>
        <p:grpSpPr bwMode="auto">
          <a:xfrm>
            <a:off x="5343979" y="2994025"/>
            <a:ext cx="234950" cy="1741488"/>
            <a:chOff x="2548" y="1422"/>
            <a:chExt cx="148" cy="1187"/>
          </a:xfrm>
        </p:grpSpPr>
        <p:grpSp>
          <p:nvGrpSpPr>
            <p:cNvPr id="82" name="Group 9"/>
            <p:cNvGrpSpPr>
              <a:grpSpLocks/>
            </p:cNvGrpSpPr>
            <p:nvPr/>
          </p:nvGrpSpPr>
          <p:grpSpPr bwMode="auto">
            <a:xfrm>
              <a:off x="2548" y="1865"/>
              <a:ext cx="148" cy="152"/>
              <a:chOff x="2548" y="1865"/>
              <a:chExt cx="148" cy="152"/>
            </a:xfrm>
          </p:grpSpPr>
          <p:sp>
            <p:nvSpPr>
              <p:cNvPr id="104" name="Rectangle 10"/>
              <p:cNvSpPr>
                <a:spLocks noChangeArrowheads="1"/>
              </p:cNvSpPr>
              <p:nvPr/>
            </p:nvSpPr>
            <p:spPr bwMode="white">
              <a:xfrm>
                <a:off x="2661" y="1866"/>
                <a:ext cx="35" cy="14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05" name="Freeform 11"/>
              <p:cNvSpPr>
                <a:spLocks/>
              </p:cNvSpPr>
              <p:nvPr/>
            </p:nvSpPr>
            <p:spPr bwMode="white">
              <a:xfrm>
                <a:off x="2548" y="1865"/>
                <a:ext cx="115" cy="152"/>
              </a:xfrm>
              <a:custGeom>
                <a:avLst/>
                <a:gdLst>
                  <a:gd name="T0" fmla="*/ 114 w 115"/>
                  <a:gd name="T1" fmla="*/ 151 h 152"/>
                  <a:gd name="T2" fmla="*/ 0 w 115"/>
                  <a:gd name="T3" fmla="*/ 75 h 152"/>
                  <a:gd name="T4" fmla="*/ 114 w 115"/>
                  <a:gd name="T5" fmla="*/ 0 h 152"/>
                  <a:gd name="T6" fmla="*/ 114 w 115"/>
                  <a:gd name="T7" fmla="*/ 151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2">
                    <a:moveTo>
                      <a:pt x="114" y="151"/>
                    </a:moveTo>
                    <a:lnTo>
                      <a:pt x="0" y="75"/>
                    </a:lnTo>
                    <a:lnTo>
                      <a:pt x="114" y="0"/>
                    </a:lnTo>
                    <a:lnTo>
                      <a:pt x="114" y="151"/>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nvGrpSpPr>
            <p:cNvPr id="83" name="Group 12"/>
            <p:cNvGrpSpPr>
              <a:grpSpLocks/>
            </p:cNvGrpSpPr>
            <p:nvPr/>
          </p:nvGrpSpPr>
          <p:grpSpPr bwMode="auto">
            <a:xfrm>
              <a:off x="2548" y="1717"/>
              <a:ext cx="148" cy="152"/>
              <a:chOff x="2548" y="1717"/>
              <a:chExt cx="148" cy="152"/>
            </a:xfrm>
          </p:grpSpPr>
          <p:sp>
            <p:nvSpPr>
              <p:cNvPr id="102" name="Rectangle 13"/>
              <p:cNvSpPr>
                <a:spLocks noChangeArrowheads="1"/>
              </p:cNvSpPr>
              <p:nvPr/>
            </p:nvSpPr>
            <p:spPr bwMode="white">
              <a:xfrm>
                <a:off x="2661" y="1718"/>
                <a:ext cx="35" cy="14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03" name="Freeform 14"/>
              <p:cNvSpPr>
                <a:spLocks/>
              </p:cNvSpPr>
              <p:nvPr/>
            </p:nvSpPr>
            <p:spPr bwMode="white">
              <a:xfrm>
                <a:off x="2548" y="1717"/>
                <a:ext cx="115" cy="152"/>
              </a:xfrm>
              <a:custGeom>
                <a:avLst/>
                <a:gdLst>
                  <a:gd name="T0" fmla="*/ 114 w 115"/>
                  <a:gd name="T1" fmla="*/ 151 h 152"/>
                  <a:gd name="T2" fmla="*/ 0 w 115"/>
                  <a:gd name="T3" fmla="*/ 75 h 152"/>
                  <a:gd name="T4" fmla="*/ 114 w 115"/>
                  <a:gd name="T5" fmla="*/ 0 h 152"/>
                  <a:gd name="T6" fmla="*/ 114 w 115"/>
                  <a:gd name="T7" fmla="*/ 151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2">
                    <a:moveTo>
                      <a:pt x="114" y="151"/>
                    </a:moveTo>
                    <a:lnTo>
                      <a:pt x="0" y="75"/>
                    </a:lnTo>
                    <a:lnTo>
                      <a:pt x="114" y="0"/>
                    </a:lnTo>
                    <a:lnTo>
                      <a:pt x="114" y="151"/>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nvGrpSpPr>
            <p:cNvPr id="84" name="Group 15"/>
            <p:cNvGrpSpPr>
              <a:grpSpLocks/>
            </p:cNvGrpSpPr>
            <p:nvPr/>
          </p:nvGrpSpPr>
          <p:grpSpPr bwMode="auto">
            <a:xfrm>
              <a:off x="2548" y="1568"/>
              <a:ext cx="148" cy="153"/>
              <a:chOff x="2548" y="1568"/>
              <a:chExt cx="148" cy="153"/>
            </a:xfrm>
          </p:grpSpPr>
          <p:sp>
            <p:nvSpPr>
              <p:cNvPr id="100" name="Rectangle 16"/>
              <p:cNvSpPr>
                <a:spLocks noChangeArrowheads="1"/>
              </p:cNvSpPr>
              <p:nvPr/>
            </p:nvSpPr>
            <p:spPr bwMode="white">
              <a:xfrm>
                <a:off x="2661" y="1571"/>
                <a:ext cx="35" cy="14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01" name="Freeform 17"/>
              <p:cNvSpPr>
                <a:spLocks/>
              </p:cNvSpPr>
              <p:nvPr/>
            </p:nvSpPr>
            <p:spPr bwMode="white">
              <a:xfrm>
                <a:off x="2548" y="1568"/>
                <a:ext cx="115" cy="153"/>
              </a:xfrm>
              <a:custGeom>
                <a:avLst/>
                <a:gdLst>
                  <a:gd name="T0" fmla="*/ 114 w 115"/>
                  <a:gd name="T1" fmla="*/ 152 h 153"/>
                  <a:gd name="T2" fmla="*/ 0 w 115"/>
                  <a:gd name="T3" fmla="*/ 76 h 153"/>
                  <a:gd name="T4" fmla="*/ 114 w 115"/>
                  <a:gd name="T5" fmla="*/ 0 h 153"/>
                  <a:gd name="T6" fmla="*/ 114 w 115"/>
                  <a:gd name="T7" fmla="*/ 152 h 1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3">
                    <a:moveTo>
                      <a:pt x="114" y="152"/>
                    </a:moveTo>
                    <a:lnTo>
                      <a:pt x="0" y="76"/>
                    </a:lnTo>
                    <a:lnTo>
                      <a:pt x="114" y="0"/>
                    </a:lnTo>
                    <a:lnTo>
                      <a:pt x="114" y="152"/>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nvGrpSpPr>
            <p:cNvPr id="85" name="Group 18"/>
            <p:cNvGrpSpPr>
              <a:grpSpLocks/>
            </p:cNvGrpSpPr>
            <p:nvPr/>
          </p:nvGrpSpPr>
          <p:grpSpPr bwMode="auto">
            <a:xfrm>
              <a:off x="2548" y="1422"/>
              <a:ext cx="148" cy="152"/>
              <a:chOff x="2548" y="1422"/>
              <a:chExt cx="148" cy="152"/>
            </a:xfrm>
          </p:grpSpPr>
          <p:sp>
            <p:nvSpPr>
              <p:cNvPr id="98" name="Rectangle 19"/>
              <p:cNvSpPr>
                <a:spLocks noChangeArrowheads="1"/>
              </p:cNvSpPr>
              <p:nvPr/>
            </p:nvSpPr>
            <p:spPr bwMode="white">
              <a:xfrm>
                <a:off x="2661" y="1423"/>
                <a:ext cx="35" cy="14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99" name="Freeform 20"/>
              <p:cNvSpPr>
                <a:spLocks/>
              </p:cNvSpPr>
              <p:nvPr/>
            </p:nvSpPr>
            <p:spPr bwMode="white">
              <a:xfrm>
                <a:off x="2548" y="1422"/>
                <a:ext cx="115" cy="152"/>
              </a:xfrm>
              <a:custGeom>
                <a:avLst/>
                <a:gdLst>
                  <a:gd name="T0" fmla="*/ 114 w 115"/>
                  <a:gd name="T1" fmla="*/ 151 h 152"/>
                  <a:gd name="T2" fmla="*/ 0 w 115"/>
                  <a:gd name="T3" fmla="*/ 75 h 152"/>
                  <a:gd name="T4" fmla="*/ 114 w 115"/>
                  <a:gd name="T5" fmla="*/ 0 h 152"/>
                  <a:gd name="T6" fmla="*/ 114 w 115"/>
                  <a:gd name="T7" fmla="*/ 151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2">
                    <a:moveTo>
                      <a:pt x="114" y="151"/>
                    </a:moveTo>
                    <a:lnTo>
                      <a:pt x="0" y="75"/>
                    </a:lnTo>
                    <a:lnTo>
                      <a:pt x="114" y="0"/>
                    </a:lnTo>
                    <a:lnTo>
                      <a:pt x="114" y="151"/>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nvGrpSpPr>
            <p:cNvPr id="86" name="Group 21"/>
            <p:cNvGrpSpPr>
              <a:grpSpLocks/>
            </p:cNvGrpSpPr>
            <p:nvPr/>
          </p:nvGrpSpPr>
          <p:grpSpPr bwMode="auto">
            <a:xfrm>
              <a:off x="2548" y="2457"/>
              <a:ext cx="148" cy="152"/>
              <a:chOff x="2548" y="2457"/>
              <a:chExt cx="148" cy="152"/>
            </a:xfrm>
          </p:grpSpPr>
          <p:sp>
            <p:nvSpPr>
              <p:cNvPr id="96" name="Rectangle 22"/>
              <p:cNvSpPr>
                <a:spLocks noChangeArrowheads="1"/>
              </p:cNvSpPr>
              <p:nvPr/>
            </p:nvSpPr>
            <p:spPr bwMode="white">
              <a:xfrm>
                <a:off x="2661" y="2458"/>
                <a:ext cx="35" cy="14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97" name="Freeform 23"/>
              <p:cNvSpPr>
                <a:spLocks/>
              </p:cNvSpPr>
              <p:nvPr/>
            </p:nvSpPr>
            <p:spPr bwMode="white">
              <a:xfrm>
                <a:off x="2548" y="2457"/>
                <a:ext cx="115" cy="152"/>
              </a:xfrm>
              <a:custGeom>
                <a:avLst/>
                <a:gdLst>
                  <a:gd name="T0" fmla="*/ 114 w 115"/>
                  <a:gd name="T1" fmla="*/ 151 h 152"/>
                  <a:gd name="T2" fmla="*/ 0 w 115"/>
                  <a:gd name="T3" fmla="*/ 75 h 152"/>
                  <a:gd name="T4" fmla="*/ 114 w 115"/>
                  <a:gd name="T5" fmla="*/ 0 h 152"/>
                  <a:gd name="T6" fmla="*/ 114 w 115"/>
                  <a:gd name="T7" fmla="*/ 151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2">
                    <a:moveTo>
                      <a:pt x="114" y="151"/>
                    </a:moveTo>
                    <a:lnTo>
                      <a:pt x="0" y="75"/>
                    </a:lnTo>
                    <a:lnTo>
                      <a:pt x="114" y="0"/>
                    </a:lnTo>
                    <a:lnTo>
                      <a:pt x="114" y="151"/>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nvGrpSpPr>
            <p:cNvPr id="87" name="Group 24"/>
            <p:cNvGrpSpPr>
              <a:grpSpLocks/>
            </p:cNvGrpSpPr>
            <p:nvPr/>
          </p:nvGrpSpPr>
          <p:grpSpPr bwMode="auto">
            <a:xfrm>
              <a:off x="2548" y="2309"/>
              <a:ext cx="148" cy="152"/>
              <a:chOff x="2548" y="2309"/>
              <a:chExt cx="148" cy="152"/>
            </a:xfrm>
          </p:grpSpPr>
          <p:sp>
            <p:nvSpPr>
              <p:cNvPr id="94" name="Rectangle 25"/>
              <p:cNvSpPr>
                <a:spLocks noChangeArrowheads="1"/>
              </p:cNvSpPr>
              <p:nvPr/>
            </p:nvSpPr>
            <p:spPr bwMode="white">
              <a:xfrm>
                <a:off x="2661" y="2310"/>
                <a:ext cx="35" cy="14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95" name="Freeform 26"/>
              <p:cNvSpPr>
                <a:spLocks/>
              </p:cNvSpPr>
              <p:nvPr/>
            </p:nvSpPr>
            <p:spPr bwMode="white">
              <a:xfrm>
                <a:off x="2548" y="2309"/>
                <a:ext cx="115" cy="152"/>
              </a:xfrm>
              <a:custGeom>
                <a:avLst/>
                <a:gdLst>
                  <a:gd name="T0" fmla="*/ 114 w 115"/>
                  <a:gd name="T1" fmla="*/ 151 h 152"/>
                  <a:gd name="T2" fmla="*/ 0 w 115"/>
                  <a:gd name="T3" fmla="*/ 75 h 152"/>
                  <a:gd name="T4" fmla="*/ 114 w 115"/>
                  <a:gd name="T5" fmla="*/ 0 h 152"/>
                  <a:gd name="T6" fmla="*/ 114 w 115"/>
                  <a:gd name="T7" fmla="*/ 151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2">
                    <a:moveTo>
                      <a:pt x="114" y="151"/>
                    </a:moveTo>
                    <a:lnTo>
                      <a:pt x="0" y="75"/>
                    </a:lnTo>
                    <a:lnTo>
                      <a:pt x="114" y="0"/>
                    </a:lnTo>
                    <a:lnTo>
                      <a:pt x="114" y="151"/>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nvGrpSpPr>
            <p:cNvPr id="88" name="Group 27"/>
            <p:cNvGrpSpPr>
              <a:grpSpLocks/>
            </p:cNvGrpSpPr>
            <p:nvPr/>
          </p:nvGrpSpPr>
          <p:grpSpPr bwMode="auto">
            <a:xfrm>
              <a:off x="2548" y="2160"/>
              <a:ext cx="148" cy="153"/>
              <a:chOff x="2548" y="2160"/>
              <a:chExt cx="148" cy="153"/>
            </a:xfrm>
          </p:grpSpPr>
          <p:sp>
            <p:nvSpPr>
              <p:cNvPr id="92" name="Rectangle 28"/>
              <p:cNvSpPr>
                <a:spLocks noChangeArrowheads="1"/>
              </p:cNvSpPr>
              <p:nvPr/>
            </p:nvSpPr>
            <p:spPr bwMode="white">
              <a:xfrm>
                <a:off x="2661" y="2163"/>
                <a:ext cx="35" cy="14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93" name="Freeform 29"/>
              <p:cNvSpPr>
                <a:spLocks/>
              </p:cNvSpPr>
              <p:nvPr/>
            </p:nvSpPr>
            <p:spPr bwMode="white">
              <a:xfrm>
                <a:off x="2548" y="2160"/>
                <a:ext cx="115" cy="153"/>
              </a:xfrm>
              <a:custGeom>
                <a:avLst/>
                <a:gdLst>
                  <a:gd name="T0" fmla="*/ 114 w 115"/>
                  <a:gd name="T1" fmla="*/ 152 h 153"/>
                  <a:gd name="T2" fmla="*/ 0 w 115"/>
                  <a:gd name="T3" fmla="*/ 76 h 153"/>
                  <a:gd name="T4" fmla="*/ 114 w 115"/>
                  <a:gd name="T5" fmla="*/ 0 h 153"/>
                  <a:gd name="T6" fmla="*/ 114 w 115"/>
                  <a:gd name="T7" fmla="*/ 152 h 1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3">
                    <a:moveTo>
                      <a:pt x="114" y="152"/>
                    </a:moveTo>
                    <a:lnTo>
                      <a:pt x="0" y="76"/>
                    </a:lnTo>
                    <a:lnTo>
                      <a:pt x="114" y="0"/>
                    </a:lnTo>
                    <a:lnTo>
                      <a:pt x="114" y="152"/>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nvGrpSpPr>
            <p:cNvPr id="89" name="Group 30"/>
            <p:cNvGrpSpPr>
              <a:grpSpLocks/>
            </p:cNvGrpSpPr>
            <p:nvPr/>
          </p:nvGrpSpPr>
          <p:grpSpPr bwMode="auto">
            <a:xfrm>
              <a:off x="2548" y="2014"/>
              <a:ext cx="148" cy="152"/>
              <a:chOff x="2548" y="2014"/>
              <a:chExt cx="148" cy="152"/>
            </a:xfrm>
          </p:grpSpPr>
          <p:sp>
            <p:nvSpPr>
              <p:cNvPr id="90" name="Rectangle 31"/>
              <p:cNvSpPr>
                <a:spLocks noChangeArrowheads="1"/>
              </p:cNvSpPr>
              <p:nvPr/>
            </p:nvSpPr>
            <p:spPr bwMode="white">
              <a:xfrm>
                <a:off x="2661" y="2015"/>
                <a:ext cx="35" cy="14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91" name="Freeform 32"/>
              <p:cNvSpPr>
                <a:spLocks/>
              </p:cNvSpPr>
              <p:nvPr/>
            </p:nvSpPr>
            <p:spPr bwMode="white">
              <a:xfrm>
                <a:off x="2548" y="2014"/>
                <a:ext cx="115" cy="152"/>
              </a:xfrm>
              <a:custGeom>
                <a:avLst/>
                <a:gdLst>
                  <a:gd name="T0" fmla="*/ 114 w 115"/>
                  <a:gd name="T1" fmla="*/ 151 h 152"/>
                  <a:gd name="T2" fmla="*/ 0 w 115"/>
                  <a:gd name="T3" fmla="*/ 75 h 152"/>
                  <a:gd name="T4" fmla="*/ 114 w 115"/>
                  <a:gd name="T5" fmla="*/ 0 h 152"/>
                  <a:gd name="T6" fmla="*/ 114 w 115"/>
                  <a:gd name="T7" fmla="*/ 151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2">
                    <a:moveTo>
                      <a:pt x="114" y="151"/>
                    </a:moveTo>
                    <a:lnTo>
                      <a:pt x="0" y="75"/>
                    </a:lnTo>
                    <a:lnTo>
                      <a:pt x="114" y="0"/>
                    </a:lnTo>
                    <a:lnTo>
                      <a:pt x="114" y="151"/>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grpSp>
        <p:nvGrpSpPr>
          <p:cNvPr id="106" name="Group 33"/>
          <p:cNvGrpSpPr>
            <a:grpSpLocks/>
          </p:cNvGrpSpPr>
          <p:nvPr/>
        </p:nvGrpSpPr>
        <p:grpSpPr bwMode="auto">
          <a:xfrm>
            <a:off x="5988504" y="2994025"/>
            <a:ext cx="236538" cy="1722438"/>
            <a:chOff x="2948" y="1422"/>
            <a:chExt cx="149" cy="1187"/>
          </a:xfrm>
        </p:grpSpPr>
        <p:grpSp>
          <p:nvGrpSpPr>
            <p:cNvPr id="107" name="Group 34"/>
            <p:cNvGrpSpPr>
              <a:grpSpLocks/>
            </p:cNvGrpSpPr>
            <p:nvPr/>
          </p:nvGrpSpPr>
          <p:grpSpPr bwMode="auto">
            <a:xfrm>
              <a:off x="2948" y="1865"/>
              <a:ext cx="149" cy="152"/>
              <a:chOff x="2948" y="1865"/>
              <a:chExt cx="149" cy="152"/>
            </a:xfrm>
          </p:grpSpPr>
          <p:sp>
            <p:nvSpPr>
              <p:cNvPr id="129" name="Rectangle 35"/>
              <p:cNvSpPr>
                <a:spLocks noChangeArrowheads="1"/>
              </p:cNvSpPr>
              <p:nvPr/>
            </p:nvSpPr>
            <p:spPr bwMode="white">
              <a:xfrm>
                <a:off x="2948" y="1866"/>
                <a:ext cx="35" cy="14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30" name="Freeform 36"/>
              <p:cNvSpPr>
                <a:spLocks/>
              </p:cNvSpPr>
              <p:nvPr/>
            </p:nvSpPr>
            <p:spPr bwMode="white">
              <a:xfrm>
                <a:off x="2982" y="1865"/>
                <a:ext cx="115" cy="152"/>
              </a:xfrm>
              <a:custGeom>
                <a:avLst/>
                <a:gdLst>
                  <a:gd name="T0" fmla="*/ 0 w 115"/>
                  <a:gd name="T1" fmla="*/ 151 h 152"/>
                  <a:gd name="T2" fmla="*/ 114 w 115"/>
                  <a:gd name="T3" fmla="*/ 75 h 152"/>
                  <a:gd name="T4" fmla="*/ 0 w 115"/>
                  <a:gd name="T5" fmla="*/ 0 h 152"/>
                  <a:gd name="T6" fmla="*/ 0 w 115"/>
                  <a:gd name="T7" fmla="*/ 151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2">
                    <a:moveTo>
                      <a:pt x="0" y="151"/>
                    </a:moveTo>
                    <a:lnTo>
                      <a:pt x="114" y="75"/>
                    </a:lnTo>
                    <a:lnTo>
                      <a:pt x="0" y="0"/>
                    </a:lnTo>
                    <a:lnTo>
                      <a:pt x="0" y="151"/>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nvGrpSpPr>
            <p:cNvPr id="108" name="Group 37"/>
            <p:cNvGrpSpPr>
              <a:grpSpLocks/>
            </p:cNvGrpSpPr>
            <p:nvPr/>
          </p:nvGrpSpPr>
          <p:grpSpPr bwMode="auto">
            <a:xfrm>
              <a:off x="2948" y="1717"/>
              <a:ext cx="149" cy="152"/>
              <a:chOff x="2948" y="1717"/>
              <a:chExt cx="149" cy="152"/>
            </a:xfrm>
          </p:grpSpPr>
          <p:sp>
            <p:nvSpPr>
              <p:cNvPr id="127" name="Rectangle 38"/>
              <p:cNvSpPr>
                <a:spLocks noChangeArrowheads="1"/>
              </p:cNvSpPr>
              <p:nvPr/>
            </p:nvSpPr>
            <p:spPr bwMode="white">
              <a:xfrm>
                <a:off x="2948" y="1718"/>
                <a:ext cx="35" cy="14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28" name="Freeform 39"/>
              <p:cNvSpPr>
                <a:spLocks/>
              </p:cNvSpPr>
              <p:nvPr/>
            </p:nvSpPr>
            <p:spPr bwMode="white">
              <a:xfrm>
                <a:off x="2982" y="1717"/>
                <a:ext cx="115" cy="152"/>
              </a:xfrm>
              <a:custGeom>
                <a:avLst/>
                <a:gdLst>
                  <a:gd name="T0" fmla="*/ 0 w 115"/>
                  <a:gd name="T1" fmla="*/ 151 h 152"/>
                  <a:gd name="T2" fmla="*/ 114 w 115"/>
                  <a:gd name="T3" fmla="*/ 75 h 152"/>
                  <a:gd name="T4" fmla="*/ 0 w 115"/>
                  <a:gd name="T5" fmla="*/ 0 h 152"/>
                  <a:gd name="T6" fmla="*/ 0 w 115"/>
                  <a:gd name="T7" fmla="*/ 151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2">
                    <a:moveTo>
                      <a:pt x="0" y="151"/>
                    </a:moveTo>
                    <a:lnTo>
                      <a:pt x="114" y="75"/>
                    </a:lnTo>
                    <a:lnTo>
                      <a:pt x="0" y="0"/>
                    </a:lnTo>
                    <a:lnTo>
                      <a:pt x="0" y="151"/>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nvGrpSpPr>
            <p:cNvPr id="109" name="Group 40"/>
            <p:cNvGrpSpPr>
              <a:grpSpLocks/>
            </p:cNvGrpSpPr>
            <p:nvPr/>
          </p:nvGrpSpPr>
          <p:grpSpPr bwMode="auto">
            <a:xfrm>
              <a:off x="2948" y="1568"/>
              <a:ext cx="149" cy="153"/>
              <a:chOff x="2948" y="1568"/>
              <a:chExt cx="149" cy="153"/>
            </a:xfrm>
          </p:grpSpPr>
          <p:sp>
            <p:nvSpPr>
              <p:cNvPr id="125" name="Rectangle 41"/>
              <p:cNvSpPr>
                <a:spLocks noChangeArrowheads="1"/>
              </p:cNvSpPr>
              <p:nvPr/>
            </p:nvSpPr>
            <p:spPr bwMode="white">
              <a:xfrm>
                <a:off x="2948" y="1571"/>
                <a:ext cx="35" cy="14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26" name="Freeform 42"/>
              <p:cNvSpPr>
                <a:spLocks/>
              </p:cNvSpPr>
              <p:nvPr/>
            </p:nvSpPr>
            <p:spPr bwMode="white">
              <a:xfrm>
                <a:off x="2982" y="1568"/>
                <a:ext cx="115" cy="153"/>
              </a:xfrm>
              <a:custGeom>
                <a:avLst/>
                <a:gdLst>
                  <a:gd name="T0" fmla="*/ 0 w 115"/>
                  <a:gd name="T1" fmla="*/ 152 h 153"/>
                  <a:gd name="T2" fmla="*/ 114 w 115"/>
                  <a:gd name="T3" fmla="*/ 76 h 153"/>
                  <a:gd name="T4" fmla="*/ 0 w 115"/>
                  <a:gd name="T5" fmla="*/ 0 h 153"/>
                  <a:gd name="T6" fmla="*/ 0 w 115"/>
                  <a:gd name="T7" fmla="*/ 152 h 1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3">
                    <a:moveTo>
                      <a:pt x="0" y="152"/>
                    </a:moveTo>
                    <a:lnTo>
                      <a:pt x="114" y="76"/>
                    </a:lnTo>
                    <a:lnTo>
                      <a:pt x="0" y="0"/>
                    </a:lnTo>
                    <a:lnTo>
                      <a:pt x="0" y="152"/>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nvGrpSpPr>
            <p:cNvPr id="110" name="Group 43"/>
            <p:cNvGrpSpPr>
              <a:grpSpLocks/>
            </p:cNvGrpSpPr>
            <p:nvPr/>
          </p:nvGrpSpPr>
          <p:grpSpPr bwMode="auto">
            <a:xfrm>
              <a:off x="2948" y="1422"/>
              <a:ext cx="149" cy="152"/>
              <a:chOff x="2948" y="1422"/>
              <a:chExt cx="149" cy="152"/>
            </a:xfrm>
          </p:grpSpPr>
          <p:sp>
            <p:nvSpPr>
              <p:cNvPr id="123" name="Rectangle 44"/>
              <p:cNvSpPr>
                <a:spLocks noChangeArrowheads="1"/>
              </p:cNvSpPr>
              <p:nvPr/>
            </p:nvSpPr>
            <p:spPr bwMode="white">
              <a:xfrm>
                <a:off x="2948" y="1423"/>
                <a:ext cx="35" cy="14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24" name="Freeform 45"/>
              <p:cNvSpPr>
                <a:spLocks/>
              </p:cNvSpPr>
              <p:nvPr/>
            </p:nvSpPr>
            <p:spPr bwMode="white">
              <a:xfrm>
                <a:off x="2982" y="1422"/>
                <a:ext cx="115" cy="152"/>
              </a:xfrm>
              <a:custGeom>
                <a:avLst/>
                <a:gdLst>
                  <a:gd name="T0" fmla="*/ 0 w 115"/>
                  <a:gd name="T1" fmla="*/ 151 h 152"/>
                  <a:gd name="T2" fmla="*/ 114 w 115"/>
                  <a:gd name="T3" fmla="*/ 75 h 152"/>
                  <a:gd name="T4" fmla="*/ 0 w 115"/>
                  <a:gd name="T5" fmla="*/ 0 h 152"/>
                  <a:gd name="T6" fmla="*/ 0 w 115"/>
                  <a:gd name="T7" fmla="*/ 151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2">
                    <a:moveTo>
                      <a:pt x="0" y="151"/>
                    </a:moveTo>
                    <a:lnTo>
                      <a:pt x="114" y="75"/>
                    </a:lnTo>
                    <a:lnTo>
                      <a:pt x="0" y="0"/>
                    </a:lnTo>
                    <a:lnTo>
                      <a:pt x="0" y="151"/>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nvGrpSpPr>
            <p:cNvPr id="111" name="Group 46"/>
            <p:cNvGrpSpPr>
              <a:grpSpLocks/>
            </p:cNvGrpSpPr>
            <p:nvPr/>
          </p:nvGrpSpPr>
          <p:grpSpPr bwMode="auto">
            <a:xfrm>
              <a:off x="2948" y="2457"/>
              <a:ext cx="149" cy="152"/>
              <a:chOff x="2948" y="2457"/>
              <a:chExt cx="149" cy="152"/>
            </a:xfrm>
          </p:grpSpPr>
          <p:sp>
            <p:nvSpPr>
              <p:cNvPr id="121" name="Rectangle 47"/>
              <p:cNvSpPr>
                <a:spLocks noChangeArrowheads="1"/>
              </p:cNvSpPr>
              <p:nvPr/>
            </p:nvSpPr>
            <p:spPr bwMode="white">
              <a:xfrm>
                <a:off x="2948" y="2458"/>
                <a:ext cx="35" cy="14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22" name="Freeform 48"/>
              <p:cNvSpPr>
                <a:spLocks/>
              </p:cNvSpPr>
              <p:nvPr/>
            </p:nvSpPr>
            <p:spPr bwMode="white">
              <a:xfrm>
                <a:off x="2982" y="2457"/>
                <a:ext cx="115" cy="152"/>
              </a:xfrm>
              <a:custGeom>
                <a:avLst/>
                <a:gdLst>
                  <a:gd name="T0" fmla="*/ 0 w 115"/>
                  <a:gd name="T1" fmla="*/ 151 h 152"/>
                  <a:gd name="T2" fmla="*/ 114 w 115"/>
                  <a:gd name="T3" fmla="*/ 75 h 152"/>
                  <a:gd name="T4" fmla="*/ 0 w 115"/>
                  <a:gd name="T5" fmla="*/ 0 h 152"/>
                  <a:gd name="T6" fmla="*/ 0 w 115"/>
                  <a:gd name="T7" fmla="*/ 151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2">
                    <a:moveTo>
                      <a:pt x="0" y="151"/>
                    </a:moveTo>
                    <a:lnTo>
                      <a:pt x="114" y="75"/>
                    </a:lnTo>
                    <a:lnTo>
                      <a:pt x="0" y="0"/>
                    </a:lnTo>
                    <a:lnTo>
                      <a:pt x="0" y="151"/>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nvGrpSpPr>
            <p:cNvPr id="112" name="Group 49"/>
            <p:cNvGrpSpPr>
              <a:grpSpLocks/>
            </p:cNvGrpSpPr>
            <p:nvPr/>
          </p:nvGrpSpPr>
          <p:grpSpPr bwMode="auto">
            <a:xfrm>
              <a:off x="2948" y="2309"/>
              <a:ext cx="149" cy="152"/>
              <a:chOff x="2948" y="2309"/>
              <a:chExt cx="149" cy="152"/>
            </a:xfrm>
          </p:grpSpPr>
          <p:sp>
            <p:nvSpPr>
              <p:cNvPr id="119" name="Rectangle 50"/>
              <p:cNvSpPr>
                <a:spLocks noChangeArrowheads="1"/>
              </p:cNvSpPr>
              <p:nvPr/>
            </p:nvSpPr>
            <p:spPr bwMode="white">
              <a:xfrm>
                <a:off x="2948" y="2310"/>
                <a:ext cx="35" cy="14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20" name="Freeform 51"/>
              <p:cNvSpPr>
                <a:spLocks/>
              </p:cNvSpPr>
              <p:nvPr/>
            </p:nvSpPr>
            <p:spPr bwMode="white">
              <a:xfrm>
                <a:off x="2982" y="2309"/>
                <a:ext cx="115" cy="152"/>
              </a:xfrm>
              <a:custGeom>
                <a:avLst/>
                <a:gdLst>
                  <a:gd name="T0" fmla="*/ 0 w 115"/>
                  <a:gd name="T1" fmla="*/ 151 h 152"/>
                  <a:gd name="T2" fmla="*/ 114 w 115"/>
                  <a:gd name="T3" fmla="*/ 75 h 152"/>
                  <a:gd name="T4" fmla="*/ 0 w 115"/>
                  <a:gd name="T5" fmla="*/ 0 h 152"/>
                  <a:gd name="T6" fmla="*/ 0 w 115"/>
                  <a:gd name="T7" fmla="*/ 151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2">
                    <a:moveTo>
                      <a:pt x="0" y="151"/>
                    </a:moveTo>
                    <a:lnTo>
                      <a:pt x="114" y="75"/>
                    </a:lnTo>
                    <a:lnTo>
                      <a:pt x="0" y="0"/>
                    </a:lnTo>
                    <a:lnTo>
                      <a:pt x="0" y="151"/>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nvGrpSpPr>
            <p:cNvPr id="113" name="Group 52"/>
            <p:cNvGrpSpPr>
              <a:grpSpLocks/>
            </p:cNvGrpSpPr>
            <p:nvPr/>
          </p:nvGrpSpPr>
          <p:grpSpPr bwMode="auto">
            <a:xfrm>
              <a:off x="2948" y="2160"/>
              <a:ext cx="149" cy="153"/>
              <a:chOff x="2948" y="2160"/>
              <a:chExt cx="149" cy="153"/>
            </a:xfrm>
          </p:grpSpPr>
          <p:sp>
            <p:nvSpPr>
              <p:cNvPr id="117" name="Rectangle 53"/>
              <p:cNvSpPr>
                <a:spLocks noChangeArrowheads="1"/>
              </p:cNvSpPr>
              <p:nvPr/>
            </p:nvSpPr>
            <p:spPr bwMode="white">
              <a:xfrm>
                <a:off x="2948" y="2163"/>
                <a:ext cx="35" cy="14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18" name="Freeform 54"/>
              <p:cNvSpPr>
                <a:spLocks/>
              </p:cNvSpPr>
              <p:nvPr/>
            </p:nvSpPr>
            <p:spPr bwMode="white">
              <a:xfrm>
                <a:off x="2982" y="2160"/>
                <a:ext cx="115" cy="153"/>
              </a:xfrm>
              <a:custGeom>
                <a:avLst/>
                <a:gdLst>
                  <a:gd name="T0" fmla="*/ 0 w 115"/>
                  <a:gd name="T1" fmla="*/ 152 h 153"/>
                  <a:gd name="T2" fmla="*/ 114 w 115"/>
                  <a:gd name="T3" fmla="*/ 76 h 153"/>
                  <a:gd name="T4" fmla="*/ 0 w 115"/>
                  <a:gd name="T5" fmla="*/ 0 h 153"/>
                  <a:gd name="T6" fmla="*/ 0 w 115"/>
                  <a:gd name="T7" fmla="*/ 152 h 1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3">
                    <a:moveTo>
                      <a:pt x="0" y="152"/>
                    </a:moveTo>
                    <a:lnTo>
                      <a:pt x="114" y="76"/>
                    </a:lnTo>
                    <a:lnTo>
                      <a:pt x="0" y="0"/>
                    </a:lnTo>
                    <a:lnTo>
                      <a:pt x="0" y="152"/>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nvGrpSpPr>
            <p:cNvPr id="114" name="Group 55"/>
            <p:cNvGrpSpPr>
              <a:grpSpLocks/>
            </p:cNvGrpSpPr>
            <p:nvPr/>
          </p:nvGrpSpPr>
          <p:grpSpPr bwMode="auto">
            <a:xfrm>
              <a:off x="2948" y="2014"/>
              <a:ext cx="149" cy="152"/>
              <a:chOff x="2948" y="2014"/>
              <a:chExt cx="149" cy="152"/>
            </a:xfrm>
          </p:grpSpPr>
          <p:sp>
            <p:nvSpPr>
              <p:cNvPr id="115" name="Rectangle 56"/>
              <p:cNvSpPr>
                <a:spLocks noChangeArrowheads="1"/>
              </p:cNvSpPr>
              <p:nvPr/>
            </p:nvSpPr>
            <p:spPr bwMode="white">
              <a:xfrm>
                <a:off x="2948" y="2015"/>
                <a:ext cx="35" cy="14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16" name="Freeform 57"/>
              <p:cNvSpPr>
                <a:spLocks/>
              </p:cNvSpPr>
              <p:nvPr/>
            </p:nvSpPr>
            <p:spPr bwMode="white">
              <a:xfrm>
                <a:off x="2982" y="2014"/>
                <a:ext cx="115" cy="152"/>
              </a:xfrm>
              <a:custGeom>
                <a:avLst/>
                <a:gdLst>
                  <a:gd name="T0" fmla="*/ 0 w 115"/>
                  <a:gd name="T1" fmla="*/ 151 h 152"/>
                  <a:gd name="T2" fmla="*/ 114 w 115"/>
                  <a:gd name="T3" fmla="*/ 75 h 152"/>
                  <a:gd name="T4" fmla="*/ 0 w 115"/>
                  <a:gd name="T5" fmla="*/ 0 h 152"/>
                  <a:gd name="T6" fmla="*/ 0 w 115"/>
                  <a:gd name="T7" fmla="*/ 151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2">
                    <a:moveTo>
                      <a:pt x="0" y="151"/>
                    </a:moveTo>
                    <a:lnTo>
                      <a:pt x="114" y="75"/>
                    </a:lnTo>
                    <a:lnTo>
                      <a:pt x="0" y="0"/>
                    </a:lnTo>
                    <a:lnTo>
                      <a:pt x="0" y="151"/>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31" name="Rectangle 58"/>
          <p:cNvSpPr>
            <a:spLocks noChangeArrowheads="1"/>
          </p:cNvSpPr>
          <p:nvPr/>
        </p:nvSpPr>
        <p:spPr bwMode="auto">
          <a:xfrm>
            <a:off x="7561717" y="5864225"/>
            <a:ext cx="153987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100000"/>
              </a:lnSpc>
              <a:spcBef>
                <a:spcPct val="50000"/>
              </a:spcBef>
              <a:spcAft>
                <a:spcPct val="0"/>
              </a:spcAft>
              <a:buClrTx/>
              <a:buSzTx/>
              <a:buFontTx/>
              <a:buNone/>
              <a:tabLst/>
              <a:defRPr/>
            </a:pPr>
            <a:r>
              <a:rPr kumimoji="0" lang="en-US" sz="1800" b="1" i="0" u="none" strike="noStrike" kern="0" cap="none" spc="0" normalizeH="0" baseline="0" noProof="0" smtClean="0">
                <a:ln>
                  <a:noFill/>
                </a:ln>
                <a:solidFill>
                  <a:srgbClr val="000000"/>
                </a:solidFill>
                <a:effectLst/>
                <a:uLnTx/>
                <a:uFillTx/>
                <a:latin typeface="Arial" panose="020B0604020202020204" pitchFamily="34" charset="0"/>
              </a:rPr>
              <a:t>Free extent</a:t>
            </a:r>
          </a:p>
        </p:txBody>
      </p:sp>
      <p:sp>
        <p:nvSpPr>
          <p:cNvPr id="132" name="Rectangle 59"/>
          <p:cNvSpPr>
            <a:spLocks noChangeArrowheads="1"/>
          </p:cNvSpPr>
          <p:nvPr/>
        </p:nvSpPr>
        <p:spPr bwMode="auto">
          <a:xfrm>
            <a:off x="5161417" y="5864225"/>
            <a:ext cx="1624012"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100000"/>
              </a:lnSpc>
              <a:spcBef>
                <a:spcPct val="50000"/>
              </a:spcBef>
              <a:spcAft>
                <a:spcPct val="0"/>
              </a:spcAft>
              <a:buClrTx/>
              <a:buSzTx/>
              <a:buFontTx/>
              <a:buNone/>
              <a:tabLst/>
              <a:defRPr/>
            </a:pPr>
            <a:r>
              <a:rPr kumimoji="0" lang="en-US" sz="1800" b="1" i="0" u="none" strike="noStrike" kern="0" cap="none" spc="0" normalizeH="0" baseline="0" noProof="0" smtClean="0">
                <a:ln>
                  <a:noFill/>
                </a:ln>
                <a:solidFill>
                  <a:srgbClr val="000000"/>
                </a:solidFill>
                <a:effectLst/>
                <a:uLnTx/>
                <a:uFillTx/>
                <a:latin typeface="Arial" panose="020B0604020202020204" pitchFamily="34" charset="0"/>
              </a:rPr>
              <a:t>Used extent</a:t>
            </a:r>
          </a:p>
        </p:txBody>
      </p:sp>
      <p:sp>
        <p:nvSpPr>
          <p:cNvPr id="133" name="Rectangle 60"/>
          <p:cNvSpPr>
            <a:spLocks noChangeArrowheads="1"/>
          </p:cNvSpPr>
          <p:nvPr/>
        </p:nvSpPr>
        <p:spPr bwMode="auto">
          <a:xfrm>
            <a:off x="2875417" y="5864225"/>
            <a:ext cx="1525587"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100000"/>
              </a:lnSpc>
              <a:spcBef>
                <a:spcPct val="50000"/>
              </a:spcBef>
              <a:spcAft>
                <a:spcPct val="0"/>
              </a:spcAft>
              <a:buClrTx/>
              <a:buSzTx/>
              <a:buFontTx/>
              <a:buNone/>
              <a:tabLst/>
              <a:defRPr/>
            </a:pPr>
            <a:r>
              <a:rPr kumimoji="0" lang="en-US" sz="1800" b="1" i="0" u="none" strike="noStrike" kern="0" cap="none" spc="0" normalizeH="0" baseline="0" noProof="0" smtClean="0">
                <a:ln>
                  <a:noFill/>
                </a:ln>
                <a:solidFill>
                  <a:srgbClr val="000000"/>
                </a:solidFill>
                <a:effectLst/>
                <a:uLnTx/>
                <a:uFillTx/>
                <a:latin typeface="Arial" panose="020B0604020202020204" pitchFamily="34" charset="0"/>
              </a:rPr>
              <a:t>File header</a:t>
            </a:r>
          </a:p>
        </p:txBody>
      </p:sp>
      <p:sp>
        <p:nvSpPr>
          <p:cNvPr id="134" name="Rectangle 61"/>
          <p:cNvSpPr>
            <a:spLocks noChangeArrowheads="1"/>
          </p:cNvSpPr>
          <p:nvPr/>
        </p:nvSpPr>
        <p:spPr bwMode="blackWhite">
          <a:xfrm>
            <a:off x="2538867" y="5873750"/>
            <a:ext cx="288925" cy="304800"/>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35" name="Rectangle 62"/>
          <p:cNvSpPr>
            <a:spLocks noChangeArrowheads="1"/>
          </p:cNvSpPr>
          <p:nvPr/>
        </p:nvSpPr>
        <p:spPr bwMode="blackGray">
          <a:xfrm>
            <a:off x="4862967" y="5873750"/>
            <a:ext cx="288925" cy="304800"/>
          </a:xfrm>
          <a:prstGeom prst="rect">
            <a:avLst/>
          </a:prstGeom>
          <a:solidFill>
            <a:srgbClr val="99FF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36" name="Rectangle 63"/>
          <p:cNvSpPr>
            <a:spLocks noChangeArrowheads="1"/>
          </p:cNvSpPr>
          <p:nvPr/>
        </p:nvSpPr>
        <p:spPr bwMode="blackGray">
          <a:xfrm>
            <a:off x="7212467" y="5873750"/>
            <a:ext cx="288925" cy="304800"/>
          </a:xfrm>
          <a:prstGeom prst="rect">
            <a:avLst/>
          </a:prstGeom>
          <a:solidFill>
            <a:srgbClr val="95CA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37" name="Rectangle 64"/>
          <p:cNvSpPr>
            <a:spLocks noChangeArrowheads="1"/>
          </p:cNvSpPr>
          <p:nvPr/>
        </p:nvSpPr>
        <p:spPr bwMode="white">
          <a:xfrm>
            <a:off x="5534479" y="2994025"/>
            <a:ext cx="495300" cy="1704975"/>
          </a:xfrm>
          <a:prstGeom prst="rect">
            <a:avLst/>
          </a:prstGeom>
          <a:solidFill>
            <a:srgbClr val="FFFFFF"/>
          </a:solidFill>
          <a:ln>
            <a:noFill/>
          </a:ln>
          <a:effectLst>
            <a:outerShdw dist="53882" dir="2700000" algn="ctr" rotWithShape="0">
              <a:srgbClr val="000000"/>
            </a:outerShdw>
          </a:effectLst>
          <a:extLst>
            <a:ext uri="{91240B29-F687-4F45-9708-019B960494DF}">
              <a14:hiddenLine xmlns:a14="http://schemas.microsoft.com/office/drawing/2010/main" w="9525">
                <a:solidFill>
                  <a:schemeClr val="tx1"/>
                </a:solidFill>
                <a:miter lim="800000"/>
                <a:headEnd type="none" w="sm" len="sm"/>
                <a:tailEnd type="none" w="sm" len="sm"/>
              </a14:hiddenLine>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38" name="Rectangle 65"/>
          <p:cNvSpPr>
            <a:spLocks noChangeArrowheads="1"/>
          </p:cNvSpPr>
          <p:nvPr/>
        </p:nvSpPr>
        <p:spPr bwMode="blackGray">
          <a:xfrm>
            <a:off x="4375604" y="3000375"/>
            <a:ext cx="476250" cy="1717675"/>
          </a:xfrm>
          <a:prstGeom prst="rect">
            <a:avLst/>
          </a:prstGeom>
          <a:solidFill>
            <a:srgbClr val="95CA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39" name="Rectangle 66"/>
          <p:cNvSpPr>
            <a:spLocks noChangeArrowheads="1"/>
          </p:cNvSpPr>
          <p:nvPr/>
        </p:nvSpPr>
        <p:spPr bwMode="blackGray">
          <a:xfrm>
            <a:off x="3905704" y="3000375"/>
            <a:ext cx="476250" cy="1717675"/>
          </a:xfrm>
          <a:prstGeom prst="rect">
            <a:avLst/>
          </a:prstGeom>
          <a:solidFill>
            <a:srgbClr val="95CA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40" name="Rectangle 67"/>
          <p:cNvSpPr>
            <a:spLocks noChangeArrowheads="1"/>
          </p:cNvSpPr>
          <p:nvPr/>
        </p:nvSpPr>
        <p:spPr bwMode="blackGray">
          <a:xfrm>
            <a:off x="3435804" y="3000375"/>
            <a:ext cx="476250" cy="1717675"/>
          </a:xfrm>
          <a:prstGeom prst="rect">
            <a:avLst/>
          </a:prstGeom>
          <a:solidFill>
            <a:srgbClr val="99FF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41" name="Rectangle 68"/>
          <p:cNvSpPr>
            <a:spLocks noChangeArrowheads="1"/>
          </p:cNvSpPr>
          <p:nvPr/>
        </p:nvSpPr>
        <p:spPr bwMode="blackGray">
          <a:xfrm>
            <a:off x="6675892" y="2997200"/>
            <a:ext cx="476250" cy="1719263"/>
          </a:xfrm>
          <a:prstGeom prst="rect">
            <a:avLst/>
          </a:prstGeom>
          <a:solidFill>
            <a:srgbClr val="95CA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42" name="Rectangle 69"/>
          <p:cNvSpPr>
            <a:spLocks noChangeArrowheads="1"/>
          </p:cNvSpPr>
          <p:nvPr/>
        </p:nvSpPr>
        <p:spPr bwMode="blackGray">
          <a:xfrm>
            <a:off x="7158492" y="2997200"/>
            <a:ext cx="476250" cy="1719263"/>
          </a:xfrm>
          <a:prstGeom prst="rect">
            <a:avLst/>
          </a:prstGeom>
          <a:solidFill>
            <a:srgbClr val="99FF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43" name="Rectangle 70"/>
          <p:cNvSpPr>
            <a:spLocks noChangeArrowheads="1"/>
          </p:cNvSpPr>
          <p:nvPr/>
        </p:nvSpPr>
        <p:spPr bwMode="blackGray">
          <a:xfrm>
            <a:off x="7641092" y="2997200"/>
            <a:ext cx="476250" cy="1719263"/>
          </a:xfrm>
          <a:prstGeom prst="rect">
            <a:avLst/>
          </a:prstGeom>
          <a:solidFill>
            <a:srgbClr val="95CA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44" name="Rectangle 71"/>
          <p:cNvSpPr>
            <a:spLocks noChangeArrowheads="1"/>
          </p:cNvSpPr>
          <p:nvPr/>
        </p:nvSpPr>
        <p:spPr bwMode="blackGray">
          <a:xfrm>
            <a:off x="8110992" y="2997200"/>
            <a:ext cx="476250" cy="1719263"/>
          </a:xfrm>
          <a:prstGeom prst="rect">
            <a:avLst/>
          </a:prstGeom>
          <a:solidFill>
            <a:srgbClr val="99FF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Tree>
    <p:extLst>
      <p:ext uri="{BB962C8B-B14F-4D97-AF65-F5344CB8AC3E}">
        <p14:creationId xmlns:p14="http://schemas.microsoft.com/office/powerpoint/2010/main" val="7522791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III. QUẢN LÝ </a:t>
            </a:r>
            <a:r>
              <a:rPr lang="en-US" kern="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BLOCKS</a:t>
            </a:r>
            <a:endParaRPr lang="vi-VN"/>
          </a:p>
        </p:txBody>
      </p:sp>
      <p:pic>
        <p:nvPicPr>
          <p:cNvPr id="3" name="Picture 2"/>
          <p:cNvPicPr>
            <a:picLocks noChangeAspect="1"/>
          </p:cNvPicPr>
          <p:nvPr/>
        </p:nvPicPr>
        <p:blipFill>
          <a:blip r:embed="rId2"/>
          <a:stretch>
            <a:fillRect/>
          </a:stretch>
        </p:blipFill>
        <p:spPr>
          <a:xfrm>
            <a:off x="4802528" y="1202715"/>
            <a:ext cx="6990567" cy="5240289"/>
          </a:xfrm>
          <a:prstGeom prst="rect">
            <a:avLst/>
          </a:prstGeom>
          <a:ln>
            <a:solidFill>
              <a:srgbClr val="FF0000"/>
            </a:solidFill>
          </a:ln>
        </p:spPr>
      </p:pic>
      <p:sp>
        <p:nvSpPr>
          <p:cNvPr id="4" name="TextBox 3"/>
          <p:cNvSpPr txBox="1"/>
          <p:nvPr/>
        </p:nvSpPr>
        <p:spPr>
          <a:xfrm>
            <a:off x="173360" y="1202715"/>
            <a:ext cx="4089151" cy="4678204"/>
          </a:xfrm>
          <a:prstGeom prst="rect">
            <a:avLst/>
          </a:prstGeom>
          <a:noFill/>
        </p:spPr>
        <p:txBody>
          <a:bodyPr wrap="square" rtlCol="0">
            <a:spAutoFit/>
          </a:bodyPr>
          <a:lstStyle/>
          <a:p>
            <a:pPr marL="285750" indent="-285750" algn="just">
              <a:lnSpc>
                <a:spcPct val="150000"/>
              </a:lnSpc>
              <a:spcAft>
                <a:spcPts val="600"/>
              </a:spcAft>
              <a:buFont typeface="Arial" panose="020B0604020202020204" pitchFamily="34" charset="0"/>
              <a:buChar char="•"/>
            </a:pPr>
            <a:r>
              <a:rPr lang="en-US" sz="2400" b="1" dirty="0" err="1" smtClean="0">
                <a:latin typeface="Times New Roman" panose="02020603050405020304" pitchFamily="18" charset="0"/>
                <a:cs typeface="Times New Roman" panose="02020603050405020304" pitchFamily="18" charset="0"/>
              </a:rPr>
              <a:t>Là</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đơn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vị</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lưu</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trữ</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nhỏ</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nhất</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của</a:t>
            </a:r>
            <a:r>
              <a:rPr lang="en-US" sz="2400" b="1" dirty="0" smtClean="0">
                <a:latin typeface="Times New Roman" panose="02020603050405020304" pitchFamily="18" charset="0"/>
                <a:cs typeface="Times New Roman" panose="02020603050405020304" pitchFamily="18" charset="0"/>
              </a:rPr>
              <a:t> Oracle database.</a:t>
            </a:r>
          </a:p>
          <a:p>
            <a:pPr marL="285750" indent="-285750" algn="just">
              <a:lnSpc>
                <a:spcPct val="150000"/>
              </a:lnSpc>
              <a:spcAft>
                <a:spcPts val="600"/>
              </a:spcAft>
              <a:buFont typeface="Arial" panose="020B0604020202020204" pitchFamily="34" charset="0"/>
              <a:buChar char="•"/>
            </a:pPr>
            <a:r>
              <a:rPr lang="en-US" sz="2400" b="1" dirty="0" err="1" smtClean="0">
                <a:latin typeface="Times New Roman" panose="02020603050405020304" pitchFamily="18" charset="0"/>
                <a:cs typeface="Times New Roman" panose="02020603050405020304" pitchFamily="18" charset="0"/>
              </a:rPr>
              <a:t>Mỗi</a:t>
            </a:r>
            <a:r>
              <a:rPr lang="en-US" sz="2400" b="1" dirty="0" smtClean="0">
                <a:latin typeface="Times New Roman" panose="02020603050405020304" pitchFamily="18" charset="0"/>
                <a:cs typeface="Times New Roman" panose="02020603050405020304" pitchFamily="18" charset="0"/>
              </a:rPr>
              <a:t> data block </a:t>
            </a:r>
            <a:r>
              <a:rPr lang="en-US" sz="2400" b="1" dirty="0" err="1" smtClean="0">
                <a:latin typeface="Times New Roman" panose="02020603050405020304" pitchFamily="18" charset="0"/>
                <a:cs typeface="Times New Roman" panose="02020603050405020304" pitchFamily="18" charset="0"/>
              </a:rPr>
              <a:t>có</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kích</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thước</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bằng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một</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số</a:t>
            </a:r>
            <a:r>
              <a:rPr lang="en-US" sz="2400" b="1" dirty="0" smtClean="0">
                <a:latin typeface="Times New Roman" panose="02020603050405020304" pitchFamily="18" charset="0"/>
                <a:cs typeface="Times New Roman" panose="02020603050405020304" pitchFamily="18" charset="0"/>
              </a:rPr>
              <a:t> byte. </a:t>
            </a:r>
            <a:r>
              <a:rPr lang="en-US" sz="2400" b="1" dirty="0" err="1" smtClean="0">
                <a:latin typeface="Times New Roman" panose="02020603050405020304" pitchFamily="18" charset="0"/>
                <a:cs typeface="Times New Roman" panose="02020603050405020304" pitchFamily="18" charset="0"/>
              </a:rPr>
              <a:t>Mặc</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định</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là</a:t>
            </a:r>
            <a:r>
              <a:rPr lang="en-US" sz="2400" b="1" dirty="0" smtClean="0">
                <a:latin typeface="Times New Roman" panose="02020603050405020304" pitchFamily="18" charset="0"/>
                <a:cs typeface="Times New Roman" panose="02020603050405020304" pitchFamily="18" charset="0"/>
              </a:rPr>
              <a:t> 8 KB. </a:t>
            </a:r>
            <a:r>
              <a:rPr lang="en-US" sz="2400" b="1" dirty="0" err="1" smtClean="0">
                <a:latin typeface="Times New Roman" panose="02020603050405020304" pitchFamily="18" charset="0"/>
                <a:cs typeface="Times New Roman" panose="02020603050405020304" pitchFamily="18" charset="0"/>
              </a:rPr>
              <a:t>Tham</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số</a:t>
            </a:r>
            <a:r>
              <a:rPr lang="en-US" sz="2400" b="1" dirty="0" smtClean="0">
                <a:latin typeface="Times New Roman" panose="02020603050405020304" pitchFamily="18" charset="0"/>
                <a:cs typeface="Times New Roman" panose="02020603050405020304" pitchFamily="18" charset="0"/>
              </a:rPr>
              <a:t> DB_BLOCK_SIZE </a:t>
            </a:r>
            <a:r>
              <a:rPr lang="en-US" sz="2400" b="1" dirty="0" err="1" smtClean="0">
                <a:latin typeface="Times New Roman" panose="02020603050405020304" pitchFamily="18" charset="0"/>
                <a:cs typeface="Times New Roman" panose="02020603050405020304" pitchFamily="18" charset="0"/>
              </a:rPr>
              <a:t>quy</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định</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kích</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thước</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này</a:t>
            </a:r>
            <a:r>
              <a:rPr lang="en-US" sz="2400" b="1" dirty="0" smtClean="0">
                <a:latin typeface="Times New Roman" panose="02020603050405020304" pitchFamily="18" charset="0"/>
                <a:cs typeface="Times New Roman" panose="02020603050405020304" pitchFamily="18" charset="0"/>
              </a:rPr>
              <a:t>. </a:t>
            </a:r>
          </a:p>
          <a:p>
            <a:pPr marL="285750" indent="-285750" algn="just">
              <a:lnSpc>
                <a:spcPct val="150000"/>
              </a:lnSpc>
              <a:spcAft>
                <a:spcPts val="600"/>
              </a:spcAft>
              <a:buFont typeface="Arial" panose="020B0604020202020204" pitchFamily="34" charset="0"/>
              <a:buChar char="•"/>
            </a:pPr>
            <a:endParaRPr lang="vi-V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5694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v"/>
            </a:pPr>
            <a:r>
              <a:rPr lang="en-US"/>
              <a:t>Cấu trúc database </a:t>
            </a:r>
            <a:r>
              <a:rPr lang="en-US" smtClean="0"/>
              <a:t>block</a:t>
            </a:r>
            <a:endParaRPr lang="vi-VN"/>
          </a:p>
        </p:txBody>
      </p:sp>
      <p:sp>
        <p:nvSpPr>
          <p:cNvPr id="4" name="Rectangle 3"/>
          <p:cNvSpPr>
            <a:spLocks noChangeArrowheads="1"/>
          </p:cNvSpPr>
          <p:nvPr/>
        </p:nvSpPr>
        <p:spPr bwMode="auto">
          <a:xfrm>
            <a:off x="7770081" y="2119166"/>
            <a:ext cx="958850"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sz="1800"/>
              <a:t>Header</a:t>
            </a:r>
          </a:p>
        </p:txBody>
      </p:sp>
      <p:sp>
        <p:nvSpPr>
          <p:cNvPr id="5" name="Rectangle 4"/>
          <p:cNvSpPr>
            <a:spLocks noChangeArrowheads="1"/>
          </p:cNvSpPr>
          <p:nvPr/>
        </p:nvSpPr>
        <p:spPr bwMode="auto">
          <a:xfrm>
            <a:off x="7770081" y="3000228"/>
            <a:ext cx="137795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sz="1800"/>
              <a:t>Free space</a:t>
            </a:r>
          </a:p>
        </p:txBody>
      </p:sp>
      <p:sp>
        <p:nvSpPr>
          <p:cNvPr id="6" name="Rectangle 5"/>
          <p:cNvSpPr>
            <a:spLocks noChangeArrowheads="1"/>
          </p:cNvSpPr>
          <p:nvPr/>
        </p:nvSpPr>
        <p:spPr bwMode="auto">
          <a:xfrm>
            <a:off x="7770081" y="4455966"/>
            <a:ext cx="679450"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sz="1800"/>
              <a:t>Data</a:t>
            </a:r>
          </a:p>
        </p:txBody>
      </p:sp>
      <p:sp>
        <p:nvSpPr>
          <p:cNvPr id="7" name="Line 6"/>
          <p:cNvSpPr>
            <a:spLocks noChangeShapeType="1"/>
          </p:cNvSpPr>
          <p:nvPr/>
        </p:nvSpPr>
        <p:spPr bwMode="auto">
          <a:xfrm>
            <a:off x="5939693" y="2290616"/>
            <a:ext cx="1765300" cy="0"/>
          </a:xfrm>
          <a:prstGeom prst="line">
            <a:avLst/>
          </a:prstGeom>
          <a:noFill/>
          <a:ln w="28575">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 name="Line 7"/>
          <p:cNvSpPr>
            <a:spLocks noChangeShapeType="1"/>
          </p:cNvSpPr>
          <p:nvPr/>
        </p:nvSpPr>
        <p:spPr bwMode="auto">
          <a:xfrm>
            <a:off x="5939693" y="3155803"/>
            <a:ext cx="1765300" cy="0"/>
          </a:xfrm>
          <a:prstGeom prst="line">
            <a:avLst/>
          </a:prstGeom>
          <a:noFill/>
          <a:ln w="28575">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 name="Line 8"/>
          <p:cNvSpPr>
            <a:spLocks noChangeShapeType="1"/>
          </p:cNvSpPr>
          <p:nvPr/>
        </p:nvSpPr>
        <p:spPr bwMode="auto">
          <a:xfrm>
            <a:off x="5939693" y="4600428"/>
            <a:ext cx="1765300" cy="0"/>
          </a:xfrm>
          <a:prstGeom prst="line">
            <a:avLst/>
          </a:prstGeom>
          <a:noFill/>
          <a:ln w="28575">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nvGrpSpPr>
          <p:cNvPr id="10" name="Group 9"/>
          <p:cNvGrpSpPr>
            <a:grpSpLocks/>
          </p:cNvGrpSpPr>
          <p:nvPr/>
        </p:nvGrpSpPr>
        <p:grpSpPr bwMode="auto">
          <a:xfrm>
            <a:off x="3567968" y="1525441"/>
            <a:ext cx="2362200" cy="4275137"/>
            <a:chOff x="874" y="1147"/>
            <a:chExt cx="1488" cy="2693"/>
          </a:xfrm>
        </p:grpSpPr>
        <p:sp>
          <p:nvSpPr>
            <p:cNvPr id="11" name="Line 10"/>
            <p:cNvSpPr>
              <a:spLocks noChangeShapeType="1"/>
            </p:cNvSpPr>
            <p:nvPr/>
          </p:nvSpPr>
          <p:spPr bwMode="auto">
            <a:xfrm>
              <a:off x="894" y="1587"/>
              <a:ext cx="0" cy="618"/>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 name="Line 11"/>
            <p:cNvSpPr>
              <a:spLocks noChangeShapeType="1"/>
            </p:cNvSpPr>
            <p:nvPr/>
          </p:nvSpPr>
          <p:spPr bwMode="auto">
            <a:xfrm>
              <a:off x="2340" y="1761"/>
              <a:ext cx="0" cy="594"/>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3" name="Freeform 12"/>
            <p:cNvSpPr>
              <a:spLocks/>
            </p:cNvSpPr>
            <p:nvPr/>
          </p:nvSpPr>
          <p:spPr bwMode="auto">
            <a:xfrm>
              <a:off x="1534" y="2360"/>
              <a:ext cx="828" cy="1480"/>
            </a:xfrm>
            <a:custGeom>
              <a:avLst/>
              <a:gdLst>
                <a:gd name="T0" fmla="*/ 827 w 828"/>
                <a:gd name="T1" fmla="*/ 0 h 1480"/>
                <a:gd name="T2" fmla="*/ 827 w 828"/>
                <a:gd name="T3" fmla="*/ 1259 h 1480"/>
                <a:gd name="T4" fmla="*/ 0 w 828"/>
                <a:gd name="T5" fmla="*/ 1479 h 1480"/>
                <a:gd name="T6" fmla="*/ 0 w 828"/>
                <a:gd name="T7" fmla="*/ 219 h 1480"/>
                <a:gd name="T8" fmla="*/ 827 w 828"/>
                <a:gd name="T9" fmla="*/ 0 h 14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 h="1480">
                  <a:moveTo>
                    <a:pt x="827" y="0"/>
                  </a:moveTo>
                  <a:lnTo>
                    <a:pt x="827" y="1259"/>
                  </a:lnTo>
                  <a:lnTo>
                    <a:pt x="0" y="1479"/>
                  </a:lnTo>
                  <a:lnTo>
                    <a:pt x="0" y="219"/>
                  </a:lnTo>
                  <a:lnTo>
                    <a:pt x="827" y="0"/>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 name="Freeform 13"/>
            <p:cNvSpPr>
              <a:spLocks/>
            </p:cNvSpPr>
            <p:nvPr/>
          </p:nvSpPr>
          <p:spPr bwMode="auto">
            <a:xfrm>
              <a:off x="1534" y="2360"/>
              <a:ext cx="828" cy="1480"/>
            </a:xfrm>
            <a:custGeom>
              <a:avLst/>
              <a:gdLst>
                <a:gd name="T0" fmla="*/ 827 w 828"/>
                <a:gd name="T1" fmla="*/ 0 h 1480"/>
                <a:gd name="T2" fmla="*/ 827 w 828"/>
                <a:gd name="T3" fmla="*/ 1259 h 1480"/>
                <a:gd name="T4" fmla="*/ 0 w 828"/>
                <a:gd name="T5" fmla="*/ 1479 h 1480"/>
                <a:gd name="T6" fmla="*/ 0 w 828"/>
                <a:gd name="T7" fmla="*/ 219 h 1480"/>
                <a:gd name="T8" fmla="*/ 827 w 828"/>
                <a:gd name="T9" fmla="*/ 0 h 14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 h="1480">
                  <a:moveTo>
                    <a:pt x="827" y="0"/>
                  </a:moveTo>
                  <a:lnTo>
                    <a:pt x="827" y="1259"/>
                  </a:lnTo>
                  <a:lnTo>
                    <a:pt x="0" y="1479"/>
                  </a:lnTo>
                  <a:lnTo>
                    <a:pt x="0" y="219"/>
                  </a:lnTo>
                  <a:lnTo>
                    <a:pt x="82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 name="Freeform 14"/>
            <p:cNvSpPr>
              <a:spLocks/>
            </p:cNvSpPr>
            <p:nvPr/>
          </p:nvSpPr>
          <p:spPr bwMode="auto">
            <a:xfrm>
              <a:off x="874" y="2198"/>
              <a:ext cx="661" cy="1642"/>
            </a:xfrm>
            <a:custGeom>
              <a:avLst/>
              <a:gdLst>
                <a:gd name="T0" fmla="*/ 0 w 661"/>
                <a:gd name="T1" fmla="*/ 0 h 1642"/>
                <a:gd name="T2" fmla="*/ 0 w 661"/>
                <a:gd name="T3" fmla="*/ 1259 h 1642"/>
                <a:gd name="T4" fmla="*/ 660 w 661"/>
                <a:gd name="T5" fmla="*/ 1641 h 1642"/>
                <a:gd name="T6" fmla="*/ 660 w 661"/>
                <a:gd name="T7" fmla="*/ 381 h 1642"/>
                <a:gd name="T8" fmla="*/ 0 w 661"/>
                <a:gd name="T9" fmla="*/ 0 h 16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1" h="1642">
                  <a:moveTo>
                    <a:pt x="0" y="0"/>
                  </a:moveTo>
                  <a:lnTo>
                    <a:pt x="0" y="1259"/>
                  </a:lnTo>
                  <a:lnTo>
                    <a:pt x="660" y="1641"/>
                  </a:lnTo>
                  <a:lnTo>
                    <a:pt x="660" y="381"/>
                  </a:lnTo>
                  <a:lnTo>
                    <a:pt x="0" y="0"/>
                  </a:lnTo>
                </a:path>
              </a:pathLst>
            </a:custGeom>
            <a:solidFill>
              <a:srgbClr val="99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 name="Freeform 15"/>
            <p:cNvSpPr>
              <a:spLocks/>
            </p:cNvSpPr>
            <p:nvPr/>
          </p:nvSpPr>
          <p:spPr bwMode="auto">
            <a:xfrm>
              <a:off x="874" y="2198"/>
              <a:ext cx="661" cy="1642"/>
            </a:xfrm>
            <a:custGeom>
              <a:avLst/>
              <a:gdLst>
                <a:gd name="T0" fmla="*/ 0 w 661"/>
                <a:gd name="T1" fmla="*/ 0 h 1642"/>
                <a:gd name="T2" fmla="*/ 0 w 661"/>
                <a:gd name="T3" fmla="*/ 1259 h 1642"/>
                <a:gd name="T4" fmla="*/ 660 w 661"/>
                <a:gd name="T5" fmla="*/ 1641 h 1642"/>
                <a:gd name="T6" fmla="*/ 660 w 661"/>
                <a:gd name="T7" fmla="*/ 381 h 1642"/>
                <a:gd name="T8" fmla="*/ 0 w 661"/>
                <a:gd name="T9" fmla="*/ 0 h 16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1" h="1642">
                  <a:moveTo>
                    <a:pt x="0" y="0"/>
                  </a:moveTo>
                  <a:lnTo>
                    <a:pt x="0" y="1259"/>
                  </a:lnTo>
                  <a:lnTo>
                    <a:pt x="660" y="1641"/>
                  </a:lnTo>
                  <a:lnTo>
                    <a:pt x="660" y="381"/>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 name="Freeform 16"/>
            <p:cNvSpPr>
              <a:spLocks/>
            </p:cNvSpPr>
            <p:nvPr/>
          </p:nvSpPr>
          <p:spPr bwMode="auto">
            <a:xfrm>
              <a:off x="1701" y="1978"/>
              <a:ext cx="661" cy="1642"/>
            </a:xfrm>
            <a:custGeom>
              <a:avLst/>
              <a:gdLst>
                <a:gd name="T0" fmla="*/ 0 w 661"/>
                <a:gd name="T1" fmla="*/ 0 h 1642"/>
                <a:gd name="T2" fmla="*/ 0 w 661"/>
                <a:gd name="T3" fmla="*/ 1260 h 1642"/>
                <a:gd name="T4" fmla="*/ 660 w 661"/>
                <a:gd name="T5" fmla="*/ 1641 h 1642"/>
                <a:gd name="T6" fmla="*/ 660 w 661"/>
                <a:gd name="T7" fmla="*/ 382 h 1642"/>
                <a:gd name="T8" fmla="*/ 0 w 661"/>
                <a:gd name="T9" fmla="*/ 0 h 16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1" h="1642">
                  <a:moveTo>
                    <a:pt x="0" y="0"/>
                  </a:moveTo>
                  <a:lnTo>
                    <a:pt x="0" y="1260"/>
                  </a:lnTo>
                  <a:lnTo>
                    <a:pt x="660" y="1641"/>
                  </a:lnTo>
                  <a:lnTo>
                    <a:pt x="660" y="382"/>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 name="Freeform 17"/>
            <p:cNvSpPr>
              <a:spLocks/>
            </p:cNvSpPr>
            <p:nvPr/>
          </p:nvSpPr>
          <p:spPr bwMode="auto">
            <a:xfrm>
              <a:off x="874" y="1978"/>
              <a:ext cx="828" cy="1480"/>
            </a:xfrm>
            <a:custGeom>
              <a:avLst/>
              <a:gdLst>
                <a:gd name="T0" fmla="*/ 827 w 828"/>
                <a:gd name="T1" fmla="*/ 0 h 1480"/>
                <a:gd name="T2" fmla="*/ 827 w 828"/>
                <a:gd name="T3" fmla="*/ 1260 h 1480"/>
                <a:gd name="T4" fmla="*/ 0 w 828"/>
                <a:gd name="T5" fmla="*/ 1479 h 1480"/>
                <a:gd name="T6" fmla="*/ 0 w 828"/>
                <a:gd name="T7" fmla="*/ 220 h 1480"/>
                <a:gd name="T8" fmla="*/ 827 w 828"/>
                <a:gd name="T9" fmla="*/ 0 h 14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 h="1480">
                  <a:moveTo>
                    <a:pt x="827" y="0"/>
                  </a:moveTo>
                  <a:lnTo>
                    <a:pt x="827" y="1260"/>
                  </a:lnTo>
                  <a:lnTo>
                    <a:pt x="0" y="1479"/>
                  </a:lnTo>
                  <a:lnTo>
                    <a:pt x="0" y="220"/>
                  </a:lnTo>
                  <a:lnTo>
                    <a:pt x="82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9" name="Freeform 18"/>
            <p:cNvSpPr>
              <a:spLocks/>
            </p:cNvSpPr>
            <p:nvPr/>
          </p:nvSpPr>
          <p:spPr bwMode="auto">
            <a:xfrm>
              <a:off x="874" y="1978"/>
              <a:ext cx="1488" cy="602"/>
            </a:xfrm>
            <a:custGeom>
              <a:avLst/>
              <a:gdLst>
                <a:gd name="T0" fmla="*/ 0 w 1488"/>
                <a:gd name="T1" fmla="*/ 220 h 602"/>
                <a:gd name="T2" fmla="*/ 827 w 1488"/>
                <a:gd name="T3" fmla="*/ 0 h 602"/>
                <a:gd name="T4" fmla="*/ 1487 w 1488"/>
                <a:gd name="T5" fmla="*/ 382 h 602"/>
                <a:gd name="T6" fmla="*/ 660 w 1488"/>
                <a:gd name="T7" fmla="*/ 601 h 602"/>
                <a:gd name="T8" fmla="*/ 0 w 1488"/>
                <a:gd name="T9" fmla="*/ 220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8" h="602">
                  <a:moveTo>
                    <a:pt x="0" y="220"/>
                  </a:moveTo>
                  <a:lnTo>
                    <a:pt x="827" y="0"/>
                  </a:lnTo>
                  <a:lnTo>
                    <a:pt x="1487" y="382"/>
                  </a:lnTo>
                  <a:lnTo>
                    <a:pt x="660" y="601"/>
                  </a:lnTo>
                  <a:lnTo>
                    <a:pt x="0" y="220"/>
                  </a:lnTo>
                </a:path>
              </a:pathLst>
            </a:custGeom>
            <a:solidFill>
              <a:srgbClr val="CC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0" name="Freeform 19"/>
            <p:cNvSpPr>
              <a:spLocks/>
            </p:cNvSpPr>
            <p:nvPr/>
          </p:nvSpPr>
          <p:spPr bwMode="auto">
            <a:xfrm>
              <a:off x="874" y="1978"/>
              <a:ext cx="1488" cy="602"/>
            </a:xfrm>
            <a:custGeom>
              <a:avLst/>
              <a:gdLst>
                <a:gd name="T0" fmla="*/ 0 w 1488"/>
                <a:gd name="T1" fmla="*/ 220 h 602"/>
                <a:gd name="T2" fmla="*/ 827 w 1488"/>
                <a:gd name="T3" fmla="*/ 0 h 602"/>
                <a:gd name="T4" fmla="*/ 1487 w 1488"/>
                <a:gd name="T5" fmla="*/ 382 h 602"/>
                <a:gd name="T6" fmla="*/ 660 w 1488"/>
                <a:gd name="T7" fmla="*/ 601 h 602"/>
                <a:gd name="T8" fmla="*/ 0 w 1488"/>
                <a:gd name="T9" fmla="*/ 220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8" h="602">
                  <a:moveTo>
                    <a:pt x="0" y="220"/>
                  </a:moveTo>
                  <a:lnTo>
                    <a:pt x="827" y="0"/>
                  </a:lnTo>
                  <a:lnTo>
                    <a:pt x="1487" y="382"/>
                  </a:lnTo>
                  <a:lnTo>
                    <a:pt x="660" y="601"/>
                  </a:lnTo>
                  <a:lnTo>
                    <a:pt x="0" y="22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1" name="Line 20"/>
            <p:cNvSpPr>
              <a:spLocks noChangeShapeType="1"/>
            </p:cNvSpPr>
            <p:nvPr/>
          </p:nvSpPr>
          <p:spPr bwMode="auto">
            <a:xfrm>
              <a:off x="1536" y="1965"/>
              <a:ext cx="0" cy="615"/>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2" name="Line 21"/>
            <p:cNvSpPr>
              <a:spLocks noChangeShapeType="1"/>
            </p:cNvSpPr>
            <p:nvPr/>
          </p:nvSpPr>
          <p:spPr bwMode="auto">
            <a:xfrm>
              <a:off x="1701" y="1555"/>
              <a:ext cx="0" cy="43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3" name="Line 22"/>
            <p:cNvSpPr>
              <a:spLocks noChangeShapeType="1"/>
            </p:cNvSpPr>
            <p:nvPr/>
          </p:nvSpPr>
          <p:spPr bwMode="auto">
            <a:xfrm>
              <a:off x="1701" y="1555"/>
              <a:ext cx="0" cy="43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4" name="Freeform 23"/>
            <p:cNvSpPr>
              <a:spLocks/>
            </p:cNvSpPr>
            <p:nvPr/>
          </p:nvSpPr>
          <p:spPr bwMode="auto">
            <a:xfrm>
              <a:off x="874" y="1377"/>
              <a:ext cx="1488" cy="602"/>
            </a:xfrm>
            <a:custGeom>
              <a:avLst/>
              <a:gdLst>
                <a:gd name="T0" fmla="*/ 827 w 1488"/>
                <a:gd name="T1" fmla="*/ 0 h 602"/>
                <a:gd name="T2" fmla="*/ 1487 w 1488"/>
                <a:gd name="T3" fmla="*/ 382 h 602"/>
                <a:gd name="T4" fmla="*/ 660 w 1488"/>
                <a:gd name="T5" fmla="*/ 601 h 602"/>
                <a:gd name="T6" fmla="*/ 0 w 1488"/>
                <a:gd name="T7" fmla="*/ 220 h 602"/>
                <a:gd name="T8" fmla="*/ 827 w 1488"/>
                <a:gd name="T9" fmla="*/ 0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8" h="602">
                  <a:moveTo>
                    <a:pt x="827" y="0"/>
                  </a:moveTo>
                  <a:lnTo>
                    <a:pt x="1487" y="382"/>
                  </a:lnTo>
                  <a:lnTo>
                    <a:pt x="660" y="601"/>
                  </a:lnTo>
                  <a:lnTo>
                    <a:pt x="0" y="220"/>
                  </a:lnTo>
                  <a:lnTo>
                    <a:pt x="827" y="0"/>
                  </a:lnTo>
                </a:path>
              </a:pathLst>
            </a:custGeom>
            <a:solidFill>
              <a:srgbClr val="FFFF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5" name="Freeform 24"/>
            <p:cNvSpPr>
              <a:spLocks/>
            </p:cNvSpPr>
            <p:nvPr/>
          </p:nvSpPr>
          <p:spPr bwMode="auto">
            <a:xfrm>
              <a:off x="874" y="1377"/>
              <a:ext cx="1488" cy="602"/>
            </a:xfrm>
            <a:custGeom>
              <a:avLst/>
              <a:gdLst>
                <a:gd name="T0" fmla="*/ 827 w 1488"/>
                <a:gd name="T1" fmla="*/ 0 h 602"/>
                <a:gd name="T2" fmla="*/ 1487 w 1488"/>
                <a:gd name="T3" fmla="*/ 382 h 602"/>
                <a:gd name="T4" fmla="*/ 660 w 1488"/>
                <a:gd name="T5" fmla="*/ 601 h 602"/>
                <a:gd name="T6" fmla="*/ 0 w 1488"/>
                <a:gd name="T7" fmla="*/ 220 h 602"/>
                <a:gd name="T8" fmla="*/ 827 w 1488"/>
                <a:gd name="T9" fmla="*/ 0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8" h="602">
                  <a:moveTo>
                    <a:pt x="827" y="0"/>
                  </a:moveTo>
                  <a:lnTo>
                    <a:pt x="1487" y="382"/>
                  </a:lnTo>
                  <a:lnTo>
                    <a:pt x="660" y="601"/>
                  </a:lnTo>
                  <a:lnTo>
                    <a:pt x="0" y="220"/>
                  </a:lnTo>
                  <a:lnTo>
                    <a:pt x="82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6" name="Freeform 25"/>
            <p:cNvSpPr>
              <a:spLocks/>
            </p:cNvSpPr>
            <p:nvPr/>
          </p:nvSpPr>
          <p:spPr bwMode="auto">
            <a:xfrm>
              <a:off x="1534" y="1529"/>
              <a:ext cx="828" cy="450"/>
            </a:xfrm>
            <a:custGeom>
              <a:avLst/>
              <a:gdLst>
                <a:gd name="T0" fmla="*/ 827 w 828"/>
                <a:gd name="T1" fmla="*/ 0 h 450"/>
                <a:gd name="T2" fmla="*/ 827 w 828"/>
                <a:gd name="T3" fmla="*/ 230 h 450"/>
                <a:gd name="T4" fmla="*/ 0 w 828"/>
                <a:gd name="T5" fmla="*/ 449 h 450"/>
                <a:gd name="T6" fmla="*/ 0 w 828"/>
                <a:gd name="T7" fmla="*/ 219 h 450"/>
                <a:gd name="T8" fmla="*/ 827 w 828"/>
                <a:gd name="T9" fmla="*/ 0 h 4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 h="450">
                  <a:moveTo>
                    <a:pt x="827" y="0"/>
                  </a:moveTo>
                  <a:lnTo>
                    <a:pt x="827" y="230"/>
                  </a:lnTo>
                  <a:lnTo>
                    <a:pt x="0" y="449"/>
                  </a:lnTo>
                  <a:lnTo>
                    <a:pt x="0" y="219"/>
                  </a:lnTo>
                  <a:lnTo>
                    <a:pt x="827" y="0"/>
                  </a:lnTo>
                </a:path>
              </a:pathLst>
            </a:custGeom>
            <a:solidFill>
              <a:srgbClr val="00FF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7" name="Freeform 26"/>
            <p:cNvSpPr>
              <a:spLocks/>
            </p:cNvSpPr>
            <p:nvPr/>
          </p:nvSpPr>
          <p:spPr bwMode="auto">
            <a:xfrm>
              <a:off x="1534" y="1529"/>
              <a:ext cx="828" cy="450"/>
            </a:xfrm>
            <a:custGeom>
              <a:avLst/>
              <a:gdLst>
                <a:gd name="T0" fmla="*/ 827 w 828"/>
                <a:gd name="T1" fmla="*/ 0 h 450"/>
                <a:gd name="T2" fmla="*/ 827 w 828"/>
                <a:gd name="T3" fmla="*/ 230 h 450"/>
                <a:gd name="T4" fmla="*/ 0 w 828"/>
                <a:gd name="T5" fmla="*/ 449 h 450"/>
                <a:gd name="T6" fmla="*/ 0 w 828"/>
                <a:gd name="T7" fmla="*/ 219 h 450"/>
                <a:gd name="T8" fmla="*/ 827 w 828"/>
                <a:gd name="T9" fmla="*/ 0 h 4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 h="450">
                  <a:moveTo>
                    <a:pt x="827" y="0"/>
                  </a:moveTo>
                  <a:lnTo>
                    <a:pt x="827" y="230"/>
                  </a:lnTo>
                  <a:lnTo>
                    <a:pt x="0" y="449"/>
                  </a:lnTo>
                  <a:lnTo>
                    <a:pt x="0" y="219"/>
                  </a:lnTo>
                  <a:lnTo>
                    <a:pt x="82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8" name="Freeform 27"/>
            <p:cNvSpPr>
              <a:spLocks/>
            </p:cNvSpPr>
            <p:nvPr/>
          </p:nvSpPr>
          <p:spPr bwMode="auto">
            <a:xfrm>
              <a:off x="874" y="1367"/>
              <a:ext cx="661" cy="612"/>
            </a:xfrm>
            <a:custGeom>
              <a:avLst/>
              <a:gdLst>
                <a:gd name="T0" fmla="*/ 0 w 661"/>
                <a:gd name="T1" fmla="*/ 0 h 612"/>
                <a:gd name="T2" fmla="*/ 0 w 661"/>
                <a:gd name="T3" fmla="*/ 230 h 612"/>
                <a:gd name="T4" fmla="*/ 660 w 661"/>
                <a:gd name="T5" fmla="*/ 611 h 612"/>
                <a:gd name="T6" fmla="*/ 660 w 661"/>
                <a:gd name="T7" fmla="*/ 381 h 612"/>
                <a:gd name="T8" fmla="*/ 0 w 661"/>
                <a:gd name="T9" fmla="*/ 0 h 6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1" h="612">
                  <a:moveTo>
                    <a:pt x="0" y="0"/>
                  </a:moveTo>
                  <a:lnTo>
                    <a:pt x="0" y="230"/>
                  </a:lnTo>
                  <a:lnTo>
                    <a:pt x="660" y="611"/>
                  </a:lnTo>
                  <a:lnTo>
                    <a:pt x="660" y="38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9" name="Freeform 28"/>
            <p:cNvSpPr>
              <a:spLocks/>
            </p:cNvSpPr>
            <p:nvPr/>
          </p:nvSpPr>
          <p:spPr bwMode="auto">
            <a:xfrm>
              <a:off x="874" y="1367"/>
              <a:ext cx="661" cy="612"/>
            </a:xfrm>
            <a:custGeom>
              <a:avLst/>
              <a:gdLst>
                <a:gd name="T0" fmla="*/ 0 w 661"/>
                <a:gd name="T1" fmla="*/ 0 h 612"/>
                <a:gd name="T2" fmla="*/ 0 w 661"/>
                <a:gd name="T3" fmla="*/ 230 h 612"/>
                <a:gd name="T4" fmla="*/ 660 w 661"/>
                <a:gd name="T5" fmla="*/ 611 h 612"/>
                <a:gd name="T6" fmla="*/ 660 w 661"/>
                <a:gd name="T7" fmla="*/ 381 h 612"/>
                <a:gd name="T8" fmla="*/ 0 w 661"/>
                <a:gd name="T9" fmla="*/ 0 h 6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1" h="612">
                  <a:moveTo>
                    <a:pt x="0" y="0"/>
                  </a:moveTo>
                  <a:lnTo>
                    <a:pt x="0" y="230"/>
                  </a:lnTo>
                  <a:lnTo>
                    <a:pt x="660" y="611"/>
                  </a:lnTo>
                  <a:lnTo>
                    <a:pt x="660" y="381"/>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 name="Freeform 29"/>
            <p:cNvSpPr>
              <a:spLocks/>
            </p:cNvSpPr>
            <p:nvPr/>
          </p:nvSpPr>
          <p:spPr bwMode="auto">
            <a:xfrm>
              <a:off x="874" y="1147"/>
              <a:ext cx="1488" cy="602"/>
            </a:xfrm>
            <a:custGeom>
              <a:avLst/>
              <a:gdLst>
                <a:gd name="T0" fmla="*/ 827 w 1488"/>
                <a:gd name="T1" fmla="*/ 0 h 602"/>
                <a:gd name="T2" fmla="*/ 1487 w 1488"/>
                <a:gd name="T3" fmla="*/ 382 h 602"/>
                <a:gd name="T4" fmla="*/ 660 w 1488"/>
                <a:gd name="T5" fmla="*/ 601 h 602"/>
                <a:gd name="T6" fmla="*/ 0 w 1488"/>
                <a:gd name="T7" fmla="*/ 225 h 602"/>
                <a:gd name="T8" fmla="*/ 827 w 1488"/>
                <a:gd name="T9" fmla="*/ 0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8" h="602">
                  <a:moveTo>
                    <a:pt x="827" y="0"/>
                  </a:moveTo>
                  <a:lnTo>
                    <a:pt x="1487" y="382"/>
                  </a:lnTo>
                  <a:lnTo>
                    <a:pt x="660" y="601"/>
                  </a:lnTo>
                  <a:lnTo>
                    <a:pt x="0" y="225"/>
                  </a:lnTo>
                  <a:lnTo>
                    <a:pt x="827"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 name="Freeform 30"/>
            <p:cNvSpPr>
              <a:spLocks/>
            </p:cNvSpPr>
            <p:nvPr/>
          </p:nvSpPr>
          <p:spPr bwMode="auto">
            <a:xfrm>
              <a:off x="874" y="1147"/>
              <a:ext cx="1488" cy="602"/>
            </a:xfrm>
            <a:custGeom>
              <a:avLst/>
              <a:gdLst>
                <a:gd name="T0" fmla="*/ 827 w 1488"/>
                <a:gd name="T1" fmla="*/ 0 h 602"/>
                <a:gd name="T2" fmla="*/ 1487 w 1488"/>
                <a:gd name="T3" fmla="*/ 382 h 602"/>
                <a:gd name="T4" fmla="*/ 660 w 1488"/>
                <a:gd name="T5" fmla="*/ 601 h 602"/>
                <a:gd name="T6" fmla="*/ 0 w 1488"/>
                <a:gd name="T7" fmla="*/ 225 h 602"/>
                <a:gd name="T8" fmla="*/ 827 w 1488"/>
                <a:gd name="T9" fmla="*/ 0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8" h="602">
                  <a:moveTo>
                    <a:pt x="827" y="0"/>
                  </a:moveTo>
                  <a:lnTo>
                    <a:pt x="1487" y="382"/>
                  </a:lnTo>
                  <a:lnTo>
                    <a:pt x="660" y="601"/>
                  </a:lnTo>
                  <a:lnTo>
                    <a:pt x="0" y="225"/>
                  </a:lnTo>
                  <a:lnTo>
                    <a:pt x="82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 name="Freeform 31"/>
            <p:cNvSpPr>
              <a:spLocks/>
            </p:cNvSpPr>
            <p:nvPr/>
          </p:nvSpPr>
          <p:spPr bwMode="auto">
            <a:xfrm>
              <a:off x="1701" y="1147"/>
              <a:ext cx="661" cy="613"/>
            </a:xfrm>
            <a:custGeom>
              <a:avLst/>
              <a:gdLst>
                <a:gd name="T0" fmla="*/ 0 w 661"/>
                <a:gd name="T1" fmla="*/ 0 h 613"/>
                <a:gd name="T2" fmla="*/ 0 w 661"/>
                <a:gd name="T3" fmla="*/ 230 h 613"/>
                <a:gd name="T4" fmla="*/ 660 w 661"/>
                <a:gd name="T5" fmla="*/ 612 h 613"/>
                <a:gd name="T6" fmla="*/ 660 w 661"/>
                <a:gd name="T7" fmla="*/ 382 h 613"/>
                <a:gd name="T8" fmla="*/ 0 w 661"/>
                <a:gd name="T9" fmla="*/ 0 h 6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1" h="613">
                  <a:moveTo>
                    <a:pt x="0" y="0"/>
                  </a:moveTo>
                  <a:lnTo>
                    <a:pt x="0" y="230"/>
                  </a:lnTo>
                  <a:lnTo>
                    <a:pt x="660" y="612"/>
                  </a:lnTo>
                  <a:lnTo>
                    <a:pt x="660" y="382"/>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3" name="Freeform 32"/>
            <p:cNvSpPr>
              <a:spLocks/>
            </p:cNvSpPr>
            <p:nvPr/>
          </p:nvSpPr>
          <p:spPr bwMode="auto">
            <a:xfrm>
              <a:off x="874" y="1147"/>
              <a:ext cx="828" cy="451"/>
            </a:xfrm>
            <a:custGeom>
              <a:avLst/>
              <a:gdLst>
                <a:gd name="T0" fmla="*/ 827 w 828"/>
                <a:gd name="T1" fmla="*/ 0 h 451"/>
                <a:gd name="T2" fmla="*/ 827 w 828"/>
                <a:gd name="T3" fmla="*/ 230 h 451"/>
                <a:gd name="T4" fmla="*/ 0 w 828"/>
                <a:gd name="T5" fmla="*/ 450 h 451"/>
                <a:gd name="T6" fmla="*/ 0 w 828"/>
                <a:gd name="T7" fmla="*/ 225 h 451"/>
                <a:gd name="T8" fmla="*/ 827 w 828"/>
                <a:gd name="T9" fmla="*/ 0 h 4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 h="451">
                  <a:moveTo>
                    <a:pt x="827" y="0"/>
                  </a:moveTo>
                  <a:lnTo>
                    <a:pt x="827" y="230"/>
                  </a:lnTo>
                  <a:lnTo>
                    <a:pt x="0" y="450"/>
                  </a:lnTo>
                  <a:lnTo>
                    <a:pt x="0" y="225"/>
                  </a:lnTo>
                  <a:lnTo>
                    <a:pt x="82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Tree>
    <p:extLst>
      <p:ext uri="{BB962C8B-B14F-4D97-AF65-F5344CB8AC3E}">
        <p14:creationId xmlns:p14="http://schemas.microsoft.com/office/powerpoint/2010/main" val="40105774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v"/>
            </a:pPr>
            <a:r>
              <a:rPr lang="en-US"/>
              <a:t>Sử dụng không gian trong Block </a:t>
            </a:r>
            <a:endParaRPr lang="vi-VN"/>
          </a:p>
        </p:txBody>
      </p:sp>
      <p:sp>
        <p:nvSpPr>
          <p:cNvPr id="60" name="Rectangle 3"/>
          <p:cNvSpPr>
            <a:spLocks noChangeArrowheads="1"/>
          </p:cNvSpPr>
          <p:nvPr/>
        </p:nvSpPr>
        <p:spPr bwMode="auto">
          <a:xfrm>
            <a:off x="4085785" y="1639308"/>
            <a:ext cx="1479550" cy="118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spcBef>
                <a:spcPct val="50000"/>
              </a:spcBef>
              <a:buClrTx/>
              <a:buFontTx/>
              <a:buNone/>
            </a:pPr>
            <a:r>
              <a:rPr lang="en-US" sz="1800">
                <a:latin typeface="Courier New" panose="02070309020205020404" pitchFamily="49" charset="0"/>
              </a:rPr>
              <a:t>INITRANS</a:t>
            </a:r>
          </a:p>
          <a:p>
            <a:pPr>
              <a:spcBef>
                <a:spcPct val="50000"/>
              </a:spcBef>
              <a:buClrTx/>
              <a:buFontTx/>
              <a:buNone/>
            </a:pPr>
            <a:endParaRPr lang="en-US" sz="1800">
              <a:latin typeface="Courier New" panose="02070309020205020404" pitchFamily="49" charset="0"/>
            </a:endParaRPr>
          </a:p>
          <a:p>
            <a:pPr>
              <a:spcBef>
                <a:spcPct val="50000"/>
              </a:spcBef>
              <a:buClrTx/>
              <a:buFontTx/>
              <a:buNone/>
            </a:pPr>
            <a:r>
              <a:rPr lang="en-US" sz="1800">
                <a:latin typeface="Courier New" panose="02070309020205020404" pitchFamily="49" charset="0"/>
              </a:rPr>
              <a:t>MAXTRANS</a:t>
            </a:r>
          </a:p>
        </p:txBody>
      </p:sp>
      <p:sp>
        <p:nvSpPr>
          <p:cNvPr id="61" name="Rectangle 4"/>
          <p:cNvSpPr>
            <a:spLocks noChangeArrowheads="1"/>
          </p:cNvSpPr>
          <p:nvPr/>
        </p:nvSpPr>
        <p:spPr bwMode="auto">
          <a:xfrm>
            <a:off x="4288985" y="3173658"/>
            <a:ext cx="7443470" cy="2576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spcBef>
                <a:spcPct val="50000"/>
              </a:spcBef>
              <a:buClrTx/>
            </a:pPr>
            <a:r>
              <a:rPr lang="en-US" sz="1800" dirty="0" err="1" smtClean="0">
                <a:latin typeface="Courier New" panose="02070309020205020404" pitchFamily="49" charset="0"/>
              </a:rPr>
              <a:t>PCTFREE:</a:t>
            </a:r>
            <a:r>
              <a:rPr lang="en-US" sz="1800" b="0" dirty="0" err="1" smtClean="0"/>
              <a:t>chỉ</a:t>
            </a:r>
            <a:r>
              <a:rPr lang="en-US" sz="1800" b="0" dirty="0" smtClean="0"/>
              <a:t> </a:t>
            </a:r>
            <a:r>
              <a:rPr lang="en-US" sz="1800" b="0" dirty="0" err="1"/>
              <a:t>lượng</a:t>
            </a:r>
            <a:r>
              <a:rPr lang="en-US" sz="1800" b="0" dirty="0"/>
              <a:t> </a:t>
            </a:r>
            <a:r>
              <a:rPr lang="en-US" sz="1800" b="0" dirty="0" smtClean="0"/>
              <a:t>% </a:t>
            </a:r>
            <a:r>
              <a:rPr lang="en-US" sz="1800" b="0" dirty="0" err="1"/>
              <a:t>vùng</a:t>
            </a:r>
            <a:r>
              <a:rPr lang="en-US" sz="1800" b="0" dirty="0"/>
              <a:t> </a:t>
            </a:r>
            <a:r>
              <a:rPr lang="en-US" sz="1800" b="0" dirty="0" err="1"/>
              <a:t>trống</a:t>
            </a:r>
            <a:r>
              <a:rPr lang="en-US" sz="1800" b="0" dirty="0"/>
              <a:t> </a:t>
            </a:r>
            <a:r>
              <a:rPr lang="en-US" sz="1800" b="0" dirty="0" err="1"/>
              <a:t>trong</a:t>
            </a:r>
            <a:r>
              <a:rPr lang="en-US" sz="1800" b="0" dirty="0"/>
              <a:t> </a:t>
            </a:r>
            <a:r>
              <a:rPr lang="en-US" sz="1800" b="0" dirty="0" err="1" smtClean="0"/>
              <a:t>mỗi</a:t>
            </a:r>
            <a:r>
              <a:rPr lang="en-US" sz="1800" b="0" dirty="0" smtClean="0"/>
              <a:t> </a:t>
            </a:r>
            <a:r>
              <a:rPr lang="en-US" sz="1800" b="0" dirty="0"/>
              <a:t>data block </a:t>
            </a:r>
            <a:r>
              <a:rPr lang="en-US" sz="1800" b="0" dirty="0" err="1"/>
              <a:t>để</a:t>
            </a:r>
            <a:r>
              <a:rPr lang="en-US" sz="1800" b="0" dirty="0"/>
              <a:t> </a:t>
            </a:r>
            <a:r>
              <a:rPr lang="en-US" sz="1800" b="0" dirty="0" err="1"/>
              <a:t>dành</a:t>
            </a:r>
            <a:r>
              <a:rPr lang="en-US" sz="1800" b="0" dirty="0"/>
              <a:t> </a:t>
            </a:r>
            <a:r>
              <a:rPr lang="en-US" sz="1800" b="0" dirty="0" err="1"/>
              <a:t>cho</a:t>
            </a:r>
            <a:r>
              <a:rPr lang="en-US" sz="1800" b="0" dirty="0"/>
              <a:t> </a:t>
            </a:r>
            <a:r>
              <a:rPr lang="en-US" sz="1800" b="0" dirty="0" err="1"/>
              <a:t>việc</a:t>
            </a:r>
            <a:r>
              <a:rPr lang="en-US" sz="1800" b="0" dirty="0"/>
              <a:t> </a:t>
            </a:r>
            <a:r>
              <a:rPr lang="en-US" sz="1800" b="0" dirty="0" err="1"/>
              <a:t>tăng</a:t>
            </a:r>
            <a:r>
              <a:rPr lang="en-US" sz="1800" b="0" dirty="0"/>
              <a:t> </a:t>
            </a:r>
            <a:r>
              <a:rPr lang="en-US" sz="1800" b="0" dirty="0" err="1"/>
              <a:t>lên</a:t>
            </a:r>
            <a:r>
              <a:rPr lang="en-US" sz="1800" b="0" dirty="0"/>
              <a:t> </a:t>
            </a:r>
            <a:r>
              <a:rPr lang="en-US" sz="1800" b="0" dirty="0" err="1"/>
              <a:t>của</a:t>
            </a:r>
            <a:r>
              <a:rPr lang="en-US" sz="1800" b="0" dirty="0"/>
              <a:t> </a:t>
            </a:r>
            <a:r>
              <a:rPr lang="en-US" sz="1800" b="0" dirty="0" err="1"/>
              <a:t>dữ</a:t>
            </a:r>
            <a:r>
              <a:rPr lang="en-US" sz="1800" b="0" dirty="0"/>
              <a:t> </a:t>
            </a:r>
            <a:r>
              <a:rPr lang="en-US" sz="1800" b="0" dirty="0" err="1"/>
              <a:t>liệu</a:t>
            </a:r>
            <a:r>
              <a:rPr lang="en-US" sz="1800" b="0" dirty="0"/>
              <a:t> do </a:t>
            </a:r>
            <a:r>
              <a:rPr lang="en-US" sz="1800" b="0" dirty="0" err="1" smtClean="0"/>
              <a:t>cập</a:t>
            </a:r>
            <a:r>
              <a:rPr lang="en-US" sz="1800" b="0" dirty="0" smtClean="0"/>
              <a:t> </a:t>
            </a:r>
            <a:r>
              <a:rPr lang="en-US" sz="1800" b="0" dirty="0" err="1"/>
              <a:t>nhật</a:t>
            </a:r>
            <a:r>
              <a:rPr lang="en-US" sz="1800" b="0" dirty="0"/>
              <a:t> </a:t>
            </a:r>
            <a:r>
              <a:rPr lang="en-US" sz="1800" b="0" dirty="0" err="1"/>
              <a:t>các</a:t>
            </a:r>
            <a:r>
              <a:rPr lang="en-US" sz="1800" b="0" dirty="0"/>
              <a:t> </a:t>
            </a:r>
            <a:r>
              <a:rPr lang="en-US" sz="1800" b="0" dirty="0" err="1"/>
              <a:t>dòng</a:t>
            </a:r>
            <a:r>
              <a:rPr lang="en-US" sz="1800" b="0" dirty="0"/>
              <a:t> </a:t>
            </a:r>
            <a:r>
              <a:rPr lang="en-US" sz="1800" b="0" dirty="0" err="1"/>
              <a:t>dữ</a:t>
            </a:r>
            <a:r>
              <a:rPr lang="en-US" sz="1800" b="0" dirty="0"/>
              <a:t> </a:t>
            </a:r>
            <a:r>
              <a:rPr lang="en-US" sz="1800" b="0" dirty="0" err="1"/>
              <a:t>liệu</a:t>
            </a:r>
            <a:r>
              <a:rPr lang="en-US" sz="1800" b="0" dirty="0"/>
              <a:t> </a:t>
            </a:r>
            <a:r>
              <a:rPr lang="en-US" sz="1800" b="0" dirty="0" err="1"/>
              <a:t>trong</a:t>
            </a:r>
            <a:r>
              <a:rPr lang="en-US" sz="1800" b="0" dirty="0"/>
              <a:t> block. </a:t>
            </a:r>
            <a:r>
              <a:rPr lang="en-US" sz="1800" b="0" dirty="0" err="1" smtClean="0"/>
              <a:t>Mặc</a:t>
            </a:r>
            <a:r>
              <a:rPr lang="en-US" sz="1800" b="0" dirty="0" smtClean="0"/>
              <a:t> </a:t>
            </a:r>
            <a:r>
              <a:rPr lang="en-US" sz="1800" b="0" dirty="0" err="1" smtClean="0"/>
              <a:t>định</a:t>
            </a:r>
            <a:r>
              <a:rPr lang="en-US" sz="1800" b="0" dirty="0"/>
              <a:t>, PCTFREE </a:t>
            </a:r>
            <a:r>
              <a:rPr lang="en-US" sz="1800" b="0" dirty="0" err="1"/>
              <a:t>là</a:t>
            </a:r>
            <a:r>
              <a:rPr lang="en-US" sz="1800" b="0" dirty="0"/>
              <a:t> </a:t>
            </a:r>
            <a:r>
              <a:rPr lang="en-US" sz="1800" b="0" dirty="0" smtClean="0"/>
              <a:t>10%.</a:t>
            </a:r>
            <a:endParaRPr lang="vi-VN" sz="1800" b="0" dirty="0"/>
          </a:p>
          <a:p>
            <a:pPr>
              <a:spcBef>
                <a:spcPct val="50000"/>
              </a:spcBef>
              <a:buClrTx/>
              <a:buFontTx/>
              <a:buNone/>
            </a:pPr>
            <a:endParaRPr lang="en-US" sz="1800" dirty="0">
              <a:latin typeface="Courier New" panose="02070309020205020404" pitchFamily="49" charset="0"/>
            </a:endParaRPr>
          </a:p>
          <a:p>
            <a:pPr>
              <a:spcBef>
                <a:spcPct val="50000"/>
              </a:spcBef>
              <a:buClrTx/>
              <a:buFontTx/>
              <a:buNone/>
            </a:pPr>
            <a:r>
              <a:rPr lang="en-US" sz="1800" dirty="0" smtClean="0">
                <a:latin typeface="Courier New" panose="02070309020205020404" pitchFamily="49" charset="0"/>
              </a:rPr>
              <a:t>PCTUSED:</a:t>
            </a:r>
            <a:r>
              <a:rPr lang="en-US" sz="1800" dirty="0"/>
              <a:t> </a:t>
            </a:r>
            <a:r>
              <a:rPr lang="en-US" sz="1800" b="0" dirty="0"/>
              <a:t>PCTUSED </a:t>
            </a:r>
            <a:r>
              <a:rPr lang="en-US" sz="1800" b="0" dirty="0" err="1"/>
              <a:t>trong</a:t>
            </a:r>
            <a:r>
              <a:rPr lang="en-US" sz="1800" b="0" dirty="0"/>
              <a:t> </a:t>
            </a:r>
            <a:r>
              <a:rPr lang="en-US" sz="1800" b="0" dirty="0" err="1"/>
              <a:t>một</a:t>
            </a:r>
            <a:r>
              <a:rPr lang="en-US" sz="1800" b="0" dirty="0"/>
              <a:t> data segment </a:t>
            </a:r>
            <a:r>
              <a:rPr lang="en-US" sz="1800" b="0" dirty="0" err="1"/>
              <a:t>chỉ</a:t>
            </a:r>
            <a:r>
              <a:rPr lang="en-US" sz="1800" b="0" dirty="0"/>
              <a:t> </a:t>
            </a:r>
            <a:r>
              <a:rPr lang="en-US" sz="1800" b="0" dirty="0" err="1"/>
              <a:t>lượng</a:t>
            </a:r>
            <a:r>
              <a:rPr lang="en-US" sz="1800" b="0" dirty="0"/>
              <a:t> </a:t>
            </a:r>
            <a:r>
              <a:rPr lang="en-US" sz="1800" b="0" dirty="0" err="1"/>
              <a:t>phần</a:t>
            </a:r>
            <a:r>
              <a:rPr lang="en-US" sz="1800" b="0" dirty="0"/>
              <a:t> </a:t>
            </a:r>
            <a:r>
              <a:rPr lang="en-US" sz="1800" b="0" dirty="0" err="1"/>
              <a:t>trăm</a:t>
            </a:r>
            <a:r>
              <a:rPr lang="en-US" sz="1800" b="0" dirty="0"/>
              <a:t> </a:t>
            </a:r>
            <a:r>
              <a:rPr lang="en-US" sz="1800" b="0" dirty="0" err="1"/>
              <a:t>tối</a:t>
            </a:r>
            <a:r>
              <a:rPr lang="en-US" sz="1800" b="0" dirty="0"/>
              <a:t> </a:t>
            </a:r>
            <a:r>
              <a:rPr lang="en-US" sz="1800" b="0" dirty="0" err="1"/>
              <a:t>thiểu</a:t>
            </a:r>
            <a:r>
              <a:rPr lang="en-US" sz="1800" b="0" dirty="0"/>
              <a:t> </a:t>
            </a:r>
            <a:r>
              <a:rPr lang="en-US" sz="1800" b="0" dirty="0" err="1"/>
              <a:t>của</a:t>
            </a:r>
            <a:r>
              <a:rPr lang="en-US" sz="1800" b="0" dirty="0"/>
              <a:t> </a:t>
            </a:r>
            <a:r>
              <a:rPr lang="en-US" sz="1800" b="0" dirty="0" err="1"/>
              <a:t>vùng</a:t>
            </a:r>
            <a:r>
              <a:rPr lang="en-US" sz="1800" b="0" dirty="0"/>
              <a:t> </a:t>
            </a:r>
            <a:r>
              <a:rPr lang="en-US" sz="1800" b="0" dirty="0" err="1"/>
              <a:t>không</a:t>
            </a:r>
            <a:r>
              <a:rPr lang="en-US" sz="1800" b="0" dirty="0"/>
              <a:t> </a:t>
            </a:r>
            <a:r>
              <a:rPr lang="en-US" sz="1800" b="0" dirty="0" err="1"/>
              <a:t>gian</a:t>
            </a:r>
            <a:r>
              <a:rPr lang="en-US" sz="1800" b="0" dirty="0"/>
              <a:t> </a:t>
            </a:r>
            <a:r>
              <a:rPr lang="en-US" sz="1800" b="0" dirty="0" err="1"/>
              <a:t>sử</a:t>
            </a:r>
            <a:r>
              <a:rPr lang="en-US" sz="1800" b="0" dirty="0"/>
              <a:t> </a:t>
            </a:r>
            <a:r>
              <a:rPr lang="en-US" sz="1800" b="0" dirty="0" err="1"/>
              <a:t>dụng</a:t>
            </a:r>
            <a:r>
              <a:rPr lang="en-US" sz="1800" b="0" dirty="0"/>
              <a:t>, </a:t>
            </a:r>
            <a:r>
              <a:rPr lang="en-US" sz="1800" b="0" dirty="0" err="1"/>
              <a:t>theo</a:t>
            </a:r>
            <a:r>
              <a:rPr lang="en-US" sz="1800" b="0" dirty="0"/>
              <a:t> </a:t>
            </a:r>
            <a:r>
              <a:rPr lang="en-US" sz="1800" b="0" dirty="0" err="1"/>
              <a:t>đó</a:t>
            </a:r>
            <a:r>
              <a:rPr lang="en-US" sz="1800" b="0" dirty="0"/>
              <a:t> Oracle Server </a:t>
            </a:r>
            <a:r>
              <a:rPr lang="en-US" sz="1800" b="0" dirty="0" err="1"/>
              <a:t>lưu</a:t>
            </a:r>
            <a:r>
              <a:rPr lang="en-US" sz="1800" b="0" dirty="0"/>
              <a:t> </a:t>
            </a:r>
            <a:r>
              <a:rPr lang="en-US" sz="1800" b="0" dirty="0" err="1"/>
              <a:t>giữ</a:t>
            </a:r>
            <a:r>
              <a:rPr lang="en-US" sz="1800" b="0" dirty="0"/>
              <a:t> </a:t>
            </a:r>
            <a:r>
              <a:rPr lang="en-US" sz="1800" b="0" dirty="0" err="1"/>
              <a:t>các</a:t>
            </a:r>
            <a:r>
              <a:rPr lang="en-US" sz="1800" b="0" dirty="0"/>
              <a:t> block </a:t>
            </a:r>
            <a:r>
              <a:rPr lang="en-US" sz="1800" b="0" dirty="0" err="1"/>
              <a:t>dữ</a:t>
            </a:r>
            <a:r>
              <a:rPr lang="en-US" sz="1800" b="0" dirty="0"/>
              <a:t> </a:t>
            </a:r>
            <a:r>
              <a:rPr lang="en-US" sz="1800" b="0" dirty="0" err="1"/>
              <a:t>liệu</a:t>
            </a:r>
            <a:r>
              <a:rPr lang="en-US" sz="1800" b="0" dirty="0"/>
              <a:t> </a:t>
            </a:r>
            <a:r>
              <a:rPr lang="en-US" sz="1800" b="0" dirty="0" err="1"/>
              <a:t>của</a:t>
            </a:r>
            <a:r>
              <a:rPr lang="en-US" sz="1800" b="0" dirty="0"/>
              <a:t> table. </a:t>
            </a:r>
            <a:r>
              <a:rPr lang="en-US" sz="1800" b="0" dirty="0" err="1"/>
              <a:t>Một</a:t>
            </a:r>
            <a:r>
              <a:rPr lang="en-US" sz="1800" b="0" dirty="0"/>
              <a:t> block </a:t>
            </a:r>
            <a:r>
              <a:rPr lang="en-US" sz="1800" b="0" dirty="0" err="1"/>
              <a:t>sẽ</a:t>
            </a:r>
            <a:r>
              <a:rPr lang="en-US" sz="1800" b="0" dirty="0"/>
              <a:t> </a:t>
            </a:r>
            <a:r>
              <a:rPr lang="en-US" sz="1800" b="0" dirty="0" err="1"/>
              <a:t>được</a:t>
            </a:r>
            <a:r>
              <a:rPr lang="en-US" sz="1800" b="0" dirty="0"/>
              <a:t> </a:t>
            </a:r>
            <a:r>
              <a:rPr lang="en-US" sz="1800" b="0" dirty="0" err="1"/>
              <a:t>nạp</a:t>
            </a:r>
            <a:r>
              <a:rPr lang="en-US" sz="1800" b="0" dirty="0"/>
              <a:t> </a:t>
            </a:r>
            <a:r>
              <a:rPr lang="en-US" sz="1800" b="0" dirty="0" err="1"/>
              <a:t>lại</a:t>
            </a:r>
            <a:r>
              <a:rPr lang="en-US" sz="1800" b="0" dirty="0"/>
              <a:t> </a:t>
            </a:r>
            <a:r>
              <a:rPr lang="en-US" sz="1800" b="0" dirty="0" err="1"/>
              <a:t>vào</a:t>
            </a:r>
            <a:r>
              <a:rPr lang="en-US" sz="1800" b="0" dirty="0"/>
              <a:t> free list (</a:t>
            </a:r>
            <a:r>
              <a:rPr lang="en-US" sz="1800" b="0" dirty="0" err="1"/>
              <a:t>danh</a:t>
            </a:r>
            <a:r>
              <a:rPr lang="en-US" sz="1800" b="0" dirty="0"/>
              <a:t> </a:t>
            </a:r>
            <a:r>
              <a:rPr lang="en-US" sz="1800" b="0" dirty="0" err="1"/>
              <a:t>sách</a:t>
            </a:r>
            <a:r>
              <a:rPr lang="en-US" sz="1800" b="0" dirty="0"/>
              <a:t> </a:t>
            </a:r>
            <a:r>
              <a:rPr lang="en-US" sz="1800" b="0" dirty="0" err="1"/>
              <a:t>trống</a:t>
            </a:r>
            <a:r>
              <a:rPr lang="en-US" sz="1800" b="0" dirty="0"/>
              <a:t>) </a:t>
            </a:r>
            <a:r>
              <a:rPr lang="en-US" sz="1800" b="0" dirty="0" err="1"/>
              <a:t>mỗi</a:t>
            </a:r>
            <a:r>
              <a:rPr lang="en-US" sz="1800" b="0" dirty="0"/>
              <a:t> </a:t>
            </a:r>
            <a:r>
              <a:rPr lang="en-US" sz="1800" b="0" dirty="0" err="1"/>
              <a:t>khi</a:t>
            </a:r>
            <a:r>
              <a:rPr lang="en-US" sz="1800" b="0" dirty="0"/>
              <a:t> PCTUSED </a:t>
            </a:r>
            <a:r>
              <a:rPr lang="en-US" sz="1800" b="0" dirty="0" err="1"/>
              <a:t>giảm</a:t>
            </a:r>
            <a:r>
              <a:rPr lang="en-US" sz="1800" b="0" dirty="0"/>
              <a:t> </a:t>
            </a:r>
            <a:r>
              <a:rPr lang="en-US" sz="1800" b="0" dirty="0" err="1"/>
              <a:t>xuống</a:t>
            </a:r>
            <a:endParaRPr lang="en-US" sz="1800" b="0" dirty="0">
              <a:latin typeface="Courier New" panose="02070309020205020404" pitchFamily="49" charset="0"/>
            </a:endParaRPr>
          </a:p>
        </p:txBody>
      </p:sp>
      <p:grpSp>
        <p:nvGrpSpPr>
          <p:cNvPr id="62" name="Group 5"/>
          <p:cNvGrpSpPr>
            <a:grpSpLocks/>
          </p:cNvGrpSpPr>
          <p:nvPr/>
        </p:nvGrpSpPr>
        <p:grpSpPr bwMode="auto">
          <a:xfrm>
            <a:off x="1415610" y="1806796"/>
            <a:ext cx="2362200" cy="4275137"/>
            <a:chOff x="874" y="1147"/>
            <a:chExt cx="1488" cy="2693"/>
          </a:xfrm>
        </p:grpSpPr>
        <p:sp>
          <p:nvSpPr>
            <p:cNvPr id="63" name="Line 6"/>
            <p:cNvSpPr>
              <a:spLocks noChangeShapeType="1"/>
            </p:cNvSpPr>
            <p:nvPr/>
          </p:nvSpPr>
          <p:spPr bwMode="auto">
            <a:xfrm>
              <a:off x="894" y="1587"/>
              <a:ext cx="0" cy="618"/>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4" name="Line 7"/>
            <p:cNvSpPr>
              <a:spLocks noChangeShapeType="1"/>
            </p:cNvSpPr>
            <p:nvPr/>
          </p:nvSpPr>
          <p:spPr bwMode="auto">
            <a:xfrm>
              <a:off x="2340" y="1761"/>
              <a:ext cx="0" cy="594"/>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5" name="Freeform 8"/>
            <p:cNvSpPr>
              <a:spLocks/>
            </p:cNvSpPr>
            <p:nvPr/>
          </p:nvSpPr>
          <p:spPr bwMode="auto">
            <a:xfrm>
              <a:off x="1534" y="2360"/>
              <a:ext cx="828" cy="1480"/>
            </a:xfrm>
            <a:custGeom>
              <a:avLst/>
              <a:gdLst>
                <a:gd name="T0" fmla="*/ 827 w 828"/>
                <a:gd name="T1" fmla="*/ 0 h 1480"/>
                <a:gd name="T2" fmla="*/ 827 w 828"/>
                <a:gd name="T3" fmla="*/ 1259 h 1480"/>
                <a:gd name="T4" fmla="*/ 0 w 828"/>
                <a:gd name="T5" fmla="*/ 1479 h 1480"/>
                <a:gd name="T6" fmla="*/ 0 w 828"/>
                <a:gd name="T7" fmla="*/ 219 h 1480"/>
                <a:gd name="T8" fmla="*/ 827 w 828"/>
                <a:gd name="T9" fmla="*/ 0 h 14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 h="1480">
                  <a:moveTo>
                    <a:pt x="827" y="0"/>
                  </a:moveTo>
                  <a:lnTo>
                    <a:pt x="827" y="1259"/>
                  </a:lnTo>
                  <a:lnTo>
                    <a:pt x="0" y="1479"/>
                  </a:lnTo>
                  <a:lnTo>
                    <a:pt x="0" y="219"/>
                  </a:lnTo>
                  <a:lnTo>
                    <a:pt x="827" y="0"/>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6" name="Freeform 9"/>
            <p:cNvSpPr>
              <a:spLocks/>
            </p:cNvSpPr>
            <p:nvPr/>
          </p:nvSpPr>
          <p:spPr bwMode="auto">
            <a:xfrm>
              <a:off x="1534" y="2360"/>
              <a:ext cx="828" cy="1480"/>
            </a:xfrm>
            <a:custGeom>
              <a:avLst/>
              <a:gdLst>
                <a:gd name="T0" fmla="*/ 827 w 828"/>
                <a:gd name="T1" fmla="*/ 0 h 1480"/>
                <a:gd name="T2" fmla="*/ 827 w 828"/>
                <a:gd name="T3" fmla="*/ 1259 h 1480"/>
                <a:gd name="T4" fmla="*/ 0 w 828"/>
                <a:gd name="T5" fmla="*/ 1479 h 1480"/>
                <a:gd name="T6" fmla="*/ 0 w 828"/>
                <a:gd name="T7" fmla="*/ 219 h 1480"/>
                <a:gd name="T8" fmla="*/ 827 w 828"/>
                <a:gd name="T9" fmla="*/ 0 h 14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 h="1480">
                  <a:moveTo>
                    <a:pt x="827" y="0"/>
                  </a:moveTo>
                  <a:lnTo>
                    <a:pt x="827" y="1259"/>
                  </a:lnTo>
                  <a:lnTo>
                    <a:pt x="0" y="1479"/>
                  </a:lnTo>
                  <a:lnTo>
                    <a:pt x="0" y="219"/>
                  </a:lnTo>
                  <a:lnTo>
                    <a:pt x="82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7" name="Freeform 10"/>
            <p:cNvSpPr>
              <a:spLocks/>
            </p:cNvSpPr>
            <p:nvPr/>
          </p:nvSpPr>
          <p:spPr bwMode="auto">
            <a:xfrm>
              <a:off x="874" y="2198"/>
              <a:ext cx="661" cy="1642"/>
            </a:xfrm>
            <a:custGeom>
              <a:avLst/>
              <a:gdLst>
                <a:gd name="T0" fmla="*/ 0 w 661"/>
                <a:gd name="T1" fmla="*/ 0 h 1642"/>
                <a:gd name="T2" fmla="*/ 0 w 661"/>
                <a:gd name="T3" fmla="*/ 1259 h 1642"/>
                <a:gd name="T4" fmla="*/ 660 w 661"/>
                <a:gd name="T5" fmla="*/ 1641 h 1642"/>
                <a:gd name="T6" fmla="*/ 660 w 661"/>
                <a:gd name="T7" fmla="*/ 381 h 1642"/>
                <a:gd name="T8" fmla="*/ 0 w 661"/>
                <a:gd name="T9" fmla="*/ 0 h 16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1" h="1642">
                  <a:moveTo>
                    <a:pt x="0" y="0"/>
                  </a:moveTo>
                  <a:lnTo>
                    <a:pt x="0" y="1259"/>
                  </a:lnTo>
                  <a:lnTo>
                    <a:pt x="660" y="1641"/>
                  </a:lnTo>
                  <a:lnTo>
                    <a:pt x="660" y="381"/>
                  </a:lnTo>
                  <a:lnTo>
                    <a:pt x="0" y="0"/>
                  </a:lnTo>
                </a:path>
              </a:pathLst>
            </a:custGeom>
            <a:solidFill>
              <a:srgbClr val="99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8" name="Freeform 11"/>
            <p:cNvSpPr>
              <a:spLocks/>
            </p:cNvSpPr>
            <p:nvPr/>
          </p:nvSpPr>
          <p:spPr bwMode="auto">
            <a:xfrm>
              <a:off x="874" y="2198"/>
              <a:ext cx="661" cy="1642"/>
            </a:xfrm>
            <a:custGeom>
              <a:avLst/>
              <a:gdLst>
                <a:gd name="T0" fmla="*/ 0 w 661"/>
                <a:gd name="T1" fmla="*/ 0 h 1642"/>
                <a:gd name="T2" fmla="*/ 0 w 661"/>
                <a:gd name="T3" fmla="*/ 1259 h 1642"/>
                <a:gd name="T4" fmla="*/ 660 w 661"/>
                <a:gd name="T5" fmla="*/ 1641 h 1642"/>
                <a:gd name="T6" fmla="*/ 660 w 661"/>
                <a:gd name="T7" fmla="*/ 381 h 1642"/>
                <a:gd name="T8" fmla="*/ 0 w 661"/>
                <a:gd name="T9" fmla="*/ 0 h 16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1" h="1642">
                  <a:moveTo>
                    <a:pt x="0" y="0"/>
                  </a:moveTo>
                  <a:lnTo>
                    <a:pt x="0" y="1259"/>
                  </a:lnTo>
                  <a:lnTo>
                    <a:pt x="660" y="1641"/>
                  </a:lnTo>
                  <a:lnTo>
                    <a:pt x="660" y="381"/>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9" name="Freeform 12"/>
            <p:cNvSpPr>
              <a:spLocks/>
            </p:cNvSpPr>
            <p:nvPr/>
          </p:nvSpPr>
          <p:spPr bwMode="auto">
            <a:xfrm>
              <a:off x="1701" y="1978"/>
              <a:ext cx="661" cy="1642"/>
            </a:xfrm>
            <a:custGeom>
              <a:avLst/>
              <a:gdLst>
                <a:gd name="T0" fmla="*/ 0 w 661"/>
                <a:gd name="T1" fmla="*/ 0 h 1642"/>
                <a:gd name="T2" fmla="*/ 0 w 661"/>
                <a:gd name="T3" fmla="*/ 1260 h 1642"/>
                <a:gd name="T4" fmla="*/ 660 w 661"/>
                <a:gd name="T5" fmla="*/ 1641 h 1642"/>
                <a:gd name="T6" fmla="*/ 660 w 661"/>
                <a:gd name="T7" fmla="*/ 382 h 1642"/>
                <a:gd name="T8" fmla="*/ 0 w 661"/>
                <a:gd name="T9" fmla="*/ 0 h 16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1" h="1642">
                  <a:moveTo>
                    <a:pt x="0" y="0"/>
                  </a:moveTo>
                  <a:lnTo>
                    <a:pt x="0" y="1260"/>
                  </a:lnTo>
                  <a:lnTo>
                    <a:pt x="660" y="1641"/>
                  </a:lnTo>
                  <a:lnTo>
                    <a:pt x="660" y="382"/>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0" name="Freeform 13"/>
            <p:cNvSpPr>
              <a:spLocks/>
            </p:cNvSpPr>
            <p:nvPr/>
          </p:nvSpPr>
          <p:spPr bwMode="auto">
            <a:xfrm>
              <a:off x="874" y="1978"/>
              <a:ext cx="828" cy="1480"/>
            </a:xfrm>
            <a:custGeom>
              <a:avLst/>
              <a:gdLst>
                <a:gd name="T0" fmla="*/ 827 w 828"/>
                <a:gd name="T1" fmla="*/ 0 h 1480"/>
                <a:gd name="T2" fmla="*/ 827 w 828"/>
                <a:gd name="T3" fmla="*/ 1260 h 1480"/>
                <a:gd name="T4" fmla="*/ 0 w 828"/>
                <a:gd name="T5" fmla="*/ 1479 h 1480"/>
                <a:gd name="T6" fmla="*/ 0 w 828"/>
                <a:gd name="T7" fmla="*/ 220 h 1480"/>
                <a:gd name="T8" fmla="*/ 827 w 828"/>
                <a:gd name="T9" fmla="*/ 0 h 14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 h="1480">
                  <a:moveTo>
                    <a:pt x="827" y="0"/>
                  </a:moveTo>
                  <a:lnTo>
                    <a:pt x="827" y="1260"/>
                  </a:lnTo>
                  <a:lnTo>
                    <a:pt x="0" y="1479"/>
                  </a:lnTo>
                  <a:lnTo>
                    <a:pt x="0" y="220"/>
                  </a:lnTo>
                  <a:lnTo>
                    <a:pt x="82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1" name="Freeform 14"/>
            <p:cNvSpPr>
              <a:spLocks/>
            </p:cNvSpPr>
            <p:nvPr/>
          </p:nvSpPr>
          <p:spPr bwMode="auto">
            <a:xfrm>
              <a:off x="874" y="1978"/>
              <a:ext cx="1488" cy="602"/>
            </a:xfrm>
            <a:custGeom>
              <a:avLst/>
              <a:gdLst>
                <a:gd name="T0" fmla="*/ 0 w 1488"/>
                <a:gd name="T1" fmla="*/ 220 h 602"/>
                <a:gd name="T2" fmla="*/ 827 w 1488"/>
                <a:gd name="T3" fmla="*/ 0 h 602"/>
                <a:gd name="T4" fmla="*/ 1487 w 1488"/>
                <a:gd name="T5" fmla="*/ 382 h 602"/>
                <a:gd name="T6" fmla="*/ 660 w 1488"/>
                <a:gd name="T7" fmla="*/ 601 h 602"/>
                <a:gd name="T8" fmla="*/ 0 w 1488"/>
                <a:gd name="T9" fmla="*/ 220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8" h="602">
                  <a:moveTo>
                    <a:pt x="0" y="220"/>
                  </a:moveTo>
                  <a:lnTo>
                    <a:pt x="827" y="0"/>
                  </a:lnTo>
                  <a:lnTo>
                    <a:pt x="1487" y="382"/>
                  </a:lnTo>
                  <a:lnTo>
                    <a:pt x="660" y="601"/>
                  </a:lnTo>
                  <a:lnTo>
                    <a:pt x="0" y="220"/>
                  </a:lnTo>
                </a:path>
              </a:pathLst>
            </a:custGeom>
            <a:solidFill>
              <a:srgbClr val="CC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2" name="Freeform 15"/>
            <p:cNvSpPr>
              <a:spLocks/>
            </p:cNvSpPr>
            <p:nvPr/>
          </p:nvSpPr>
          <p:spPr bwMode="auto">
            <a:xfrm>
              <a:off x="874" y="1978"/>
              <a:ext cx="1488" cy="602"/>
            </a:xfrm>
            <a:custGeom>
              <a:avLst/>
              <a:gdLst>
                <a:gd name="T0" fmla="*/ 0 w 1488"/>
                <a:gd name="T1" fmla="*/ 220 h 602"/>
                <a:gd name="T2" fmla="*/ 827 w 1488"/>
                <a:gd name="T3" fmla="*/ 0 h 602"/>
                <a:gd name="T4" fmla="*/ 1487 w 1488"/>
                <a:gd name="T5" fmla="*/ 382 h 602"/>
                <a:gd name="T6" fmla="*/ 660 w 1488"/>
                <a:gd name="T7" fmla="*/ 601 h 602"/>
                <a:gd name="T8" fmla="*/ 0 w 1488"/>
                <a:gd name="T9" fmla="*/ 220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8" h="602">
                  <a:moveTo>
                    <a:pt x="0" y="220"/>
                  </a:moveTo>
                  <a:lnTo>
                    <a:pt x="827" y="0"/>
                  </a:lnTo>
                  <a:lnTo>
                    <a:pt x="1487" y="382"/>
                  </a:lnTo>
                  <a:lnTo>
                    <a:pt x="660" y="601"/>
                  </a:lnTo>
                  <a:lnTo>
                    <a:pt x="0" y="22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3" name="Line 16"/>
            <p:cNvSpPr>
              <a:spLocks noChangeShapeType="1"/>
            </p:cNvSpPr>
            <p:nvPr/>
          </p:nvSpPr>
          <p:spPr bwMode="auto">
            <a:xfrm>
              <a:off x="1536" y="1965"/>
              <a:ext cx="0" cy="615"/>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4" name="Line 17"/>
            <p:cNvSpPr>
              <a:spLocks noChangeShapeType="1"/>
            </p:cNvSpPr>
            <p:nvPr/>
          </p:nvSpPr>
          <p:spPr bwMode="auto">
            <a:xfrm>
              <a:off x="1701" y="1555"/>
              <a:ext cx="0" cy="43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5" name="Line 18"/>
            <p:cNvSpPr>
              <a:spLocks noChangeShapeType="1"/>
            </p:cNvSpPr>
            <p:nvPr/>
          </p:nvSpPr>
          <p:spPr bwMode="auto">
            <a:xfrm>
              <a:off x="1701" y="1555"/>
              <a:ext cx="0" cy="43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6" name="Freeform 19"/>
            <p:cNvSpPr>
              <a:spLocks/>
            </p:cNvSpPr>
            <p:nvPr/>
          </p:nvSpPr>
          <p:spPr bwMode="auto">
            <a:xfrm>
              <a:off x="874" y="1377"/>
              <a:ext cx="1488" cy="602"/>
            </a:xfrm>
            <a:custGeom>
              <a:avLst/>
              <a:gdLst>
                <a:gd name="T0" fmla="*/ 827 w 1488"/>
                <a:gd name="T1" fmla="*/ 0 h 602"/>
                <a:gd name="T2" fmla="*/ 1487 w 1488"/>
                <a:gd name="T3" fmla="*/ 382 h 602"/>
                <a:gd name="T4" fmla="*/ 660 w 1488"/>
                <a:gd name="T5" fmla="*/ 601 h 602"/>
                <a:gd name="T6" fmla="*/ 0 w 1488"/>
                <a:gd name="T7" fmla="*/ 220 h 602"/>
                <a:gd name="T8" fmla="*/ 827 w 1488"/>
                <a:gd name="T9" fmla="*/ 0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8" h="602">
                  <a:moveTo>
                    <a:pt x="827" y="0"/>
                  </a:moveTo>
                  <a:lnTo>
                    <a:pt x="1487" y="382"/>
                  </a:lnTo>
                  <a:lnTo>
                    <a:pt x="660" y="601"/>
                  </a:lnTo>
                  <a:lnTo>
                    <a:pt x="0" y="220"/>
                  </a:lnTo>
                  <a:lnTo>
                    <a:pt x="827" y="0"/>
                  </a:lnTo>
                </a:path>
              </a:pathLst>
            </a:custGeom>
            <a:solidFill>
              <a:srgbClr val="FFFF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7" name="Freeform 20"/>
            <p:cNvSpPr>
              <a:spLocks/>
            </p:cNvSpPr>
            <p:nvPr/>
          </p:nvSpPr>
          <p:spPr bwMode="auto">
            <a:xfrm>
              <a:off x="874" y="1377"/>
              <a:ext cx="1488" cy="602"/>
            </a:xfrm>
            <a:custGeom>
              <a:avLst/>
              <a:gdLst>
                <a:gd name="T0" fmla="*/ 827 w 1488"/>
                <a:gd name="T1" fmla="*/ 0 h 602"/>
                <a:gd name="T2" fmla="*/ 1487 w 1488"/>
                <a:gd name="T3" fmla="*/ 382 h 602"/>
                <a:gd name="T4" fmla="*/ 660 w 1488"/>
                <a:gd name="T5" fmla="*/ 601 h 602"/>
                <a:gd name="T6" fmla="*/ 0 w 1488"/>
                <a:gd name="T7" fmla="*/ 220 h 602"/>
                <a:gd name="T8" fmla="*/ 827 w 1488"/>
                <a:gd name="T9" fmla="*/ 0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8" h="602">
                  <a:moveTo>
                    <a:pt x="827" y="0"/>
                  </a:moveTo>
                  <a:lnTo>
                    <a:pt x="1487" y="382"/>
                  </a:lnTo>
                  <a:lnTo>
                    <a:pt x="660" y="601"/>
                  </a:lnTo>
                  <a:lnTo>
                    <a:pt x="0" y="220"/>
                  </a:lnTo>
                  <a:lnTo>
                    <a:pt x="82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8" name="Freeform 21"/>
            <p:cNvSpPr>
              <a:spLocks/>
            </p:cNvSpPr>
            <p:nvPr/>
          </p:nvSpPr>
          <p:spPr bwMode="auto">
            <a:xfrm>
              <a:off x="1534" y="1529"/>
              <a:ext cx="828" cy="450"/>
            </a:xfrm>
            <a:custGeom>
              <a:avLst/>
              <a:gdLst>
                <a:gd name="T0" fmla="*/ 827 w 828"/>
                <a:gd name="T1" fmla="*/ 0 h 450"/>
                <a:gd name="T2" fmla="*/ 827 w 828"/>
                <a:gd name="T3" fmla="*/ 230 h 450"/>
                <a:gd name="T4" fmla="*/ 0 w 828"/>
                <a:gd name="T5" fmla="*/ 449 h 450"/>
                <a:gd name="T6" fmla="*/ 0 w 828"/>
                <a:gd name="T7" fmla="*/ 219 h 450"/>
                <a:gd name="T8" fmla="*/ 827 w 828"/>
                <a:gd name="T9" fmla="*/ 0 h 4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 h="450">
                  <a:moveTo>
                    <a:pt x="827" y="0"/>
                  </a:moveTo>
                  <a:lnTo>
                    <a:pt x="827" y="230"/>
                  </a:lnTo>
                  <a:lnTo>
                    <a:pt x="0" y="449"/>
                  </a:lnTo>
                  <a:lnTo>
                    <a:pt x="0" y="219"/>
                  </a:lnTo>
                  <a:lnTo>
                    <a:pt x="827" y="0"/>
                  </a:lnTo>
                </a:path>
              </a:pathLst>
            </a:custGeom>
            <a:solidFill>
              <a:srgbClr val="00FF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9" name="Freeform 22"/>
            <p:cNvSpPr>
              <a:spLocks/>
            </p:cNvSpPr>
            <p:nvPr/>
          </p:nvSpPr>
          <p:spPr bwMode="auto">
            <a:xfrm>
              <a:off x="1534" y="1529"/>
              <a:ext cx="828" cy="450"/>
            </a:xfrm>
            <a:custGeom>
              <a:avLst/>
              <a:gdLst>
                <a:gd name="T0" fmla="*/ 827 w 828"/>
                <a:gd name="T1" fmla="*/ 0 h 450"/>
                <a:gd name="T2" fmla="*/ 827 w 828"/>
                <a:gd name="T3" fmla="*/ 230 h 450"/>
                <a:gd name="T4" fmla="*/ 0 w 828"/>
                <a:gd name="T5" fmla="*/ 449 h 450"/>
                <a:gd name="T6" fmla="*/ 0 w 828"/>
                <a:gd name="T7" fmla="*/ 219 h 450"/>
                <a:gd name="T8" fmla="*/ 827 w 828"/>
                <a:gd name="T9" fmla="*/ 0 h 4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 h="450">
                  <a:moveTo>
                    <a:pt x="827" y="0"/>
                  </a:moveTo>
                  <a:lnTo>
                    <a:pt x="827" y="230"/>
                  </a:lnTo>
                  <a:lnTo>
                    <a:pt x="0" y="449"/>
                  </a:lnTo>
                  <a:lnTo>
                    <a:pt x="0" y="219"/>
                  </a:lnTo>
                  <a:lnTo>
                    <a:pt x="82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0" name="Freeform 23"/>
            <p:cNvSpPr>
              <a:spLocks/>
            </p:cNvSpPr>
            <p:nvPr/>
          </p:nvSpPr>
          <p:spPr bwMode="auto">
            <a:xfrm>
              <a:off x="874" y="1367"/>
              <a:ext cx="661" cy="612"/>
            </a:xfrm>
            <a:custGeom>
              <a:avLst/>
              <a:gdLst>
                <a:gd name="T0" fmla="*/ 0 w 661"/>
                <a:gd name="T1" fmla="*/ 0 h 612"/>
                <a:gd name="T2" fmla="*/ 0 w 661"/>
                <a:gd name="T3" fmla="*/ 230 h 612"/>
                <a:gd name="T4" fmla="*/ 660 w 661"/>
                <a:gd name="T5" fmla="*/ 611 h 612"/>
                <a:gd name="T6" fmla="*/ 660 w 661"/>
                <a:gd name="T7" fmla="*/ 381 h 612"/>
                <a:gd name="T8" fmla="*/ 0 w 661"/>
                <a:gd name="T9" fmla="*/ 0 h 6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1" h="612">
                  <a:moveTo>
                    <a:pt x="0" y="0"/>
                  </a:moveTo>
                  <a:lnTo>
                    <a:pt x="0" y="230"/>
                  </a:lnTo>
                  <a:lnTo>
                    <a:pt x="660" y="611"/>
                  </a:lnTo>
                  <a:lnTo>
                    <a:pt x="660" y="38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1" name="Freeform 24"/>
            <p:cNvSpPr>
              <a:spLocks/>
            </p:cNvSpPr>
            <p:nvPr/>
          </p:nvSpPr>
          <p:spPr bwMode="auto">
            <a:xfrm>
              <a:off x="874" y="1367"/>
              <a:ext cx="661" cy="612"/>
            </a:xfrm>
            <a:custGeom>
              <a:avLst/>
              <a:gdLst>
                <a:gd name="T0" fmla="*/ 0 w 661"/>
                <a:gd name="T1" fmla="*/ 0 h 612"/>
                <a:gd name="T2" fmla="*/ 0 w 661"/>
                <a:gd name="T3" fmla="*/ 230 h 612"/>
                <a:gd name="T4" fmla="*/ 660 w 661"/>
                <a:gd name="T5" fmla="*/ 611 h 612"/>
                <a:gd name="T6" fmla="*/ 660 w 661"/>
                <a:gd name="T7" fmla="*/ 381 h 612"/>
                <a:gd name="T8" fmla="*/ 0 w 661"/>
                <a:gd name="T9" fmla="*/ 0 h 6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1" h="612">
                  <a:moveTo>
                    <a:pt x="0" y="0"/>
                  </a:moveTo>
                  <a:lnTo>
                    <a:pt x="0" y="230"/>
                  </a:lnTo>
                  <a:lnTo>
                    <a:pt x="660" y="611"/>
                  </a:lnTo>
                  <a:lnTo>
                    <a:pt x="660" y="381"/>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2" name="Freeform 25"/>
            <p:cNvSpPr>
              <a:spLocks/>
            </p:cNvSpPr>
            <p:nvPr/>
          </p:nvSpPr>
          <p:spPr bwMode="auto">
            <a:xfrm>
              <a:off x="874" y="1147"/>
              <a:ext cx="1488" cy="602"/>
            </a:xfrm>
            <a:custGeom>
              <a:avLst/>
              <a:gdLst>
                <a:gd name="T0" fmla="*/ 827 w 1488"/>
                <a:gd name="T1" fmla="*/ 0 h 602"/>
                <a:gd name="T2" fmla="*/ 1487 w 1488"/>
                <a:gd name="T3" fmla="*/ 382 h 602"/>
                <a:gd name="T4" fmla="*/ 660 w 1488"/>
                <a:gd name="T5" fmla="*/ 601 h 602"/>
                <a:gd name="T6" fmla="*/ 0 w 1488"/>
                <a:gd name="T7" fmla="*/ 225 h 602"/>
                <a:gd name="T8" fmla="*/ 827 w 1488"/>
                <a:gd name="T9" fmla="*/ 0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8" h="602">
                  <a:moveTo>
                    <a:pt x="827" y="0"/>
                  </a:moveTo>
                  <a:lnTo>
                    <a:pt x="1487" y="382"/>
                  </a:lnTo>
                  <a:lnTo>
                    <a:pt x="660" y="601"/>
                  </a:lnTo>
                  <a:lnTo>
                    <a:pt x="0" y="225"/>
                  </a:lnTo>
                  <a:lnTo>
                    <a:pt x="827"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3" name="Freeform 26"/>
            <p:cNvSpPr>
              <a:spLocks/>
            </p:cNvSpPr>
            <p:nvPr/>
          </p:nvSpPr>
          <p:spPr bwMode="auto">
            <a:xfrm>
              <a:off x="874" y="1147"/>
              <a:ext cx="1488" cy="602"/>
            </a:xfrm>
            <a:custGeom>
              <a:avLst/>
              <a:gdLst>
                <a:gd name="T0" fmla="*/ 827 w 1488"/>
                <a:gd name="T1" fmla="*/ 0 h 602"/>
                <a:gd name="T2" fmla="*/ 1487 w 1488"/>
                <a:gd name="T3" fmla="*/ 382 h 602"/>
                <a:gd name="T4" fmla="*/ 660 w 1488"/>
                <a:gd name="T5" fmla="*/ 601 h 602"/>
                <a:gd name="T6" fmla="*/ 0 w 1488"/>
                <a:gd name="T7" fmla="*/ 225 h 602"/>
                <a:gd name="T8" fmla="*/ 827 w 1488"/>
                <a:gd name="T9" fmla="*/ 0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8" h="602">
                  <a:moveTo>
                    <a:pt x="827" y="0"/>
                  </a:moveTo>
                  <a:lnTo>
                    <a:pt x="1487" y="382"/>
                  </a:lnTo>
                  <a:lnTo>
                    <a:pt x="660" y="601"/>
                  </a:lnTo>
                  <a:lnTo>
                    <a:pt x="0" y="225"/>
                  </a:lnTo>
                  <a:lnTo>
                    <a:pt x="82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4" name="Freeform 27"/>
            <p:cNvSpPr>
              <a:spLocks/>
            </p:cNvSpPr>
            <p:nvPr/>
          </p:nvSpPr>
          <p:spPr bwMode="auto">
            <a:xfrm>
              <a:off x="1701" y="1147"/>
              <a:ext cx="661" cy="613"/>
            </a:xfrm>
            <a:custGeom>
              <a:avLst/>
              <a:gdLst>
                <a:gd name="T0" fmla="*/ 0 w 661"/>
                <a:gd name="T1" fmla="*/ 0 h 613"/>
                <a:gd name="T2" fmla="*/ 0 w 661"/>
                <a:gd name="T3" fmla="*/ 230 h 613"/>
                <a:gd name="T4" fmla="*/ 660 w 661"/>
                <a:gd name="T5" fmla="*/ 612 h 613"/>
                <a:gd name="T6" fmla="*/ 660 w 661"/>
                <a:gd name="T7" fmla="*/ 382 h 613"/>
                <a:gd name="T8" fmla="*/ 0 w 661"/>
                <a:gd name="T9" fmla="*/ 0 h 6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1" h="613">
                  <a:moveTo>
                    <a:pt x="0" y="0"/>
                  </a:moveTo>
                  <a:lnTo>
                    <a:pt x="0" y="230"/>
                  </a:lnTo>
                  <a:lnTo>
                    <a:pt x="660" y="612"/>
                  </a:lnTo>
                  <a:lnTo>
                    <a:pt x="660" y="382"/>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5" name="Freeform 28"/>
            <p:cNvSpPr>
              <a:spLocks/>
            </p:cNvSpPr>
            <p:nvPr/>
          </p:nvSpPr>
          <p:spPr bwMode="auto">
            <a:xfrm>
              <a:off x="874" y="1147"/>
              <a:ext cx="828" cy="451"/>
            </a:xfrm>
            <a:custGeom>
              <a:avLst/>
              <a:gdLst>
                <a:gd name="T0" fmla="*/ 827 w 828"/>
                <a:gd name="T1" fmla="*/ 0 h 451"/>
                <a:gd name="T2" fmla="*/ 827 w 828"/>
                <a:gd name="T3" fmla="*/ 230 h 451"/>
                <a:gd name="T4" fmla="*/ 0 w 828"/>
                <a:gd name="T5" fmla="*/ 450 h 451"/>
                <a:gd name="T6" fmla="*/ 0 w 828"/>
                <a:gd name="T7" fmla="*/ 225 h 451"/>
                <a:gd name="T8" fmla="*/ 827 w 828"/>
                <a:gd name="T9" fmla="*/ 0 h 4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 h="451">
                  <a:moveTo>
                    <a:pt x="827" y="0"/>
                  </a:moveTo>
                  <a:lnTo>
                    <a:pt x="827" y="230"/>
                  </a:lnTo>
                  <a:lnTo>
                    <a:pt x="0" y="450"/>
                  </a:lnTo>
                  <a:lnTo>
                    <a:pt x="0" y="225"/>
                  </a:lnTo>
                  <a:lnTo>
                    <a:pt x="82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86" name="Line 8"/>
          <p:cNvSpPr>
            <a:spLocks noChangeShapeType="1"/>
          </p:cNvSpPr>
          <p:nvPr/>
        </p:nvSpPr>
        <p:spPr bwMode="auto">
          <a:xfrm>
            <a:off x="3385527" y="5022460"/>
            <a:ext cx="903457" cy="0"/>
          </a:xfrm>
          <a:prstGeom prst="line">
            <a:avLst/>
          </a:prstGeom>
          <a:noFill/>
          <a:ln w="28575">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7" name="Line 8"/>
          <p:cNvSpPr>
            <a:spLocks noChangeShapeType="1"/>
          </p:cNvSpPr>
          <p:nvPr/>
        </p:nvSpPr>
        <p:spPr bwMode="auto">
          <a:xfrm>
            <a:off x="3385527" y="3402868"/>
            <a:ext cx="903457" cy="0"/>
          </a:xfrm>
          <a:prstGeom prst="line">
            <a:avLst/>
          </a:prstGeom>
          <a:noFill/>
          <a:ln w="28575">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8" name="Line 8"/>
          <p:cNvSpPr>
            <a:spLocks noChangeShapeType="1"/>
          </p:cNvSpPr>
          <p:nvPr/>
        </p:nvSpPr>
        <p:spPr bwMode="auto">
          <a:xfrm flipV="1">
            <a:off x="3217691" y="1825185"/>
            <a:ext cx="903457" cy="354673"/>
          </a:xfrm>
          <a:prstGeom prst="line">
            <a:avLst/>
          </a:prstGeom>
          <a:noFill/>
          <a:ln w="28575">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9" name="Line 8"/>
          <p:cNvSpPr>
            <a:spLocks noChangeShapeType="1"/>
          </p:cNvSpPr>
          <p:nvPr/>
        </p:nvSpPr>
        <p:spPr bwMode="auto">
          <a:xfrm>
            <a:off x="3809560" y="2522758"/>
            <a:ext cx="276224" cy="85218"/>
          </a:xfrm>
          <a:prstGeom prst="line">
            <a:avLst/>
          </a:prstGeom>
          <a:noFill/>
          <a:ln w="28575">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 name="Right Brace 2"/>
          <p:cNvSpPr/>
          <p:nvPr/>
        </p:nvSpPr>
        <p:spPr>
          <a:xfrm>
            <a:off x="5205046" y="1639307"/>
            <a:ext cx="534573" cy="1356525"/>
          </a:xfrm>
          <a:prstGeom prst="rightBrace">
            <a:avLst/>
          </a:prstGeom>
          <a:ln w="28575"/>
        </p:spPr>
        <p:style>
          <a:lnRef idx="3">
            <a:schemeClr val="accent2"/>
          </a:lnRef>
          <a:fillRef idx="0">
            <a:schemeClr val="accent2"/>
          </a:fillRef>
          <a:effectRef idx="2">
            <a:schemeClr val="accent2"/>
          </a:effectRef>
          <a:fontRef idx="minor">
            <a:schemeClr val="tx1"/>
          </a:fontRef>
        </p:style>
        <p:txBody>
          <a:bodyPr rtlCol="0" anchor="ctr"/>
          <a:lstStyle/>
          <a:p>
            <a:pPr algn="ctr"/>
            <a:endParaRPr lang="vi-VN"/>
          </a:p>
        </p:txBody>
      </p:sp>
      <p:sp>
        <p:nvSpPr>
          <p:cNvPr id="90" name="TextBox 89"/>
          <p:cNvSpPr txBox="1"/>
          <p:nvPr/>
        </p:nvSpPr>
        <p:spPr>
          <a:xfrm>
            <a:off x="5871253" y="1415043"/>
            <a:ext cx="6133513" cy="1631216"/>
          </a:xfrm>
          <a:prstGeom prst="rect">
            <a:avLst/>
          </a:prstGeom>
          <a:noFill/>
        </p:spPr>
        <p:txBody>
          <a:bodyPr wrap="square" rtlCol="0">
            <a:spAutoFit/>
          </a:bodyPr>
          <a:lstStyle/>
          <a:p>
            <a:pPr algn="just"/>
            <a:r>
              <a:rPr lang="en-US" sz="2000">
                <a:latin typeface="Times New Roman" panose="02020603050405020304" pitchFamily="18" charset="0"/>
                <a:cs typeface="Times New Roman" panose="02020603050405020304" pitchFamily="18" charset="0"/>
              </a:rPr>
              <a:t>Các tham số INITRANS và MAXTRANS chỉ ra số lượng khởi tạo, số lượng lớn nhất các transaction </a:t>
            </a:r>
            <a:r>
              <a:rPr lang="en-US" sz="2000" smtClean="0">
                <a:latin typeface="Times New Roman" panose="02020603050405020304" pitchFamily="18" charset="0"/>
                <a:cs typeface="Times New Roman" panose="02020603050405020304" pitchFamily="18" charset="0"/>
              </a:rPr>
              <a:t>slots. Transaction </a:t>
            </a:r>
            <a:r>
              <a:rPr lang="en-US" sz="2000">
                <a:latin typeface="Times New Roman" panose="02020603050405020304" pitchFamily="18" charset="0"/>
                <a:cs typeface="Times New Roman" panose="02020603050405020304" pitchFamily="18" charset="0"/>
              </a:rPr>
              <a:t>slots được sử dụng để lưu giữ các thông tin về các transactions làm thay đổi các block tại cùng một thời </a:t>
            </a:r>
            <a:r>
              <a:rPr lang="en-US" sz="2000" smtClean="0">
                <a:latin typeface="Times New Roman" panose="02020603050405020304" pitchFamily="18" charset="0"/>
                <a:cs typeface="Times New Roman" panose="02020603050405020304" pitchFamily="18" charset="0"/>
              </a:rPr>
              <a:t>điểm.</a:t>
            </a:r>
            <a:endParaRPr lang="vi-V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07457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v"/>
            </a:pPr>
            <a:r>
              <a:rPr lang="en-US"/>
              <a:t>Sử dụng không gian trong Block </a:t>
            </a:r>
            <a:endParaRPr lang="vi-VN"/>
          </a:p>
        </p:txBody>
      </p:sp>
      <p:sp>
        <p:nvSpPr>
          <p:cNvPr id="3" name="Rectangle 2"/>
          <p:cNvSpPr txBox="1">
            <a:spLocks noChangeArrowheads="1"/>
          </p:cNvSpPr>
          <p:nvPr/>
        </p:nvSpPr>
        <p:spPr>
          <a:xfrm>
            <a:off x="914400" y="533400"/>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endParaRPr lang="en-US" smtClean="0"/>
          </a:p>
        </p:txBody>
      </p:sp>
      <p:sp>
        <p:nvSpPr>
          <p:cNvPr id="4" name="Line 3"/>
          <p:cNvSpPr>
            <a:spLocks noChangeShapeType="1"/>
          </p:cNvSpPr>
          <p:nvPr/>
        </p:nvSpPr>
        <p:spPr bwMode="auto">
          <a:xfrm>
            <a:off x="4140200" y="5305425"/>
            <a:ext cx="831850" cy="0"/>
          </a:xfrm>
          <a:prstGeom prst="line">
            <a:avLst/>
          </a:prstGeom>
          <a:noFill/>
          <a:ln w="28575">
            <a:solidFill>
              <a:schemeClr val="tx1"/>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 name="Rectangle 4"/>
          <p:cNvSpPr>
            <a:spLocks noChangeArrowheads="1"/>
          </p:cNvSpPr>
          <p:nvPr/>
        </p:nvSpPr>
        <p:spPr bwMode="auto">
          <a:xfrm>
            <a:off x="4235450" y="4437063"/>
            <a:ext cx="641350"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sz="1800"/>
              <a:t>80%</a:t>
            </a:r>
          </a:p>
        </p:txBody>
      </p:sp>
      <p:sp>
        <p:nvSpPr>
          <p:cNvPr id="6" name="Line 5"/>
          <p:cNvSpPr>
            <a:spLocks noChangeShapeType="1"/>
          </p:cNvSpPr>
          <p:nvPr/>
        </p:nvSpPr>
        <p:spPr bwMode="auto">
          <a:xfrm>
            <a:off x="4140200" y="4800600"/>
            <a:ext cx="831850" cy="0"/>
          </a:xfrm>
          <a:prstGeom prst="line">
            <a:avLst/>
          </a:prstGeom>
          <a:noFill/>
          <a:ln w="28575">
            <a:solidFill>
              <a:schemeClr val="tx1"/>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 name="Line 6"/>
          <p:cNvSpPr>
            <a:spLocks noChangeShapeType="1"/>
          </p:cNvSpPr>
          <p:nvPr/>
        </p:nvSpPr>
        <p:spPr bwMode="auto">
          <a:xfrm>
            <a:off x="5029200" y="1790700"/>
            <a:ext cx="0" cy="33178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 name="Rectangle 7"/>
          <p:cNvSpPr>
            <a:spLocks noChangeArrowheads="1"/>
          </p:cNvSpPr>
          <p:nvPr/>
        </p:nvSpPr>
        <p:spPr bwMode="auto">
          <a:xfrm>
            <a:off x="4235450" y="1998663"/>
            <a:ext cx="641350"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sz="1800"/>
              <a:t>80%</a:t>
            </a:r>
          </a:p>
        </p:txBody>
      </p:sp>
      <p:sp>
        <p:nvSpPr>
          <p:cNvPr id="9" name="Line 8"/>
          <p:cNvSpPr>
            <a:spLocks noChangeShapeType="1"/>
          </p:cNvSpPr>
          <p:nvPr/>
        </p:nvSpPr>
        <p:spPr bwMode="auto">
          <a:xfrm>
            <a:off x="4140200" y="2362200"/>
            <a:ext cx="831850" cy="0"/>
          </a:xfrm>
          <a:prstGeom prst="line">
            <a:avLst/>
          </a:prstGeom>
          <a:noFill/>
          <a:ln w="28575">
            <a:solidFill>
              <a:schemeClr val="tx1"/>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 name="Rectangle 9"/>
          <p:cNvSpPr>
            <a:spLocks noChangeArrowheads="1"/>
          </p:cNvSpPr>
          <p:nvPr/>
        </p:nvSpPr>
        <p:spPr bwMode="auto">
          <a:xfrm>
            <a:off x="4235450" y="4970463"/>
            <a:ext cx="641350"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sz="1800"/>
              <a:t>40%</a:t>
            </a:r>
          </a:p>
        </p:txBody>
      </p:sp>
      <p:sp>
        <p:nvSpPr>
          <p:cNvPr id="11" name="Line 10"/>
          <p:cNvSpPr>
            <a:spLocks noChangeShapeType="1"/>
          </p:cNvSpPr>
          <p:nvPr/>
        </p:nvSpPr>
        <p:spPr bwMode="auto">
          <a:xfrm>
            <a:off x="3514725" y="4044950"/>
            <a:ext cx="0" cy="495300"/>
          </a:xfrm>
          <a:prstGeom prst="line">
            <a:avLst/>
          </a:prstGeom>
          <a:noFill/>
          <a:ln w="25400">
            <a:solidFill>
              <a:srgbClr val="FFFF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 name="Line 11"/>
          <p:cNvSpPr>
            <a:spLocks noChangeShapeType="1"/>
          </p:cNvSpPr>
          <p:nvPr/>
        </p:nvSpPr>
        <p:spPr bwMode="auto">
          <a:xfrm flipV="1">
            <a:off x="4048125" y="4368800"/>
            <a:ext cx="0" cy="52705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3" name="Line 12"/>
          <p:cNvSpPr>
            <a:spLocks noChangeShapeType="1"/>
          </p:cNvSpPr>
          <p:nvPr/>
        </p:nvSpPr>
        <p:spPr bwMode="auto">
          <a:xfrm>
            <a:off x="2828925" y="4238625"/>
            <a:ext cx="0" cy="52387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 name="Freeform 13"/>
          <p:cNvSpPr>
            <a:spLocks/>
          </p:cNvSpPr>
          <p:nvPr/>
        </p:nvSpPr>
        <p:spPr bwMode="auto">
          <a:xfrm>
            <a:off x="3368675" y="4881563"/>
            <a:ext cx="700088" cy="1250950"/>
          </a:xfrm>
          <a:custGeom>
            <a:avLst/>
            <a:gdLst>
              <a:gd name="T0" fmla="*/ 698500 w 441"/>
              <a:gd name="T1" fmla="*/ 0 h 788"/>
              <a:gd name="T2" fmla="*/ 698500 w 441"/>
              <a:gd name="T3" fmla="*/ 1065213 h 788"/>
              <a:gd name="T4" fmla="*/ 0 w 441"/>
              <a:gd name="T5" fmla="*/ 1249363 h 788"/>
              <a:gd name="T6" fmla="*/ 0 w 441"/>
              <a:gd name="T7" fmla="*/ 185738 h 788"/>
              <a:gd name="T8" fmla="*/ 698500 w 441"/>
              <a:gd name="T9" fmla="*/ 0 h 7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788">
                <a:moveTo>
                  <a:pt x="440" y="0"/>
                </a:moveTo>
                <a:lnTo>
                  <a:pt x="440" y="671"/>
                </a:lnTo>
                <a:lnTo>
                  <a:pt x="0" y="787"/>
                </a:lnTo>
                <a:lnTo>
                  <a:pt x="0" y="117"/>
                </a:lnTo>
                <a:lnTo>
                  <a:pt x="440" y="0"/>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 name="Freeform 14"/>
          <p:cNvSpPr>
            <a:spLocks/>
          </p:cNvSpPr>
          <p:nvPr/>
        </p:nvSpPr>
        <p:spPr bwMode="auto">
          <a:xfrm>
            <a:off x="3368675" y="4881563"/>
            <a:ext cx="700088" cy="1250950"/>
          </a:xfrm>
          <a:custGeom>
            <a:avLst/>
            <a:gdLst>
              <a:gd name="T0" fmla="*/ 698500 w 441"/>
              <a:gd name="T1" fmla="*/ 0 h 788"/>
              <a:gd name="T2" fmla="*/ 698500 w 441"/>
              <a:gd name="T3" fmla="*/ 1065213 h 788"/>
              <a:gd name="T4" fmla="*/ 0 w 441"/>
              <a:gd name="T5" fmla="*/ 1249363 h 788"/>
              <a:gd name="T6" fmla="*/ 0 w 441"/>
              <a:gd name="T7" fmla="*/ 185738 h 788"/>
              <a:gd name="T8" fmla="*/ 698500 w 441"/>
              <a:gd name="T9" fmla="*/ 0 h 7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788">
                <a:moveTo>
                  <a:pt x="440" y="0"/>
                </a:moveTo>
                <a:lnTo>
                  <a:pt x="440" y="671"/>
                </a:lnTo>
                <a:lnTo>
                  <a:pt x="0" y="787"/>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 name="Freeform 15"/>
          <p:cNvSpPr>
            <a:spLocks/>
          </p:cNvSpPr>
          <p:nvPr/>
        </p:nvSpPr>
        <p:spPr bwMode="auto">
          <a:xfrm>
            <a:off x="2809875" y="4743450"/>
            <a:ext cx="560388" cy="1389063"/>
          </a:xfrm>
          <a:custGeom>
            <a:avLst/>
            <a:gdLst>
              <a:gd name="T0" fmla="*/ 0 w 353"/>
              <a:gd name="T1" fmla="*/ 0 h 875"/>
              <a:gd name="T2" fmla="*/ 0 w 353"/>
              <a:gd name="T3" fmla="*/ 1065213 h 875"/>
              <a:gd name="T4" fmla="*/ 558800 w 353"/>
              <a:gd name="T5" fmla="*/ 1387475 h 875"/>
              <a:gd name="T6" fmla="*/ 558800 w 353"/>
              <a:gd name="T7" fmla="*/ 323850 h 875"/>
              <a:gd name="T8" fmla="*/ 0 w 353"/>
              <a:gd name="T9" fmla="*/ 0 h 8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3" h="875">
                <a:moveTo>
                  <a:pt x="0" y="0"/>
                </a:moveTo>
                <a:lnTo>
                  <a:pt x="0" y="671"/>
                </a:lnTo>
                <a:lnTo>
                  <a:pt x="352" y="874"/>
                </a:lnTo>
                <a:lnTo>
                  <a:pt x="352" y="204"/>
                </a:lnTo>
                <a:lnTo>
                  <a:pt x="0" y="0"/>
                </a:lnTo>
              </a:path>
            </a:pathLst>
          </a:custGeom>
          <a:solidFill>
            <a:srgbClr val="99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 name="Freeform 16"/>
          <p:cNvSpPr>
            <a:spLocks/>
          </p:cNvSpPr>
          <p:nvPr/>
        </p:nvSpPr>
        <p:spPr bwMode="auto">
          <a:xfrm>
            <a:off x="2809875" y="4743450"/>
            <a:ext cx="560388" cy="1389063"/>
          </a:xfrm>
          <a:custGeom>
            <a:avLst/>
            <a:gdLst>
              <a:gd name="T0" fmla="*/ 0 w 353"/>
              <a:gd name="T1" fmla="*/ 0 h 875"/>
              <a:gd name="T2" fmla="*/ 0 w 353"/>
              <a:gd name="T3" fmla="*/ 1065213 h 875"/>
              <a:gd name="T4" fmla="*/ 558800 w 353"/>
              <a:gd name="T5" fmla="*/ 1387475 h 875"/>
              <a:gd name="T6" fmla="*/ 558800 w 353"/>
              <a:gd name="T7" fmla="*/ 323850 h 875"/>
              <a:gd name="T8" fmla="*/ 0 w 353"/>
              <a:gd name="T9" fmla="*/ 0 h 8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3" h="875">
                <a:moveTo>
                  <a:pt x="0" y="0"/>
                </a:moveTo>
                <a:lnTo>
                  <a:pt x="0" y="671"/>
                </a:lnTo>
                <a:lnTo>
                  <a:pt x="352" y="874"/>
                </a:lnTo>
                <a:lnTo>
                  <a:pt x="352" y="204"/>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 name="Freeform 17"/>
          <p:cNvSpPr>
            <a:spLocks/>
          </p:cNvSpPr>
          <p:nvPr/>
        </p:nvSpPr>
        <p:spPr bwMode="auto">
          <a:xfrm>
            <a:off x="3508375" y="4557713"/>
            <a:ext cx="560388" cy="1390650"/>
          </a:xfrm>
          <a:custGeom>
            <a:avLst/>
            <a:gdLst>
              <a:gd name="T0" fmla="*/ 0 w 353"/>
              <a:gd name="T1" fmla="*/ 0 h 876"/>
              <a:gd name="T2" fmla="*/ 0 w 353"/>
              <a:gd name="T3" fmla="*/ 1065213 h 876"/>
              <a:gd name="T4" fmla="*/ 558800 w 353"/>
              <a:gd name="T5" fmla="*/ 1389063 h 876"/>
              <a:gd name="T6" fmla="*/ 558800 w 353"/>
              <a:gd name="T7" fmla="*/ 323850 h 876"/>
              <a:gd name="T8" fmla="*/ 0 w 353"/>
              <a:gd name="T9" fmla="*/ 0 h 8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3" h="876">
                <a:moveTo>
                  <a:pt x="0" y="0"/>
                </a:moveTo>
                <a:lnTo>
                  <a:pt x="0" y="671"/>
                </a:lnTo>
                <a:lnTo>
                  <a:pt x="352" y="875"/>
                </a:lnTo>
                <a:lnTo>
                  <a:pt x="352" y="204"/>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9" name="Freeform 18"/>
          <p:cNvSpPr>
            <a:spLocks/>
          </p:cNvSpPr>
          <p:nvPr/>
        </p:nvSpPr>
        <p:spPr bwMode="auto">
          <a:xfrm>
            <a:off x="2809875" y="4557713"/>
            <a:ext cx="700088" cy="1252537"/>
          </a:xfrm>
          <a:custGeom>
            <a:avLst/>
            <a:gdLst>
              <a:gd name="T0" fmla="*/ 698500 w 441"/>
              <a:gd name="T1" fmla="*/ 0 h 789"/>
              <a:gd name="T2" fmla="*/ 698500 w 441"/>
              <a:gd name="T3" fmla="*/ 1065212 h 789"/>
              <a:gd name="T4" fmla="*/ 0 w 441"/>
              <a:gd name="T5" fmla="*/ 1250950 h 789"/>
              <a:gd name="T6" fmla="*/ 0 w 441"/>
              <a:gd name="T7" fmla="*/ 185737 h 789"/>
              <a:gd name="T8" fmla="*/ 698500 w 441"/>
              <a:gd name="T9" fmla="*/ 0 h 7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789">
                <a:moveTo>
                  <a:pt x="440" y="0"/>
                </a:moveTo>
                <a:lnTo>
                  <a:pt x="440" y="671"/>
                </a:lnTo>
                <a:lnTo>
                  <a:pt x="0" y="788"/>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0" name="Freeform 19"/>
          <p:cNvSpPr>
            <a:spLocks/>
          </p:cNvSpPr>
          <p:nvPr/>
        </p:nvSpPr>
        <p:spPr bwMode="auto">
          <a:xfrm>
            <a:off x="2809875" y="4557713"/>
            <a:ext cx="1258888" cy="511175"/>
          </a:xfrm>
          <a:custGeom>
            <a:avLst/>
            <a:gdLst>
              <a:gd name="T0" fmla="*/ 0 w 793"/>
              <a:gd name="T1" fmla="*/ 185738 h 322"/>
              <a:gd name="T2" fmla="*/ 698500 w 793"/>
              <a:gd name="T3" fmla="*/ 0 h 322"/>
              <a:gd name="T4" fmla="*/ 1257300 w 793"/>
              <a:gd name="T5" fmla="*/ 323850 h 322"/>
              <a:gd name="T6" fmla="*/ 558800 w 793"/>
              <a:gd name="T7" fmla="*/ 509588 h 322"/>
              <a:gd name="T8" fmla="*/ 0 w 793"/>
              <a:gd name="T9" fmla="*/ 185738 h 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3" h="322">
                <a:moveTo>
                  <a:pt x="0" y="117"/>
                </a:moveTo>
                <a:lnTo>
                  <a:pt x="440" y="0"/>
                </a:lnTo>
                <a:lnTo>
                  <a:pt x="792" y="204"/>
                </a:lnTo>
                <a:lnTo>
                  <a:pt x="352" y="321"/>
                </a:lnTo>
                <a:lnTo>
                  <a:pt x="0" y="117"/>
                </a:lnTo>
              </a:path>
            </a:pathLst>
          </a:custGeom>
          <a:solidFill>
            <a:srgbClr val="CC99FF"/>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1" name="Freeform 20"/>
          <p:cNvSpPr>
            <a:spLocks/>
          </p:cNvSpPr>
          <p:nvPr/>
        </p:nvSpPr>
        <p:spPr bwMode="auto">
          <a:xfrm>
            <a:off x="2809875" y="4557713"/>
            <a:ext cx="1258888" cy="511175"/>
          </a:xfrm>
          <a:custGeom>
            <a:avLst/>
            <a:gdLst>
              <a:gd name="T0" fmla="*/ 0 w 793"/>
              <a:gd name="T1" fmla="*/ 185738 h 322"/>
              <a:gd name="T2" fmla="*/ 698500 w 793"/>
              <a:gd name="T3" fmla="*/ 0 h 322"/>
              <a:gd name="T4" fmla="*/ 1257300 w 793"/>
              <a:gd name="T5" fmla="*/ 323850 h 322"/>
              <a:gd name="T6" fmla="*/ 558800 w 793"/>
              <a:gd name="T7" fmla="*/ 509588 h 322"/>
              <a:gd name="T8" fmla="*/ 0 w 793"/>
              <a:gd name="T9" fmla="*/ 185738 h 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3" h="322">
                <a:moveTo>
                  <a:pt x="0" y="117"/>
                </a:moveTo>
                <a:lnTo>
                  <a:pt x="440" y="0"/>
                </a:lnTo>
                <a:lnTo>
                  <a:pt x="792" y="204"/>
                </a:lnTo>
                <a:lnTo>
                  <a:pt x="352" y="321"/>
                </a:lnTo>
                <a:lnTo>
                  <a:pt x="0" y="11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2" name="Line 21"/>
          <p:cNvSpPr>
            <a:spLocks noChangeShapeType="1"/>
          </p:cNvSpPr>
          <p:nvPr/>
        </p:nvSpPr>
        <p:spPr bwMode="auto">
          <a:xfrm flipV="1">
            <a:off x="3368675" y="4552950"/>
            <a:ext cx="0" cy="51435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3" name="Freeform 22"/>
          <p:cNvSpPr>
            <a:spLocks/>
          </p:cNvSpPr>
          <p:nvPr/>
        </p:nvSpPr>
        <p:spPr bwMode="auto">
          <a:xfrm>
            <a:off x="2809875" y="4049713"/>
            <a:ext cx="1258888" cy="509587"/>
          </a:xfrm>
          <a:custGeom>
            <a:avLst/>
            <a:gdLst>
              <a:gd name="T0" fmla="*/ 698500 w 793"/>
              <a:gd name="T1" fmla="*/ 0 h 321"/>
              <a:gd name="T2" fmla="*/ 1257300 w 793"/>
              <a:gd name="T3" fmla="*/ 322262 h 321"/>
              <a:gd name="T4" fmla="*/ 558800 w 793"/>
              <a:gd name="T5" fmla="*/ 508000 h 321"/>
              <a:gd name="T6" fmla="*/ 0 w 793"/>
              <a:gd name="T7" fmla="*/ 185737 h 321"/>
              <a:gd name="T8" fmla="*/ 698500 w 793"/>
              <a:gd name="T9" fmla="*/ 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3" h="321">
                <a:moveTo>
                  <a:pt x="440" y="0"/>
                </a:moveTo>
                <a:lnTo>
                  <a:pt x="792" y="203"/>
                </a:lnTo>
                <a:lnTo>
                  <a:pt x="352" y="320"/>
                </a:lnTo>
                <a:lnTo>
                  <a:pt x="0" y="117"/>
                </a:lnTo>
                <a:lnTo>
                  <a:pt x="440" y="0"/>
                </a:lnTo>
              </a:path>
            </a:pathLst>
          </a:custGeom>
          <a:solidFill>
            <a:srgbClr val="FFFF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4" name="Freeform 23"/>
          <p:cNvSpPr>
            <a:spLocks/>
          </p:cNvSpPr>
          <p:nvPr/>
        </p:nvSpPr>
        <p:spPr bwMode="auto">
          <a:xfrm>
            <a:off x="2809875" y="4049713"/>
            <a:ext cx="1258888" cy="509587"/>
          </a:xfrm>
          <a:custGeom>
            <a:avLst/>
            <a:gdLst>
              <a:gd name="T0" fmla="*/ 698500 w 793"/>
              <a:gd name="T1" fmla="*/ 0 h 321"/>
              <a:gd name="T2" fmla="*/ 1257300 w 793"/>
              <a:gd name="T3" fmla="*/ 322262 h 321"/>
              <a:gd name="T4" fmla="*/ 558800 w 793"/>
              <a:gd name="T5" fmla="*/ 508000 h 321"/>
              <a:gd name="T6" fmla="*/ 0 w 793"/>
              <a:gd name="T7" fmla="*/ 185737 h 321"/>
              <a:gd name="T8" fmla="*/ 698500 w 793"/>
              <a:gd name="T9" fmla="*/ 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3" h="321">
                <a:moveTo>
                  <a:pt x="440" y="0"/>
                </a:moveTo>
                <a:lnTo>
                  <a:pt x="792" y="203"/>
                </a:lnTo>
                <a:lnTo>
                  <a:pt x="352" y="320"/>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5" name="Freeform 24"/>
          <p:cNvSpPr>
            <a:spLocks/>
          </p:cNvSpPr>
          <p:nvPr/>
        </p:nvSpPr>
        <p:spPr bwMode="auto">
          <a:xfrm>
            <a:off x="3368675" y="4178300"/>
            <a:ext cx="700088" cy="381000"/>
          </a:xfrm>
          <a:custGeom>
            <a:avLst/>
            <a:gdLst>
              <a:gd name="T0" fmla="*/ 698500 w 441"/>
              <a:gd name="T1" fmla="*/ 0 h 240"/>
              <a:gd name="T2" fmla="*/ 698500 w 441"/>
              <a:gd name="T3" fmla="*/ 193675 h 240"/>
              <a:gd name="T4" fmla="*/ 0 w 441"/>
              <a:gd name="T5" fmla="*/ 379413 h 240"/>
              <a:gd name="T6" fmla="*/ 0 w 441"/>
              <a:gd name="T7" fmla="*/ 185738 h 240"/>
              <a:gd name="T8" fmla="*/ 698500 w 441"/>
              <a:gd name="T9" fmla="*/ 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240">
                <a:moveTo>
                  <a:pt x="440" y="0"/>
                </a:moveTo>
                <a:lnTo>
                  <a:pt x="440" y="122"/>
                </a:lnTo>
                <a:lnTo>
                  <a:pt x="0" y="239"/>
                </a:lnTo>
                <a:lnTo>
                  <a:pt x="0" y="117"/>
                </a:lnTo>
                <a:lnTo>
                  <a:pt x="440" y="0"/>
                </a:lnTo>
              </a:path>
            </a:pathLst>
          </a:custGeom>
          <a:solidFill>
            <a:srgbClr val="00FF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6" name="Freeform 25"/>
          <p:cNvSpPr>
            <a:spLocks/>
          </p:cNvSpPr>
          <p:nvPr/>
        </p:nvSpPr>
        <p:spPr bwMode="auto">
          <a:xfrm>
            <a:off x="3368675" y="4178300"/>
            <a:ext cx="700088" cy="381000"/>
          </a:xfrm>
          <a:custGeom>
            <a:avLst/>
            <a:gdLst>
              <a:gd name="T0" fmla="*/ 698500 w 441"/>
              <a:gd name="T1" fmla="*/ 0 h 240"/>
              <a:gd name="T2" fmla="*/ 698500 w 441"/>
              <a:gd name="T3" fmla="*/ 193675 h 240"/>
              <a:gd name="T4" fmla="*/ 0 w 441"/>
              <a:gd name="T5" fmla="*/ 379413 h 240"/>
              <a:gd name="T6" fmla="*/ 0 w 441"/>
              <a:gd name="T7" fmla="*/ 185738 h 240"/>
              <a:gd name="T8" fmla="*/ 698500 w 441"/>
              <a:gd name="T9" fmla="*/ 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240">
                <a:moveTo>
                  <a:pt x="440" y="0"/>
                </a:moveTo>
                <a:lnTo>
                  <a:pt x="440" y="122"/>
                </a:lnTo>
                <a:lnTo>
                  <a:pt x="0" y="239"/>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7" name="Freeform 26"/>
          <p:cNvSpPr>
            <a:spLocks/>
          </p:cNvSpPr>
          <p:nvPr/>
        </p:nvSpPr>
        <p:spPr bwMode="auto">
          <a:xfrm>
            <a:off x="2809875" y="4041775"/>
            <a:ext cx="560388" cy="517525"/>
          </a:xfrm>
          <a:custGeom>
            <a:avLst/>
            <a:gdLst>
              <a:gd name="T0" fmla="*/ 0 w 353"/>
              <a:gd name="T1" fmla="*/ 0 h 326"/>
              <a:gd name="T2" fmla="*/ 0 w 353"/>
              <a:gd name="T3" fmla="*/ 193675 h 326"/>
              <a:gd name="T4" fmla="*/ 558800 w 353"/>
              <a:gd name="T5" fmla="*/ 515938 h 326"/>
              <a:gd name="T6" fmla="*/ 558800 w 353"/>
              <a:gd name="T7" fmla="*/ 322263 h 326"/>
              <a:gd name="T8" fmla="*/ 0 w 353"/>
              <a:gd name="T9" fmla="*/ 0 h 3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3" h="326">
                <a:moveTo>
                  <a:pt x="0" y="0"/>
                </a:moveTo>
                <a:lnTo>
                  <a:pt x="0" y="122"/>
                </a:lnTo>
                <a:lnTo>
                  <a:pt x="352" y="325"/>
                </a:lnTo>
                <a:lnTo>
                  <a:pt x="352" y="203"/>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8" name="Freeform 27"/>
          <p:cNvSpPr>
            <a:spLocks/>
          </p:cNvSpPr>
          <p:nvPr/>
        </p:nvSpPr>
        <p:spPr bwMode="auto">
          <a:xfrm>
            <a:off x="2809875" y="4041775"/>
            <a:ext cx="560388" cy="517525"/>
          </a:xfrm>
          <a:custGeom>
            <a:avLst/>
            <a:gdLst>
              <a:gd name="T0" fmla="*/ 0 w 353"/>
              <a:gd name="T1" fmla="*/ 0 h 326"/>
              <a:gd name="T2" fmla="*/ 0 w 353"/>
              <a:gd name="T3" fmla="*/ 193675 h 326"/>
              <a:gd name="T4" fmla="*/ 558800 w 353"/>
              <a:gd name="T5" fmla="*/ 515938 h 326"/>
              <a:gd name="T6" fmla="*/ 558800 w 353"/>
              <a:gd name="T7" fmla="*/ 322263 h 326"/>
              <a:gd name="T8" fmla="*/ 0 w 353"/>
              <a:gd name="T9" fmla="*/ 0 h 3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3" h="326">
                <a:moveTo>
                  <a:pt x="0" y="0"/>
                </a:moveTo>
                <a:lnTo>
                  <a:pt x="0" y="122"/>
                </a:lnTo>
                <a:lnTo>
                  <a:pt x="352" y="325"/>
                </a:lnTo>
                <a:lnTo>
                  <a:pt x="352" y="203"/>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9" name="Freeform 28"/>
          <p:cNvSpPr>
            <a:spLocks/>
          </p:cNvSpPr>
          <p:nvPr/>
        </p:nvSpPr>
        <p:spPr bwMode="auto">
          <a:xfrm>
            <a:off x="2809875" y="3856038"/>
            <a:ext cx="1258888" cy="509587"/>
          </a:xfrm>
          <a:custGeom>
            <a:avLst/>
            <a:gdLst>
              <a:gd name="T0" fmla="*/ 698500 w 793"/>
              <a:gd name="T1" fmla="*/ 0 h 321"/>
              <a:gd name="T2" fmla="*/ 1257300 w 793"/>
              <a:gd name="T3" fmla="*/ 322262 h 321"/>
              <a:gd name="T4" fmla="*/ 558800 w 793"/>
              <a:gd name="T5" fmla="*/ 508000 h 321"/>
              <a:gd name="T6" fmla="*/ 0 w 793"/>
              <a:gd name="T7" fmla="*/ 188912 h 321"/>
              <a:gd name="T8" fmla="*/ 698500 w 793"/>
              <a:gd name="T9" fmla="*/ 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3" h="321">
                <a:moveTo>
                  <a:pt x="440" y="0"/>
                </a:moveTo>
                <a:lnTo>
                  <a:pt x="792" y="203"/>
                </a:lnTo>
                <a:lnTo>
                  <a:pt x="352" y="320"/>
                </a:lnTo>
                <a:lnTo>
                  <a:pt x="0" y="119"/>
                </a:lnTo>
                <a:lnTo>
                  <a:pt x="440"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 name="Freeform 29"/>
          <p:cNvSpPr>
            <a:spLocks/>
          </p:cNvSpPr>
          <p:nvPr/>
        </p:nvSpPr>
        <p:spPr bwMode="auto">
          <a:xfrm>
            <a:off x="2809875" y="3856038"/>
            <a:ext cx="1258888" cy="509587"/>
          </a:xfrm>
          <a:custGeom>
            <a:avLst/>
            <a:gdLst>
              <a:gd name="T0" fmla="*/ 698500 w 793"/>
              <a:gd name="T1" fmla="*/ 0 h 321"/>
              <a:gd name="T2" fmla="*/ 1257300 w 793"/>
              <a:gd name="T3" fmla="*/ 322262 h 321"/>
              <a:gd name="T4" fmla="*/ 558800 w 793"/>
              <a:gd name="T5" fmla="*/ 508000 h 321"/>
              <a:gd name="T6" fmla="*/ 0 w 793"/>
              <a:gd name="T7" fmla="*/ 188912 h 321"/>
              <a:gd name="T8" fmla="*/ 698500 w 793"/>
              <a:gd name="T9" fmla="*/ 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3" h="321">
                <a:moveTo>
                  <a:pt x="440" y="0"/>
                </a:moveTo>
                <a:lnTo>
                  <a:pt x="792" y="203"/>
                </a:lnTo>
                <a:lnTo>
                  <a:pt x="352" y="320"/>
                </a:lnTo>
                <a:lnTo>
                  <a:pt x="0" y="119"/>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 name="Freeform 30"/>
          <p:cNvSpPr>
            <a:spLocks/>
          </p:cNvSpPr>
          <p:nvPr/>
        </p:nvSpPr>
        <p:spPr bwMode="auto">
          <a:xfrm>
            <a:off x="3508375" y="3856038"/>
            <a:ext cx="560388" cy="517525"/>
          </a:xfrm>
          <a:custGeom>
            <a:avLst/>
            <a:gdLst>
              <a:gd name="T0" fmla="*/ 0 w 353"/>
              <a:gd name="T1" fmla="*/ 0 h 326"/>
              <a:gd name="T2" fmla="*/ 0 w 353"/>
              <a:gd name="T3" fmla="*/ 193675 h 326"/>
              <a:gd name="T4" fmla="*/ 558800 w 353"/>
              <a:gd name="T5" fmla="*/ 515938 h 326"/>
              <a:gd name="T6" fmla="*/ 558800 w 353"/>
              <a:gd name="T7" fmla="*/ 322263 h 326"/>
              <a:gd name="T8" fmla="*/ 0 w 353"/>
              <a:gd name="T9" fmla="*/ 0 h 3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3" h="326">
                <a:moveTo>
                  <a:pt x="0" y="0"/>
                </a:moveTo>
                <a:lnTo>
                  <a:pt x="0" y="122"/>
                </a:lnTo>
                <a:lnTo>
                  <a:pt x="352" y="325"/>
                </a:lnTo>
                <a:lnTo>
                  <a:pt x="352" y="203"/>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 name="Freeform 31"/>
          <p:cNvSpPr>
            <a:spLocks/>
          </p:cNvSpPr>
          <p:nvPr/>
        </p:nvSpPr>
        <p:spPr bwMode="auto">
          <a:xfrm>
            <a:off x="2809875" y="3856038"/>
            <a:ext cx="700088" cy="381000"/>
          </a:xfrm>
          <a:custGeom>
            <a:avLst/>
            <a:gdLst>
              <a:gd name="T0" fmla="*/ 698500 w 441"/>
              <a:gd name="T1" fmla="*/ 0 h 240"/>
              <a:gd name="T2" fmla="*/ 698500 w 441"/>
              <a:gd name="T3" fmla="*/ 193675 h 240"/>
              <a:gd name="T4" fmla="*/ 0 w 441"/>
              <a:gd name="T5" fmla="*/ 379413 h 240"/>
              <a:gd name="T6" fmla="*/ 0 w 441"/>
              <a:gd name="T7" fmla="*/ 188913 h 240"/>
              <a:gd name="T8" fmla="*/ 698500 w 441"/>
              <a:gd name="T9" fmla="*/ 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240">
                <a:moveTo>
                  <a:pt x="440" y="0"/>
                </a:moveTo>
                <a:lnTo>
                  <a:pt x="440" y="122"/>
                </a:lnTo>
                <a:lnTo>
                  <a:pt x="0" y="239"/>
                </a:lnTo>
                <a:lnTo>
                  <a:pt x="0" y="119"/>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3" name="Line 32"/>
          <p:cNvSpPr>
            <a:spLocks noChangeShapeType="1"/>
          </p:cNvSpPr>
          <p:nvPr/>
        </p:nvSpPr>
        <p:spPr bwMode="auto">
          <a:xfrm>
            <a:off x="5032375" y="4240213"/>
            <a:ext cx="0" cy="103981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4" name="Line 33"/>
          <p:cNvSpPr>
            <a:spLocks noChangeShapeType="1"/>
          </p:cNvSpPr>
          <p:nvPr/>
        </p:nvSpPr>
        <p:spPr bwMode="auto">
          <a:xfrm flipV="1">
            <a:off x="6256338" y="4367213"/>
            <a:ext cx="0" cy="103822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 name="Line 34"/>
          <p:cNvSpPr>
            <a:spLocks noChangeShapeType="1"/>
          </p:cNvSpPr>
          <p:nvPr/>
        </p:nvSpPr>
        <p:spPr bwMode="auto">
          <a:xfrm>
            <a:off x="5711825" y="4075113"/>
            <a:ext cx="0" cy="103346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 name="Freeform 35"/>
          <p:cNvSpPr>
            <a:spLocks/>
          </p:cNvSpPr>
          <p:nvPr/>
        </p:nvSpPr>
        <p:spPr bwMode="auto">
          <a:xfrm>
            <a:off x="5570538" y="5418138"/>
            <a:ext cx="700087" cy="750887"/>
          </a:xfrm>
          <a:custGeom>
            <a:avLst/>
            <a:gdLst>
              <a:gd name="T0" fmla="*/ 698500 w 441"/>
              <a:gd name="T1" fmla="*/ 0 h 473"/>
              <a:gd name="T2" fmla="*/ 698500 w 441"/>
              <a:gd name="T3" fmla="*/ 565150 h 473"/>
              <a:gd name="T4" fmla="*/ 0 w 441"/>
              <a:gd name="T5" fmla="*/ 749300 h 473"/>
              <a:gd name="T6" fmla="*/ 0 w 441"/>
              <a:gd name="T7" fmla="*/ 185737 h 473"/>
              <a:gd name="T8" fmla="*/ 698500 w 441"/>
              <a:gd name="T9" fmla="*/ 0 h 4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473">
                <a:moveTo>
                  <a:pt x="440" y="0"/>
                </a:moveTo>
                <a:lnTo>
                  <a:pt x="440" y="356"/>
                </a:lnTo>
                <a:lnTo>
                  <a:pt x="0" y="472"/>
                </a:lnTo>
                <a:lnTo>
                  <a:pt x="0" y="117"/>
                </a:lnTo>
                <a:lnTo>
                  <a:pt x="440" y="0"/>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 name="Freeform 36"/>
          <p:cNvSpPr>
            <a:spLocks/>
          </p:cNvSpPr>
          <p:nvPr/>
        </p:nvSpPr>
        <p:spPr bwMode="auto">
          <a:xfrm>
            <a:off x="5570538" y="5418138"/>
            <a:ext cx="700087" cy="750887"/>
          </a:xfrm>
          <a:custGeom>
            <a:avLst/>
            <a:gdLst>
              <a:gd name="T0" fmla="*/ 698500 w 441"/>
              <a:gd name="T1" fmla="*/ 0 h 473"/>
              <a:gd name="T2" fmla="*/ 698500 w 441"/>
              <a:gd name="T3" fmla="*/ 565150 h 473"/>
              <a:gd name="T4" fmla="*/ 0 w 441"/>
              <a:gd name="T5" fmla="*/ 749300 h 473"/>
              <a:gd name="T6" fmla="*/ 0 w 441"/>
              <a:gd name="T7" fmla="*/ 185737 h 473"/>
              <a:gd name="T8" fmla="*/ 698500 w 441"/>
              <a:gd name="T9" fmla="*/ 0 h 4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473">
                <a:moveTo>
                  <a:pt x="440" y="0"/>
                </a:moveTo>
                <a:lnTo>
                  <a:pt x="440" y="356"/>
                </a:lnTo>
                <a:lnTo>
                  <a:pt x="0" y="472"/>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 name="Freeform 37"/>
          <p:cNvSpPr>
            <a:spLocks/>
          </p:cNvSpPr>
          <p:nvPr/>
        </p:nvSpPr>
        <p:spPr bwMode="auto">
          <a:xfrm>
            <a:off x="5013325" y="5281613"/>
            <a:ext cx="558800" cy="887412"/>
          </a:xfrm>
          <a:custGeom>
            <a:avLst/>
            <a:gdLst>
              <a:gd name="T0" fmla="*/ 0 w 352"/>
              <a:gd name="T1" fmla="*/ 0 h 559"/>
              <a:gd name="T2" fmla="*/ 0 w 352"/>
              <a:gd name="T3" fmla="*/ 565150 h 559"/>
              <a:gd name="T4" fmla="*/ 557213 w 352"/>
              <a:gd name="T5" fmla="*/ 885825 h 559"/>
              <a:gd name="T6" fmla="*/ 557213 w 352"/>
              <a:gd name="T7" fmla="*/ 322262 h 559"/>
              <a:gd name="T8" fmla="*/ 0 w 352"/>
              <a:gd name="T9" fmla="*/ 0 h 5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559">
                <a:moveTo>
                  <a:pt x="0" y="0"/>
                </a:moveTo>
                <a:lnTo>
                  <a:pt x="0" y="356"/>
                </a:lnTo>
                <a:lnTo>
                  <a:pt x="351" y="558"/>
                </a:lnTo>
                <a:lnTo>
                  <a:pt x="351" y="203"/>
                </a:lnTo>
                <a:lnTo>
                  <a:pt x="0" y="0"/>
                </a:lnTo>
              </a:path>
            </a:pathLst>
          </a:custGeom>
          <a:solidFill>
            <a:srgbClr val="99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 name="Freeform 38"/>
          <p:cNvSpPr>
            <a:spLocks/>
          </p:cNvSpPr>
          <p:nvPr/>
        </p:nvSpPr>
        <p:spPr bwMode="auto">
          <a:xfrm>
            <a:off x="5013325" y="5281613"/>
            <a:ext cx="558800" cy="887412"/>
          </a:xfrm>
          <a:custGeom>
            <a:avLst/>
            <a:gdLst>
              <a:gd name="T0" fmla="*/ 0 w 352"/>
              <a:gd name="T1" fmla="*/ 0 h 559"/>
              <a:gd name="T2" fmla="*/ 0 w 352"/>
              <a:gd name="T3" fmla="*/ 565150 h 559"/>
              <a:gd name="T4" fmla="*/ 557213 w 352"/>
              <a:gd name="T5" fmla="*/ 885825 h 559"/>
              <a:gd name="T6" fmla="*/ 557213 w 352"/>
              <a:gd name="T7" fmla="*/ 322262 h 559"/>
              <a:gd name="T8" fmla="*/ 0 w 352"/>
              <a:gd name="T9" fmla="*/ 0 h 5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559">
                <a:moveTo>
                  <a:pt x="0" y="0"/>
                </a:moveTo>
                <a:lnTo>
                  <a:pt x="0" y="356"/>
                </a:lnTo>
                <a:lnTo>
                  <a:pt x="351" y="558"/>
                </a:lnTo>
                <a:lnTo>
                  <a:pt x="351" y="203"/>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 name="Freeform 39"/>
          <p:cNvSpPr>
            <a:spLocks/>
          </p:cNvSpPr>
          <p:nvPr/>
        </p:nvSpPr>
        <p:spPr bwMode="auto">
          <a:xfrm>
            <a:off x="5711825" y="5095875"/>
            <a:ext cx="558800" cy="889000"/>
          </a:xfrm>
          <a:custGeom>
            <a:avLst/>
            <a:gdLst>
              <a:gd name="T0" fmla="*/ 0 w 352"/>
              <a:gd name="T1" fmla="*/ 0 h 560"/>
              <a:gd name="T2" fmla="*/ 0 w 352"/>
              <a:gd name="T3" fmla="*/ 565150 h 560"/>
              <a:gd name="T4" fmla="*/ 557213 w 352"/>
              <a:gd name="T5" fmla="*/ 887413 h 560"/>
              <a:gd name="T6" fmla="*/ 557213 w 352"/>
              <a:gd name="T7" fmla="*/ 322263 h 560"/>
              <a:gd name="T8" fmla="*/ 0 w 352"/>
              <a:gd name="T9" fmla="*/ 0 h 5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560">
                <a:moveTo>
                  <a:pt x="0" y="0"/>
                </a:moveTo>
                <a:lnTo>
                  <a:pt x="0" y="356"/>
                </a:lnTo>
                <a:lnTo>
                  <a:pt x="351" y="559"/>
                </a:lnTo>
                <a:lnTo>
                  <a:pt x="351" y="203"/>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 name="Freeform 40"/>
          <p:cNvSpPr>
            <a:spLocks/>
          </p:cNvSpPr>
          <p:nvPr/>
        </p:nvSpPr>
        <p:spPr bwMode="auto">
          <a:xfrm>
            <a:off x="5013325" y="5095875"/>
            <a:ext cx="700088" cy="752475"/>
          </a:xfrm>
          <a:custGeom>
            <a:avLst/>
            <a:gdLst>
              <a:gd name="T0" fmla="*/ 698500 w 441"/>
              <a:gd name="T1" fmla="*/ 0 h 474"/>
              <a:gd name="T2" fmla="*/ 698500 w 441"/>
              <a:gd name="T3" fmla="*/ 565150 h 474"/>
              <a:gd name="T4" fmla="*/ 0 w 441"/>
              <a:gd name="T5" fmla="*/ 750888 h 474"/>
              <a:gd name="T6" fmla="*/ 0 w 441"/>
              <a:gd name="T7" fmla="*/ 185738 h 474"/>
              <a:gd name="T8" fmla="*/ 698500 w 441"/>
              <a:gd name="T9" fmla="*/ 0 h 4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474">
                <a:moveTo>
                  <a:pt x="440" y="0"/>
                </a:moveTo>
                <a:lnTo>
                  <a:pt x="440" y="356"/>
                </a:lnTo>
                <a:lnTo>
                  <a:pt x="0" y="473"/>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 name="Freeform 41"/>
          <p:cNvSpPr>
            <a:spLocks/>
          </p:cNvSpPr>
          <p:nvPr/>
        </p:nvSpPr>
        <p:spPr bwMode="auto">
          <a:xfrm>
            <a:off x="5013325" y="5095875"/>
            <a:ext cx="1257300" cy="509588"/>
          </a:xfrm>
          <a:custGeom>
            <a:avLst/>
            <a:gdLst>
              <a:gd name="T0" fmla="*/ 0 w 792"/>
              <a:gd name="T1" fmla="*/ 185738 h 321"/>
              <a:gd name="T2" fmla="*/ 698500 w 792"/>
              <a:gd name="T3" fmla="*/ 0 h 321"/>
              <a:gd name="T4" fmla="*/ 1255713 w 792"/>
              <a:gd name="T5" fmla="*/ 322263 h 321"/>
              <a:gd name="T6" fmla="*/ 557213 w 792"/>
              <a:gd name="T7" fmla="*/ 508000 h 321"/>
              <a:gd name="T8" fmla="*/ 0 w 792"/>
              <a:gd name="T9" fmla="*/ 185738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2" h="321">
                <a:moveTo>
                  <a:pt x="0" y="117"/>
                </a:moveTo>
                <a:lnTo>
                  <a:pt x="440" y="0"/>
                </a:lnTo>
                <a:lnTo>
                  <a:pt x="791" y="203"/>
                </a:lnTo>
                <a:lnTo>
                  <a:pt x="351" y="320"/>
                </a:lnTo>
                <a:lnTo>
                  <a:pt x="0" y="117"/>
                </a:lnTo>
              </a:path>
            </a:pathLst>
          </a:custGeom>
          <a:solidFill>
            <a:srgbClr val="CC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3" name="Freeform 42"/>
          <p:cNvSpPr>
            <a:spLocks/>
          </p:cNvSpPr>
          <p:nvPr/>
        </p:nvSpPr>
        <p:spPr bwMode="auto">
          <a:xfrm>
            <a:off x="5013325" y="5095875"/>
            <a:ext cx="1257300" cy="509588"/>
          </a:xfrm>
          <a:custGeom>
            <a:avLst/>
            <a:gdLst>
              <a:gd name="T0" fmla="*/ 0 w 792"/>
              <a:gd name="T1" fmla="*/ 185738 h 321"/>
              <a:gd name="T2" fmla="*/ 698500 w 792"/>
              <a:gd name="T3" fmla="*/ 0 h 321"/>
              <a:gd name="T4" fmla="*/ 1255713 w 792"/>
              <a:gd name="T5" fmla="*/ 322263 h 321"/>
              <a:gd name="T6" fmla="*/ 557213 w 792"/>
              <a:gd name="T7" fmla="*/ 508000 h 321"/>
              <a:gd name="T8" fmla="*/ 0 w 792"/>
              <a:gd name="T9" fmla="*/ 185738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2" h="321">
                <a:moveTo>
                  <a:pt x="0" y="117"/>
                </a:moveTo>
                <a:lnTo>
                  <a:pt x="440" y="0"/>
                </a:lnTo>
                <a:lnTo>
                  <a:pt x="791" y="203"/>
                </a:lnTo>
                <a:lnTo>
                  <a:pt x="351" y="320"/>
                </a:lnTo>
                <a:lnTo>
                  <a:pt x="0" y="11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4" name="Line 43"/>
          <p:cNvSpPr>
            <a:spLocks noChangeShapeType="1"/>
          </p:cNvSpPr>
          <p:nvPr/>
        </p:nvSpPr>
        <p:spPr bwMode="auto">
          <a:xfrm flipV="1">
            <a:off x="5570538" y="4551363"/>
            <a:ext cx="0" cy="1042987"/>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5" name="Freeform 44"/>
          <p:cNvSpPr>
            <a:spLocks/>
          </p:cNvSpPr>
          <p:nvPr/>
        </p:nvSpPr>
        <p:spPr bwMode="auto">
          <a:xfrm>
            <a:off x="5013325" y="4049713"/>
            <a:ext cx="1257300" cy="509587"/>
          </a:xfrm>
          <a:custGeom>
            <a:avLst/>
            <a:gdLst>
              <a:gd name="T0" fmla="*/ 698500 w 792"/>
              <a:gd name="T1" fmla="*/ 0 h 321"/>
              <a:gd name="T2" fmla="*/ 1255713 w 792"/>
              <a:gd name="T3" fmla="*/ 322262 h 321"/>
              <a:gd name="T4" fmla="*/ 557213 w 792"/>
              <a:gd name="T5" fmla="*/ 508000 h 321"/>
              <a:gd name="T6" fmla="*/ 0 w 792"/>
              <a:gd name="T7" fmla="*/ 185737 h 321"/>
              <a:gd name="T8" fmla="*/ 698500 w 792"/>
              <a:gd name="T9" fmla="*/ 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2" h="321">
                <a:moveTo>
                  <a:pt x="440" y="0"/>
                </a:moveTo>
                <a:lnTo>
                  <a:pt x="791" y="203"/>
                </a:lnTo>
                <a:lnTo>
                  <a:pt x="351" y="320"/>
                </a:lnTo>
                <a:lnTo>
                  <a:pt x="0" y="117"/>
                </a:lnTo>
                <a:lnTo>
                  <a:pt x="440" y="0"/>
                </a:lnTo>
              </a:path>
            </a:pathLst>
          </a:custGeom>
          <a:solidFill>
            <a:srgbClr val="FFFF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6" name="Freeform 45"/>
          <p:cNvSpPr>
            <a:spLocks/>
          </p:cNvSpPr>
          <p:nvPr/>
        </p:nvSpPr>
        <p:spPr bwMode="auto">
          <a:xfrm>
            <a:off x="5013325" y="4049713"/>
            <a:ext cx="1257300" cy="509587"/>
          </a:xfrm>
          <a:custGeom>
            <a:avLst/>
            <a:gdLst>
              <a:gd name="T0" fmla="*/ 698500 w 792"/>
              <a:gd name="T1" fmla="*/ 0 h 321"/>
              <a:gd name="T2" fmla="*/ 1255713 w 792"/>
              <a:gd name="T3" fmla="*/ 322262 h 321"/>
              <a:gd name="T4" fmla="*/ 557213 w 792"/>
              <a:gd name="T5" fmla="*/ 508000 h 321"/>
              <a:gd name="T6" fmla="*/ 0 w 792"/>
              <a:gd name="T7" fmla="*/ 185737 h 321"/>
              <a:gd name="T8" fmla="*/ 698500 w 792"/>
              <a:gd name="T9" fmla="*/ 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2" h="321">
                <a:moveTo>
                  <a:pt x="440" y="0"/>
                </a:moveTo>
                <a:lnTo>
                  <a:pt x="791" y="203"/>
                </a:lnTo>
                <a:lnTo>
                  <a:pt x="351" y="320"/>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7" name="Freeform 46"/>
          <p:cNvSpPr>
            <a:spLocks/>
          </p:cNvSpPr>
          <p:nvPr/>
        </p:nvSpPr>
        <p:spPr bwMode="auto">
          <a:xfrm>
            <a:off x="5570538" y="4178300"/>
            <a:ext cx="700087" cy="381000"/>
          </a:xfrm>
          <a:custGeom>
            <a:avLst/>
            <a:gdLst>
              <a:gd name="T0" fmla="*/ 698500 w 441"/>
              <a:gd name="T1" fmla="*/ 0 h 240"/>
              <a:gd name="T2" fmla="*/ 698500 w 441"/>
              <a:gd name="T3" fmla="*/ 193675 h 240"/>
              <a:gd name="T4" fmla="*/ 0 w 441"/>
              <a:gd name="T5" fmla="*/ 379413 h 240"/>
              <a:gd name="T6" fmla="*/ 0 w 441"/>
              <a:gd name="T7" fmla="*/ 184150 h 240"/>
              <a:gd name="T8" fmla="*/ 698500 w 441"/>
              <a:gd name="T9" fmla="*/ 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240">
                <a:moveTo>
                  <a:pt x="440" y="0"/>
                </a:moveTo>
                <a:lnTo>
                  <a:pt x="440" y="122"/>
                </a:lnTo>
                <a:lnTo>
                  <a:pt x="0" y="239"/>
                </a:lnTo>
                <a:lnTo>
                  <a:pt x="0" y="116"/>
                </a:lnTo>
                <a:lnTo>
                  <a:pt x="440" y="0"/>
                </a:lnTo>
              </a:path>
            </a:pathLst>
          </a:custGeom>
          <a:solidFill>
            <a:srgbClr val="00FF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8" name="Freeform 47"/>
          <p:cNvSpPr>
            <a:spLocks/>
          </p:cNvSpPr>
          <p:nvPr/>
        </p:nvSpPr>
        <p:spPr bwMode="auto">
          <a:xfrm>
            <a:off x="5570538" y="4178300"/>
            <a:ext cx="700087" cy="381000"/>
          </a:xfrm>
          <a:custGeom>
            <a:avLst/>
            <a:gdLst>
              <a:gd name="T0" fmla="*/ 698500 w 441"/>
              <a:gd name="T1" fmla="*/ 0 h 240"/>
              <a:gd name="T2" fmla="*/ 698500 w 441"/>
              <a:gd name="T3" fmla="*/ 193675 h 240"/>
              <a:gd name="T4" fmla="*/ 0 w 441"/>
              <a:gd name="T5" fmla="*/ 379413 h 240"/>
              <a:gd name="T6" fmla="*/ 0 w 441"/>
              <a:gd name="T7" fmla="*/ 184150 h 240"/>
              <a:gd name="T8" fmla="*/ 698500 w 441"/>
              <a:gd name="T9" fmla="*/ 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240">
                <a:moveTo>
                  <a:pt x="440" y="0"/>
                </a:moveTo>
                <a:lnTo>
                  <a:pt x="440" y="122"/>
                </a:lnTo>
                <a:lnTo>
                  <a:pt x="0" y="239"/>
                </a:lnTo>
                <a:lnTo>
                  <a:pt x="0" y="116"/>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9" name="Freeform 48"/>
          <p:cNvSpPr>
            <a:spLocks/>
          </p:cNvSpPr>
          <p:nvPr/>
        </p:nvSpPr>
        <p:spPr bwMode="auto">
          <a:xfrm>
            <a:off x="5013325" y="4041775"/>
            <a:ext cx="558800" cy="517525"/>
          </a:xfrm>
          <a:custGeom>
            <a:avLst/>
            <a:gdLst>
              <a:gd name="T0" fmla="*/ 0 w 352"/>
              <a:gd name="T1" fmla="*/ 0 h 326"/>
              <a:gd name="T2" fmla="*/ 0 w 352"/>
              <a:gd name="T3" fmla="*/ 193675 h 326"/>
              <a:gd name="T4" fmla="*/ 557213 w 352"/>
              <a:gd name="T5" fmla="*/ 515938 h 326"/>
              <a:gd name="T6" fmla="*/ 557213 w 352"/>
              <a:gd name="T7" fmla="*/ 320675 h 326"/>
              <a:gd name="T8" fmla="*/ 0 w 352"/>
              <a:gd name="T9" fmla="*/ 0 h 3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326">
                <a:moveTo>
                  <a:pt x="0" y="0"/>
                </a:moveTo>
                <a:lnTo>
                  <a:pt x="0" y="122"/>
                </a:lnTo>
                <a:lnTo>
                  <a:pt x="351" y="325"/>
                </a:lnTo>
                <a:lnTo>
                  <a:pt x="351" y="202"/>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0" name="Freeform 49"/>
          <p:cNvSpPr>
            <a:spLocks/>
          </p:cNvSpPr>
          <p:nvPr/>
        </p:nvSpPr>
        <p:spPr bwMode="auto">
          <a:xfrm>
            <a:off x="5013325" y="4041775"/>
            <a:ext cx="558800" cy="517525"/>
          </a:xfrm>
          <a:custGeom>
            <a:avLst/>
            <a:gdLst>
              <a:gd name="T0" fmla="*/ 0 w 352"/>
              <a:gd name="T1" fmla="*/ 0 h 326"/>
              <a:gd name="T2" fmla="*/ 0 w 352"/>
              <a:gd name="T3" fmla="*/ 193675 h 326"/>
              <a:gd name="T4" fmla="*/ 557213 w 352"/>
              <a:gd name="T5" fmla="*/ 515938 h 326"/>
              <a:gd name="T6" fmla="*/ 557213 w 352"/>
              <a:gd name="T7" fmla="*/ 320675 h 326"/>
              <a:gd name="T8" fmla="*/ 0 w 352"/>
              <a:gd name="T9" fmla="*/ 0 h 3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326">
                <a:moveTo>
                  <a:pt x="0" y="0"/>
                </a:moveTo>
                <a:lnTo>
                  <a:pt x="0" y="122"/>
                </a:lnTo>
                <a:lnTo>
                  <a:pt x="351" y="325"/>
                </a:lnTo>
                <a:lnTo>
                  <a:pt x="351" y="202"/>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1" name="Freeform 50"/>
          <p:cNvSpPr>
            <a:spLocks/>
          </p:cNvSpPr>
          <p:nvPr/>
        </p:nvSpPr>
        <p:spPr bwMode="auto">
          <a:xfrm>
            <a:off x="5013325" y="3856038"/>
            <a:ext cx="1257300" cy="508000"/>
          </a:xfrm>
          <a:custGeom>
            <a:avLst/>
            <a:gdLst>
              <a:gd name="T0" fmla="*/ 698500 w 792"/>
              <a:gd name="T1" fmla="*/ 0 h 320"/>
              <a:gd name="T2" fmla="*/ 1255713 w 792"/>
              <a:gd name="T3" fmla="*/ 322263 h 320"/>
              <a:gd name="T4" fmla="*/ 557213 w 792"/>
              <a:gd name="T5" fmla="*/ 506413 h 320"/>
              <a:gd name="T6" fmla="*/ 0 w 792"/>
              <a:gd name="T7" fmla="*/ 185738 h 320"/>
              <a:gd name="T8" fmla="*/ 698500 w 792"/>
              <a:gd name="T9" fmla="*/ 0 h 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2" h="320">
                <a:moveTo>
                  <a:pt x="440" y="0"/>
                </a:moveTo>
                <a:lnTo>
                  <a:pt x="791" y="203"/>
                </a:lnTo>
                <a:lnTo>
                  <a:pt x="351" y="319"/>
                </a:lnTo>
                <a:lnTo>
                  <a:pt x="0" y="117"/>
                </a:lnTo>
                <a:lnTo>
                  <a:pt x="440"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2" name="Freeform 51"/>
          <p:cNvSpPr>
            <a:spLocks/>
          </p:cNvSpPr>
          <p:nvPr/>
        </p:nvSpPr>
        <p:spPr bwMode="auto">
          <a:xfrm>
            <a:off x="5013325" y="3856038"/>
            <a:ext cx="1257300" cy="508000"/>
          </a:xfrm>
          <a:custGeom>
            <a:avLst/>
            <a:gdLst>
              <a:gd name="T0" fmla="*/ 698500 w 792"/>
              <a:gd name="T1" fmla="*/ 0 h 320"/>
              <a:gd name="T2" fmla="*/ 1255713 w 792"/>
              <a:gd name="T3" fmla="*/ 322263 h 320"/>
              <a:gd name="T4" fmla="*/ 557213 w 792"/>
              <a:gd name="T5" fmla="*/ 506413 h 320"/>
              <a:gd name="T6" fmla="*/ 0 w 792"/>
              <a:gd name="T7" fmla="*/ 185738 h 320"/>
              <a:gd name="T8" fmla="*/ 698500 w 792"/>
              <a:gd name="T9" fmla="*/ 0 h 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2" h="320">
                <a:moveTo>
                  <a:pt x="440" y="0"/>
                </a:moveTo>
                <a:lnTo>
                  <a:pt x="791" y="203"/>
                </a:lnTo>
                <a:lnTo>
                  <a:pt x="351" y="319"/>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3" name="Freeform 52"/>
          <p:cNvSpPr>
            <a:spLocks/>
          </p:cNvSpPr>
          <p:nvPr/>
        </p:nvSpPr>
        <p:spPr bwMode="auto">
          <a:xfrm>
            <a:off x="5711825" y="3856038"/>
            <a:ext cx="558800" cy="517525"/>
          </a:xfrm>
          <a:custGeom>
            <a:avLst/>
            <a:gdLst>
              <a:gd name="T0" fmla="*/ 0 w 352"/>
              <a:gd name="T1" fmla="*/ 0 h 326"/>
              <a:gd name="T2" fmla="*/ 0 w 352"/>
              <a:gd name="T3" fmla="*/ 193675 h 326"/>
              <a:gd name="T4" fmla="*/ 557213 w 352"/>
              <a:gd name="T5" fmla="*/ 515938 h 326"/>
              <a:gd name="T6" fmla="*/ 557213 w 352"/>
              <a:gd name="T7" fmla="*/ 322263 h 326"/>
              <a:gd name="T8" fmla="*/ 0 w 352"/>
              <a:gd name="T9" fmla="*/ 0 h 3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326">
                <a:moveTo>
                  <a:pt x="0" y="0"/>
                </a:moveTo>
                <a:lnTo>
                  <a:pt x="0" y="122"/>
                </a:lnTo>
                <a:lnTo>
                  <a:pt x="351" y="325"/>
                </a:lnTo>
                <a:lnTo>
                  <a:pt x="351" y="203"/>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4" name="Freeform 53"/>
          <p:cNvSpPr>
            <a:spLocks/>
          </p:cNvSpPr>
          <p:nvPr/>
        </p:nvSpPr>
        <p:spPr bwMode="auto">
          <a:xfrm>
            <a:off x="5013325" y="3856038"/>
            <a:ext cx="700088" cy="381000"/>
          </a:xfrm>
          <a:custGeom>
            <a:avLst/>
            <a:gdLst>
              <a:gd name="T0" fmla="*/ 698500 w 441"/>
              <a:gd name="T1" fmla="*/ 0 h 240"/>
              <a:gd name="T2" fmla="*/ 698500 w 441"/>
              <a:gd name="T3" fmla="*/ 193675 h 240"/>
              <a:gd name="T4" fmla="*/ 0 w 441"/>
              <a:gd name="T5" fmla="*/ 379413 h 240"/>
              <a:gd name="T6" fmla="*/ 0 w 441"/>
              <a:gd name="T7" fmla="*/ 185738 h 240"/>
              <a:gd name="T8" fmla="*/ 698500 w 441"/>
              <a:gd name="T9" fmla="*/ 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240">
                <a:moveTo>
                  <a:pt x="440" y="0"/>
                </a:moveTo>
                <a:lnTo>
                  <a:pt x="440" y="122"/>
                </a:lnTo>
                <a:lnTo>
                  <a:pt x="0" y="239"/>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5" name="Line 54"/>
          <p:cNvSpPr>
            <a:spLocks noChangeShapeType="1"/>
          </p:cNvSpPr>
          <p:nvPr/>
        </p:nvSpPr>
        <p:spPr bwMode="auto">
          <a:xfrm>
            <a:off x="6310313" y="3111500"/>
            <a:ext cx="671512" cy="0"/>
          </a:xfrm>
          <a:prstGeom prst="line">
            <a:avLst/>
          </a:prstGeom>
          <a:noFill/>
          <a:ln w="28575">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6" name="Line 55"/>
          <p:cNvSpPr>
            <a:spLocks noChangeShapeType="1"/>
          </p:cNvSpPr>
          <p:nvPr/>
        </p:nvSpPr>
        <p:spPr bwMode="auto">
          <a:xfrm flipV="1">
            <a:off x="6253163" y="1919288"/>
            <a:ext cx="0" cy="33655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7" name="Freeform 56"/>
          <p:cNvSpPr>
            <a:spLocks/>
          </p:cNvSpPr>
          <p:nvPr/>
        </p:nvSpPr>
        <p:spPr bwMode="auto">
          <a:xfrm>
            <a:off x="5567363" y="2262188"/>
            <a:ext cx="700087" cy="1468437"/>
          </a:xfrm>
          <a:custGeom>
            <a:avLst/>
            <a:gdLst>
              <a:gd name="T0" fmla="*/ 698500 w 441"/>
              <a:gd name="T1" fmla="*/ 0 h 925"/>
              <a:gd name="T2" fmla="*/ 698500 w 441"/>
              <a:gd name="T3" fmla="*/ 1281112 h 925"/>
              <a:gd name="T4" fmla="*/ 0 w 441"/>
              <a:gd name="T5" fmla="*/ 1466850 h 925"/>
              <a:gd name="T6" fmla="*/ 0 w 441"/>
              <a:gd name="T7" fmla="*/ 185737 h 925"/>
              <a:gd name="T8" fmla="*/ 698500 w 441"/>
              <a:gd name="T9" fmla="*/ 0 h 9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925">
                <a:moveTo>
                  <a:pt x="440" y="0"/>
                </a:moveTo>
                <a:lnTo>
                  <a:pt x="440" y="807"/>
                </a:lnTo>
                <a:lnTo>
                  <a:pt x="0" y="924"/>
                </a:lnTo>
                <a:lnTo>
                  <a:pt x="0" y="117"/>
                </a:lnTo>
                <a:lnTo>
                  <a:pt x="440" y="0"/>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8" name="Freeform 57"/>
          <p:cNvSpPr>
            <a:spLocks/>
          </p:cNvSpPr>
          <p:nvPr/>
        </p:nvSpPr>
        <p:spPr bwMode="auto">
          <a:xfrm>
            <a:off x="5567363" y="2262188"/>
            <a:ext cx="700087" cy="1468437"/>
          </a:xfrm>
          <a:custGeom>
            <a:avLst/>
            <a:gdLst>
              <a:gd name="T0" fmla="*/ 698500 w 441"/>
              <a:gd name="T1" fmla="*/ 0 h 925"/>
              <a:gd name="T2" fmla="*/ 698500 w 441"/>
              <a:gd name="T3" fmla="*/ 1281112 h 925"/>
              <a:gd name="T4" fmla="*/ 0 w 441"/>
              <a:gd name="T5" fmla="*/ 1466850 h 925"/>
              <a:gd name="T6" fmla="*/ 0 w 441"/>
              <a:gd name="T7" fmla="*/ 185737 h 925"/>
              <a:gd name="T8" fmla="*/ 698500 w 441"/>
              <a:gd name="T9" fmla="*/ 0 h 9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925">
                <a:moveTo>
                  <a:pt x="440" y="0"/>
                </a:moveTo>
                <a:lnTo>
                  <a:pt x="440" y="807"/>
                </a:lnTo>
                <a:lnTo>
                  <a:pt x="0" y="924"/>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9" name="Freeform 58"/>
          <p:cNvSpPr>
            <a:spLocks/>
          </p:cNvSpPr>
          <p:nvPr/>
        </p:nvSpPr>
        <p:spPr bwMode="auto">
          <a:xfrm>
            <a:off x="5010150" y="2125663"/>
            <a:ext cx="558800" cy="1604962"/>
          </a:xfrm>
          <a:custGeom>
            <a:avLst/>
            <a:gdLst>
              <a:gd name="T0" fmla="*/ 0 w 352"/>
              <a:gd name="T1" fmla="*/ 0 h 1011"/>
              <a:gd name="T2" fmla="*/ 0 w 352"/>
              <a:gd name="T3" fmla="*/ 1281112 h 1011"/>
              <a:gd name="T4" fmla="*/ 557213 w 352"/>
              <a:gd name="T5" fmla="*/ 1603375 h 1011"/>
              <a:gd name="T6" fmla="*/ 557213 w 352"/>
              <a:gd name="T7" fmla="*/ 322262 h 1011"/>
              <a:gd name="T8" fmla="*/ 0 w 352"/>
              <a:gd name="T9" fmla="*/ 0 h 10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011">
                <a:moveTo>
                  <a:pt x="0" y="0"/>
                </a:moveTo>
                <a:lnTo>
                  <a:pt x="0" y="807"/>
                </a:lnTo>
                <a:lnTo>
                  <a:pt x="351" y="1010"/>
                </a:lnTo>
                <a:lnTo>
                  <a:pt x="351" y="203"/>
                </a:lnTo>
                <a:lnTo>
                  <a:pt x="0" y="0"/>
                </a:lnTo>
              </a:path>
            </a:pathLst>
          </a:custGeom>
          <a:solidFill>
            <a:srgbClr val="99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0" name="Freeform 59"/>
          <p:cNvSpPr>
            <a:spLocks/>
          </p:cNvSpPr>
          <p:nvPr/>
        </p:nvSpPr>
        <p:spPr bwMode="auto">
          <a:xfrm>
            <a:off x="5010150" y="2125663"/>
            <a:ext cx="558800" cy="1604962"/>
          </a:xfrm>
          <a:custGeom>
            <a:avLst/>
            <a:gdLst>
              <a:gd name="T0" fmla="*/ 0 w 352"/>
              <a:gd name="T1" fmla="*/ 0 h 1011"/>
              <a:gd name="T2" fmla="*/ 0 w 352"/>
              <a:gd name="T3" fmla="*/ 1281112 h 1011"/>
              <a:gd name="T4" fmla="*/ 557213 w 352"/>
              <a:gd name="T5" fmla="*/ 1603375 h 1011"/>
              <a:gd name="T6" fmla="*/ 557213 w 352"/>
              <a:gd name="T7" fmla="*/ 322262 h 1011"/>
              <a:gd name="T8" fmla="*/ 0 w 352"/>
              <a:gd name="T9" fmla="*/ 0 h 10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011">
                <a:moveTo>
                  <a:pt x="0" y="0"/>
                </a:moveTo>
                <a:lnTo>
                  <a:pt x="0" y="807"/>
                </a:lnTo>
                <a:lnTo>
                  <a:pt x="351" y="1010"/>
                </a:lnTo>
                <a:lnTo>
                  <a:pt x="351" y="203"/>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1" name="Freeform 60"/>
          <p:cNvSpPr>
            <a:spLocks/>
          </p:cNvSpPr>
          <p:nvPr/>
        </p:nvSpPr>
        <p:spPr bwMode="auto">
          <a:xfrm>
            <a:off x="5708650" y="1939925"/>
            <a:ext cx="558800" cy="1604963"/>
          </a:xfrm>
          <a:custGeom>
            <a:avLst/>
            <a:gdLst>
              <a:gd name="T0" fmla="*/ 0 w 352"/>
              <a:gd name="T1" fmla="*/ 0 h 1011"/>
              <a:gd name="T2" fmla="*/ 0 w 352"/>
              <a:gd name="T3" fmla="*/ 1281113 h 1011"/>
              <a:gd name="T4" fmla="*/ 557213 w 352"/>
              <a:gd name="T5" fmla="*/ 1603375 h 1011"/>
              <a:gd name="T6" fmla="*/ 557213 w 352"/>
              <a:gd name="T7" fmla="*/ 322263 h 1011"/>
              <a:gd name="T8" fmla="*/ 0 w 352"/>
              <a:gd name="T9" fmla="*/ 0 h 10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011">
                <a:moveTo>
                  <a:pt x="0" y="0"/>
                </a:moveTo>
                <a:lnTo>
                  <a:pt x="0" y="807"/>
                </a:lnTo>
                <a:lnTo>
                  <a:pt x="351" y="1010"/>
                </a:lnTo>
                <a:lnTo>
                  <a:pt x="351" y="203"/>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2" name="Freeform 61"/>
          <p:cNvSpPr>
            <a:spLocks/>
          </p:cNvSpPr>
          <p:nvPr/>
        </p:nvSpPr>
        <p:spPr bwMode="auto">
          <a:xfrm>
            <a:off x="5010150" y="1939925"/>
            <a:ext cx="700088" cy="1468438"/>
          </a:xfrm>
          <a:custGeom>
            <a:avLst/>
            <a:gdLst>
              <a:gd name="T0" fmla="*/ 698500 w 441"/>
              <a:gd name="T1" fmla="*/ 0 h 925"/>
              <a:gd name="T2" fmla="*/ 698500 w 441"/>
              <a:gd name="T3" fmla="*/ 1281113 h 925"/>
              <a:gd name="T4" fmla="*/ 0 w 441"/>
              <a:gd name="T5" fmla="*/ 1466850 h 925"/>
              <a:gd name="T6" fmla="*/ 0 w 441"/>
              <a:gd name="T7" fmla="*/ 185738 h 925"/>
              <a:gd name="T8" fmla="*/ 698500 w 441"/>
              <a:gd name="T9" fmla="*/ 0 h 9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925">
                <a:moveTo>
                  <a:pt x="440" y="0"/>
                </a:moveTo>
                <a:lnTo>
                  <a:pt x="440" y="807"/>
                </a:lnTo>
                <a:lnTo>
                  <a:pt x="0" y="924"/>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3" name="Freeform 62"/>
          <p:cNvSpPr>
            <a:spLocks/>
          </p:cNvSpPr>
          <p:nvPr/>
        </p:nvSpPr>
        <p:spPr bwMode="auto">
          <a:xfrm>
            <a:off x="5010150" y="1939925"/>
            <a:ext cx="1257300" cy="509588"/>
          </a:xfrm>
          <a:custGeom>
            <a:avLst/>
            <a:gdLst>
              <a:gd name="T0" fmla="*/ 0 w 792"/>
              <a:gd name="T1" fmla="*/ 185738 h 321"/>
              <a:gd name="T2" fmla="*/ 698500 w 792"/>
              <a:gd name="T3" fmla="*/ 0 h 321"/>
              <a:gd name="T4" fmla="*/ 1255713 w 792"/>
              <a:gd name="T5" fmla="*/ 322263 h 321"/>
              <a:gd name="T6" fmla="*/ 557213 w 792"/>
              <a:gd name="T7" fmla="*/ 508000 h 321"/>
              <a:gd name="T8" fmla="*/ 0 w 792"/>
              <a:gd name="T9" fmla="*/ 185738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2" h="321">
                <a:moveTo>
                  <a:pt x="0" y="117"/>
                </a:moveTo>
                <a:lnTo>
                  <a:pt x="440" y="0"/>
                </a:lnTo>
                <a:lnTo>
                  <a:pt x="791" y="203"/>
                </a:lnTo>
                <a:lnTo>
                  <a:pt x="351" y="320"/>
                </a:lnTo>
                <a:lnTo>
                  <a:pt x="0" y="117"/>
                </a:lnTo>
              </a:path>
            </a:pathLst>
          </a:custGeom>
          <a:solidFill>
            <a:srgbClr val="CC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4" name="Freeform 63"/>
          <p:cNvSpPr>
            <a:spLocks/>
          </p:cNvSpPr>
          <p:nvPr/>
        </p:nvSpPr>
        <p:spPr bwMode="auto">
          <a:xfrm>
            <a:off x="5010150" y="1939925"/>
            <a:ext cx="1257300" cy="509588"/>
          </a:xfrm>
          <a:custGeom>
            <a:avLst/>
            <a:gdLst>
              <a:gd name="T0" fmla="*/ 0 w 792"/>
              <a:gd name="T1" fmla="*/ 185738 h 321"/>
              <a:gd name="T2" fmla="*/ 698500 w 792"/>
              <a:gd name="T3" fmla="*/ 0 h 321"/>
              <a:gd name="T4" fmla="*/ 1255713 w 792"/>
              <a:gd name="T5" fmla="*/ 322263 h 321"/>
              <a:gd name="T6" fmla="*/ 557213 w 792"/>
              <a:gd name="T7" fmla="*/ 508000 h 321"/>
              <a:gd name="T8" fmla="*/ 0 w 792"/>
              <a:gd name="T9" fmla="*/ 185738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2" h="321">
                <a:moveTo>
                  <a:pt x="0" y="117"/>
                </a:moveTo>
                <a:lnTo>
                  <a:pt x="440" y="0"/>
                </a:lnTo>
                <a:lnTo>
                  <a:pt x="791" y="203"/>
                </a:lnTo>
                <a:lnTo>
                  <a:pt x="351" y="320"/>
                </a:lnTo>
                <a:lnTo>
                  <a:pt x="0" y="11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5" name="Line 64"/>
          <p:cNvSpPr>
            <a:spLocks noChangeShapeType="1"/>
          </p:cNvSpPr>
          <p:nvPr/>
        </p:nvSpPr>
        <p:spPr bwMode="auto">
          <a:xfrm flipV="1">
            <a:off x="5567363" y="2109788"/>
            <a:ext cx="0" cy="32385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6" name="Line 65"/>
          <p:cNvSpPr>
            <a:spLocks noChangeShapeType="1"/>
          </p:cNvSpPr>
          <p:nvPr/>
        </p:nvSpPr>
        <p:spPr bwMode="auto">
          <a:xfrm>
            <a:off x="5708650" y="1776413"/>
            <a:ext cx="0" cy="149225"/>
          </a:xfrm>
          <a:prstGeom prst="line">
            <a:avLst/>
          </a:prstGeom>
          <a:noFill/>
          <a:ln w="12700">
            <a:solidFill>
              <a:srgbClr val="FFFF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7" name="Freeform 66"/>
          <p:cNvSpPr>
            <a:spLocks/>
          </p:cNvSpPr>
          <p:nvPr/>
        </p:nvSpPr>
        <p:spPr bwMode="auto">
          <a:xfrm>
            <a:off x="5010150" y="1616075"/>
            <a:ext cx="1257300" cy="511175"/>
          </a:xfrm>
          <a:custGeom>
            <a:avLst/>
            <a:gdLst>
              <a:gd name="T0" fmla="*/ 698500 w 792"/>
              <a:gd name="T1" fmla="*/ 0 h 322"/>
              <a:gd name="T2" fmla="*/ 1255713 w 792"/>
              <a:gd name="T3" fmla="*/ 323850 h 322"/>
              <a:gd name="T4" fmla="*/ 557213 w 792"/>
              <a:gd name="T5" fmla="*/ 509588 h 322"/>
              <a:gd name="T6" fmla="*/ 0 w 792"/>
              <a:gd name="T7" fmla="*/ 185738 h 322"/>
              <a:gd name="T8" fmla="*/ 698500 w 792"/>
              <a:gd name="T9" fmla="*/ 0 h 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2" h="322">
                <a:moveTo>
                  <a:pt x="440" y="0"/>
                </a:moveTo>
                <a:lnTo>
                  <a:pt x="791" y="204"/>
                </a:lnTo>
                <a:lnTo>
                  <a:pt x="351" y="321"/>
                </a:lnTo>
                <a:lnTo>
                  <a:pt x="0" y="117"/>
                </a:lnTo>
                <a:lnTo>
                  <a:pt x="440" y="0"/>
                </a:lnTo>
              </a:path>
            </a:pathLst>
          </a:custGeom>
          <a:solidFill>
            <a:srgbClr val="FFFF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8" name="Freeform 67"/>
          <p:cNvSpPr>
            <a:spLocks/>
          </p:cNvSpPr>
          <p:nvPr/>
        </p:nvSpPr>
        <p:spPr bwMode="auto">
          <a:xfrm>
            <a:off x="5010150" y="1616075"/>
            <a:ext cx="1257300" cy="511175"/>
          </a:xfrm>
          <a:custGeom>
            <a:avLst/>
            <a:gdLst>
              <a:gd name="T0" fmla="*/ 698500 w 792"/>
              <a:gd name="T1" fmla="*/ 0 h 322"/>
              <a:gd name="T2" fmla="*/ 1255713 w 792"/>
              <a:gd name="T3" fmla="*/ 323850 h 322"/>
              <a:gd name="T4" fmla="*/ 557213 w 792"/>
              <a:gd name="T5" fmla="*/ 509588 h 322"/>
              <a:gd name="T6" fmla="*/ 0 w 792"/>
              <a:gd name="T7" fmla="*/ 185738 h 322"/>
              <a:gd name="T8" fmla="*/ 698500 w 792"/>
              <a:gd name="T9" fmla="*/ 0 h 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2" h="322">
                <a:moveTo>
                  <a:pt x="440" y="0"/>
                </a:moveTo>
                <a:lnTo>
                  <a:pt x="791" y="204"/>
                </a:lnTo>
                <a:lnTo>
                  <a:pt x="351" y="321"/>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9" name="Freeform 68"/>
          <p:cNvSpPr>
            <a:spLocks/>
          </p:cNvSpPr>
          <p:nvPr/>
        </p:nvSpPr>
        <p:spPr bwMode="auto">
          <a:xfrm>
            <a:off x="5567363" y="1744663"/>
            <a:ext cx="700087" cy="382587"/>
          </a:xfrm>
          <a:custGeom>
            <a:avLst/>
            <a:gdLst>
              <a:gd name="T0" fmla="*/ 698500 w 441"/>
              <a:gd name="T1" fmla="*/ 0 h 241"/>
              <a:gd name="T2" fmla="*/ 698500 w 441"/>
              <a:gd name="T3" fmla="*/ 195262 h 241"/>
              <a:gd name="T4" fmla="*/ 0 w 441"/>
              <a:gd name="T5" fmla="*/ 381000 h 241"/>
              <a:gd name="T6" fmla="*/ 0 w 441"/>
              <a:gd name="T7" fmla="*/ 185737 h 241"/>
              <a:gd name="T8" fmla="*/ 698500 w 441"/>
              <a:gd name="T9" fmla="*/ 0 h 2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241">
                <a:moveTo>
                  <a:pt x="440" y="0"/>
                </a:moveTo>
                <a:lnTo>
                  <a:pt x="440" y="123"/>
                </a:lnTo>
                <a:lnTo>
                  <a:pt x="0" y="240"/>
                </a:lnTo>
                <a:lnTo>
                  <a:pt x="0" y="117"/>
                </a:lnTo>
                <a:lnTo>
                  <a:pt x="440" y="0"/>
                </a:lnTo>
              </a:path>
            </a:pathLst>
          </a:custGeom>
          <a:solidFill>
            <a:srgbClr val="00FF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0" name="Freeform 69"/>
          <p:cNvSpPr>
            <a:spLocks/>
          </p:cNvSpPr>
          <p:nvPr/>
        </p:nvSpPr>
        <p:spPr bwMode="auto">
          <a:xfrm>
            <a:off x="5567363" y="1744663"/>
            <a:ext cx="700087" cy="382587"/>
          </a:xfrm>
          <a:custGeom>
            <a:avLst/>
            <a:gdLst>
              <a:gd name="T0" fmla="*/ 698500 w 441"/>
              <a:gd name="T1" fmla="*/ 0 h 241"/>
              <a:gd name="T2" fmla="*/ 698500 w 441"/>
              <a:gd name="T3" fmla="*/ 195262 h 241"/>
              <a:gd name="T4" fmla="*/ 0 w 441"/>
              <a:gd name="T5" fmla="*/ 381000 h 241"/>
              <a:gd name="T6" fmla="*/ 0 w 441"/>
              <a:gd name="T7" fmla="*/ 185737 h 241"/>
              <a:gd name="T8" fmla="*/ 698500 w 441"/>
              <a:gd name="T9" fmla="*/ 0 h 2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241">
                <a:moveTo>
                  <a:pt x="440" y="0"/>
                </a:moveTo>
                <a:lnTo>
                  <a:pt x="440" y="123"/>
                </a:lnTo>
                <a:lnTo>
                  <a:pt x="0" y="240"/>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1" name="Freeform 70"/>
          <p:cNvSpPr>
            <a:spLocks/>
          </p:cNvSpPr>
          <p:nvPr/>
        </p:nvSpPr>
        <p:spPr bwMode="auto">
          <a:xfrm>
            <a:off x="5010150" y="1608138"/>
            <a:ext cx="558800" cy="519112"/>
          </a:xfrm>
          <a:custGeom>
            <a:avLst/>
            <a:gdLst>
              <a:gd name="T0" fmla="*/ 0 w 352"/>
              <a:gd name="T1" fmla="*/ 0 h 327"/>
              <a:gd name="T2" fmla="*/ 0 w 352"/>
              <a:gd name="T3" fmla="*/ 193675 h 327"/>
              <a:gd name="T4" fmla="*/ 557213 w 352"/>
              <a:gd name="T5" fmla="*/ 517525 h 327"/>
              <a:gd name="T6" fmla="*/ 557213 w 352"/>
              <a:gd name="T7" fmla="*/ 322262 h 327"/>
              <a:gd name="T8" fmla="*/ 0 w 3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327">
                <a:moveTo>
                  <a:pt x="0" y="0"/>
                </a:moveTo>
                <a:lnTo>
                  <a:pt x="0" y="122"/>
                </a:lnTo>
                <a:lnTo>
                  <a:pt x="351" y="326"/>
                </a:lnTo>
                <a:lnTo>
                  <a:pt x="351" y="203"/>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2" name="Freeform 71"/>
          <p:cNvSpPr>
            <a:spLocks/>
          </p:cNvSpPr>
          <p:nvPr/>
        </p:nvSpPr>
        <p:spPr bwMode="auto">
          <a:xfrm>
            <a:off x="5010150" y="1608138"/>
            <a:ext cx="558800" cy="519112"/>
          </a:xfrm>
          <a:custGeom>
            <a:avLst/>
            <a:gdLst>
              <a:gd name="T0" fmla="*/ 0 w 352"/>
              <a:gd name="T1" fmla="*/ 0 h 327"/>
              <a:gd name="T2" fmla="*/ 0 w 352"/>
              <a:gd name="T3" fmla="*/ 193675 h 327"/>
              <a:gd name="T4" fmla="*/ 557213 w 352"/>
              <a:gd name="T5" fmla="*/ 517525 h 327"/>
              <a:gd name="T6" fmla="*/ 557213 w 352"/>
              <a:gd name="T7" fmla="*/ 322262 h 327"/>
              <a:gd name="T8" fmla="*/ 0 w 3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327">
                <a:moveTo>
                  <a:pt x="0" y="0"/>
                </a:moveTo>
                <a:lnTo>
                  <a:pt x="0" y="122"/>
                </a:lnTo>
                <a:lnTo>
                  <a:pt x="351" y="326"/>
                </a:lnTo>
                <a:lnTo>
                  <a:pt x="351" y="203"/>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3" name="Freeform 72"/>
          <p:cNvSpPr>
            <a:spLocks/>
          </p:cNvSpPr>
          <p:nvPr/>
        </p:nvSpPr>
        <p:spPr bwMode="auto">
          <a:xfrm>
            <a:off x="5010150" y="1422400"/>
            <a:ext cx="1257300" cy="509588"/>
          </a:xfrm>
          <a:custGeom>
            <a:avLst/>
            <a:gdLst>
              <a:gd name="T0" fmla="*/ 698500 w 792"/>
              <a:gd name="T1" fmla="*/ 0 h 321"/>
              <a:gd name="T2" fmla="*/ 1255713 w 792"/>
              <a:gd name="T3" fmla="*/ 322263 h 321"/>
              <a:gd name="T4" fmla="*/ 557213 w 792"/>
              <a:gd name="T5" fmla="*/ 508000 h 321"/>
              <a:gd name="T6" fmla="*/ 0 w 792"/>
              <a:gd name="T7" fmla="*/ 185738 h 321"/>
              <a:gd name="T8" fmla="*/ 698500 w 792"/>
              <a:gd name="T9" fmla="*/ 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2" h="321">
                <a:moveTo>
                  <a:pt x="440" y="0"/>
                </a:moveTo>
                <a:lnTo>
                  <a:pt x="791" y="203"/>
                </a:lnTo>
                <a:lnTo>
                  <a:pt x="351" y="320"/>
                </a:lnTo>
                <a:lnTo>
                  <a:pt x="0" y="117"/>
                </a:lnTo>
                <a:lnTo>
                  <a:pt x="440"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4" name="Freeform 73"/>
          <p:cNvSpPr>
            <a:spLocks/>
          </p:cNvSpPr>
          <p:nvPr/>
        </p:nvSpPr>
        <p:spPr bwMode="auto">
          <a:xfrm>
            <a:off x="5010150" y="1422400"/>
            <a:ext cx="1257300" cy="509588"/>
          </a:xfrm>
          <a:custGeom>
            <a:avLst/>
            <a:gdLst>
              <a:gd name="T0" fmla="*/ 698500 w 792"/>
              <a:gd name="T1" fmla="*/ 0 h 321"/>
              <a:gd name="T2" fmla="*/ 1255713 w 792"/>
              <a:gd name="T3" fmla="*/ 322263 h 321"/>
              <a:gd name="T4" fmla="*/ 557213 w 792"/>
              <a:gd name="T5" fmla="*/ 508000 h 321"/>
              <a:gd name="T6" fmla="*/ 0 w 792"/>
              <a:gd name="T7" fmla="*/ 185738 h 321"/>
              <a:gd name="T8" fmla="*/ 698500 w 792"/>
              <a:gd name="T9" fmla="*/ 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2" h="321">
                <a:moveTo>
                  <a:pt x="440" y="0"/>
                </a:moveTo>
                <a:lnTo>
                  <a:pt x="791" y="203"/>
                </a:lnTo>
                <a:lnTo>
                  <a:pt x="351" y="320"/>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5" name="Freeform 74"/>
          <p:cNvSpPr>
            <a:spLocks/>
          </p:cNvSpPr>
          <p:nvPr/>
        </p:nvSpPr>
        <p:spPr bwMode="auto">
          <a:xfrm>
            <a:off x="5708650" y="1422400"/>
            <a:ext cx="558800" cy="519113"/>
          </a:xfrm>
          <a:custGeom>
            <a:avLst/>
            <a:gdLst>
              <a:gd name="T0" fmla="*/ 0 w 352"/>
              <a:gd name="T1" fmla="*/ 0 h 327"/>
              <a:gd name="T2" fmla="*/ 0 w 352"/>
              <a:gd name="T3" fmla="*/ 193675 h 327"/>
              <a:gd name="T4" fmla="*/ 557213 w 352"/>
              <a:gd name="T5" fmla="*/ 517525 h 327"/>
              <a:gd name="T6" fmla="*/ 557213 w 352"/>
              <a:gd name="T7" fmla="*/ 322263 h 327"/>
              <a:gd name="T8" fmla="*/ 0 w 3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327">
                <a:moveTo>
                  <a:pt x="0" y="0"/>
                </a:moveTo>
                <a:lnTo>
                  <a:pt x="0" y="122"/>
                </a:lnTo>
                <a:lnTo>
                  <a:pt x="351" y="326"/>
                </a:lnTo>
                <a:lnTo>
                  <a:pt x="351" y="203"/>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6" name="Freeform 75"/>
          <p:cNvSpPr>
            <a:spLocks/>
          </p:cNvSpPr>
          <p:nvPr/>
        </p:nvSpPr>
        <p:spPr bwMode="auto">
          <a:xfrm>
            <a:off x="5010150" y="1422400"/>
            <a:ext cx="700088" cy="381000"/>
          </a:xfrm>
          <a:custGeom>
            <a:avLst/>
            <a:gdLst>
              <a:gd name="T0" fmla="*/ 698500 w 441"/>
              <a:gd name="T1" fmla="*/ 0 h 240"/>
              <a:gd name="T2" fmla="*/ 698500 w 441"/>
              <a:gd name="T3" fmla="*/ 193675 h 240"/>
              <a:gd name="T4" fmla="*/ 0 w 441"/>
              <a:gd name="T5" fmla="*/ 379413 h 240"/>
              <a:gd name="T6" fmla="*/ 0 w 441"/>
              <a:gd name="T7" fmla="*/ 185738 h 240"/>
              <a:gd name="T8" fmla="*/ 698500 w 441"/>
              <a:gd name="T9" fmla="*/ 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240">
                <a:moveTo>
                  <a:pt x="440" y="0"/>
                </a:moveTo>
                <a:lnTo>
                  <a:pt x="440" y="122"/>
                </a:lnTo>
                <a:lnTo>
                  <a:pt x="0" y="239"/>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7" name="Line 76"/>
          <p:cNvSpPr>
            <a:spLocks noChangeShapeType="1"/>
          </p:cNvSpPr>
          <p:nvPr/>
        </p:nvSpPr>
        <p:spPr bwMode="auto">
          <a:xfrm flipH="1">
            <a:off x="2105025" y="3111500"/>
            <a:ext cx="671513" cy="0"/>
          </a:xfrm>
          <a:prstGeom prst="line">
            <a:avLst/>
          </a:prstGeom>
          <a:noFill/>
          <a:ln w="28575">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8" name="Line 77"/>
          <p:cNvSpPr>
            <a:spLocks noChangeShapeType="1"/>
          </p:cNvSpPr>
          <p:nvPr/>
        </p:nvSpPr>
        <p:spPr bwMode="auto">
          <a:xfrm>
            <a:off x="6335713" y="5727700"/>
            <a:ext cx="798512" cy="0"/>
          </a:xfrm>
          <a:prstGeom prst="line">
            <a:avLst/>
          </a:prstGeom>
          <a:noFill/>
          <a:ln w="28575">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nvGrpSpPr>
          <p:cNvPr id="79" name="Group 78"/>
          <p:cNvGrpSpPr>
            <a:grpSpLocks/>
          </p:cNvGrpSpPr>
          <p:nvPr/>
        </p:nvGrpSpPr>
        <p:grpSpPr bwMode="auto">
          <a:xfrm>
            <a:off x="1481138" y="4381500"/>
            <a:ext cx="933450" cy="933450"/>
            <a:chOff x="657" y="2748"/>
            <a:chExt cx="588" cy="588"/>
          </a:xfrm>
        </p:grpSpPr>
        <p:sp>
          <p:nvSpPr>
            <p:cNvPr id="80" name="Oval 79"/>
            <p:cNvSpPr>
              <a:spLocks noChangeArrowheads="1"/>
            </p:cNvSpPr>
            <p:nvPr/>
          </p:nvSpPr>
          <p:spPr bwMode="auto">
            <a:xfrm>
              <a:off x="657" y="2748"/>
              <a:ext cx="588" cy="588"/>
            </a:xfrm>
            <a:prstGeom prst="ellipse">
              <a:avLst/>
            </a:prstGeom>
            <a:solidFill>
              <a:srgbClr val="FF00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useBgFill="1">
          <p:nvSpPr>
            <p:cNvPr id="81" name="Oval 80"/>
            <p:cNvSpPr>
              <a:spLocks noChangeArrowheads="1"/>
            </p:cNvSpPr>
            <p:nvPr/>
          </p:nvSpPr>
          <p:spPr bwMode="auto">
            <a:xfrm>
              <a:off x="702" y="2796"/>
              <a:ext cx="495" cy="495"/>
            </a:xfrm>
            <a:prstGeom prst="ellipse">
              <a:avLst/>
            </a:prstGeom>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82" name="Rectangle 81"/>
          <p:cNvSpPr>
            <a:spLocks noChangeArrowheads="1"/>
          </p:cNvSpPr>
          <p:nvPr/>
        </p:nvSpPr>
        <p:spPr bwMode="auto">
          <a:xfrm>
            <a:off x="1492250" y="4662488"/>
            <a:ext cx="933450"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sz="1800"/>
              <a:t>Inserts</a:t>
            </a:r>
          </a:p>
        </p:txBody>
      </p:sp>
      <p:sp>
        <p:nvSpPr>
          <p:cNvPr id="83" name="Rectangle 82"/>
          <p:cNvSpPr>
            <a:spLocks noChangeArrowheads="1"/>
          </p:cNvSpPr>
          <p:nvPr/>
        </p:nvSpPr>
        <p:spPr bwMode="auto">
          <a:xfrm rot="2580000">
            <a:off x="1512888" y="4786313"/>
            <a:ext cx="862012" cy="69850"/>
          </a:xfrm>
          <a:prstGeom prst="rect">
            <a:avLst/>
          </a:prstGeom>
          <a:solidFill>
            <a:srgbClr val="FF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84" name="Freeform 83"/>
          <p:cNvSpPr>
            <a:spLocks/>
          </p:cNvSpPr>
          <p:nvPr/>
        </p:nvSpPr>
        <p:spPr bwMode="auto">
          <a:xfrm>
            <a:off x="3368675" y="2447925"/>
            <a:ext cx="700088" cy="1250950"/>
          </a:xfrm>
          <a:custGeom>
            <a:avLst/>
            <a:gdLst>
              <a:gd name="T0" fmla="*/ 698500 w 441"/>
              <a:gd name="T1" fmla="*/ 0 h 788"/>
              <a:gd name="T2" fmla="*/ 698500 w 441"/>
              <a:gd name="T3" fmla="*/ 1065213 h 788"/>
              <a:gd name="T4" fmla="*/ 0 w 441"/>
              <a:gd name="T5" fmla="*/ 1249363 h 788"/>
              <a:gd name="T6" fmla="*/ 0 w 441"/>
              <a:gd name="T7" fmla="*/ 185738 h 788"/>
              <a:gd name="T8" fmla="*/ 698500 w 441"/>
              <a:gd name="T9" fmla="*/ 0 h 7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788">
                <a:moveTo>
                  <a:pt x="440" y="0"/>
                </a:moveTo>
                <a:lnTo>
                  <a:pt x="440" y="671"/>
                </a:lnTo>
                <a:lnTo>
                  <a:pt x="0" y="787"/>
                </a:lnTo>
                <a:lnTo>
                  <a:pt x="0" y="117"/>
                </a:lnTo>
                <a:lnTo>
                  <a:pt x="440" y="0"/>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5" name="Freeform 84"/>
          <p:cNvSpPr>
            <a:spLocks/>
          </p:cNvSpPr>
          <p:nvPr/>
        </p:nvSpPr>
        <p:spPr bwMode="auto">
          <a:xfrm>
            <a:off x="3368675" y="2447925"/>
            <a:ext cx="700088" cy="1250950"/>
          </a:xfrm>
          <a:custGeom>
            <a:avLst/>
            <a:gdLst>
              <a:gd name="T0" fmla="*/ 698500 w 441"/>
              <a:gd name="T1" fmla="*/ 0 h 788"/>
              <a:gd name="T2" fmla="*/ 698500 w 441"/>
              <a:gd name="T3" fmla="*/ 1065213 h 788"/>
              <a:gd name="T4" fmla="*/ 0 w 441"/>
              <a:gd name="T5" fmla="*/ 1249363 h 788"/>
              <a:gd name="T6" fmla="*/ 0 w 441"/>
              <a:gd name="T7" fmla="*/ 185738 h 788"/>
              <a:gd name="T8" fmla="*/ 698500 w 441"/>
              <a:gd name="T9" fmla="*/ 0 h 7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788">
                <a:moveTo>
                  <a:pt x="440" y="0"/>
                </a:moveTo>
                <a:lnTo>
                  <a:pt x="440" y="671"/>
                </a:lnTo>
                <a:lnTo>
                  <a:pt x="0" y="787"/>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6" name="Freeform 85"/>
          <p:cNvSpPr>
            <a:spLocks/>
          </p:cNvSpPr>
          <p:nvPr/>
        </p:nvSpPr>
        <p:spPr bwMode="auto">
          <a:xfrm>
            <a:off x="2809875" y="2309813"/>
            <a:ext cx="560388" cy="1389062"/>
          </a:xfrm>
          <a:custGeom>
            <a:avLst/>
            <a:gdLst>
              <a:gd name="T0" fmla="*/ 0 w 353"/>
              <a:gd name="T1" fmla="*/ 0 h 875"/>
              <a:gd name="T2" fmla="*/ 0 w 353"/>
              <a:gd name="T3" fmla="*/ 1065212 h 875"/>
              <a:gd name="T4" fmla="*/ 558800 w 353"/>
              <a:gd name="T5" fmla="*/ 1387475 h 875"/>
              <a:gd name="T6" fmla="*/ 558800 w 353"/>
              <a:gd name="T7" fmla="*/ 323850 h 875"/>
              <a:gd name="T8" fmla="*/ 0 w 353"/>
              <a:gd name="T9" fmla="*/ 0 h 8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3" h="875">
                <a:moveTo>
                  <a:pt x="0" y="0"/>
                </a:moveTo>
                <a:lnTo>
                  <a:pt x="0" y="671"/>
                </a:lnTo>
                <a:lnTo>
                  <a:pt x="352" y="874"/>
                </a:lnTo>
                <a:lnTo>
                  <a:pt x="352" y="204"/>
                </a:lnTo>
                <a:lnTo>
                  <a:pt x="0" y="0"/>
                </a:lnTo>
              </a:path>
            </a:pathLst>
          </a:custGeom>
          <a:solidFill>
            <a:srgbClr val="99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7" name="Freeform 86"/>
          <p:cNvSpPr>
            <a:spLocks/>
          </p:cNvSpPr>
          <p:nvPr/>
        </p:nvSpPr>
        <p:spPr bwMode="auto">
          <a:xfrm>
            <a:off x="2809875" y="2309813"/>
            <a:ext cx="560388" cy="1389062"/>
          </a:xfrm>
          <a:custGeom>
            <a:avLst/>
            <a:gdLst>
              <a:gd name="T0" fmla="*/ 0 w 353"/>
              <a:gd name="T1" fmla="*/ 0 h 875"/>
              <a:gd name="T2" fmla="*/ 0 w 353"/>
              <a:gd name="T3" fmla="*/ 1065212 h 875"/>
              <a:gd name="T4" fmla="*/ 558800 w 353"/>
              <a:gd name="T5" fmla="*/ 1387475 h 875"/>
              <a:gd name="T6" fmla="*/ 558800 w 353"/>
              <a:gd name="T7" fmla="*/ 323850 h 875"/>
              <a:gd name="T8" fmla="*/ 0 w 353"/>
              <a:gd name="T9" fmla="*/ 0 h 8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3" h="875">
                <a:moveTo>
                  <a:pt x="0" y="0"/>
                </a:moveTo>
                <a:lnTo>
                  <a:pt x="0" y="671"/>
                </a:lnTo>
                <a:lnTo>
                  <a:pt x="352" y="874"/>
                </a:lnTo>
                <a:lnTo>
                  <a:pt x="352" y="204"/>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8" name="Freeform 87"/>
          <p:cNvSpPr>
            <a:spLocks/>
          </p:cNvSpPr>
          <p:nvPr/>
        </p:nvSpPr>
        <p:spPr bwMode="auto">
          <a:xfrm>
            <a:off x="3508375" y="2124075"/>
            <a:ext cx="560388" cy="1390650"/>
          </a:xfrm>
          <a:custGeom>
            <a:avLst/>
            <a:gdLst>
              <a:gd name="T0" fmla="*/ 0 w 353"/>
              <a:gd name="T1" fmla="*/ 0 h 876"/>
              <a:gd name="T2" fmla="*/ 0 w 353"/>
              <a:gd name="T3" fmla="*/ 1065213 h 876"/>
              <a:gd name="T4" fmla="*/ 558800 w 353"/>
              <a:gd name="T5" fmla="*/ 1389063 h 876"/>
              <a:gd name="T6" fmla="*/ 558800 w 353"/>
              <a:gd name="T7" fmla="*/ 323850 h 876"/>
              <a:gd name="T8" fmla="*/ 0 w 353"/>
              <a:gd name="T9" fmla="*/ 0 h 8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3" h="876">
                <a:moveTo>
                  <a:pt x="0" y="0"/>
                </a:moveTo>
                <a:lnTo>
                  <a:pt x="0" y="671"/>
                </a:lnTo>
                <a:lnTo>
                  <a:pt x="352" y="875"/>
                </a:lnTo>
                <a:lnTo>
                  <a:pt x="352" y="204"/>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9" name="Freeform 88"/>
          <p:cNvSpPr>
            <a:spLocks/>
          </p:cNvSpPr>
          <p:nvPr/>
        </p:nvSpPr>
        <p:spPr bwMode="auto">
          <a:xfrm>
            <a:off x="2809875" y="2124075"/>
            <a:ext cx="700088" cy="1252538"/>
          </a:xfrm>
          <a:custGeom>
            <a:avLst/>
            <a:gdLst>
              <a:gd name="T0" fmla="*/ 698500 w 441"/>
              <a:gd name="T1" fmla="*/ 0 h 789"/>
              <a:gd name="T2" fmla="*/ 698500 w 441"/>
              <a:gd name="T3" fmla="*/ 1065213 h 789"/>
              <a:gd name="T4" fmla="*/ 0 w 441"/>
              <a:gd name="T5" fmla="*/ 1250950 h 789"/>
              <a:gd name="T6" fmla="*/ 0 w 441"/>
              <a:gd name="T7" fmla="*/ 185738 h 789"/>
              <a:gd name="T8" fmla="*/ 698500 w 441"/>
              <a:gd name="T9" fmla="*/ 0 h 7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789">
                <a:moveTo>
                  <a:pt x="440" y="0"/>
                </a:moveTo>
                <a:lnTo>
                  <a:pt x="440" y="671"/>
                </a:lnTo>
                <a:lnTo>
                  <a:pt x="0" y="788"/>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0" name="Freeform 89"/>
          <p:cNvSpPr>
            <a:spLocks/>
          </p:cNvSpPr>
          <p:nvPr/>
        </p:nvSpPr>
        <p:spPr bwMode="auto">
          <a:xfrm>
            <a:off x="2809875" y="2124075"/>
            <a:ext cx="1258888" cy="511175"/>
          </a:xfrm>
          <a:custGeom>
            <a:avLst/>
            <a:gdLst>
              <a:gd name="T0" fmla="*/ 0 w 793"/>
              <a:gd name="T1" fmla="*/ 185738 h 322"/>
              <a:gd name="T2" fmla="*/ 698500 w 793"/>
              <a:gd name="T3" fmla="*/ 0 h 322"/>
              <a:gd name="T4" fmla="*/ 1257300 w 793"/>
              <a:gd name="T5" fmla="*/ 323850 h 322"/>
              <a:gd name="T6" fmla="*/ 558800 w 793"/>
              <a:gd name="T7" fmla="*/ 509588 h 322"/>
              <a:gd name="T8" fmla="*/ 0 w 793"/>
              <a:gd name="T9" fmla="*/ 185738 h 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3" h="322">
                <a:moveTo>
                  <a:pt x="0" y="117"/>
                </a:moveTo>
                <a:lnTo>
                  <a:pt x="440" y="0"/>
                </a:lnTo>
                <a:lnTo>
                  <a:pt x="792" y="204"/>
                </a:lnTo>
                <a:lnTo>
                  <a:pt x="352" y="321"/>
                </a:lnTo>
                <a:lnTo>
                  <a:pt x="0" y="117"/>
                </a:lnTo>
              </a:path>
            </a:pathLst>
          </a:custGeom>
          <a:solidFill>
            <a:srgbClr val="CC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1" name="Freeform 90"/>
          <p:cNvSpPr>
            <a:spLocks/>
          </p:cNvSpPr>
          <p:nvPr/>
        </p:nvSpPr>
        <p:spPr bwMode="auto">
          <a:xfrm>
            <a:off x="2809875" y="2124075"/>
            <a:ext cx="1258888" cy="511175"/>
          </a:xfrm>
          <a:custGeom>
            <a:avLst/>
            <a:gdLst>
              <a:gd name="T0" fmla="*/ 0 w 793"/>
              <a:gd name="T1" fmla="*/ 185738 h 322"/>
              <a:gd name="T2" fmla="*/ 698500 w 793"/>
              <a:gd name="T3" fmla="*/ 0 h 322"/>
              <a:gd name="T4" fmla="*/ 1257300 w 793"/>
              <a:gd name="T5" fmla="*/ 323850 h 322"/>
              <a:gd name="T6" fmla="*/ 558800 w 793"/>
              <a:gd name="T7" fmla="*/ 509588 h 322"/>
              <a:gd name="T8" fmla="*/ 0 w 793"/>
              <a:gd name="T9" fmla="*/ 185738 h 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3" h="322">
                <a:moveTo>
                  <a:pt x="0" y="117"/>
                </a:moveTo>
                <a:lnTo>
                  <a:pt x="440" y="0"/>
                </a:lnTo>
                <a:lnTo>
                  <a:pt x="792" y="204"/>
                </a:lnTo>
                <a:lnTo>
                  <a:pt x="352" y="321"/>
                </a:lnTo>
                <a:lnTo>
                  <a:pt x="0" y="11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2" name="Line 91"/>
          <p:cNvSpPr>
            <a:spLocks noChangeShapeType="1"/>
          </p:cNvSpPr>
          <p:nvPr/>
        </p:nvSpPr>
        <p:spPr bwMode="auto">
          <a:xfrm flipV="1">
            <a:off x="4048125" y="1930400"/>
            <a:ext cx="0" cy="53181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3" name="Line 92"/>
          <p:cNvSpPr>
            <a:spLocks noChangeShapeType="1"/>
          </p:cNvSpPr>
          <p:nvPr/>
        </p:nvSpPr>
        <p:spPr bwMode="auto">
          <a:xfrm flipV="1">
            <a:off x="3368675" y="2044700"/>
            <a:ext cx="0" cy="58896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4" name="Freeform 93"/>
          <p:cNvSpPr>
            <a:spLocks/>
          </p:cNvSpPr>
          <p:nvPr/>
        </p:nvSpPr>
        <p:spPr bwMode="auto">
          <a:xfrm>
            <a:off x="2809875" y="1616075"/>
            <a:ext cx="1258888" cy="509588"/>
          </a:xfrm>
          <a:custGeom>
            <a:avLst/>
            <a:gdLst>
              <a:gd name="T0" fmla="*/ 698500 w 793"/>
              <a:gd name="T1" fmla="*/ 0 h 321"/>
              <a:gd name="T2" fmla="*/ 1257300 w 793"/>
              <a:gd name="T3" fmla="*/ 322263 h 321"/>
              <a:gd name="T4" fmla="*/ 558800 w 793"/>
              <a:gd name="T5" fmla="*/ 508000 h 321"/>
              <a:gd name="T6" fmla="*/ 0 w 793"/>
              <a:gd name="T7" fmla="*/ 185738 h 321"/>
              <a:gd name="T8" fmla="*/ 698500 w 793"/>
              <a:gd name="T9" fmla="*/ 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3" h="321">
                <a:moveTo>
                  <a:pt x="440" y="0"/>
                </a:moveTo>
                <a:lnTo>
                  <a:pt x="792" y="203"/>
                </a:lnTo>
                <a:lnTo>
                  <a:pt x="352" y="320"/>
                </a:lnTo>
                <a:lnTo>
                  <a:pt x="0" y="117"/>
                </a:lnTo>
                <a:lnTo>
                  <a:pt x="440" y="0"/>
                </a:lnTo>
              </a:path>
            </a:pathLst>
          </a:custGeom>
          <a:solidFill>
            <a:srgbClr val="FFFF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5" name="Freeform 94"/>
          <p:cNvSpPr>
            <a:spLocks/>
          </p:cNvSpPr>
          <p:nvPr/>
        </p:nvSpPr>
        <p:spPr bwMode="auto">
          <a:xfrm>
            <a:off x="2809875" y="1616075"/>
            <a:ext cx="1258888" cy="509588"/>
          </a:xfrm>
          <a:custGeom>
            <a:avLst/>
            <a:gdLst>
              <a:gd name="T0" fmla="*/ 698500 w 793"/>
              <a:gd name="T1" fmla="*/ 0 h 321"/>
              <a:gd name="T2" fmla="*/ 1257300 w 793"/>
              <a:gd name="T3" fmla="*/ 322263 h 321"/>
              <a:gd name="T4" fmla="*/ 558800 w 793"/>
              <a:gd name="T5" fmla="*/ 508000 h 321"/>
              <a:gd name="T6" fmla="*/ 0 w 793"/>
              <a:gd name="T7" fmla="*/ 185738 h 321"/>
              <a:gd name="T8" fmla="*/ 698500 w 793"/>
              <a:gd name="T9" fmla="*/ 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3" h="321">
                <a:moveTo>
                  <a:pt x="440" y="0"/>
                </a:moveTo>
                <a:lnTo>
                  <a:pt x="792" y="203"/>
                </a:lnTo>
                <a:lnTo>
                  <a:pt x="352" y="320"/>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6" name="Freeform 95"/>
          <p:cNvSpPr>
            <a:spLocks/>
          </p:cNvSpPr>
          <p:nvPr/>
        </p:nvSpPr>
        <p:spPr bwMode="auto">
          <a:xfrm>
            <a:off x="3368675" y="1744663"/>
            <a:ext cx="700088" cy="381000"/>
          </a:xfrm>
          <a:custGeom>
            <a:avLst/>
            <a:gdLst>
              <a:gd name="T0" fmla="*/ 698500 w 441"/>
              <a:gd name="T1" fmla="*/ 0 h 240"/>
              <a:gd name="T2" fmla="*/ 698500 w 441"/>
              <a:gd name="T3" fmla="*/ 193675 h 240"/>
              <a:gd name="T4" fmla="*/ 0 w 441"/>
              <a:gd name="T5" fmla="*/ 379413 h 240"/>
              <a:gd name="T6" fmla="*/ 0 w 441"/>
              <a:gd name="T7" fmla="*/ 185738 h 240"/>
              <a:gd name="T8" fmla="*/ 698500 w 441"/>
              <a:gd name="T9" fmla="*/ 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240">
                <a:moveTo>
                  <a:pt x="440" y="0"/>
                </a:moveTo>
                <a:lnTo>
                  <a:pt x="440" y="122"/>
                </a:lnTo>
                <a:lnTo>
                  <a:pt x="0" y="239"/>
                </a:lnTo>
                <a:lnTo>
                  <a:pt x="0" y="117"/>
                </a:lnTo>
                <a:lnTo>
                  <a:pt x="440" y="0"/>
                </a:lnTo>
              </a:path>
            </a:pathLst>
          </a:custGeom>
          <a:solidFill>
            <a:srgbClr val="00FF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7" name="Freeform 96"/>
          <p:cNvSpPr>
            <a:spLocks/>
          </p:cNvSpPr>
          <p:nvPr/>
        </p:nvSpPr>
        <p:spPr bwMode="auto">
          <a:xfrm>
            <a:off x="3368675" y="1744663"/>
            <a:ext cx="700088" cy="381000"/>
          </a:xfrm>
          <a:custGeom>
            <a:avLst/>
            <a:gdLst>
              <a:gd name="T0" fmla="*/ 698500 w 441"/>
              <a:gd name="T1" fmla="*/ 0 h 240"/>
              <a:gd name="T2" fmla="*/ 698500 w 441"/>
              <a:gd name="T3" fmla="*/ 193675 h 240"/>
              <a:gd name="T4" fmla="*/ 0 w 441"/>
              <a:gd name="T5" fmla="*/ 379413 h 240"/>
              <a:gd name="T6" fmla="*/ 0 w 441"/>
              <a:gd name="T7" fmla="*/ 185738 h 240"/>
              <a:gd name="T8" fmla="*/ 698500 w 441"/>
              <a:gd name="T9" fmla="*/ 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240">
                <a:moveTo>
                  <a:pt x="440" y="0"/>
                </a:moveTo>
                <a:lnTo>
                  <a:pt x="440" y="122"/>
                </a:lnTo>
                <a:lnTo>
                  <a:pt x="0" y="239"/>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8" name="Freeform 97"/>
          <p:cNvSpPr>
            <a:spLocks/>
          </p:cNvSpPr>
          <p:nvPr/>
        </p:nvSpPr>
        <p:spPr bwMode="auto">
          <a:xfrm>
            <a:off x="2809875" y="1608138"/>
            <a:ext cx="560388" cy="517525"/>
          </a:xfrm>
          <a:custGeom>
            <a:avLst/>
            <a:gdLst>
              <a:gd name="T0" fmla="*/ 0 w 353"/>
              <a:gd name="T1" fmla="*/ 0 h 326"/>
              <a:gd name="T2" fmla="*/ 0 w 353"/>
              <a:gd name="T3" fmla="*/ 193675 h 326"/>
              <a:gd name="T4" fmla="*/ 558800 w 353"/>
              <a:gd name="T5" fmla="*/ 515938 h 326"/>
              <a:gd name="T6" fmla="*/ 558800 w 353"/>
              <a:gd name="T7" fmla="*/ 322263 h 326"/>
              <a:gd name="T8" fmla="*/ 0 w 353"/>
              <a:gd name="T9" fmla="*/ 0 h 3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3" h="326">
                <a:moveTo>
                  <a:pt x="0" y="0"/>
                </a:moveTo>
                <a:lnTo>
                  <a:pt x="0" y="122"/>
                </a:lnTo>
                <a:lnTo>
                  <a:pt x="352" y="325"/>
                </a:lnTo>
                <a:lnTo>
                  <a:pt x="352" y="203"/>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9" name="Freeform 98"/>
          <p:cNvSpPr>
            <a:spLocks/>
          </p:cNvSpPr>
          <p:nvPr/>
        </p:nvSpPr>
        <p:spPr bwMode="auto">
          <a:xfrm>
            <a:off x="2809875" y="1608138"/>
            <a:ext cx="560388" cy="517525"/>
          </a:xfrm>
          <a:custGeom>
            <a:avLst/>
            <a:gdLst>
              <a:gd name="T0" fmla="*/ 0 w 353"/>
              <a:gd name="T1" fmla="*/ 0 h 326"/>
              <a:gd name="T2" fmla="*/ 0 w 353"/>
              <a:gd name="T3" fmla="*/ 193675 h 326"/>
              <a:gd name="T4" fmla="*/ 558800 w 353"/>
              <a:gd name="T5" fmla="*/ 515938 h 326"/>
              <a:gd name="T6" fmla="*/ 558800 w 353"/>
              <a:gd name="T7" fmla="*/ 322263 h 326"/>
              <a:gd name="T8" fmla="*/ 0 w 353"/>
              <a:gd name="T9" fmla="*/ 0 h 3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3" h="326">
                <a:moveTo>
                  <a:pt x="0" y="0"/>
                </a:moveTo>
                <a:lnTo>
                  <a:pt x="0" y="122"/>
                </a:lnTo>
                <a:lnTo>
                  <a:pt x="352" y="325"/>
                </a:lnTo>
                <a:lnTo>
                  <a:pt x="352" y="203"/>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0" name="Freeform 99"/>
          <p:cNvSpPr>
            <a:spLocks/>
          </p:cNvSpPr>
          <p:nvPr/>
        </p:nvSpPr>
        <p:spPr bwMode="auto">
          <a:xfrm>
            <a:off x="2809875" y="1422400"/>
            <a:ext cx="1258888" cy="509588"/>
          </a:xfrm>
          <a:custGeom>
            <a:avLst/>
            <a:gdLst>
              <a:gd name="T0" fmla="*/ 698500 w 793"/>
              <a:gd name="T1" fmla="*/ 0 h 321"/>
              <a:gd name="T2" fmla="*/ 1257300 w 793"/>
              <a:gd name="T3" fmla="*/ 322263 h 321"/>
              <a:gd name="T4" fmla="*/ 558800 w 793"/>
              <a:gd name="T5" fmla="*/ 508000 h 321"/>
              <a:gd name="T6" fmla="*/ 0 w 793"/>
              <a:gd name="T7" fmla="*/ 188913 h 321"/>
              <a:gd name="T8" fmla="*/ 698500 w 793"/>
              <a:gd name="T9" fmla="*/ 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3" h="321">
                <a:moveTo>
                  <a:pt x="440" y="0"/>
                </a:moveTo>
                <a:lnTo>
                  <a:pt x="792" y="203"/>
                </a:lnTo>
                <a:lnTo>
                  <a:pt x="352" y="320"/>
                </a:lnTo>
                <a:lnTo>
                  <a:pt x="0" y="119"/>
                </a:lnTo>
                <a:lnTo>
                  <a:pt x="440"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1" name="Freeform 100"/>
          <p:cNvSpPr>
            <a:spLocks/>
          </p:cNvSpPr>
          <p:nvPr/>
        </p:nvSpPr>
        <p:spPr bwMode="auto">
          <a:xfrm>
            <a:off x="2809875" y="1422400"/>
            <a:ext cx="1258888" cy="509588"/>
          </a:xfrm>
          <a:custGeom>
            <a:avLst/>
            <a:gdLst>
              <a:gd name="T0" fmla="*/ 698500 w 793"/>
              <a:gd name="T1" fmla="*/ 0 h 321"/>
              <a:gd name="T2" fmla="*/ 1257300 w 793"/>
              <a:gd name="T3" fmla="*/ 322263 h 321"/>
              <a:gd name="T4" fmla="*/ 558800 w 793"/>
              <a:gd name="T5" fmla="*/ 508000 h 321"/>
              <a:gd name="T6" fmla="*/ 0 w 793"/>
              <a:gd name="T7" fmla="*/ 188913 h 321"/>
              <a:gd name="T8" fmla="*/ 698500 w 793"/>
              <a:gd name="T9" fmla="*/ 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3" h="321">
                <a:moveTo>
                  <a:pt x="440" y="0"/>
                </a:moveTo>
                <a:lnTo>
                  <a:pt x="792" y="203"/>
                </a:lnTo>
                <a:lnTo>
                  <a:pt x="352" y="320"/>
                </a:lnTo>
                <a:lnTo>
                  <a:pt x="0" y="119"/>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2" name="Freeform 101"/>
          <p:cNvSpPr>
            <a:spLocks/>
          </p:cNvSpPr>
          <p:nvPr/>
        </p:nvSpPr>
        <p:spPr bwMode="auto">
          <a:xfrm>
            <a:off x="3508375" y="1422400"/>
            <a:ext cx="560388" cy="517525"/>
          </a:xfrm>
          <a:custGeom>
            <a:avLst/>
            <a:gdLst>
              <a:gd name="T0" fmla="*/ 0 w 353"/>
              <a:gd name="T1" fmla="*/ 0 h 326"/>
              <a:gd name="T2" fmla="*/ 0 w 353"/>
              <a:gd name="T3" fmla="*/ 193675 h 326"/>
              <a:gd name="T4" fmla="*/ 558800 w 353"/>
              <a:gd name="T5" fmla="*/ 515938 h 326"/>
              <a:gd name="T6" fmla="*/ 558800 w 353"/>
              <a:gd name="T7" fmla="*/ 322263 h 326"/>
              <a:gd name="T8" fmla="*/ 0 w 353"/>
              <a:gd name="T9" fmla="*/ 0 h 3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3" h="326">
                <a:moveTo>
                  <a:pt x="0" y="0"/>
                </a:moveTo>
                <a:lnTo>
                  <a:pt x="0" y="122"/>
                </a:lnTo>
                <a:lnTo>
                  <a:pt x="352" y="325"/>
                </a:lnTo>
                <a:lnTo>
                  <a:pt x="352" y="203"/>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3" name="Freeform 102"/>
          <p:cNvSpPr>
            <a:spLocks/>
          </p:cNvSpPr>
          <p:nvPr/>
        </p:nvSpPr>
        <p:spPr bwMode="auto">
          <a:xfrm>
            <a:off x="2809875" y="1422400"/>
            <a:ext cx="700088" cy="381000"/>
          </a:xfrm>
          <a:custGeom>
            <a:avLst/>
            <a:gdLst>
              <a:gd name="T0" fmla="*/ 698500 w 441"/>
              <a:gd name="T1" fmla="*/ 0 h 240"/>
              <a:gd name="T2" fmla="*/ 698500 w 441"/>
              <a:gd name="T3" fmla="*/ 193675 h 240"/>
              <a:gd name="T4" fmla="*/ 0 w 441"/>
              <a:gd name="T5" fmla="*/ 379413 h 240"/>
              <a:gd name="T6" fmla="*/ 0 w 441"/>
              <a:gd name="T7" fmla="*/ 188913 h 240"/>
              <a:gd name="T8" fmla="*/ 698500 w 441"/>
              <a:gd name="T9" fmla="*/ 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240">
                <a:moveTo>
                  <a:pt x="440" y="0"/>
                </a:moveTo>
                <a:lnTo>
                  <a:pt x="440" y="122"/>
                </a:lnTo>
                <a:lnTo>
                  <a:pt x="0" y="239"/>
                </a:lnTo>
                <a:lnTo>
                  <a:pt x="0" y="119"/>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4" name="Line 103"/>
          <p:cNvSpPr>
            <a:spLocks noChangeShapeType="1"/>
          </p:cNvSpPr>
          <p:nvPr/>
        </p:nvSpPr>
        <p:spPr bwMode="auto">
          <a:xfrm flipV="1">
            <a:off x="2825750" y="1803400"/>
            <a:ext cx="0" cy="50165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 name="Line 104"/>
          <p:cNvSpPr>
            <a:spLocks noChangeShapeType="1"/>
          </p:cNvSpPr>
          <p:nvPr/>
        </p:nvSpPr>
        <p:spPr bwMode="auto">
          <a:xfrm flipH="1">
            <a:off x="2181225" y="5727700"/>
            <a:ext cx="598488" cy="0"/>
          </a:xfrm>
          <a:prstGeom prst="line">
            <a:avLst/>
          </a:prstGeom>
          <a:noFill/>
          <a:ln w="28575">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6" name="Oval 105"/>
          <p:cNvSpPr>
            <a:spLocks noChangeArrowheads="1"/>
          </p:cNvSpPr>
          <p:nvPr/>
        </p:nvSpPr>
        <p:spPr bwMode="blackWhite">
          <a:xfrm>
            <a:off x="1643063" y="2859088"/>
            <a:ext cx="506412" cy="506412"/>
          </a:xfrm>
          <a:prstGeom prst="ellipse">
            <a:avLst/>
          </a:prstGeom>
          <a:solidFill>
            <a:srgbClr val="CCCC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sz="2400"/>
              <a:t>1</a:t>
            </a:r>
          </a:p>
        </p:txBody>
      </p:sp>
      <p:sp>
        <p:nvSpPr>
          <p:cNvPr id="107" name="Oval 106"/>
          <p:cNvSpPr>
            <a:spLocks noChangeArrowheads="1"/>
          </p:cNvSpPr>
          <p:nvPr/>
        </p:nvSpPr>
        <p:spPr bwMode="blackWhite">
          <a:xfrm>
            <a:off x="6927850" y="2859088"/>
            <a:ext cx="503238" cy="506412"/>
          </a:xfrm>
          <a:prstGeom prst="ellipse">
            <a:avLst/>
          </a:prstGeom>
          <a:solidFill>
            <a:srgbClr val="CCCC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sz="2400"/>
              <a:t>2</a:t>
            </a:r>
          </a:p>
        </p:txBody>
      </p:sp>
      <p:sp>
        <p:nvSpPr>
          <p:cNvPr id="108" name="Oval 107"/>
          <p:cNvSpPr>
            <a:spLocks noChangeArrowheads="1"/>
          </p:cNvSpPr>
          <p:nvPr/>
        </p:nvSpPr>
        <p:spPr bwMode="blackWhite">
          <a:xfrm>
            <a:off x="1706563" y="5475288"/>
            <a:ext cx="506412" cy="506412"/>
          </a:xfrm>
          <a:prstGeom prst="ellipse">
            <a:avLst/>
          </a:prstGeom>
          <a:solidFill>
            <a:srgbClr val="CCCC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sz="2400"/>
              <a:t>3</a:t>
            </a:r>
          </a:p>
        </p:txBody>
      </p:sp>
      <p:sp>
        <p:nvSpPr>
          <p:cNvPr id="109" name="Oval 108"/>
          <p:cNvSpPr>
            <a:spLocks noChangeArrowheads="1"/>
          </p:cNvSpPr>
          <p:nvPr/>
        </p:nvSpPr>
        <p:spPr bwMode="blackWhite">
          <a:xfrm>
            <a:off x="6938963" y="5475288"/>
            <a:ext cx="506412" cy="506412"/>
          </a:xfrm>
          <a:prstGeom prst="ellipse">
            <a:avLst/>
          </a:prstGeom>
          <a:solidFill>
            <a:srgbClr val="CCCC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sz="2400"/>
              <a:t>4</a:t>
            </a:r>
          </a:p>
        </p:txBody>
      </p:sp>
      <p:grpSp>
        <p:nvGrpSpPr>
          <p:cNvPr id="110" name="Group 109"/>
          <p:cNvGrpSpPr>
            <a:grpSpLocks/>
          </p:cNvGrpSpPr>
          <p:nvPr/>
        </p:nvGrpSpPr>
        <p:grpSpPr bwMode="auto">
          <a:xfrm>
            <a:off x="1301750" y="1982788"/>
            <a:ext cx="1235075" cy="522287"/>
            <a:chOff x="568" y="1147"/>
            <a:chExt cx="778" cy="329"/>
          </a:xfrm>
        </p:grpSpPr>
        <p:sp>
          <p:nvSpPr>
            <p:cNvPr id="111" name="Rectangle 110"/>
            <p:cNvSpPr>
              <a:spLocks noChangeArrowheads="1"/>
            </p:cNvSpPr>
            <p:nvPr/>
          </p:nvSpPr>
          <p:spPr bwMode="auto">
            <a:xfrm>
              <a:off x="758" y="1251"/>
              <a:ext cx="588"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sz="1800"/>
                <a:t>Inserts</a:t>
              </a:r>
            </a:p>
          </p:txBody>
        </p:sp>
        <p:sp>
          <p:nvSpPr>
            <p:cNvPr id="112" name="Freeform 111"/>
            <p:cNvSpPr>
              <a:spLocks/>
            </p:cNvSpPr>
            <p:nvPr/>
          </p:nvSpPr>
          <p:spPr bwMode="auto">
            <a:xfrm>
              <a:off x="568" y="1147"/>
              <a:ext cx="281" cy="280"/>
            </a:xfrm>
            <a:custGeom>
              <a:avLst/>
              <a:gdLst>
                <a:gd name="T0" fmla="*/ 41 w 281"/>
                <a:gd name="T1" fmla="*/ 216 h 280"/>
                <a:gd name="T2" fmla="*/ 48 w 281"/>
                <a:gd name="T3" fmla="*/ 220 h 280"/>
                <a:gd name="T4" fmla="*/ 58 w 281"/>
                <a:gd name="T5" fmla="*/ 228 h 280"/>
                <a:gd name="T6" fmla="*/ 69 w 281"/>
                <a:gd name="T7" fmla="*/ 239 h 280"/>
                <a:gd name="T8" fmla="*/ 77 w 281"/>
                <a:gd name="T9" fmla="*/ 252 h 280"/>
                <a:gd name="T10" fmla="*/ 84 w 281"/>
                <a:gd name="T11" fmla="*/ 264 h 280"/>
                <a:gd name="T12" fmla="*/ 89 w 281"/>
                <a:gd name="T13" fmla="*/ 273 h 280"/>
                <a:gd name="T14" fmla="*/ 92 w 281"/>
                <a:gd name="T15" fmla="*/ 278 h 280"/>
                <a:gd name="T16" fmla="*/ 93 w 281"/>
                <a:gd name="T17" fmla="*/ 275 h 280"/>
                <a:gd name="T18" fmla="*/ 98 w 281"/>
                <a:gd name="T19" fmla="*/ 254 h 280"/>
                <a:gd name="T20" fmla="*/ 110 w 281"/>
                <a:gd name="T21" fmla="*/ 219 h 280"/>
                <a:gd name="T22" fmla="*/ 126 w 281"/>
                <a:gd name="T23" fmla="*/ 179 h 280"/>
                <a:gd name="T24" fmla="*/ 155 w 281"/>
                <a:gd name="T25" fmla="*/ 127 h 280"/>
                <a:gd name="T26" fmla="*/ 191 w 281"/>
                <a:gd name="T27" fmla="*/ 77 h 280"/>
                <a:gd name="T28" fmla="*/ 221 w 281"/>
                <a:gd name="T29" fmla="*/ 46 h 280"/>
                <a:gd name="T30" fmla="*/ 240 w 281"/>
                <a:gd name="T31" fmla="*/ 30 h 280"/>
                <a:gd name="T32" fmla="*/ 247 w 281"/>
                <a:gd name="T33" fmla="*/ 26 h 280"/>
                <a:gd name="T34" fmla="*/ 256 w 281"/>
                <a:gd name="T35" fmla="*/ 19 h 280"/>
                <a:gd name="T36" fmla="*/ 268 w 281"/>
                <a:gd name="T37" fmla="*/ 10 h 280"/>
                <a:gd name="T38" fmla="*/ 278 w 281"/>
                <a:gd name="T39" fmla="*/ 3 h 280"/>
                <a:gd name="T40" fmla="*/ 276 w 281"/>
                <a:gd name="T41" fmla="*/ 0 h 280"/>
                <a:gd name="T42" fmla="*/ 248 w 281"/>
                <a:gd name="T43" fmla="*/ 12 h 280"/>
                <a:gd name="T44" fmla="*/ 201 w 281"/>
                <a:gd name="T45" fmla="*/ 43 h 280"/>
                <a:gd name="T46" fmla="*/ 150 w 281"/>
                <a:gd name="T47" fmla="*/ 88 h 280"/>
                <a:gd name="T48" fmla="*/ 123 w 281"/>
                <a:gd name="T49" fmla="*/ 122 h 280"/>
                <a:gd name="T50" fmla="*/ 109 w 281"/>
                <a:gd name="T51" fmla="*/ 142 h 280"/>
                <a:gd name="T52" fmla="*/ 92 w 281"/>
                <a:gd name="T53" fmla="*/ 166 h 280"/>
                <a:gd name="T54" fmla="*/ 81 w 281"/>
                <a:gd name="T55" fmla="*/ 182 h 280"/>
                <a:gd name="T56" fmla="*/ 78 w 281"/>
                <a:gd name="T57" fmla="*/ 183 h 280"/>
                <a:gd name="T58" fmla="*/ 67 w 281"/>
                <a:gd name="T59" fmla="*/ 173 h 280"/>
                <a:gd name="T60" fmla="*/ 51 w 281"/>
                <a:gd name="T61" fmla="*/ 162 h 280"/>
                <a:gd name="T62" fmla="*/ 34 w 281"/>
                <a:gd name="T63" fmla="*/ 156 h 280"/>
                <a:gd name="T64" fmla="*/ 20 w 281"/>
                <a:gd name="T65" fmla="*/ 163 h 280"/>
                <a:gd name="T66" fmla="*/ 9 w 281"/>
                <a:gd name="T67" fmla="*/ 176 h 280"/>
                <a:gd name="T68" fmla="*/ 3 w 281"/>
                <a:gd name="T69" fmla="*/ 188 h 280"/>
                <a:gd name="T70" fmla="*/ 0 w 281"/>
                <a:gd name="T71" fmla="*/ 197 h 280"/>
                <a:gd name="T72" fmla="*/ 40 w 281"/>
                <a:gd name="T73" fmla="*/ 216 h 28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1" h="280">
                  <a:moveTo>
                    <a:pt x="40" y="216"/>
                  </a:moveTo>
                  <a:lnTo>
                    <a:pt x="41" y="216"/>
                  </a:lnTo>
                  <a:lnTo>
                    <a:pt x="44" y="218"/>
                  </a:lnTo>
                  <a:lnTo>
                    <a:pt x="48" y="220"/>
                  </a:lnTo>
                  <a:lnTo>
                    <a:pt x="53" y="223"/>
                  </a:lnTo>
                  <a:lnTo>
                    <a:pt x="58" y="228"/>
                  </a:lnTo>
                  <a:lnTo>
                    <a:pt x="63" y="233"/>
                  </a:lnTo>
                  <a:lnTo>
                    <a:pt x="69" y="239"/>
                  </a:lnTo>
                  <a:lnTo>
                    <a:pt x="73" y="245"/>
                  </a:lnTo>
                  <a:lnTo>
                    <a:pt x="77" y="252"/>
                  </a:lnTo>
                  <a:lnTo>
                    <a:pt x="81" y="259"/>
                  </a:lnTo>
                  <a:lnTo>
                    <a:pt x="84" y="264"/>
                  </a:lnTo>
                  <a:lnTo>
                    <a:pt x="87" y="269"/>
                  </a:lnTo>
                  <a:lnTo>
                    <a:pt x="89" y="273"/>
                  </a:lnTo>
                  <a:lnTo>
                    <a:pt x="90" y="275"/>
                  </a:lnTo>
                  <a:lnTo>
                    <a:pt x="92" y="278"/>
                  </a:lnTo>
                  <a:lnTo>
                    <a:pt x="92" y="279"/>
                  </a:lnTo>
                  <a:lnTo>
                    <a:pt x="93" y="275"/>
                  </a:lnTo>
                  <a:lnTo>
                    <a:pt x="95" y="267"/>
                  </a:lnTo>
                  <a:lnTo>
                    <a:pt x="98" y="254"/>
                  </a:lnTo>
                  <a:lnTo>
                    <a:pt x="104" y="238"/>
                  </a:lnTo>
                  <a:lnTo>
                    <a:pt x="110" y="219"/>
                  </a:lnTo>
                  <a:lnTo>
                    <a:pt x="117" y="199"/>
                  </a:lnTo>
                  <a:lnTo>
                    <a:pt x="126" y="179"/>
                  </a:lnTo>
                  <a:lnTo>
                    <a:pt x="136" y="159"/>
                  </a:lnTo>
                  <a:lnTo>
                    <a:pt x="155" y="127"/>
                  </a:lnTo>
                  <a:lnTo>
                    <a:pt x="173" y="99"/>
                  </a:lnTo>
                  <a:lnTo>
                    <a:pt x="191" y="77"/>
                  </a:lnTo>
                  <a:lnTo>
                    <a:pt x="207" y="59"/>
                  </a:lnTo>
                  <a:lnTo>
                    <a:pt x="221" y="46"/>
                  </a:lnTo>
                  <a:lnTo>
                    <a:pt x="232" y="36"/>
                  </a:lnTo>
                  <a:lnTo>
                    <a:pt x="240" y="30"/>
                  </a:lnTo>
                  <a:lnTo>
                    <a:pt x="245" y="27"/>
                  </a:lnTo>
                  <a:lnTo>
                    <a:pt x="247" y="26"/>
                  </a:lnTo>
                  <a:lnTo>
                    <a:pt x="250" y="23"/>
                  </a:lnTo>
                  <a:lnTo>
                    <a:pt x="256" y="19"/>
                  </a:lnTo>
                  <a:lnTo>
                    <a:pt x="262" y="15"/>
                  </a:lnTo>
                  <a:lnTo>
                    <a:pt x="268" y="10"/>
                  </a:lnTo>
                  <a:lnTo>
                    <a:pt x="273" y="7"/>
                  </a:lnTo>
                  <a:lnTo>
                    <a:pt x="278" y="3"/>
                  </a:lnTo>
                  <a:lnTo>
                    <a:pt x="280" y="1"/>
                  </a:lnTo>
                  <a:lnTo>
                    <a:pt x="276" y="0"/>
                  </a:lnTo>
                  <a:lnTo>
                    <a:pt x="265" y="3"/>
                  </a:lnTo>
                  <a:lnTo>
                    <a:pt x="248" y="12"/>
                  </a:lnTo>
                  <a:lnTo>
                    <a:pt x="226" y="26"/>
                  </a:lnTo>
                  <a:lnTo>
                    <a:pt x="201" y="43"/>
                  </a:lnTo>
                  <a:lnTo>
                    <a:pt x="175" y="64"/>
                  </a:lnTo>
                  <a:lnTo>
                    <a:pt x="150" y="88"/>
                  </a:lnTo>
                  <a:lnTo>
                    <a:pt x="128" y="116"/>
                  </a:lnTo>
                  <a:lnTo>
                    <a:pt x="123" y="122"/>
                  </a:lnTo>
                  <a:lnTo>
                    <a:pt x="116" y="131"/>
                  </a:lnTo>
                  <a:lnTo>
                    <a:pt x="109" y="142"/>
                  </a:lnTo>
                  <a:lnTo>
                    <a:pt x="100" y="154"/>
                  </a:lnTo>
                  <a:lnTo>
                    <a:pt x="92" y="166"/>
                  </a:lnTo>
                  <a:lnTo>
                    <a:pt x="86" y="175"/>
                  </a:lnTo>
                  <a:lnTo>
                    <a:pt x="81" y="182"/>
                  </a:lnTo>
                  <a:lnTo>
                    <a:pt x="80" y="185"/>
                  </a:lnTo>
                  <a:lnTo>
                    <a:pt x="78" y="183"/>
                  </a:lnTo>
                  <a:lnTo>
                    <a:pt x="73" y="179"/>
                  </a:lnTo>
                  <a:lnTo>
                    <a:pt x="67" y="173"/>
                  </a:lnTo>
                  <a:lnTo>
                    <a:pt x="60" y="167"/>
                  </a:lnTo>
                  <a:lnTo>
                    <a:pt x="51" y="162"/>
                  </a:lnTo>
                  <a:lnTo>
                    <a:pt x="43" y="157"/>
                  </a:lnTo>
                  <a:lnTo>
                    <a:pt x="34" y="156"/>
                  </a:lnTo>
                  <a:lnTo>
                    <a:pt x="26" y="158"/>
                  </a:lnTo>
                  <a:lnTo>
                    <a:pt x="20" y="163"/>
                  </a:lnTo>
                  <a:lnTo>
                    <a:pt x="14" y="169"/>
                  </a:lnTo>
                  <a:lnTo>
                    <a:pt x="9" y="176"/>
                  </a:lnTo>
                  <a:lnTo>
                    <a:pt x="6" y="182"/>
                  </a:lnTo>
                  <a:lnTo>
                    <a:pt x="3" y="188"/>
                  </a:lnTo>
                  <a:lnTo>
                    <a:pt x="1" y="194"/>
                  </a:lnTo>
                  <a:lnTo>
                    <a:pt x="0" y="197"/>
                  </a:lnTo>
                  <a:lnTo>
                    <a:pt x="0" y="199"/>
                  </a:lnTo>
                  <a:lnTo>
                    <a:pt x="40" y="216"/>
                  </a:lnTo>
                </a:path>
              </a:pathLst>
            </a:custGeom>
            <a:solidFill>
              <a:srgbClr val="33CC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113" name="Rectangle 112"/>
          <p:cNvSpPr>
            <a:spLocks noChangeArrowheads="1"/>
          </p:cNvSpPr>
          <p:nvPr/>
        </p:nvSpPr>
        <p:spPr bwMode="auto">
          <a:xfrm>
            <a:off x="1339850" y="1058863"/>
            <a:ext cx="6597650"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sz="1800">
                <a:latin typeface="Courier New" panose="02070309020205020404" pitchFamily="49" charset="0"/>
              </a:rPr>
              <a:t>PCTFREE=20</a:t>
            </a:r>
            <a:r>
              <a:rPr lang="en-US" sz="1800"/>
              <a:t>					</a:t>
            </a:r>
            <a:r>
              <a:rPr lang="en-US" sz="1800">
                <a:latin typeface="Courier New" panose="02070309020205020404" pitchFamily="49" charset="0"/>
              </a:rPr>
              <a:t>PCTUSED=40</a:t>
            </a:r>
          </a:p>
        </p:txBody>
      </p:sp>
      <p:grpSp>
        <p:nvGrpSpPr>
          <p:cNvPr id="114" name="Group 113"/>
          <p:cNvGrpSpPr>
            <a:grpSpLocks/>
          </p:cNvGrpSpPr>
          <p:nvPr/>
        </p:nvGrpSpPr>
        <p:grpSpPr bwMode="auto">
          <a:xfrm>
            <a:off x="6489700" y="4614863"/>
            <a:ext cx="1524000" cy="790575"/>
            <a:chOff x="4088" y="2907"/>
            <a:chExt cx="960" cy="498"/>
          </a:xfrm>
        </p:grpSpPr>
        <p:sp>
          <p:nvSpPr>
            <p:cNvPr id="115" name="Freeform 114"/>
            <p:cNvSpPr>
              <a:spLocks/>
            </p:cNvSpPr>
            <p:nvPr/>
          </p:nvSpPr>
          <p:spPr bwMode="auto">
            <a:xfrm>
              <a:off x="4088" y="2907"/>
              <a:ext cx="281" cy="280"/>
            </a:xfrm>
            <a:custGeom>
              <a:avLst/>
              <a:gdLst>
                <a:gd name="T0" fmla="*/ 41 w 281"/>
                <a:gd name="T1" fmla="*/ 216 h 280"/>
                <a:gd name="T2" fmla="*/ 48 w 281"/>
                <a:gd name="T3" fmla="*/ 220 h 280"/>
                <a:gd name="T4" fmla="*/ 58 w 281"/>
                <a:gd name="T5" fmla="*/ 228 h 280"/>
                <a:gd name="T6" fmla="*/ 69 w 281"/>
                <a:gd name="T7" fmla="*/ 239 h 280"/>
                <a:gd name="T8" fmla="*/ 77 w 281"/>
                <a:gd name="T9" fmla="*/ 252 h 280"/>
                <a:gd name="T10" fmla="*/ 84 w 281"/>
                <a:gd name="T11" fmla="*/ 264 h 280"/>
                <a:gd name="T12" fmla="*/ 89 w 281"/>
                <a:gd name="T13" fmla="*/ 273 h 280"/>
                <a:gd name="T14" fmla="*/ 92 w 281"/>
                <a:gd name="T15" fmla="*/ 278 h 280"/>
                <a:gd name="T16" fmla="*/ 93 w 281"/>
                <a:gd name="T17" fmla="*/ 275 h 280"/>
                <a:gd name="T18" fmla="*/ 98 w 281"/>
                <a:gd name="T19" fmla="*/ 254 h 280"/>
                <a:gd name="T20" fmla="*/ 110 w 281"/>
                <a:gd name="T21" fmla="*/ 219 h 280"/>
                <a:gd name="T22" fmla="*/ 126 w 281"/>
                <a:gd name="T23" fmla="*/ 179 h 280"/>
                <a:gd name="T24" fmla="*/ 155 w 281"/>
                <a:gd name="T25" fmla="*/ 127 h 280"/>
                <a:gd name="T26" fmla="*/ 191 w 281"/>
                <a:gd name="T27" fmla="*/ 77 h 280"/>
                <a:gd name="T28" fmla="*/ 221 w 281"/>
                <a:gd name="T29" fmla="*/ 46 h 280"/>
                <a:gd name="T30" fmla="*/ 240 w 281"/>
                <a:gd name="T31" fmla="*/ 30 h 280"/>
                <a:gd name="T32" fmla="*/ 247 w 281"/>
                <a:gd name="T33" fmla="*/ 26 h 280"/>
                <a:gd name="T34" fmla="*/ 256 w 281"/>
                <a:gd name="T35" fmla="*/ 19 h 280"/>
                <a:gd name="T36" fmla="*/ 268 w 281"/>
                <a:gd name="T37" fmla="*/ 10 h 280"/>
                <a:gd name="T38" fmla="*/ 278 w 281"/>
                <a:gd name="T39" fmla="*/ 3 h 280"/>
                <a:gd name="T40" fmla="*/ 276 w 281"/>
                <a:gd name="T41" fmla="*/ 0 h 280"/>
                <a:gd name="T42" fmla="*/ 248 w 281"/>
                <a:gd name="T43" fmla="*/ 12 h 280"/>
                <a:gd name="T44" fmla="*/ 201 w 281"/>
                <a:gd name="T45" fmla="*/ 43 h 280"/>
                <a:gd name="T46" fmla="*/ 150 w 281"/>
                <a:gd name="T47" fmla="*/ 88 h 280"/>
                <a:gd name="T48" fmla="*/ 123 w 281"/>
                <a:gd name="T49" fmla="*/ 122 h 280"/>
                <a:gd name="T50" fmla="*/ 109 w 281"/>
                <a:gd name="T51" fmla="*/ 142 h 280"/>
                <a:gd name="T52" fmla="*/ 92 w 281"/>
                <a:gd name="T53" fmla="*/ 166 h 280"/>
                <a:gd name="T54" fmla="*/ 81 w 281"/>
                <a:gd name="T55" fmla="*/ 182 h 280"/>
                <a:gd name="T56" fmla="*/ 78 w 281"/>
                <a:gd name="T57" fmla="*/ 183 h 280"/>
                <a:gd name="T58" fmla="*/ 67 w 281"/>
                <a:gd name="T59" fmla="*/ 173 h 280"/>
                <a:gd name="T60" fmla="*/ 51 w 281"/>
                <a:gd name="T61" fmla="*/ 162 h 280"/>
                <a:gd name="T62" fmla="*/ 34 w 281"/>
                <a:gd name="T63" fmla="*/ 156 h 280"/>
                <a:gd name="T64" fmla="*/ 20 w 281"/>
                <a:gd name="T65" fmla="*/ 163 h 280"/>
                <a:gd name="T66" fmla="*/ 9 w 281"/>
                <a:gd name="T67" fmla="*/ 176 h 280"/>
                <a:gd name="T68" fmla="*/ 3 w 281"/>
                <a:gd name="T69" fmla="*/ 188 h 280"/>
                <a:gd name="T70" fmla="*/ 0 w 281"/>
                <a:gd name="T71" fmla="*/ 197 h 280"/>
                <a:gd name="T72" fmla="*/ 40 w 281"/>
                <a:gd name="T73" fmla="*/ 216 h 28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1" h="280">
                  <a:moveTo>
                    <a:pt x="40" y="216"/>
                  </a:moveTo>
                  <a:lnTo>
                    <a:pt x="41" y="216"/>
                  </a:lnTo>
                  <a:lnTo>
                    <a:pt x="44" y="218"/>
                  </a:lnTo>
                  <a:lnTo>
                    <a:pt x="48" y="220"/>
                  </a:lnTo>
                  <a:lnTo>
                    <a:pt x="53" y="223"/>
                  </a:lnTo>
                  <a:lnTo>
                    <a:pt x="58" y="228"/>
                  </a:lnTo>
                  <a:lnTo>
                    <a:pt x="63" y="233"/>
                  </a:lnTo>
                  <a:lnTo>
                    <a:pt x="69" y="239"/>
                  </a:lnTo>
                  <a:lnTo>
                    <a:pt x="73" y="245"/>
                  </a:lnTo>
                  <a:lnTo>
                    <a:pt x="77" y="252"/>
                  </a:lnTo>
                  <a:lnTo>
                    <a:pt x="81" y="259"/>
                  </a:lnTo>
                  <a:lnTo>
                    <a:pt x="84" y="264"/>
                  </a:lnTo>
                  <a:lnTo>
                    <a:pt x="87" y="269"/>
                  </a:lnTo>
                  <a:lnTo>
                    <a:pt x="89" y="273"/>
                  </a:lnTo>
                  <a:lnTo>
                    <a:pt x="90" y="275"/>
                  </a:lnTo>
                  <a:lnTo>
                    <a:pt x="92" y="278"/>
                  </a:lnTo>
                  <a:lnTo>
                    <a:pt x="92" y="279"/>
                  </a:lnTo>
                  <a:lnTo>
                    <a:pt x="93" y="275"/>
                  </a:lnTo>
                  <a:lnTo>
                    <a:pt x="95" y="267"/>
                  </a:lnTo>
                  <a:lnTo>
                    <a:pt x="98" y="254"/>
                  </a:lnTo>
                  <a:lnTo>
                    <a:pt x="104" y="238"/>
                  </a:lnTo>
                  <a:lnTo>
                    <a:pt x="110" y="219"/>
                  </a:lnTo>
                  <a:lnTo>
                    <a:pt x="117" y="199"/>
                  </a:lnTo>
                  <a:lnTo>
                    <a:pt x="126" y="179"/>
                  </a:lnTo>
                  <a:lnTo>
                    <a:pt x="136" y="159"/>
                  </a:lnTo>
                  <a:lnTo>
                    <a:pt x="155" y="127"/>
                  </a:lnTo>
                  <a:lnTo>
                    <a:pt x="173" y="99"/>
                  </a:lnTo>
                  <a:lnTo>
                    <a:pt x="191" y="77"/>
                  </a:lnTo>
                  <a:lnTo>
                    <a:pt x="207" y="59"/>
                  </a:lnTo>
                  <a:lnTo>
                    <a:pt x="221" y="46"/>
                  </a:lnTo>
                  <a:lnTo>
                    <a:pt x="232" y="36"/>
                  </a:lnTo>
                  <a:lnTo>
                    <a:pt x="240" y="30"/>
                  </a:lnTo>
                  <a:lnTo>
                    <a:pt x="245" y="27"/>
                  </a:lnTo>
                  <a:lnTo>
                    <a:pt x="247" y="26"/>
                  </a:lnTo>
                  <a:lnTo>
                    <a:pt x="250" y="23"/>
                  </a:lnTo>
                  <a:lnTo>
                    <a:pt x="256" y="19"/>
                  </a:lnTo>
                  <a:lnTo>
                    <a:pt x="262" y="15"/>
                  </a:lnTo>
                  <a:lnTo>
                    <a:pt x="268" y="10"/>
                  </a:lnTo>
                  <a:lnTo>
                    <a:pt x="273" y="7"/>
                  </a:lnTo>
                  <a:lnTo>
                    <a:pt x="278" y="3"/>
                  </a:lnTo>
                  <a:lnTo>
                    <a:pt x="280" y="1"/>
                  </a:lnTo>
                  <a:lnTo>
                    <a:pt x="276" y="0"/>
                  </a:lnTo>
                  <a:lnTo>
                    <a:pt x="265" y="3"/>
                  </a:lnTo>
                  <a:lnTo>
                    <a:pt x="248" y="12"/>
                  </a:lnTo>
                  <a:lnTo>
                    <a:pt x="226" y="26"/>
                  </a:lnTo>
                  <a:lnTo>
                    <a:pt x="201" y="43"/>
                  </a:lnTo>
                  <a:lnTo>
                    <a:pt x="175" y="64"/>
                  </a:lnTo>
                  <a:lnTo>
                    <a:pt x="150" y="88"/>
                  </a:lnTo>
                  <a:lnTo>
                    <a:pt x="128" y="116"/>
                  </a:lnTo>
                  <a:lnTo>
                    <a:pt x="123" y="122"/>
                  </a:lnTo>
                  <a:lnTo>
                    <a:pt x="116" y="131"/>
                  </a:lnTo>
                  <a:lnTo>
                    <a:pt x="109" y="142"/>
                  </a:lnTo>
                  <a:lnTo>
                    <a:pt x="100" y="154"/>
                  </a:lnTo>
                  <a:lnTo>
                    <a:pt x="92" y="166"/>
                  </a:lnTo>
                  <a:lnTo>
                    <a:pt x="86" y="175"/>
                  </a:lnTo>
                  <a:lnTo>
                    <a:pt x="81" y="182"/>
                  </a:lnTo>
                  <a:lnTo>
                    <a:pt x="80" y="185"/>
                  </a:lnTo>
                  <a:lnTo>
                    <a:pt x="78" y="183"/>
                  </a:lnTo>
                  <a:lnTo>
                    <a:pt x="73" y="179"/>
                  </a:lnTo>
                  <a:lnTo>
                    <a:pt x="67" y="173"/>
                  </a:lnTo>
                  <a:lnTo>
                    <a:pt x="60" y="167"/>
                  </a:lnTo>
                  <a:lnTo>
                    <a:pt x="51" y="162"/>
                  </a:lnTo>
                  <a:lnTo>
                    <a:pt x="43" y="157"/>
                  </a:lnTo>
                  <a:lnTo>
                    <a:pt x="34" y="156"/>
                  </a:lnTo>
                  <a:lnTo>
                    <a:pt x="26" y="158"/>
                  </a:lnTo>
                  <a:lnTo>
                    <a:pt x="20" y="163"/>
                  </a:lnTo>
                  <a:lnTo>
                    <a:pt x="14" y="169"/>
                  </a:lnTo>
                  <a:lnTo>
                    <a:pt x="9" y="176"/>
                  </a:lnTo>
                  <a:lnTo>
                    <a:pt x="6" y="182"/>
                  </a:lnTo>
                  <a:lnTo>
                    <a:pt x="3" y="188"/>
                  </a:lnTo>
                  <a:lnTo>
                    <a:pt x="1" y="194"/>
                  </a:lnTo>
                  <a:lnTo>
                    <a:pt x="0" y="197"/>
                  </a:lnTo>
                  <a:lnTo>
                    <a:pt x="0" y="199"/>
                  </a:lnTo>
                  <a:lnTo>
                    <a:pt x="40" y="216"/>
                  </a:lnTo>
                </a:path>
              </a:pathLst>
            </a:custGeom>
            <a:solidFill>
              <a:srgbClr val="33CC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6" name="Text Box 115"/>
            <p:cNvSpPr txBox="1">
              <a:spLocks noChangeArrowheads="1"/>
            </p:cNvSpPr>
            <p:nvPr/>
          </p:nvSpPr>
          <p:spPr bwMode="auto">
            <a:xfrm>
              <a:off x="4148" y="3001"/>
              <a:ext cx="90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buClrTx/>
                <a:buFontTx/>
                <a:buNone/>
              </a:pPr>
              <a:r>
                <a:rPr lang="en-US"/>
                <a:t>Insert </a:t>
              </a:r>
            </a:p>
            <a:p>
              <a:pPr>
                <a:buClrTx/>
                <a:buFontTx/>
                <a:buNone/>
              </a:pPr>
              <a:r>
                <a:rPr lang="en-US"/>
                <a:t>(on freelist)</a:t>
              </a:r>
              <a:endParaRPr lang="en-US" sz="2400" b="0">
                <a:solidFill>
                  <a:schemeClr val="accent2"/>
                </a:solidFill>
                <a:latin typeface="Times New Roman" panose="02020603050405020304" pitchFamily="18" charset="0"/>
              </a:endParaRPr>
            </a:p>
          </p:txBody>
        </p:sp>
      </p:grpSp>
      <p:grpSp>
        <p:nvGrpSpPr>
          <p:cNvPr id="117" name="Group 116"/>
          <p:cNvGrpSpPr>
            <a:grpSpLocks/>
          </p:cNvGrpSpPr>
          <p:nvPr/>
        </p:nvGrpSpPr>
        <p:grpSpPr bwMode="auto">
          <a:xfrm>
            <a:off x="6496050" y="1619250"/>
            <a:ext cx="1441450" cy="1233488"/>
            <a:chOff x="4092" y="1020"/>
            <a:chExt cx="908" cy="777"/>
          </a:xfrm>
        </p:grpSpPr>
        <p:grpSp>
          <p:nvGrpSpPr>
            <p:cNvPr id="118" name="Group 117"/>
            <p:cNvGrpSpPr>
              <a:grpSpLocks/>
            </p:cNvGrpSpPr>
            <p:nvPr/>
          </p:nvGrpSpPr>
          <p:grpSpPr bwMode="auto">
            <a:xfrm>
              <a:off x="4197" y="1020"/>
              <a:ext cx="595" cy="588"/>
              <a:chOff x="663" y="2784"/>
              <a:chExt cx="595" cy="588"/>
            </a:xfrm>
          </p:grpSpPr>
          <p:grpSp>
            <p:nvGrpSpPr>
              <p:cNvPr id="120" name="Group 118"/>
              <p:cNvGrpSpPr>
                <a:grpSpLocks/>
              </p:cNvGrpSpPr>
              <p:nvPr/>
            </p:nvGrpSpPr>
            <p:grpSpPr bwMode="auto">
              <a:xfrm>
                <a:off x="663" y="2784"/>
                <a:ext cx="588" cy="588"/>
                <a:chOff x="657" y="2748"/>
                <a:chExt cx="588" cy="588"/>
              </a:xfrm>
            </p:grpSpPr>
            <p:sp>
              <p:nvSpPr>
                <p:cNvPr id="123" name="Oval 119"/>
                <p:cNvSpPr>
                  <a:spLocks noChangeArrowheads="1"/>
                </p:cNvSpPr>
                <p:nvPr/>
              </p:nvSpPr>
              <p:spPr bwMode="auto">
                <a:xfrm>
                  <a:off x="657" y="2748"/>
                  <a:ext cx="588" cy="588"/>
                </a:xfrm>
                <a:prstGeom prst="ellipse">
                  <a:avLst/>
                </a:prstGeom>
                <a:solidFill>
                  <a:srgbClr val="FF00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useBgFill="1">
              <p:nvSpPr>
                <p:cNvPr id="124" name="Oval 120"/>
                <p:cNvSpPr>
                  <a:spLocks noChangeArrowheads="1"/>
                </p:cNvSpPr>
                <p:nvPr/>
              </p:nvSpPr>
              <p:spPr bwMode="auto">
                <a:xfrm>
                  <a:off x="702" y="2796"/>
                  <a:ext cx="495" cy="495"/>
                </a:xfrm>
                <a:prstGeom prst="ellipse">
                  <a:avLst/>
                </a:prstGeom>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121" name="Rectangle 121"/>
              <p:cNvSpPr>
                <a:spLocks noChangeArrowheads="1"/>
              </p:cNvSpPr>
              <p:nvPr/>
            </p:nvSpPr>
            <p:spPr bwMode="auto">
              <a:xfrm>
                <a:off x="670" y="2961"/>
                <a:ext cx="588"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sz="1800"/>
                  <a:t>Inserts</a:t>
                </a:r>
              </a:p>
            </p:txBody>
          </p:sp>
          <p:sp>
            <p:nvSpPr>
              <p:cNvPr id="122" name="Rectangle 122"/>
              <p:cNvSpPr>
                <a:spLocks noChangeArrowheads="1"/>
              </p:cNvSpPr>
              <p:nvPr/>
            </p:nvSpPr>
            <p:spPr bwMode="auto">
              <a:xfrm rot="2580000">
                <a:off x="683" y="3039"/>
                <a:ext cx="543" cy="44"/>
              </a:xfrm>
              <a:prstGeom prst="rect">
                <a:avLst/>
              </a:prstGeom>
              <a:solidFill>
                <a:srgbClr val="FF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119" name="Text Box 123"/>
            <p:cNvSpPr txBox="1">
              <a:spLocks noChangeArrowheads="1"/>
            </p:cNvSpPr>
            <p:nvPr/>
          </p:nvSpPr>
          <p:spPr bwMode="auto">
            <a:xfrm>
              <a:off x="4092" y="1566"/>
              <a:ext cx="9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a:t>(off freelist)</a:t>
              </a:r>
            </a:p>
          </p:txBody>
        </p:sp>
      </p:grpSp>
    </p:spTree>
    <p:extLst>
      <p:ext uri="{BB962C8B-B14F-4D97-AF65-F5344CB8AC3E}">
        <p14:creationId xmlns:p14="http://schemas.microsoft.com/office/powerpoint/2010/main" val="3876848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THÔNG TIN VỀ CẤU TRÚC LƯU </a:t>
            </a:r>
            <a:r>
              <a:rPr lang="en-US" kern="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TRỮ</a:t>
            </a:r>
            <a:endParaRPr lang="vi-VN"/>
          </a:p>
        </p:txBody>
      </p:sp>
      <p:pic>
        <p:nvPicPr>
          <p:cNvPr id="3" name="Picture 2"/>
          <p:cNvPicPr>
            <a:picLocks noChangeAspect="1"/>
          </p:cNvPicPr>
          <p:nvPr/>
        </p:nvPicPr>
        <p:blipFill>
          <a:blip r:embed="rId2"/>
          <a:stretch>
            <a:fillRect/>
          </a:stretch>
        </p:blipFill>
        <p:spPr>
          <a:xfrm>
            <a:off x="2714479" y="1213996"/>
            <a:ext cx="6964094" cy="5061865"/>
          </a:xfrm>
          <a:prstGeom prst="rect">
            <a:avLst/>
          </a:prstGeom>
          <a:ln>
            <a:solidFill>
              <a:srgbClr val="FF0000"/>
            </a:solidFill>
          </a:ln>
        </p:spPr>
      </p:pic>
    </p:spTree>
    <p:extLst>
      <p:ext uri="{BB962C8B-B14F-4D97-AF65-F5344CB8AC3E}">
        <p14:creationId xmlns:p14="http://schemas.microsoft.com/office/powerpoint/2010/main" val="36878106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1. Mục </a:t>
            </a:r>
            <a:r>
              <a:rPr lang="en-US" altLang="en-US"/>
              <a:t>đích</a:t>
            </a:r>
            <a:endParaRPr lang="vi-VN"/>
          </a:p>
        </p:txBody>
      </p:sp>
      <p:sp>
        <p:nvSpPr>
          <p:cNvPr id="3" name="Rectangle 2"/>
          <p:cNvSpPr txBox="1">
            <a:spLocks noChangeArrowheads="1"/>
          </p:cNvSpPr>
          <p:nvPr/>
        </p:nvSpPr>
        <p:spPr>
          <a:xfrm>
            <a:off x="914400" y="533400"/>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smtClean="0"/>
              <a:t>Mục đích</a:t>
            </a:r>
          </a:p>
        </p:txBody>
      </p:sp>
      <p:sp>
        <p:nvSpPr>
          <p:cNvPr id="5" name="Rectangle 3"/>
          <p:cNvSpPr txBox="1">
            <a:spLocks noChangeArrowheads="1"/>
          </p:cNvSpPr>
          <p:nvPr/>
        </p:nvSpPr>
        <p:spPr>
          <a:xfrm>
            <a:off x="1749863" y="1409700"/>
            <a:ext cx="8772769" cy="3626534"/>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b="1">
                <a:latin typeface="Times New Roman" panose="02020603050405020304" pitchFamily="18" charset="0"/>
                <a:cs typeface="Times New Roman" panose="02020603050405020304" pitchFamily="18" charset="0"/>
              </a:rPr>
              <a:t>Sau khi hoàn thành bài học này, bạn sẽ có thể: </a:t>
            </a:r>
          </a:p>
          <a:p>
            <a:pPr lvl="1"/>
            <a:r>
              <a:rPr lang="en-US">
                <a:latin typeface="Times New Roman" panose="02020603050405020304" pitchFamily="18" charset="0"/>
                <a:cs typeface="Times New Roman" panose="02020603050405020304" pitchFamily="18" charset="0"/>
              </a:rPr>
              <a:t>Nắm được cấu </a:t>
            </a:r>
            <a:r>
              <a:rPr lang="en-US" smtClean="0">
                <a:latin typeface="Times New Roman" panose="02020603050405020304" pitchFamily="18" charset="0"/>
                <a:cs typeface="Times New Roman" panose="02020603050405020304" pitchFamily="18" charset="0"/>
              </a:rPr>
              <a:t>trúc lưu trữ </a:t>
            </a:r>
            <a:r>
              <a:rPr lang="en-US">
                <a:latin typeface="Times New Roman" panose="02020603050405020304" pitchFamily="18" charset="0"/>
                <a:cs typeface="Times New Roman" panose="02020603050405020304" pitchFamily="18" charset="0"/>
              </a:rPr>
              <a:t>logic của CSDL.</a:t>
            </a:r>
          </a:p>
          <a:p>
            <a:pPr lvl="1"/>
            <a:r>
              <a:rPr lang="en-US" smtClean="0">
                <a:latin typeface="Times New Roman" panose="02020603050405020304" pitchFamily="18" charset="0"/>
                <a:cs typeface="Times New Roman" panose="02020603050405020304" pitchFamily="18" charset="0"/>
              </a:rPr>
              <a:t>Liệt kê các dạng segment và cách sử dụng.</a:t>
            </a:r>
            <a:endParaRPr lang="en-US">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Hiểu về các khái niệm dùng để kiểm soát việc sử dụng không gian trong block.</a:t>
            </a:r>
          </a:p>
          <a:p>
            <a:pPr lvl="1"/>
            <a:r>
              <a:rPr lang="en-US">
                <a:latin typeface="Times New Roman" panose="02020603050405020304" pitchFamily="18" charset="0"/>
                <a:cs typeface="Times New Roman" panose="02020603050405020304" pitchFamily="18" charset="0"/>
              </a:rPr>
              <a:t>Lấy thông tin về cấu trúc lưu trữ.</a:t>
            </a:r>
          </a:p>
        </p:txBody>
      </p:sp>
    </p:spTree>
    <p:extLst>
      <p:ext uri="{BB962C8B-B14F-4D97-AF65-F5344CB8AC3E}">
        <p14:creationId xmlns:p14="http://schemas.microsoft.com/office/powerpoint/2010/main" val="2699636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THÔNG TIN VỀ CẤU TRÚC LƯU </a:t>
            </a:r>
            <a:r>
              <a:rPr lang="en-US" kern="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TRỮ</a:t>
            </a:r>
            <a:endParaRPr lang="vi-VN"/>
          </a:p>
        </p:txBody>
      </p:sp>
      <p:sp>
        <p:nvSpPr>
          <p:cNvPr id="6" name="Rectangle 5"/>
          <p:cNvSpPr/>
          <p:nvPr/>
        </p:nvSpPr>
        <p:spPr>
          <a:xfrm>
            <a:off x="4139984" y="852828"/>
            <a:ext cx="3393429" cy="523220"/>
          </a:xfrm>
          <a:prstGeom prst="rect">
            <a:avLst/>
          </a:prstGeom>
        </p:spPr>
        <p:txBody>
          <a:bodyPr wrap="none">
            <a:spAutoFit/>
          </a:bodyPr>
          <a:lstStyle/>
          <a:p>
            <a:r>
              <a:rPr lang="vi-VN" sz="2800" b="1"/>
              <a:t>DBA_TABLESPACES</a:t>
            </a:r>
          </a:p>
        </p:txBody>
      </p:sp>
      <p:graphicFrame>
        <p:nvGraphicFramePr>
          <p:cNvPr id="3" name="Table 2"/>
          <p:cNvGraphicFramePr>
            <a:graphicFrameLocks noGrp="1"/>
          </p:cNvGraphicFramePr>
          <p:nvPr>
            <p:extLst>
              <p:ext uri="{D42A27DB-BD31-4B8C-83A1-F6EECF244321}">
                <p14:modId xmlns:p14="http://schemas.microsoft.com/office/powerpoint/2010/main" val="2566853885"/>
              </p:ext>
            </p:extLst>
          </p:nvPr>
        </p:nvGraphicFramePr>
        <p:xfrm>
          <a:off x="485149" y="1798079"/>
          <a:ext cx="11303809" cy="4228670"/>
        </p:xfrm>
        <a:graphic>
          <a:graphicData uri="http://schemas.openxmlformats.org/drawingml/2006/table">
            <a:tbl>
              <a:tblPr>
                <a:tableStyleId>{5DA37D80-6434-44D0-A028-1B22A696006F}</a:tableStyleId>
              </a:tblPr>
              <a:tblGrid>
                <a:gridCol w="3022271"/>
                <a:gridCol w="1785649"/>
                <a:gridCol w="6495889"/>
              </a:tblGrid>
              <a:tr h="0">
                <a:tc>
                  <a:txBody>
                    <a:bodyPr/>
                    <a:lstStyle/>
                    <a:p>
                      <a:pPr algn="ctr"/>
                      <a:r>
                        <a:rPr lang="vi-VN" sz="2400" b="1" smtClean="0">
                          <a:solidFill>
                            <a:srgbClr val="00B050"/>
                          </a:solidFill>
                        </a:rPr>
                        <a:t>NAME</a:t>
                      </a:r>
                      <a:endParaRPr lang="vi-VN" sz="2400" b="1">
                        <a:solidFill>
                          <a:srgbClr val="00B050"/>
                        </a:solidFill>
                      </a:endParaRPr>
                    </a:p>
                  </a:txBody>
                  <a:tcPr marL="22430" marR="22430" marT="11215" marB="11215" anchor="ctr"/>
                </a:tc>
                <a:tc>
                  <a:txBody>
                    <a:bodyPr/>
                    <a:lstStyle/>
                    <a:p>
                      <a:pPr algn="ctr"/>
                      <a:r>
                        <a:rPr lang="vi-VN" sz="2400" b="1" smtClean="0">
                          <a:solidFill>
                            <a:srgbClr val="00B050"/>
                          </a:solidFill>
                        </a:rPr>
                        <a:t>TYPE</a:t>
                      </a:r>
                      <a:endParaRPr lang="vi-VN" sz="2400" b="1">
                        <a:solidFill>
                          <a:srgbClr val="00B050"/>
                        </a:solidFill>
                      </a:endParaRPr>
                    </a:p>
                  </a:txBody>
                  <a:tcPr marL="22430" marR="22430" marT="11215" marB="11215" anchor="ctr"/>
                </a:tc>
                <a:tc>
                  <a:txBody>
                    <a:bodyPr/>
                    <a:lstStyle/>
                    <a:p>
                      <a:pPr algn="ctr"/>
                      <a:r>
                        <a:rPr lang="vi-VN" sz="2400" b="1" smtClean="0">
                          <a:solidFill>
                            <a:srgbClr val="00B050"/>
                          </a:solidFill>
                        </a:rPr>
                        <a:t>COMMENTS</a:t>
                      </a:r>
                      <a:endParaRPr lang="vi-VN" sz="2400" b="1">
                        <a:solidFill>
                          <a:srgbClr val="00B050"/>
                        </a:solidFill>
                      </a:endParaRPr>
                    </a:p>
                  </a:txBody>
                  <a:tcPr marL="22430" marR="22430" marT="11215" marB="11215" anchor="ctr"/>
                </a:tc>
              </a:tr>
              <a:tr h="548640">
                <a:tc>
                  <a:txBody>
                    <a:bodyPr/>
                    <a:lstStyle/>
                    <a:p>
                      <a:r>
                        <a:rPr lang="vi-VN" sz="2000" b="1"/>
                        <a:t>TABLESPACE_NAME</a:t>
                      </a:r>
                    </a:p>
                  </a:txBody>
                  <a:tcPr marL="22430" marR="22430" marT="11215" marB="11215" anchor="ctr"/>
                </a:tc>
                <a:tc>
                  <a:txBody>
                    <a:bodyPr/>
                    <a:lstStyle/>
                    <a:p>
                      <a:r>
                        <a:rPr lang="vi-VN" sz="2000"/>
                        <a:t>VARCHAR2(30)</a:t>
                      </a:r>
                    </a:p>
                  </a:txBody>
                  <a:tcPr marL="22430" marR="22430" marT="11215" marB="11215" anchor="ctr"/>
                </a:tc>
                <a:tc>
                  <a:txBody>
                    <a:bodyPr/>
                    <a:lstStyle/>
                    <a:p>
                      <a:r>
                        <a:rPr lang="vi-VN" sz="2000"/>
                        <a:t>Tablespace name</a:t>
                      </a:r>
                    </a:p>
                  </a:txBody>
                  <a:tcPr marL="22430" marR="22430" marT="11215" marB="11215" anchor="ctr"/>
                </a:tc>
              </a:tr>
              <a:tr h="548640">
                <a:tc>
                  <a:txBody>
                    <a:bodyPr/>
                    <a:lstStyle/>
                    <a:p>
                      <a:r>
                        <a:rPr lang="vi-VN" sz="2000" b="1"/>
                        <a:t>INITIAL_EXTENT</a:t>
                      </a:r>
                    </a:p>
                  </a:txBody>
                  <a:tcPr marL="22430" marR="22430" marT="11215" marB="11215" anchor="ctr"/>
                </a:tc>
                <a:tc>
                  <a:txBody>
                    <a:bodyPr/>
                    <a:lstStyle/>
                    <a:p>
                      <a:r>
                        <a:rPr lang="vi-VN" sz="2000"/>
                        <a:t>NUMBER</a:t>
                      </a:r>
                    </a:p>
                  </a:txBody>
                  <a:tcPr marL="22430" marR="22430" marT="11215" marB="11215" anchor="ctr"/>
                </a:tc>
                <a:tc>
                  <a:txBody>
                    <a:bodyPr/>
                    <a:lstStyle/>
                    <a:p>
                      <a:r>
                        <a:rPr lang="vi-VN" sz="2000"/>
                        <a:t>Default initial extent size</a:t>
                      </a:r>
                    </a:p>
                  </a:txBody>
                  <a:tcPr marL="22430" marR="22430" marT="11215" marB="11215" anchor="ctr"/>
                </a:tc>
              </a:tr>
              <a:tr h="548640">
                <a:tc>
                  <a:txBody>
                    <a:bodyPr/>
                    <a:lstStyle/>
                    <a:p>
                      <a:r>
                        <a:rPr lang="vi-VN" sz="2000" b="1"/>
                        <a:t>NEXT_EXTENT</a:t>
                      </a:r>
                    </a:p>
                  </a:txBody>
                  <a:tcPr marL="22430" marR="22430" marT="11215" marB="11215" anchor="ctr"/>
                </a:tc>
                <a:tc>
                  <a:txBody>
                    <a:bodyPr/>
                    <a:lstStyle/>
                    <a:p>
                      <a:r>
                        <a:rPr lang="vi-VN" sz="2000"/>
                        <a:t>NUMBER</a:t>
                      </a:r>
                    </a:p>
                  </a:txBody>
                  <a:tcPr marL="22430" marR="22430" marT="11215" marB="11215" anchor="ctr"/>
                </a:tc>
                <a:tc>
                  <a:txBody>
                    <a:bodyPr/>
                    <a:lstStyle/>
                    <a:p>
                      <a:r>
                        <a:rPr lang="vi-VN" sz="2000"/>
                        <a:t>Default incremental extent size</a:t>
                      </a:r>
                    </a:p>
                  </a:txBody>
                  <a:tcPr marL="22430" marR="22430" marT="11215" marB="11215" anchor="ctr"/>
                </a:tc>
              </a:tr>
              <a:tr h="548640">
                <a:tc>
                  <a:txBody>
                    <a:bodyPr/>
                    <a:lstStyle/>
                    <a:p>
                      <a:r>
                        <a:rPr lang="vi-VN" sz="2000" b="1"/>
                        <a:t>MIN_EXTENTS</a:t>
                      </a:r>
                    </a:p>
                  </a:txBody>
                  <a:tcPr marL="22430" marR="22430" marT="11215" marB="11215" anchor="ctr"/>
                </a:tc>
                <a:tc>
                  <a:txBody>
                    <a:bodyPr/>
                    <a:lstStyle/>
                    <a:p>
                      <a:r>
                        <a:rPr lang="vi-VN" sz="2000"/>
                        <a:t>NUMBER</a:t>
                      </a:r>
                    </a:p>
                  </a:txBody>
                  <a:tcPr marL="22430" marR="22430" marT="11215" marB="11215" anchor="ctr"/>
                </a:tc>
                <a:tc>
                  <a:txBody>
                    <a:bodyPr/>
                    <a:lstStyle/>
                    <a:p>
                      <a:r>
                        <a:rPr lang="en-US" sz="2000"/>
                        <a:t>Default minimum number of extents</a:t>
                      </a:r>
                    </a:p>
                  </a:txBody>
                  <a:tcPr marL="22430" marR="22430" marT="11215" marB="11215" anchor="ctr"/>
                </a:tc>
              </a:tr>
              <a:tr h="548640">
                <a:tc>
                  <a:txBody>
                    <a:bodyPr/>
                    <a:lstStyle/>
                    <a:p>
                      <a:r>
                        <a:rPr lang="vi-VN" sz="2000" b="1"/>
                        <a:t>MAX_EXTENTS</a:t>
                      </a:r>
                    </a:p>
                  </a:txBody>
                  <a:tcPr marL="22430" marR="22430" marT="11215" marB="11215" anchor="ctr"/>
                </a:tc>
                <a:tc>
                  <a:txBody>
                    <a:bodyPr/>
                    <a:lstStyle/>
                    <a:p>
                      <a:r>
                        <a:rPr lang="vi-VN" sz="2000"/>
                        <a:t>NUMBER</a:t>
                      </a:r>
                    </a:p>
                  </a:txBody>
                  <a:tcPr marL="22430" marR="22430" marT="11215" marB="11215" anchor="ctr"/>
                </a:tc>
                <a:tc>
                  <a:txBody>
                    <a:bodyPr/>
                    <a:lstStyle/>
                    <a:p>
                      <a:r>
                        <a:rPr lang="en-US" sz="2000"/>
                        <a:t>Default maximum number of extents</a:t>
                      </a:r>
                    </a:p>
                  </a:txBody>
                  <a:tcPr marL="22430" marR="22430" marT="11215" marB="11215" anchor="ctr"/>
                </a:tc>
              </a:tr>
              <a:tr h="548640">
                <a:tc>
                  <a:txBody>
                    <a:bodyPr/>
                    <a:lstStyle/>
                    <a:p>
                      <a:r>
                        <a:rPr lang="vi-VN" sz="2000" b="1"/>
                        <a:t>STATUS</a:t>
                      </a:r>
                    </a:p>
                  </a:txBody>
                  <a:tcPr marL="22430" marR="22430" marT="11215" marB="11215" anchor="ctr"/>
                </a:tc>
                <a:tc>
                  <a:txBody>
                    <a:bodyPr/>
                    <a:lstStyle/>
                    <a:p>
                      <a:r>
                        <a:rPr lang="vi-VN" sz="2000"/>
                        <a:t>VARCHAR2(9)</a:t>
                      </a:r>
                    </a:p>
                  </a:txBody>
                  <a:tcPr marL="22430" marR="22430" marT="11215" marB="11215" anchor="ctr"/>
                </a:tc>
                <a:tc>
                  <a:txBody>
                    <a:bodyPr/>
                    <a:lstStyle/>
                    <a:p>
                      <a:r>
                        <a:rPr lang="en-US" sz="2000"/>
                        <a:t>Tablespace status: "ONLINE", "OFFLINE", or "READ ONLY"</a:t>
                      </a:r>
                    </a:p>
                  </a:txBody>
                  <a:tcPr marL="22430" marR="22430" marT="11215" marB="11215" anchor="ctr"/>
                </a:tc>
              </a:tr>
              <a:tr h="548640">
                <a:tc>
                  <a:txBody>
                    <a:bodyPr/>
                    <a:lstStyle/>
                    <a:p>
                      <a:r>
                        <a:rPr lang="vi-VN" sz="2000" b="1"/>
                        <a:t>CONTENTS</a:t>
                      </a:r>
                    </a:p>
                  </a:txBody>
                  <a:tcPr marL="22430" marR="22430" marT="11215" marB="11215" anchor="ctr"/>
                </a:tc>
                <a:tc>
                  <a:txBody>
                    <a:bodyPr/>
                    <a:lstStyle/>
                    <a:p>
                      <a:r>
                        <a:rPr lang="vi-VN" sz="2000"/>
                        <a:t>VARCHAR2(9)</a:t>
                      </a:r>
                    </a:p>
                  </a:txBody>
                  <a:tcPr marL="22430" marR="22430" marT="11215" marB="11215" anchor="ctr"/>
                </a:tc>
                <a:tc>
                  <a:txBody>
                    <a:bodyPr/>
                    <a:lstStyle/>
                    <a:p>
                      <a:r>
                        <a:rPr lang="vi-VN" sz="2000"/>
                        <a:t>Tablespace contents: "PERMANENT", or "TEMPORARY"</a:t>
                      </a:r>
                    </a:p>
                  </a:txBody>
                  <a:tcPr marL="22430" marR="22430" marT="11215" marB="11215" anchor="ctr"/>
                </a:tc>
              </a:tr>
            </a:tbl>
          </a:graphicData>
        </a:graphic>
      </p:graphicFrame>
    </p:spTree>
    <p:extLst>
      <p:ext uri="{BB962C8B-B14F-4D97-AF65-F5344CB8AC3E}">
        <p14:creationId xmlns:p14="http://schemas.microsoft.com/office/powerpoint/2010/main" val="12190019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THÔNG TIN VỀ CẤU TRÚC LƯU </a:t>
            </a:r>
            <a:r>
              <a:rPr lang="en-US" kern="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TRỮ</a:t>
            </a:r>
            <a:endParaRPr lang="vi-VN"/>
          </a:p>
        </p:txBody>
      </p:sp>
      <p:graphicFrame>
        <p:nvGraphicFramePr>
          <p:cNvPr id="5" name="Table 4"/>
          <p:cNvGraphicFramePr>
            <a:graphicFrameLocks noGrp="1"/>
          </p:cNvGraphicFramePr>
          <p:nvPr>
            <p:extLst>
              <p:ext uri="{D42A27DB-BD31-4B8C-83A1-F6EECF244321}">
                <p14:modId xmlns:p14="http://schemas.microsoft.com/office/powerpoint/2010/main" val="4224987547"/>
              </p:ext>
            </p:extLst>
          </p:nvPr>
        </p:nvGraphicFramePr>
        <p:xfrm>
          <a:off x="952873" y="1511648"/>
          <a:ext cx="10241979" cy="4389120"/>
        </p:xfrm>
        <a:graphic>
          <a:graphicData uri="http://schemas.openxmlformats.org/drawingml/2006/table">
            <a:tbl>
              <a:tblPr>
                <a:tableStyleId>{5DA37D80-6434-44D0-A028-1B22A696006F}</a:tableStyleId>
              </a:tblPr>
              <a:tblGrid>
                <a:gridCol w="2662525"/>
                <a:gridCol w="1948068"/>
                <a:gridCol w="5631386"/>
              </a:tblGrid>
              <a:tr h="408865">
                <a:tc>
                  <a:txBody>
                    <a:bodyPr/>
                    <a:lstStyle/>
                    <a:p>
                      <a:pPr algn="ctr"/>
                      <a:r>
                        <a:rPr lang="vi-VN" sz="2400" b="1" smtClean="0">
                          <a:solidFill>
                            <a:srgbClr val="00B050"/>
                          </a:solidFill>
                        </a:rPr>
                        <a:t>NAME</a:t>
                      </a:r>
                      <a:endParaRPr lang="vi-VN" sz="2400" b="1">
                        <a:solidFill>
                          <a:srgbClr val="00B050"/>
                        </a:solidFill>
                      </a:endParaRPr>
                    </a:p>
                  </a:txBody>
                  <a:tcPr marL="35377" marR="35377" marT="17688" marB="17688" anchor="ctr"/>
                </a:tc>
                <a:tc>
                  <a:txBody>
                    <a:bodyPr/>
                    <a:lstStyle/>
                    <a:p>
                      <a:pPr algn="ctr"/>
                      <a:r>
                        <a:rPr lang="vi-VN" sz="2400" b="1" smtClean="0">
                          <a:solidFill>
                            <a:srgbClr val="00B050"/>
                          </a:solidFill>
                        </a:rPr>
                        <a:t>TYPE</a:t>
                      </a:r>
                      <a:endParaRPr lang="vi-VN" sz="2400" b="1">
                        <a:solidFill>
                          <a:srgbClr val="00B050"/>
                        </a:solidFill>
                      </a:endParaRPr>
                    </a:p>
                  </a:txBody>
                  <a:tcPr marL="35377" marR="35377" marT="17688" marB="17688" anchor="ctr"/>
                </a:tc>
                <a:tc>
                  <a:txBody>
                    <a:bodyPr/>
                    <a:lstStyle/>
                    <a:p>
                      <a:pPr algn="ctr"/>
                      <a:r>
                        <a:rPr lang="vi-VN" sz="2400" b="1" smtClean="0">
                          <a:solidFill>
                            <a:srgbClr val="00B050"/>
                          </a:solidFill>
                        </a:rPr>
                        <a:t>COMMENTS</a:t>
                      </a:r>
                      <a:endParaRPr lang="vi-VN" sz="2400" b="1">
                        <a:solidFill>
                          <a:srgbClr val="00B050"/>
                        </a:solidFill>
                      </a:endParaRPr>
                    </a:p>
                  </a:txBody>
                  <a:tcPr marL="35377" marR="35377" marT="17688" marB="17688" anchor="ctr"/>
                </a:tc>
              </a:tr>
              <a:tr h="796051">
                <a:tc>
                  <a:txBody>
                    <a:bodyPr/>
                    <a:lstStyle/>
                    <a:p>
                      <a:r>
                        <a:rPr lang="vi-VN" sz="2000" b="1"/>
                        <a:t>FILE_NAME</a:t>
                      </a:r>
                    </a:p>
                  </a:txBody>
                  <a:tcPr marL="35377" marR="35377" marT="17688" marB="17688" anchor="ctr"/>
                </a:tc>
                <a:tc>
                  <a:txBody>
                    <a:bodyPr/>
                    <a:lstStyle/>
                    <a:p>
                      <a:r>
                        <a:rPr lang="vi-VN" sz="2000"/>
                        <a:t>VARCHAR2(513)</a:t>
                      </a:r>
                      <a:endParaRPr lang="vi-VN" sz="2000" b="0"/>
                    </a:p>
                  </a:txBody>
                  <a:tcPr marL="35377" marR="35377" marT="17688" marB="17688" anchor="ctr"/>
                </a:tc>
                <a:tc>
                  <a:txBody>
                    <a:bodyPr/>
                    <a:lstStyle/>
                    <a:p>
                      <a:r>
                        <a:rPr lang="en-US" sz="2000"/>
                        <a:t>Name of the database data file</a:t>
                      </a:r>
                      <a:endParaRPr lang="en-US" sz="2000" b="0"/>
                    </a:p>
                  </a:txBody>
                  <a:tcPr marL="35377" marR="35377" marT="17688" marB="17688" anchor="ctr"/>
                </a:tc>
              </a:tr>
              <a:tr h="796051">
                <a:tc>
                  <a:txBody>
                    <a:bodyPr/>
                    <a:lstStyle/>
                    <a:p>
                      <a:r>
                        <a:rPr lang="vi-VN" sz="2000" b="1"/>
                        <a:t>FILE_ID</a:t>
                      </a:r>
                    </a:p>
                  </a:txBody>
                  <a:tcPr marL="35377" marR="35377" marT="17688" marB="17688" anchor="ctr"/>
                </a:tc>
                <a:tc>
                  <a:txBody>
                    <a:bodyPr/>
                    <a:lstStyle/>
                    <a:p>
                      <a:r>
                        <a:rPr lang="vi-VN" sz="2000"/>
                        <a:t>NUMBER</a:t>
                      </a:r>
                      <a:endParaRPr lang="vi-VN" sz="2000" b="0"/>
                    </a:p>
                  </a:txBody>
                  <a:tcPr marL="35377" marR="35377" marT="17688" marB="17688" anchor="ctr"/>
                </a:tc>
                <a:tc>
                  <a:txBody>
                    <a:bodyPr/>
                    <a:lstStyle/>
                    <a:p>
                      <a:r>
                        <a:rPr lang="en-US" sz="2000"/>
                        <a:t>ID of the database data file</a:t>
                      </a:r>
                      <a:endParaRPr lang="en-US" sz="2000" b="0"/>
                    </a:p>
                  </a:txBody>
                  <a:tcPr marL="35377" marR="35377" marT="17688" marB="17688" anchor="ctr"/>
                </a:tc>
              </a:tr>
              <a:tr h="796051">
                <a:tc>
                  <a:txBody>
                    <a:bodyPr/>
                    <a:lstStyle/>
                    <a:p>
                      <a:r>
                        <a:rPr lang="vi-VN" sz="2000" b="1"/>
                        <a:t>TABLESPACE_NAME</a:t>
                      </a:r>
                    </a:p>
                  </a:txBody>
                  <a:tcPr marL="35377" marR="35377" marT="17688" marB="17688" anchor="ctr"/>
                </a:tc>
                <a:tc>
                  <a:txBody>
                    <a:bodyPr/>
                    <a:lstStyle/>
                    <a:p>
                      <a:r>
                        <a:rPr lang="vi-VN" sz="2000"/>
                        <a:t>VARCHAR2(30)</a:t>
                      </a:r>
                      <a:endParaRPr lang="vi-VN" sz="2000" b="0"/>
                    </a:p>
                  </a:txBody>
                  <a:tcPr marL="35377" marR="35377" marT="17688" marB="17688" anchor="ctr"/>
                </a:tc>
                <a:tc>
                  <a:txBody>
                    <a:bodyPr/>
                    <a:lstStyle/>
                    <a:p>
                      <a:r>
                        <a:rPr lang="en-US" sz="2000"/>
                        <a:t>Name of the tablespace to which the file belongs</a:t>
                      </a:r>
                      <a:endParaRPr lang="en-US" sz="2000" b="0"/>
                    </a:p>
                  </a:txBody>
                  <a:tcPr marL="35377" marR="35377" marT="17688" marB="17688" anchor="ctr"/>
                </a:tc>
              </a:tr>
              <a:tr h="796051">
                <a:tc>
                  <a:txBody>
                    <a:bodyPr/>
                    <a:lstStyle/>
                    <a:p>
                      <a:r>
                        <a:rPr lang="vi-VN" sz="2000" b="1"/>
                        <a:t>BYTES</a:t>
                      </a:r>
                    </a:p>
                  </a:txBody>
                  <a:tcPr marL="35377" marR="35377" marT="17688" marB="17688" anchor="ctr"/>
                </a:tc>
                <a:tc>
                  <a:txBody>
                    <a:bodyPr/>
                    <a:lstStyle/>
                    <a:p>
                      <a:r>
                        <a:rPr lang="vi-VN" sz="2000"/>
                        <a:t>NUMBER</a:t>
                      </a:r>
                      <a:endParaRPr lang="vi-VN" sz="2000" b="0"/>
                    </a:p>
                  </a:txBody>
                  <a:tcPr marL="35377" marR="35377" marT="17688" marB="17688" anchor="ctr"/>
                </a:tc>
                <a:tc>
                  <a:txBody>
                    <a:bodyPr/>
                    <a:lstStyle/>
                    <a:p>
                      <a:r>
                        <a:rPr lang="en-US" sz="2000"/>
                        <a:t>Size of the file in bytes</a:t>
                      </a:r>
                      <a:endParaRPr lang="en-US" sz="2000" b="0"/>
                    </a:p>
                  </a:txBody>
                  <a:tcPr marL="35377" marR="35377" marT="17688" marB="17688" anchor="ctr"/>
                </a:tc>
              </a:tr>
              <a:tr h="796051">
                <a:tc>
                  <a:txBody>
                    <a:bodyPr/>
                    <a:lstStyle/>
                    <a:p>
                      <a:r>
                        <a:rPr lang="vi-VN" sz="2000" b="1"/>
                        <a:t>AUTOEXTENSIBLE</a:t>
                      </a:r>
                    </a:p>
                  </a:txBody>
                  <a:tcPr marL="35377" marR="35377" marT="17688" marB="17688" anchor="ctr"/>
                </a:tc>
                <a:tc>
                  <a:txBody>
                    <a:bodyPr/>
                    <a:lstStyle/>
                    <a:p>
                      <a:r>
                        <a:rPr lang="vi-VN" sz="2000"/>
                        <a:t>VARCHAR2(3)</a:t>
                      </a:r>
                      <a:endParaRPr lang="vi-VN" sz="2000" b="0"/>
                    </a:p>
                  </a:txBody>
                  <a:tcPr marL="35377" marR="35377" marT="17688" marB="17688" anchor="ctr"/>
                </a:tc>
                <a:tc>
                  <a:txBody>
                    <a:bodyPr/>
                    <a:lstStyle/>
                    <a:p>
                      <a:r>
                        <a:rPr lang="en-US" sz="2000"/>
                        <a:t>Autoextensible indicator:  "YES" or "NO"</a:t>
                      </a:r>
                      <a:endParaRPr lang="en-US" sz="2000" b="0"/>
                    </a:p>
                  </a:txBody>
                  <a:tcPr marL="35377" marR="35377" marT="17688" marB="17688" anchor="ctr"/>
                </a:tc>
              </a:tr>
            </a:tbl>
          </a:graphicData>
        </a:graphic>
      </p:graphicFrame>
      <p:sp>
        <p:nvSpPr>
          <p:cNvPr id="6" name="Rectangle 5"/>
          <p:cNvSpPr/>
          <p:nvPr/>
        </p:nvSpPr>
        <p:spPr>
          <a:xfrm>
            <a:off x="4139984" y="852828"/>
            <a:ext cx="3033716" cy="523220"/>
          </a:xfrm>
          <a:prstGeom prst="rect">
            <a:avLst/>
          </a:prstGeom>
        </p:spPr>
        <p:txBody>
          <a:bodyPr wrap="none">
            <a:spAutoFit/>
          </a:bodyPr>
          <a:lstStyle/>
          <a:p>
            <a:r>
              <a:rPr lang="vi-VN" sz="2800" b="1"/>
              <a:t>DBA_DATA_FILES</a:t>
            </a:r>
          </a:p>
        </p:txBody>
      </p:sp>
    </p:spTree>
    <p:extLst>
      <p:ext uri="{BB962C8B-B14F-4D97-AF65-F5344CB8AC3E}">
        <p14:creationId xmlns:p14="http://schemas.microsoft.com/office/powerpoint/2010/main" val="15410173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THÔNG TIN VỀ CẤU TRÚC LƯU </a:t>
            </a:r>
            <a:r>
              <a:rPr lang="en-US" kern="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TRỮ</a:t>
            </a:r>
            <a:endParaRPr lang="vi-VN"/>
          </a:p>
        </p:txBody>
      </p:sp>
      <p:graphicFrame>
        <p:nvGraphicFramePr>
          <p:cNvPr id="5" name="Table 4"/>
          <p:cNvGraphicFramePr>
            <a:graphicFrameLocks noGrp="1"/>
          </p:cNvGraphicFramePr>
          <p:nvPr>
            <p:extLst>
              <p:ext uri="{D42A27DB-BD31-4B8C-83A1-F6EECF244321}">
                <p14:modId xmlns:p14="http://schemas.microsoft.com/office/powerpoint/2010/main" val="3586289435"/>
              </p:ext>
            </p:extLst>
          </p:nvPr>
        </p:nvGraphicFramePr>
        <p:xfrm>
          <a:off x="952873" y="1511648"/>
          <a:ext cx="10241979" cy="4389120"/>
        </p:xfrm>
        <a:graphic>
          <a:graphicData uri="http://schemas.openxmlformats.org/drawingml/2006/table">
            <a:tbl>
              <a:tblPr>
                <a:tableStyleId>{5DA37D80-6434-44D0-A028-1B22A696006F}</a:tableStyleId>
              </a:tblPr>
              <a:tblGrid>
                <a:gridCol w="2662525"/>
                <a:gridCol w="1948068"/>
                <a:gridCol w="5631386"/>
              </a:tblGrid>
              <a:tr h="408865">
                <a:tc>
                  <a:txBody>
                    <a:bodyPr/>
                    <a:lstStyle/>
                    <a:p>
                      <a:pPr algn="ctr"/>
                      <a:r>
                        <a:rPr lang="vi-VN" sz="2400" b="1" smtClean="0">
                          <a:solidFill>
                            <a:srgbClr val="00B050"/>
                          </a:solidFill>
                        </a:rPr>
                        <a:t>NAME</a:t>
                      </a:r>
                      <a:endParaRPr lang="vi-VN" sz="2400" b="1">
                        <a:solidFill>
                          <a:srgbClr val="00B050"/>
                        </a:solidFill>
                      </a:endParaRPr>
                    </a:p>
                  </a:txBody>
                  <a:tcPr marL="35377" marR="35377" marT="17688" marB="17688" anchor="ctr"/>
                </a:tc>
                <a:tc>
                  <a:txBody>
                    <a:bodyPr/>
                    <a:lstStyle/>
                    <a:p>
                      <a:pPr algn="ctr"/>
                      <a:r>
                        <a:rPr lang="vi-VN" sz="2400" b="1" smtClean="0">
                          <a:solidFill>
                            <a:srgbClr val="00B050"/>
                          </a:solidFill>
                        </a:rPr>
                        <a:t>TYPE</a:t>
                      </a:r>
                      <a:endParaRPr lang="vi-VN" sz="2400" b="1">
                        <a:solidFill>
                          <a:srgbClr val="00B050"/>
                        </a:solidFill>
                      </a:endParaRPr>
                    </a:p>
                  </a:txBody>
                  <a:tcPr marL="35377" marR="35377" marT="17688" marB="17688" anchor="ctr"/>
                </a:tc>
                <a:tc>
                  <a:txBody>
                    <a:bodyPr/>
                    <a:lstStyle/>
                    <a:p>
                      <a:pPr algn="ctr"/>
                      <a:r>
                        <a:rPr lang="vi-VN" sz="2400" b="1" smtClean="0">
                          <a:solidFill>
                            <a:srgbClr val="00B050"/>
                          </a:solidFill>
                        </a:rPr>
                        <a:t>COMMENTS</a:t>
                      </a:r>
                      <a:endParaRPr lang="vi-VN" sz="2400" b="1">
                        <a:solidFill>
                          <a:srgbClr val="00B050"/>
                        </a:solidFill>
                      </a:endParaRPr>
                    </a:p>
                  </a:txBody>
                  <a:tcPr marL="35377" marR="35377" marT="17688" marB="17688" anchor="ctr"/>
                </a:tc>
              </a:tr>
              <a:tr h="796051">
                <a:tc>
                  <a:txBody>
                    <a:bodyPr/>
                    <a:lstStyle/>
                    <a:p>
                      <a:r>
                        <a:rPr lang="vi-VN" sz="2000" b="1"/>
                        <a:t>TABLESPACE_NAME</a:t>
                      </a:r>
                    </a:p>
                  </a:txBody>
                  <a:tcPr anchor="ctr"/>
                </a:tc>
                <a:tc>
                  <a:txBody>
                    <a:bodyPr/>
                    <a:lstStyle/>
                    <a:p>
                      <a:r>
                        <a:rPr lang="vi-VN" sz="2000" smtClean="0"/>
                        <a:t>VARCHAR2(30)</a:t>
                      </a:r>
                      <a:endParaRPr lang="vi-VN" sz="2000"/>
                    </a:p>
                  </a:txBody>
                  <a:tcPr anchor="ctr"/>
                </a:tc>
                <a:tc>
                  <a:txBody>
                    <a:bodyPr/>
                    <a:lstStyle/>
                    <a:p>
                      <a:r>
                        <a:rPr lang="en-US" sz="2000" b="0" i="0" kern="1200" smtClean="0">
                          <a:solidFill>
                            <a:schemeClr val="tx1"/>
                          </a:solidFill>
                          <a:effectLst/>
                          <a:latin typeface="+mn-lt"/>
                          <a:ea typeface="+mn-ea"/>
                          <a:cs typeface="+mn-cs"/>
                        </a:rPr>
                        <a:t>Name of the tablespace containing the extent</a:t>
                      </a:r>
                      <a:endParaRPr lang="vi-VN" sz="2000"/>
                    </a:p>
                  </a:txBody>
                  <a:tcPr anchor="ctr"/>
                </a:tc>
              </a:tr>
              <a:tr h="796051">
                <a:tc>
                  <a:txBody>
                    <a:bodyPr/>
                    <a:lstStyle/>
                    <a:p>
                      <a:r>
                        <a:rPr lang="vi-VN" sz="2000" b="1"/>
                        <a:t>FILE_ID</a:t>
                      </a:r>
                    </a:p>
                  </a:txBody>
                  <a:tcPr anchor="ctr"/>
                </a:tc>
                <a:tc>
                  <a:txBody>
                    <a:bodyPr/>
                    <a:lstStyle/>
                    <a:p>
                      <a:r>
                        <a:rPr lang="vi-VN" sz="2000"/>
                        <a:t>NUMBER</a:t>
                      </a:r>
                    </a:p>
                  </a:txBody>
                  <a:tcPr anchor="ctr"/>
                </a:tc>
                <a:tc>
                  <a:txBody>
                    <a:bodyPr/>
                    <a:lstStyle/>
                    <a:p>
                      <a:r>
                        <a:rPr lang="en-US" sz="2000" b="0" i="0" kern="1200" smtClean="0">
                          <a:solidFill>
                            <a:schemeClr val="tx1"/>
                          </a:solidFill>
                          <a:effectLst/>
                          <a:latin typeface="+mn-lt"/>
                          <a:ea typeface="+mn-ea"/>
                          <a:cs typeface="+mn-cs"/>
                        </a:rPr>
                        <a:t>ID number of the file containing the extent</a:t>
                      </a:r>
                      <a:endParaRPr lang="vi-VN" sz="2000"/>
                    </a:p>
                  </a:txBody>
                  <a:tcPr anchor="ctr"/>
                </a:tc>
              </a:tr>
              <a:tr h="796051">
                <a:tc>
                  <a:txBody>
                    <a:bodyPr/>
                    <a:lstStyle/>
                    <a:p>
                      <a:r>
                        <a:rPr lang="vi-VN" sz="2000" b="1"/>
                        <a:t>BLOCK_ID</a:t>
                      </a:r>
                    </a:p>
                  </a:txBody>
                  <a:tcPr anchor="ctr"/>
                </a:tc>
                <a:tc>
                  <a:txBody>
                    <a:bodyPr/>
                    <a:lstStyle/>
                    <a:p>
                      <a:r>
                        <a:rPr lang="vi-VN" sz="2000" smtClean="0"/>
                        <a:t>NUMBER</a:t>
                      </a:r>
                      <a:endParaRPr lang="vi-VN" sz="2000"/>
                    </a:p>
                  </a:txBody>
                  <a:tcPr anchor="ctr"/>
                </a:tc>
                <a:tc>
                  <a:txBody>
                    <a:bodyPr/>
                    <a:lstStyle/>
                    <a:p>
                      <a:r>
                        <a:rPr lang="en-US" sz="2000" b="0" i="0" kern="1200" smtClean="0">
                          <a:solidFill>
                            <a:schemeClr val="tx1"/>
                          </a:solidFill>
                          <a:effectLst/>
                          <a:latin typeface="+mn-lt"/>
                          <a:ea typeface="+mn-ea"/>
                          <a:cs typeface="+mn-cs"/>
                        </a:rPr>
                        <a:t>Starting block number of the extent</a:t>
                      </a:r>
                      <a:endParaRPr lang="vi-VN" sz="2000"/>
                    </a:p>
                  </a:txBody>
                  <a:tcPr anchor="ctr"/>
                </a:tc>
              </a:tr>
              <a:tr h="796051">
                <a:tc>
                  <a:txBody>
                    <a:bodyPr/>
                    <a:lstStyle/>
                    <a:p>
                      <a:r>
                        <a:rPr lang="vi-VN" sz="2000" b="1"/>
                        <a:t>BYTES</a:t>
                      </a:r>
                    </a:p>
                  </a:txBody>
                  <a:tcPr anchor="ctr"/>
                </a:tc>
                <a:tc>
                  <a:txBody>
                    <a:bodyPr/>
                    <a:lstStyle/>
                    <a:p>
                      <a:r>
                        <a:rPr lang="vi-VN" sz="2000"/>
                        <a:t>NUMBER</a:t>
                      </a:r>
                    </a:p>
                  </a:txBody>
                  <a:tcPr anchor="ctr"/>
                </a:tc>
                <a:tc>
                  <a:txBody>
                    <a:bodyPr/>
                    <a:lstStyle/>
                    <a:p>
                      <a:r>
                        <a:rPr lang="en-US" sz="2000" b="0" i="0" kern="1200" smtClean="0">
                          <a:solidFill>
                            <a:schemeClr val="tx1"/>
                          </a:solidFill>
                          <a:effectLst/>
                          <a:latin typeface="+mn-lt"/>
                          <a:ea typeface="+mn-ea"/>
                          <a:cs typeface="+mn-cs"/>
                        </a:rPr>
                        <a:t>Size of the extent in bytes</a:t>
                      </a:r>
                      <a:endParaRPr lang="vi-VN" sz="2000"/>
                    </a:p>
                  </a:txBody>
                  <a:tcPr anchor="ctr"/>
                </a:tc>
              </a:tr>
              <a:tr h="796051">
                <a:tc>
                  <a:txBody>
                    <a:bodyPr/>
                    <a:lstStyle/>
                    <a:p>
                      <a:r>
                        <a:rPr lang="vi-VN" sz="2000" b="1"/>
                        <a:t>BLOCKS</a:t>
                      </a:r>
                    </a:p>
                  </a:txBody>
                  <a:tcPr anchor="ctr"/>
                </a:tc>
                <a:tc>
                  <a:txBody>
                    <a:bodyPr/>
                    <a:lstStyle/>
                    <a:p>
                      <a:r>
                        <a:rPr lang="vi-VN" sz="2000"/>
                        <a:t>NUMBER</a:t>
                      </a:r>
                    </a:p>
                  </a:txBody>
                  <a:tcPr anchor="ctr"/>
                </a:tc>
                <a:tc>
                  <a:txBody>
                    <a:bodyPr/>
                    <a:lstStyle/>
                    <a:p>
                      <a:r>
                        <a:rPr lang="en-US" sz="2000" b="0" i="0" kern="1200" smtClean="0">
                          <a:solidFill>
                            <a:schemeClr val="tx1"/>
                          </a:solidFill>
                          <a:effectLst/>
                          <a:latin typeface="+mn-lt"/>
                          <a:ea typeface="+mn-ea"/>
                          <a:cs typeface="+mn-cs"/>
                        </a:rPr>
                        <a:t>Size of the extent in ORACLE blocks</a:t>
                      </a:r>
                      <a:endParaRPr lang="vi-VN" sz="2000"/>
                    </a:p>
                  </a:txBody>
                  <a:tcPr anchor="ctr"/>
                </a:tc>
              </a:tr>
            </a:tbl>
          </a:graphicData>
        </a:graphic>
      </p:graphicFrame>
      <p:sp>
        <p:nvSpPr>
          <p:cNvPr id="6" name="Rectangle 5"/>
          <p:cNvSpPr/>
          <p:nvPr/>
        </p:nvSpPr>
        <p:spPr>
          <a:xfrm>
            <a:off x="4139984" y="852828"/>
            <a:ext cx="3097899" cy="523220"/>
          </a:xfrm>
          <a:prstGeom prst="rect">
            <a:avLst/>
          </a:prstGeom>
        </p:spPr>
        <p:txBody>
          <a:bodyPr wrap="none">
            <a:spAutoFit/>
          </a:bodyPr>
          <a:lstStyle/>
          <a:p>
            <a:r>
              <a:rPr lang="vi-VN" sz="2800" b="1" smtClean="0"/>
              <a:t>DBA_FREE_SPACE</a:t>
            </a:r>
            <a:endParaRPr lang="vi-VN" sz="2800" b="1"/>
          </a:p>
        </p:txBody>
      </p:sp>
    </p:spTree>
    <p:extLst>
      <p:ext uri="{BB962C8B-B14F-4D97-AF65-F5344CB8AC3E}">
        <p14:creationId xmlns:p14="http://schemas.microsoft.com/office/powerpoint/2010/main" val="22639546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THÔNG TIN VỀ CẤU TRÚC LƯU </a:t>
            </a:r>
            <a:r>
              <a:rPr lang="en-US" kern="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TRỮ</a:t>
            </a:r>
            <a:endParaRPr lang="vi-VN"/>
          </a:p>
        </p:txBody>
      </p:sp>
      <p:sp>
        <p:nvSpPr>
          <p:cNvPr id="6" name="Rectangle 5"/>
          <p:cNvSpPr/>
          <p:nvPr/>
        </p:nvSpPr>
        <p:spPr>
          <a:xfrm>
            <a:off x="4139984" y="852828"/>
            <a:ext cx="2959465" cy="523220"/>
          </a:xfrm>
          <a:prstGeom prst="rect">
            <a:avLst/>
          </a:prstGeom>
        </p:spPr>
        <p:txBody>
          <a:bodyPr wrap="none">
            <a:spAutoFit/>
          </a:bodyPr>
          <a:lstStyle/>
          <a:p>
            <a:r>
              <a:rPr lang="vi-VN" sz="2800" b="1" smtClean="0"/>
              <a:t>DBA_SEGMENTS</a:t>
            </a:r>
            <a:endParaRPr lang="vi-VN" sz="2800" b="1"/>
          </a:p>
        </p:txBody>
      </p:sp>
      <p:graphicFrame>
        <p:nvGraphicFramePr>
          <p:cNvPr id="3" name="Table 2"/>
          <p:cNvGraphicFramePr>
            <a:graphicFrameLocks noGrp="1"/>
          </p:cNvGraphicFramePr>
          <p:nvPr>
            <p:extLst>
              <p:ext uri="{D42A27DB-BD31-4B8C-83A1-F6EECF244321}">
                <p14:modId xmlns:p14="http://schemas.microsoft.com/office/powerpoint/2010/main" val="1116978861"/>
              </p:ext>
            </p:extLst>
          </p:nvPr>
        </p:nvGraphicFramePr>
        <p:xfrm>
          <a:off x="582523" y="1727740"/>
          <a:ext cx="11422243" cy="4294053"/>
        </p:xfrm>
        <a:graphic>
          <a:graphicData uri="http://schemas.openxmlformats.org/drawingml/2006/table">
            <a:tbl>
              <a:tblPr>
                <a:tableStyleId>{5DA37D80-6434-44D0-A028-1B22A696006F}</a:tableStyleId>
              </a:tblPr>
              <a:tblGrid>
                <a:gridCol w="2476793"/>
                <a:gridCol w="1793533"/>
                <a:gridCol w="7151917"/>
              </a:tblGrid>
              <a:tr h="453573">
                <a:tc>
                  <a:txBody>
                    <a:bodyPr/>
                    <a:lstStyle/>
                    <a:p>
                      <a:pPr algn="ctr"/>
                      <a:r>
                        <a:rPr lang="vi-VN" sz="2400" b="1" smtClean="0">
                          <a:solidFill>
                            <a:srgbClr val="00B050"/>
                          </a:solidFill>
                        </a:rPr>
                        <a:t>NAME</a:t>
                      </a:r>
                      <a:endParaRPr lang="vi-VN" sz="2400" b="1">
                        <a:solidFill>
                          <a:srgbClr val="00B050"/>
                        </a:solidFill>
                      </a:endParaRPr>
                    </a:p>
                  </a:txBody>
                  <a:tcPr marL="26372" marR="26372" marT="13186" marB="13186" anchor="ctr"/>
                </a:tc>
                <a:tc>
                  <a:txBody>
                    <a:bodyPr/>
                    <a:lstStyle/>
                    <a:p>
                      <a:pPr algn="ctr"/>
                      <a:r>
                        <a:rPr lang="vi-VN" sz="2400" b="1" smtClean="0">
                          <a:solidFill>
                            <a:srgbClr val="00B050"/>
                          </a:solidFill>
                        </a:rPr>
                        <a:t>TYPE</a:t>
                      </a:r>
                      <a:endParaRPr lang="vi-VN" sz="2400" b="1">
                        <a:solidFill>
                          <a:srgbClr val="00B050"/>
                        </a:solidFill>
                      </a:endParaRPr>
                    </a:p>
                  </a:txBody>
                  <a:tcPr marL="26372" marR="26372" marT="13186" marB="13186" anchor="ctr"/>
                </a:tc>
                <a:tc>
                  <a:txBody>
                    <a:bodyPr/>
                    <a:lstStyle/>
                    <a:p>
                      <a:pPr algn="ctr"/>
                      <a:r>
                        <a:rPr lang="vi-VN" sz="2400" b="1" smtClean="0">
                          <a:solidFill>
                            <a:srgbClr val="00B050"/>
                          </a:solidFill>
                        </a:rPr>
                        <a:t>COMMENTS</a:t>
                      </a:r>
                      <a:endParaRPr lang="vi-VN" sz="2400" b="1">
                        <a:solidFill>
                          <a:srgbClr val="00B050"/>
                        </a:solidFill>
                      </a:endParaRPr>
                    </a:p>
                  </a:txBody>
                  <a:tcPr marL="26372" marR="26372" marT="13186" marB="13186" anchor="ctr"/>
                </a:tc>
              </a:tr>
              <a:tr h="548640">
                <a:tc>
                  <a:txBody>
                    <a:bodyPr/>
                    <a:lstStyle/>
                    <a:p>
                      <a:r>
                        <a:rPr lang="vi-VN" sz="2000" b="1"/>
                        <a:t>OWNER</a:t>
                      </a:r>
                    </a:p>
                  </a:txBody>
                  <a:tcPr marL="26372" marR="26372" marT="13186" marB="13186" anchor="ctr"/>
                </a:tc>
                <a:tc>
                  <a:txBody>
                    <a:bodyPr/>
                    <a:lstStyle/>
                    <a:p>
                      <a:r>
                        <a:rPr lang="vi-VN" sz="2000"/>
                        <a:t>VARCHAR2(30)</a:t>
                      </a:r>
                    </a:p>
                  </a:txBody>
                  <a:tcPr marL="26372" marR="26372" marT="13186" marB="13186" anchor="ctr"/>
                </a:tc>
                <a:tc>
                  <a:txBody>
                    <a:bodyPr/>
                    <a:lstStyle/>
                    <a:p>
                      <a:r>
                        <a:rPr lang="en-US" sz="2000"/>
                        <a:t>Username of the segment owner</a:t>
                      </a:r>
                    </a:p>
                  </a:txBody>
                  <a:tcPr marL="26372" marR="26372" marT="13186" marB="13186" anchor="ctr"/>
                </a:tc>
              </a:tr>
              <a:tr h="548640">
                <a:tc>
                  <a:txBody>
                    <a:bodyPr/>
                    <a:lstStyle/>
                    <a:p>
                      <a:r>
                        <a:rPr lang="vi-VN" sz="2000" b="1"/>
                        <a:t>SEGMENT_NAME</a:t>
                      </a:r>
                    </a:p>
                  </a:txBody>
                  <a:tcPr marL="26372" marR="26372" marT="13186" marB="13186" anchor="ctr"/>
                </a:tc>
                <a:tc>
                  <a:txBody>
                    <a:bodyPr/>
                    <a:lstStyle/>
                    <a:p>
                      <a:r>
                        <a:rPr lang="vi-VN" sz="2000"/>
                        <a:t>VARCHAR2(81)</a:t>
                      </a:r>
                    </a:p>
                  </a:txBody>
                  <a:tcPr marL="26372" marR="26372" marT="13186" marB="13186" anchor="ctr"/>
                </a:tc>
                <a:tc>
                  <a:txBody>
                    <a:bodyPr/>
                    <a:lstStyle/>
                    <a:p>
                      <a:r>
                        <a:rPr lang="en-US" sz="2000"/>
                        <a:t>Name, if any, of the segment</a:t>
                      </a:r>
                    </a:p>
                  </a:txBody>
                  <a:tcPr marL="26372" marR="26372" marT="13186" marB="13186" anchor="ctr"/>
                </a:tc>
              </a:tr>
              <a:tr h="548640">
                <a:tc>
                  <a:txBody>
                    <a:bodyPr/>
                    <a:lstStyle/>
                    <a:p>
                      <a:r>
                        <a:rPr lang="vi-VN" sz="2000" b="1"/>
                        <a:t>SEGMENT_TYPE</a:t>
                      </a:r>
                    </a:p>
                  </a:txBody>
                  <a:tcPr marL="26372" marR="26372" marT="13186" marB="13186" anchor="ctr"/>
                </a:tc>
                <a:tc>
                  <a:txBody>
                    <a:bodyPr/>
                    <a:lstStyle/>
                    <a:p>
                      <a:r>
                        <a:rPr lang="vi-VN" sz="2000"/>
                        <a:t>VARCHAR2(18)</a:t>
                      </a:r>
                    </a:p>
                  </a:txBody>
                  <a:tcPr marL="26372" marR="26372" marT="13186" marB="13186" anchor="ctr"/>
                </a:tc>
                <a:tc>
                  <a:txBody>
                    <a:bodyPr/>
                    <a:lstStyle/>
                    <a:p>
                      <a:r>
                        <a:rPr lang="en-US" sz="2000"/>
                        <a:t>Type of segment:  "TABLE", "CLUSTER", "INDEX", "ROLLBACK</a:t>
                      </a:r>
                      <a:r>
                        <a:rPr lang="en-US" sz="2000" smtClean="0"/>
                        <a:t>",...</a:t>
                      </a:r>
                      <a:endParaRPr lang="en-US" sz="2000"/>
                    </a:p>
                  </a:txBody>
                  <a:tcPr marL="26372" marR="26372" marT="13186" marB="13186" anchor="ctr"/>
                </a:tc>
              </a:tr>
              <a:tr h="548640">
                <a:tc>
                  <a:txBody>
                    <a:bodyPr/>
                    <a:lstStyle/>
                    <a:p>
                      <a:r>
                        <a:rPr lang="vi-VN" sz="2000" b="1"/>
                        <a:t>TABLESPACE_NAME</a:t>
                      </a:r>
                    </a:p>
                  </a:txBody>
                  <a:tcPr marL="26372" marR="26372" marT="13186" marB="13186" anchor="ctr"/>
                </a:tc>
                <a:tc>
                  <a:txBody>
                    <a:bodyPr/>
                    <a:lstStyle/>
                    <a:p>
                      <a:r>
                        <a:rPr lang="vi-VN" sz="2000"/>
                        <a:t>VARCHAR2(30)</a:t>
                      </a:r>
                    </a:p>
                  </a:txBody>
                  <a:tcPr marL="26372" marR="26372" marT="13186" marB="13186" anchor="ctr"/>
                </a:tc>
                <a:tc>
                  <a:txBody>
                    <a:bodyPr/>
                    <a:lstStyle/>
                    <a:p>
                      <a:r>
                        <a:rPr lang="en-US" sz="2000"/>
                        <a:t>Name of the tablespace containing the segment</a:t>
                      </a:r>
                    </a:p>
                  </a:txBody>
                  <a:tcPr marL="26372" marR="26372" marT="13186" marB="13186" anchor="ctr"/>
                </a:tc>
              </a:tr>
              <a:tr h="548640">
                <a:tc>
                  <a:txBody>
                    <a:bodyPr/>
                    <a:lstStyle/>
                    <a:p>
                      <a:r>
                        <a:rPr lang="vi-VN" sz="2000" b="1"/>
                        <a:t>BYTES</a:t>
                      </a:r>
                    </a:p>
                  </a:txBody>
                  <a:tcPr marL="26372" marR="26372" marT="13186" marB="13186" anchor="ctr"/>
                </a:tc>
                <a:tc>
                  <a:txBody>
                    <a:bodyPr/>
                    <a:lstStyle/>
                    <a:p>
                      <a:r>
                        <a:rPr lang="vi-VN" sz="2000"/>
                        <a:t>NUMBER</a:t>
                      </a:r>
                    </a:p>
                  </a:txBody>
                  <a:tcPr marL="26372" marR="26372" marT="13186" marB="13186" anchor="ctr"/>
                </a:tc>
                <a:tc>
                  <a:txBody>
                    <a:bodyPr/>
                    <a:lstStyle/>
                    <a:p>
                      <a:r>
                        <a:rPr lang="en-US" sz="2000"/>
                        <a:t>Size, in bytes, of the segment</a:t>
                      </a:r>
                    </a:p>
                  </a:txBody>
                  <a:tcPr marL="26372" marR="26372" marT="13186" marB="13186" anchor="ctr"/>
                </a:tc>
              </a:tr>
              <a:tr h="548640">
                <a:tc>
                  <a:txBody>
                    <a:bodyPr/>
                    <a:lstStyle/>
                    <a:p>
                      <a:r>
                        <a:rPr lang="vi-VN" sz="2000" b="1"/>
                        <a:t>BLOCKS</a:t>
                      </a:r>
                    </a:p>
                  </a:txBody>
                  <a:tcPr marL="26372" marR="26372" marT="13186" marB="13186" anchor="ctr"/>
                </a:tc>
                <a:tc>
                  <a:txBody>
                    <a:bodyPr/>
                    <a:lstStyle/>
                    <a:p>
                      <a:r>
                        <a:rPr lang="vi-VN" sz="2000"/>
                        <a:t>NUMBER</a:t>
                      </a:r>
                    </a:p>
                  </a:txBody>
                  <a:tcPr marL="26372" marR="26372" marT="13186" marB="13186" anchor="ctr"/>
                </a:tc>
                <a:tc>
                  <a:txBody>
                    <a:bodyPr/>
                    <a:lstStyle/>
                    <a:p>
                      <a:r>
                        <a:rPr lang="en-US" sz="2000"/>
                        <a:t>Size, in Oracle blocks, of the segment</a:t>
                      </a:r>
                    </a:p>
                  </a:txBody>
                  <a:tcPr marL="26372" marR="26372" marT="13186" marB="13186" anchor="ctr"/>
                </a:tc>
              </a:tr>
              <a:tr h="548640">
                <a:tc>
                  <a:txBody>
                    <a:bodyPr/>
                    <a:lstStyle/>
                    <a:p>
                      <a:r>
                        <a:rPr lang="vi-VN" sz="2000" b="1"/>
                        <a:t>EXTENTS</a:t>
                      </a:r>
                    </a:p>
                  </a:txBody>
                  <a:tcPr marL="26372" marR="26372" marT="13186" marB="13186" anchor="ctr"/>
                </a:tc>
                <a:tc>
                  <a:txBody>
                    <a:bodyPr/>
                    <a:lstStyle/>
                    <a:p>
                      <a:r>
                        <a:rPr lang="vi-VN" sz="2000"/>
                        <a:t>NUMBER</a:t>
                      </a:r>
                    </a:p>
                  </a:txBody>
                  <a:tcPr marL="26372" marR="26372" marT="13186" marB="13186" anchor="ctr"/>
                </a:tc>
                <a:tc>
                  <a:txBody>
                    <a:bodyPr/>
                    <a:lstStyle/>
                    <a:p>
                      <a:r>
                        <a:rPr lang="en-US" sz="2000"/>
                        <a:t>Number of extents allocated to the segment</a:t>
                      </a:r>
                    </a:p>
                  </a:txBody>
                  <a:tcPr marL="26372" marR="26372" marT="13186" marB="13186" anchor="ctr"/>
                </a:tc>
              </a:tr>
            </a:tbl>
          </a:graphicData>
        </a:graphic>
      </p:graphicFrame>
    </p:spTree>
    <p:extLst>
      <p:ext uri="{BB962C8B-B14F-4D97-AF65-F5344CB8AC3E}">
        <p14:creationId xmlns:p14="http://schemas.microsoft.com/office/powerpoint/2010/main" val="36517895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THÔNG TIN VỀ CẤU TRÚC LƯU </a:t>
            </a:r>
            <a:r>
              <a:rPr lang="en-US" kern="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TRỮ</a:t>
            </a:r>
            <a:endParaRPr lang="vi-VN"/>
          </a:p>
        </p:txBody>
      </p:sp>
      <p:sp>
        <p:nvSpPr>
          <p:cNvPr id="6" name="Rectangle 5"/>
          <p:cNvSpPr/>
          <p:nvPr/>
        </p:nvSpPr>
        <p:spPr>
          <a:xfrm>
            <a:off x="4139984" y="852828"/>
            <a:ext cx="2619563" cy="523220"/>
          </a:xfrm>
          <a:prstGeom prst="rect">
            <a:avLst/>
          </a:prstGeom>
        </p:spPr>
        <p:txBody>
          <a:bodyPr wrap="none">
            <a:spAutoFit/>
          </a:bodyPr>
          <a:lstStyle/>
          <a:p>
            <a:r>
              <a:rPr lang="vi-VN" sz="2800" b="1" smtClean="0"/>
              <a:t>DBA_EXTENTS</a:t>
            </a:r>
            <a:endParaRPr lang="vi-VN" sz="2800" b="1"/>
          </a:p>
        </p:txBody>
      </p:sp>
      <p:graphicFrame>
        <p:nvGraphicFramePr>
          <p:cNvPr id="3" name="Table 2"/>
          <p:cNvGraphicFramePr>
            <a:graphicFrameLocks noGrp="1"/>
          </p:cNvGraphicFramePr>
          <p:nvPr>
            <p:extLst>
              <p:ext uri="{D42A27DB-BD31-4B8C-83A1-F6EECF244321}">
                <p14:modId xmlns:p14="http://schemas.microsoft.com/office/powerpoint/2010/main" val="2181117803"/>
              </p:ext>
            </p:extLst>
          </p:nvPr>
        </p:nvGraphicFramePr>
        <p:xfrm>
          <a:off x="469982" y="1558928"/>
          <a:ext cx="11422243" cy="4842693"/>
        </p:xfrm>
        <a:graphic>
          <a:graphicData uri="http://schemas.openxmlformats.org/drawingml/2006/table">
            <a:tbl>
              <a:tblPr>
                <a:tableStyleId>{5DA37D80-6434-44D0-A028-1B22A696006F}</a:tableStyleId>
              </a:tblPr>
              <a:tblGrid>
                <a:gridCol w="2476793"/>
                <a:gridCol w="1793533"/>
                <a:gridCol w="7151917"/>
              </a:tblGrid>
              <a:tr h="453573">
                <a:tc>
                  <a:txBody>
                    <a:bodyPr/>
                    <a:lstStyle/>
                    <a:p>
                      <a:pPr algn="ctr"/>
                      <a:r>
                        <a:rPr lang="vi-VN" sz="2400" b="1" smtClean="0">
                          <a:solidFill>
                            <a:srgbClr val="00B050"/>
                          </a:solidFill>
                        </a:rPr>
                        <a:t>NAME</a:t>
                      </a:r>
                      <a:endParaRPr lang="vi-VN" sz="2400" b="1">
                        <a:solidFill>
                          <a:srgbClr val="00B050"/>
                        </a:solidFill>
                      </a:endParaRPr>
                    </a:p>
                  </a:txBody>
                  <a:tcPr marL="26372" marR="26372" marT="13186" marB="13186" anchor="ctr"/>
                </a:tc>
                <a:tc>
                  <a:txBody>
                    <a:bodyPr/>
                    <a:lstStyle/>
                    <a:p>
                      <a:pPr algn="ctr"/>
                      <a:r>
                        <a:rPr lang="vi-VN" sz="2400" b="1" smtClean="0">
                          <a:solidFill>
                            <a:srgbClr val="00B050"/>
                          </a:solidFill>
                        </a:rPr>
                        <a:t>TYPE</a:t>
                      </a:r>
                      <a:endParaRPr lang="vi-VN" sz="2400" b="1">
                        <a:solidFill>
                          <a:srgbClr val="00B050"/>
                        </a:solidFill>
                      </a:endParaRPr>
                    </a:p>
                  </a:txBody>
                  <a:tcPr marL="26372" marR="26372" marT="13186" marB="13186" anchor="ctr"/>
                </a:tc>
                <a:tc>
                  <a:txBody>
                    <a:bodyPr/>
                    <a:lstStyle/>
                    <a:p>
                      <a:pPr algn="ctr"/>
                      <a:r>
                        <a:rPr lang="vi-VN" sz="2400" b="1" smtClean="0">
                          <a:solidFill>
                            <a:srgbClr val="00B050"/>
                          </a:solidFill>
                        </a:rPr>
                        <a:t>COMMENTS</a:t>
                      </a:r>
                      <a:endParaRPr lang="vi-VN" sz="2400" b="1">
                        <a:solidFill>
                          <a:srgbClr val="00B050"/>
                        </a:solidFill>
                      </a:endParaRPr>
                    </a:p>
                  </a:txBody>
                  <a:tcPr marL="26372" marR="26372" marT="13186" marB="13186" anchor="ctr"/>
                </a:tc>
              </a:tr>
              <a:tr h="548640">
                <a:tc>
                  <a:txBody>
                    <a:bodyPr/>
                    <a:lstStyle/>
                    <a:p>
                      <a:r>
                        <a:rPr lang="vi-VN" sz="2000" b="1"/>
                        <a:t>OWNER</a:t>
                      </a:r>
                    </a:p>
                  </a:txBody>
                  <a:tcPr marL="26372" marR="26372" marT="13186" marB="13186" anchor="ctr"/>
                </a:tc>
                <a:tc>
                  <a:txBody>
                    <a:bodyPr/>
                    <a:lstStyle/>
                    <a:p>
                      <a:r>
                        <a:rPr lang="vi-VN" sz="2000"/>
                        <a:t>VARCHAR2(30)</a:t>
                      </a:r>
                    </a:p>
                  </a:txBody>
                  <a:tcPr marL="26372" marR="26372" marT="13186" marB="13186" anchor="ctr"/>
                </a:tc>
                <a:tc>
                  <a:txBody>
                    <a:bodyPr/>
                    <a:lstStyle/>
                    <a:p>
                      <a:r>
                        <a:rPr lang="en-US" sz="2000"/>
                        <a:t>Username of the segment owner</a:t>
                      </a:r>
                    </a:p>
                  </a:txBody>
                  <a:tcPr marL="26372" marR="26372" marT="13186" marB="13186" anchor="ctr"/>
                </a:tc>
              </a:tr>
              <a:tr h="548640">
                <a:tc>
                  <a:txBody>
                    <a:bodyPr/>
                    <a:lstStyle/>
                    <a:p>
                      <a:r>
                        <a:rPr lang="vi-VN" sz="2000" b="1"/>
                        <a:t>SEGMENT_NAME</a:t>
                      </a:r>
                    </a:p>
                  </a:txBody>
                  <a:tcPr marL="26372" marR="26372" marT="13186" marB="13186" anchor="ctr"/>
                </a:tc>
                <a:tc>
                  <a:txBody>
                    <a:bodyPr/>
                    <a:lstStyle/>
                    <a:p>
                      <a:r>
                        <a:rPr lang="vi-VN" sz="2000"/>
                        <a:t>VARCHAR2(81)</a:t>
                      </a:r>
                    </a:p>
                  </a:txBody>
                  <a:tcPr marL="26372" marR="26372" marT="13186" marB="13186" anchor="ctr"/>
                </a:tc>
                <a:tc>
                  <a:txBody>
                    <a:bodyPr/>
                    <a:lstStyle/>
                    <a:p>
                      <a:r>
                        <a:rPr lang="en-US" sz="2000"/>
                        <a:t>Name, if any, of the segment</a:t>
                      </a:r>
                    </a:p>
                  </a:txBody>
                  <a:tcPr marL="26372" marR="26372" marT="13186" marB="13186" anchor="ctr"/>
                </a:tc>
              </a:tr>
              <a:tr h="548640">
                <a:tc>
                  <a:txBody>
                    <a:bodyPr/>
                    <a:lstStyle/>
                    <a:p>
                      <a:r>
                        <a:rPr lang="vi-VN" sz="2000" b="1"/>
                        <a:t>SEGMENT_TYPE</a:t>
                      </a:r>
                    </a:p>
                  </a:txBody>
                  <a:tcPr marL="26372" marR="26372" marT="13186" marB="13186" anchor="ctr"/>
                </a:tc>
                <a:tc>
                  <a:txBody>
                    <a:bodyPr/>
                    <a:lstStyle/>
                    <a:p>
                      <a:r>
                        <a:rPr lang="vi-VN" sz="2000"/>
                        <a:t>VARCHAR2(18)</a:t>
                      </a:r>
                    </a:p>
                  </a:txBody>
                  <a:tcPr marL="26372" marR="26372" marT="13186" marB="13186" anchor="ctr"/>
                </a:tc>
                <a:tc>
                  <a:txBody>
                    <a:bodyPr/>
                    <a:lstStyle/>
                    <a:p>
                      <a:r>
                        <a:rPr lang="en-US" sz="2000"/>
                        <a:t>Type of segment:  "TABLE", "CLUSTER", "INDEX", "ROLLBACK</a:t>
                      </a:r>
                      <a:r>
                        <a:rPr lang="en-US" sz="2000" smtClean="0"/>
                        <a:t>",...</a:t>
                      </a:r>
                      <a:endParaRPr lang="en-US" sz="2000"/>
                    </a:p>
                  </a:txBody>
                  <a:tcPr marL="26372" marR="26372" marT="13186" marB="13186" anchor="ctr"/>
                </a:tc>
              </a:tr>
              <a:tr h="548640">
                <a:tc>
                  <a:txBody>
                    <a:bodyPr/>
                    <a:lstStyle/>
                    <a:p>
                      <a:r>
                        <a:rPr lang="vi-VN" sz="2000" b="1"/>
                        <a:t>TABLESPACE_NAME</a:t>
                      </a:r>
                    </a:p>
                  </a:txBody>
                  <a:tcPr marL="26372" marR="26372" marT="13186" marB="13186" anchor="ctr"/>
                </a:tc>
                <a:tc>
                  <a:txBody>
                    <a:bodyPr/>
                    <a:lstStyle/>
                    <a:p>
                      <a:r>
                        <a:rPr lang="vi-VN" sz="2000"/>
                        <a:t>VARCHAR2(30)</a:t>
                      </a:r>
                    </a:p>
                  </a:txBody>
                  <a:tcPr marL="26372" marR="26372" marT="13186" marB="13186" anchor="ctr"/>
                </a:tc>
                <a:tc>
                  <a:txBody>
                    <a:bodyPr/>
                    <a:lstStyle/>
                    <a:p>
                      <a:r>
                        <a:rPr lang="en-US" sz="2000"/>
                        <a:t>Name of the tablespace containing the segment</a:t>
                      </a:r>
                    </a:p>
                  </a:txBody>
                  <a:tcPr marL="26372" marR="26372" marT="13186" marB="13186" anchor="ctr"/>
                </a:tc>
              </a:tr>
              <a:tr h="548640">
                <a:tc>
                  <a:txBody>
                    <a:bodyPr/>
                    <a:lstStyle/>
                    <a:p>
                      <a:r>
                        <a:rPr lang="vi-VN" b="1"/>
                        <a:t>EXTENT_ID</a:t>
                      </a:r>
                    </a:p>
                  </a:txBody>
                  <a:tcPr anchor="ctr"/>
                </a:tc>
                <a:tc>
                  <a:txBody>
                    <a:bodyPr/>
                    <a:lstStyle/>
                    <a:p>
                      <a:r>
                        <a:rPr lang="vi-VN"/>
                        <a:t>NUMBER</a:t>
                      </a:r>
                    </a:p>
                  </a:txBody>
                  <a:tcPr anchor="ctr"/>
                </a:tc>
                <a:tc>
                  <a:txBody>
                    <a:bodyPr/>
                    <a:lstStyle/>
                    <a:p>
                      <a:r>
                        <a:rPr lang="en-US" sz="1800" b="0" i="0" kern="1200" smtClean="0">
                          <a:solidFill>
                            <a:schemeClr val="tx1"/>
                          </a:solidFill>
                          <a:effectLst/>
                          <a:latin typeface="+mn-lt"/>
                          <a:ea typeface="+mn-ea"/>
                          <a:cs typeface="+mn-cs"/>
                        </a:rPr>
                        <a:t>Extent number in the segment</a:t>
                      </a:r>
                      <a:endParaRPr lang="vi-VN"/>
                    </a:p>
                  </a:txBody>
                  <a:tcPr anchor="ctr"/>
                </a:tc>
              </a:tr>
              <a:tr h="548640">
                <a:tc>
                  <a:txBody>
                    <a:bodyPr/>
                    <a:lstStyle/>
                    <a:p>
                      <a:r>
                        <a:rPr lang="vi-VN" b="1"/>
                        <a:t>FILE_ID</a:t>
                      </a:r>
                    </a:p>
                  </a:txBody>
                  <a:tcPr anchor="ctr"/>
                </a:tc>
                <a:tc>
                  <a:txBody>
                    <a:bodyPr/>
                    <a:lstStyle/>
                    <a:p>
                      <a:r>
                        <a:rPr lang="vi-VN"/>
                        <a:t>NUMBER</a:t>
                      </a:r>
                    </a:p>
                  </a:txBody>
                  <a:tcPr anchor="ctr"/>
                </a:tc>
                <a:tc>
                  <a:txBody>
                    <a:bodyPr/>
                    <a:lstStyle/>
                    <a:p>
                      <a:r>
                        <a:rPr lang="en-US" sz="1800" b="0" i="0" kern="1200" smtClean="0">
                          <a:solidFill>
                            <a:schemeClr val="tx1"/>
                          </a:solidFill>
                          <a:effectLst/>
                          <a:latin typeface="+mn-lt"/>
                          <a:ea typeface="+mn-ea"/>
                          <a:cs typeface="+mn-cs"/>
                        </a:rPr>
                        <a:t>Name of the file containing the extent</a:t>
                      </a:r>
                      <a:endParaRPr lang="vi-VN"/>
                    </a:p>
                  </a:txBody>
                  <a:tcPr anchor="ctr"/>
                </a:tc>
              </a:tr>
              <a:tr h="548640">
                <a:tc>
                  <a:txBody>
                    <a:bodyPr/>
                    <a:lstStyle/>
                    <a:p>
                      <a:r>
                        <a:rPr lang="vi-VN" b="1"/>
                        <a:t>BLOCK_ID</a:t>
                      </a:r>
                    </a:p>
                  </a:txBody>
                  <a:tcPr anchor="ctr"/>
                </a:tc>
                <a:tc>
                  <a:txBody>
                    <a:bodyPr/>
                    <a:lstStyle/>
                    <a:p>
                      <a:r>
                        <a:rPr lang="vi-VN"/>
                        <a:t>NUMBER</a:t>
                      </a:r>
                    </a:p>
                  </a:txBody>
                  <a:tcPr anchor="ctr"/>
                </a:tc>
                <a:tc>
                  <a:txBody>
                    <a:bodyPr/>
                    <a:lstStyle/>
                    <a:p>
                      <a:r>
                        <a:rPr lang="en-US" sz="1800" b="0" i="0" kern="1200" smtClean="0">
                          <a:solidFill>
                            <a:schemeClr val="tx1"/>
                          </a:solidFill>
                          <a:effectLst/>
                          <a:latin typeface="+mn-lt"/>
                          <a:ea typeface="+mn-ea"/>
                          <a:cs typeface="+mn-cs"/>
                        </a:rPr>
                        <a:t>Starting block number of the extent</a:t>
                      </a:r>
                      <a:endParaRPr lang="vi-VN"/>
                    </a:p>
                  </a:txBody>
                  <a:tcPr anchor="ctr"/>
                </a:tc>
              </a:tr>
              <a:tr h="548640">
                <a:tc>
                  <a:txBody>
                    <a:bodyPr/>
                    <a:lstStyle/>
                    <a:p>
                      <a:r>
                        <a:rPr lang="vi-VN" sz="1800" b="1" i="0" kern="1200" smtClean="0">
                          <a:solidFill>
                            <a:schemeClr val="tx1"/>
                          </a:solidFill>
                          <a:effectLst/>
                          <a:latin typeface="+mn-lt"/>
                          <a:ea typeface="+mn-ea"/>
                          <a:cs typeface="+mn-cs"/>
                        </a:rPr>
                        <a:t>BLOCKS</a:t>
                      </a:r>
                      <a:endParaRPr lang="vi-VN" b="1"/>
                    </a:p>
                  </a:txBody>
                  <a:tcPr anchor="ctr"/>
                </a:tc>
                <a:tc>
                  <a:txBody>
                    <a:bodyPr/>
                    <a:lstStyle/>
                    <a:p>
                      <a:r>
                        <a:rPr lang="vi-VN" smtClean="0"/>
                        <a:t>NUMBER</a:t>
                      </a:r>
                      <a:endParaRPr lang="vi-VN"/>
                    </a:p>
                  </a:txBody>
                  <a:tcPr anchor="ctr"/>
                </a:tc>
                <a:tc>
                  <a:txBody>
                    <a:bodyPr/>
                    <a:lstStyle/>
                    <a:p>
                      <a:r>
                        <a:rPr lang="en-US" sz="1800" b="0" i="0" kern="1200" smtClean="0">
                          <a:solidFill>
                            <a:schemeClr val="tx1"/>
                          </a:solidFill>
                          <a:effectLst/>
                          <a:latin typeface="+mn-lt"/>
                          <a:ea typeface="+mn-ea"/>
                          <a:cs typeface="+mn-cs"/>
                        </a:rPr>
                        <a:t>Size of the extent in ORACLE blocks</a:t>
                      </a:r>
                      <a:endParaRPr lang="vi-VN"/>
                    </a:p>
                  </a:txBody>
                  <a:tcPr anchor="ctr"/>
                </a:tc>
              </a:tr>
            </a:tbl>
          </a:graphicData>
        </a:graphic>
      </p:graphicFrame>
    </p:spTree>
    <p:extLst>
      <p:ext uri="{BB962C8B-B14F-4D97-AF65-F5344CB8AC3E}">
        <p14:creationId xmlns:p14="http://schemas.microsoft.com/office/powerpoint/2010/main" val="26551998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THÔNG TIN VỀ CẤU TRÚC LƯU </a:t>
            </a:r>
            <a:r>
              <a:rPr lang="en-US" kern="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TRỮ</a:t>
            </a:r>
            <a:endParaRPr lang="vi-VN"/>
          </a:p>
        </p:txBody>
      </p:sp>
      <p:sp>
        <p:nvSpPr>
          <p:cNvPr id="6" name="Rectangle 5"/>
          <p:cNvSpPr/>
          <p:nvPr/>
        </p:nvSpPr>
        <p:spPr>
          <a:xfrm>
            <a:off x="440181" y="951302"/>
            <a:ext cx="11250071" cy="954107"/>
          </a:xfrm>
          <a:prstGeom prst="rect">
            <a:avLst/>
          </a:prstGeom>
        </p:spPr>
        <p:txBody>
          <a:bodyPr wrap="square">
            <a:spAutoFit/>
          </a:bodyPr>
          <a:lstStyle/>
          <a:p>
            <a:pPr marL="457200" indent="-457200">
              <a:buFont typeface="Wingdings" panose="05000000000000000000" pitchFamily="2" charset="2"/>
              <a:buChar char="q"/>
            </a:pPr>
            <a:r>
              <a:rPr lang="vi-VN" sz="2800" b="1" smtClean="0">
                <a:latin typeface="Times New Roman" panose="02020603050405020304" pitchFamily="18" charset="0"/>
                <a:cs typeface="Times New Roman" panose="02020603050405020304" pitchFamily="18" charset="0"/>
              </a:rPr>
              <a:t>Ví dụ: </a:t>
            </a:r>
            <a:r>
              <a:rPr lang="vi-VN" sz="2800" smtClean="0">
                <a:latin typeface="Times New Roman" panose="02020603050405020304" pitchFamily="18" charset="0"/>
                <a:cs typeface="Times New Roman" panose="02020603050405020304" pitchFamily="18" charset="0"/>
              </a:rPr>
              <a:t> Hiển thị thông tin về các segment được sở hữu bởi user SCOTT.</a:t>
            </a:r>
            <a:endParaRPr lang="en-US" sz="2800" smtClean="0">
              <a:latin typeface="Times New Roman" panose="02020603050405020304" pitchFamily="18" charset="0"/>
              <a:cs typeface="Times New Roman" panose="02020603050405020304" pitchFamily="18" charset="0"/>
            </a:endParaRPr>
          </a:p>
          <a:p>
            <a:endParaRPr lang="vi-VN" sz="2800" b="1" smtClean="0"/>
          </a:p>
        </p:txBody>
      </p:sp>
      <p:sp>
        <p:nvSpPr>
          <p:cNvPr id="4" name="Rectangle 3"/>
          <p:cNvSpPr/>
          <p:nvPr/>
        </p:nvSpPr>
        <p:spPr>
          <a:xfrm>
            <a:off x="600221" y="1582244"/>
            <a:ext cx="10611730" cy="954107"/>
          </a:xfrm>
          <a:prstGeom prst="rect">
            <a:avLst/>
          </a:prstGeom>
          <a:ln>
            <a:solidFill>
              <a:srgbClr val="FF0000"/>
            </a:solidFill>
          </a:ln>
        </p:spPr>
        <p:txBody>
          <a:bodyPr wrap="square">
            <a:spAutoFit/>
          </a:bodyPr>
          <a:lstStyle/>
          <a:p>
            <a:pPr algn="just"/>
            <a:r>
              <a:rPr lang="en-US" sz="2800">
                <a:solidFill>
                  <a:srgbClr val="008080"/>
                </a:solidFill>
                <a:highlight>
                  <a:srgbClr val="FFFFFF"/>
                </a:highlight>
                <a:latin typeface="Arial" panose="020B0604020202020204" pitchFamily="34" charset="0"/>
              </a:rPr>
              <a:t>SELECT</a:t>
            </a:r>
            <a:r>
              <a:rPr lang="en-US" sz="2800">
                <a:solidFill>
                  <a:srgbClr val="000080"/>
                </a:solidFill>
                <a:highlight>
                  <a:srgbClr val="FFFFFF"/>
                </a:highlight>
                <a:latin typeface="Arial" panose="020B0604020202020204" pitchFamily="34" charset="0"/>
              </a:rPr>
              <a:t> segment_name, tablespace_name, blocks </a:t>
            </a:r>
            <a:r>
              <a:rPr lang="en-US" sz="2800">
                <a:solidFill>
                  <a:srgbClr val="008080"/>
                </a:solidFill>
                <a:highlight>
                  <a:srgbClr val="FFFFFF"/>
                </a:highlight>
                <a:latin typeface="Arial" panose="020B0604020202020204" pitchFamily="34" charset="0"/>
              </a:rPr>
              <a:t>FROM</a:t>
            </a:r>
            <a:r>
              <a:rPr lang="en-US" sz="2800">
                <a:solidFill>
                  <a:srgbClr val="000080"/>
                </a:solidFill>
                <a:highlight>
                  <a:srgbClr val="FFFFFF"/>
                </a:highlight>
                <a:latin typeface="Arial" panose="020B0604020202020204" pitchFamily="34" charset="0"/>
              </a:rPr>
              <a:t> dba_segments </a:t>
            </a:r>
            <a:r>
              <a:rPr lang="en-US" sz="2800">
                <a:solidFill>
                  <a:srgbClr val="008080"/>
                </a:solidFill>
                <a:highlight>
                  <a:srgbClr val="FFFFFF"/>
                </a:highlight>
                <a:latin typeface="Arial" panose="020B0604020202020204" pitchFamily="34" charset="0"/>
              </a:rPr>
              <a:t>WHERE</a:t>
            </a:r>
            <a:r>
              <a:rPr lang="en-US" sz="2800">
                <a:solidFill>
                  <a:srgbClr val="000080"/>
                </a:solidFill>
                <a:highlight>
                  <a:srgbClr val="FFFFFF"/>
                </a:highlight>
                <a:latin typeface="Arial" panose="020B0604020202020204" pitchFamily="34" charset="0"/>
              </a:rPr>
              <a:t> owner = </a:t>
            </a:r>
            <a:r>
              <a:rPr lang="en-US" sz="2800">
                <a:solidFill>
                  <a:srgbClr val="0000FF"/>
                </a:solidFill>
                <a:highlight>
                  <a:srgbClr val="FFFFFF"/>
                </a:highlight>
                <a:latin typeface="Arial" panose="020B0604020202020204" pitchFamily="34" charset="0"/>
              </a:rPr>
              <a:t>'SCOTT'</a:t>
            </a:r>
            <a:endParaRPr lang="vi-VN" sz="2800"/>
          </a:p>
        </p:txBody>
      </p:sp>
      <p:graphicFrame>
        <p:nvGraphicFramePr>
          <p:cNvPr id="5" name="Table 4"/>
          <p:cNvGraphicFramePr>
            <a:graphicFrameLocks noGrp="1"/>
          </p:cNvGraphicFramePr>
          <p:nvPr>
            <p:extLst>
              <p:ext uri="{D42A27DB-BD31-4B8C-83A1-F6EECF244321}">
                <p14:modId xmlns:p14="http://schemas.microsoft.com/office/powerpoint/2010/main" val="73205201"/>
              </p:ext>
            </p:extLst>
          </p:nvPr>
        </p:nvGraphicFramePr>
        <p:xfrm>
          <a:off x="600221" y="2934274"/>
          <a:ext cx="7882596" cy="2341112"/>
        </p:xfrm>
        <a:graphic>
          <a:graphicData uri="http://schemas.openxmlformats.org/drawingml/2006/table">
            <a:tbl>
              <a:tblPr/>
              <a:tblGrid>
                <a:gridCol w="2953237"/>
                <a:gridCol w="3354297"/>
                <a:gridCol w="1575062"/>
              </a:tblGrid>
              <a:tr h="564236">
                <a:tc>
                  <a:txBody>
                    <a:bodyPr/>
                    <a:lstStyle/>
                    <a:p>
                      <a:pPr algn="l" fontAlgn="b"/>
                      <a:r>
                        <a:rPr lang="vi-VN" sz="1800" b="1" i="0" u="none" strike="noStrike">
                          <a:solidFill>
                            <a:srgbClr val="000000"/>
                          </a:solidFill>
                          <a:effectLst/>
                          <a:latin typeface="Arial" panose="020B0604020202020204" pitchFamily="34" charset="0"/>
                        </a:rPr>
                        <a:t>SEGMENT_NAME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vi-VN" sz="1800" b="1" i="0" u="none" strike="noStrike">
                          <a:solidFill>
                            <a:srgbClr val="000000"/>
                          </a:solidFill>
                          <a:effectLst/>
                          <a:latin typeface="Arial" panose="020B0604020202020204" pitchFamily="34" charset="0"/>
                        </a:rPr>
                        <a:t>TABLESPACE_NAME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vi-VN" sz="1800" b="1" i="0" u="none" strike="noStrike">
                          <a:solidFill>
                            <a:srgbClr val="000000"/>
                          </a:solidFill>
                          <a:effectLst/>
                          <a:latin typeface="Arial" panose="020B0604020202020204" pitchFamily="34" charset="0"/>
                        </a:rPr>
                        <a:t>BLOCKS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6146">
                <a:tc>
                  <a:txBody>
                    <a:bodyPr/>
                    <a:lstStyle/>
                    <a:p>
                      <a:pPr algn="l" fontAlgn="b"/>
                      <a:r>
                        <a:rPr lang="vi-VN" sz="1800" b="0" i="0" u="none" strike="noStrike">
                          <a:solidFill>
                            <a:srgbClr val="000000"/>
                          </a:solidFill>
                          <a:effectLst/>
                          <a:latin typeface="Arial" panose="020B0604020202020204" pitchFamily="34" charset="0"/>
                        </a:rPr>
                        <a:t>PK_DEPT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vi-VN" sz="1800" b="0" i="0" u="none" strike="noStrike">
                          <a:solidFill>
                            <a:srgbClr val="000000"/>
                          </a:solidFill>
                          <a:effectLst/>
                          <a:latin typeface="Arial" panose="020B0604020202020204" pitchFamily="34" charset="0"/>
                        </a:rPr>
                        <a:t>USERS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vi-VN" sz="1800" b="0" i="0" u="none" strike="noStrike">
                          <a:solidFill>
                            <a:srgbClr val="000000"/>
                          </a:solidFill>
                          <a:effectLst/>
                          <a:latin typeface="Arial" panose="020B060402020202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6146">
                <a:tc>
                  <a:txBody>
                    <a:bodyPr/>
                    <a:lstStyle/>
                    <a:p>
                      <a:pPr algn="l" fontAlgn="b"/>
                      <a:r>
                        <a:rPr lang="vi-VN" sz="1800" b="0" i="0" u="none" strike="noStrike">
                          <a:solidFill>
                            <a:srgbClr val="000000"/>
                          </a:solidFill>
                          <a:effectLst/>
                          <a:latin typeface="Arial" panose="020B0604020202020204" pitchFamily="34" charset="0"/>
                        </a:rPr>
                        <a:t>DEPT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vi-VN" sz="1800" b="0" i="0" u="none" strike="noStrike">
                          <a:solidFill>
                            <a:srgbClr val="000000"/>
                          </a:solidFill>
                          <a:effectLst/>
                          <a:latin typeface="Arial" panose="020B0604020202020204" pitchFamily="34" charset="0"/>
                        </a:rPr>
                        <a:t>USERS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vi-VN" sz="1800" b="0" i="0" u="none" strike="noStrike">
                          <a:solidFill>
                            <a:srgbClr val="000000"/>
                          </a:solidFill>
                          <a:effectLst/>
                          <a:latin typeface="Arial" panose="020B060402020202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6146">
                <a:tc>
                  <a:txBody>
                    <a:bodyPr/>
                    <a:lstStyle/>
                    <a:p>
                      <a:pPr algn="l" fontAlgn="b"/>
                      <a:r>
                        <a:rPr lang="vi-VN" sz="1800" b="0" i="0" u="none" strike="noStrike">
                          <a:solidFill>
                            <a:srgbClr val="000000"/>
                          </a:solidFill>
                          <a:effectLst/>
                          <a:latin typeface="Arial" panose="020B0604020202020204" pitchFamily="34" charset="0"/>
                        </a:rPr>
                        <a:t>EMP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vi-VN" sz="1800" b="0" i="0" u="none" strike="noStrike">
                          <a:solidFill>
                            <a:srgbClr val="000000"/>
                          </a:solidFill>
                          <a:effectLst/>
                          <a:latin typeface="Arial" panose="020B0604020202020204" pitchFamily="34" charset="0"/>
                        </a:rPr>
                        <a:t>USERS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vi-VN" sz="1800" b="0" i="0" u="none" strike="noStrike">
                          <a:solidFill>
                            <a:srgbClr val="000000"/>
                          </a:solidFill>
                          <a:effectLst/>
                          <a:latin typeface="Arial" panose="020B060402020202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6146">
                <a:tc>
                  <a:txBody>
                    <a:bodyPr/>
                    <a:lstStyle/>
                    <a:p>
                      <a:pPr algn="l" fontAlgn="b"/>
                      <a:r>
                        <a:rPr lang="vi-VN" sz="1800" b="0" i="0" u="none" strike="noStrike">
                          <a:solidFill>
                            <a:srgbClr val="000000"/>
                          </a:solidFill>
                          <a:effectLst/>
                          <a:latin typeface="Arial" panose="020B0604020202020204" pitchFamily="34" charset="0"/>
                        </a:rPr>
                        <a:t>PK_EMP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vi-VN" sz="1800" b="0" i="0" u="none" strike="noStrike">
                          <a:solidFill>
                            <a:srgbClr val="000000"/>
                          </a:solidFill>
                          <a:effectLst/>
                          <a:latin typeface="Arial" panose="020B0604020202020204" pitchFamily="34" charset="0"/>
                        </a:rPr>
                        <a:t>USERS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vi-VN" sz="1800" b="0" i="0" u="none" strike="noStrike">
                          <a:solidFill>
                            <a:srgbClr val="000000"/>
                          </a:solidFill>
                          <a:effectLst/>
                          <a:latin typeface="Arial" panose="020B060402020202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6146">
                <a:tc>
                  <a:txBody>
                    <a:bodyPr/>
                    <a:lstStyle/>
                    <a:p>
                      <a:pPr algn="l" fontAlgn="b"/>
                      <a:r>
                        <a:rPr lang="vi-VN" sz="1800" b="0" i="0" u="none" strike="noStrike">
                          <a:solidFill>
                            <a:srgbClr val="000000"/>
                          </a:solidFill>
                          <a:effectLst/>
                          <a:latin typeface="Arial" panose="020B0604020202020204" pitchFamily="34" charset="0"/>
                        </a:rPr>
                        <a:t>BONUS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vi-VN" sz="1800" b="0" i="0" u="none" strike="noStrike">
                          <a:solidFill>
                            <a:srgbClr val="000000"/>
                          </a:solidFill>
                          <a:effectLst/>
                          <a:latin typeface="Arial" panose="020B0604020202020204" pitchFamily="34" charset="0"/>
                        </a:rPr>
                        <a:t>USERS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vi-VN" sz="1800" b="0" i="0" u="none" strike="noStrike">
                          <a:solidFill>
                            <a:srgbClr val="000000"/>
                          </a:solidFill>
                          <a:effectLst/>
                          <a:latin typeface="Arial" panose="020B060402020202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6146">
                <a:tc>
                  <a:txBody>
                    <a:bodyPr/>
                    <a:lstStyle/>
                    <a:p>
                      <a:pPr algn="l" fontAlgn="b"/>
                      <a:r>
                        <a:rPr lang="vi-VN" sz="1800" b="0" i="0" u="none" strike="noStrike">
                          <a:solidFill>
                            <a:srgbClr val="000000"/>
                          </a:solidFill>
                          <a:effectLst/>
                          <a:latin typeface="Arial" panose="020B0604020202020204" pitchFamily="34" charset="0"/>
                        </a:rPr>
                        <a:t>SALGRADE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vi-VN" sz="1800" b="0" i="0" u="none" strike="noStrike">
                          <a:solidFill>
                            <a:srgbClr val="000000"/>
                          </a:solidFill>
                          <a:effectLst/>
                          <a:latin typeface="Arial" panose="020B0604020202020204" pitchFamily="34" charset="0"/>
                        </a:rPr>
                        <a:t>USERS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vi-VN" sz="1800" b="0" i="0" u="none" strike="noStrike">
                          <a:solidFill>
                            <a:srgbClr val="000000"/>
                          </a:solidFill>
                          <a:effectLst/>
                          <a:latin typeface="Arial" panose="020B060402020202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245598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Bài tập</a:t>
            </a:r>
            <a:endParaRPr lang="vi-VN"/>
          </a:p>
        </p:txBody>
      </p:sp>
      <p:sp>
        <p:nvSpPr>
          <p:cNvPr id="3" name="TextBox 2"/>
          <p:cNvSpPr txBox="1"/>
          <p:nvPr/>
        </p:nvSpPr>
        <p:spPr>
          <a:xfrm>
            <a:off x="618979" y="1026942"/>
            <a:ext cx="10916529" cy="5565947"/>
          </a:xfrm>
          <a:prstGeom prst="rect">
            <a:avLst/>
          </a:prstGeom>
          <a:noFill/>
        </p:spPr>
        <p:txBody>
          <a:bodyPr wrap="square" rtlCol="0">
            <a:spAutoFit/>
          </a:bodyPr>
          <a:lstStyle/>
          <a:p>
            <a:pPr marL="342900" indent="-342900">
              <a:lnSpc>
                <a:spcPct val="150000"/>
              </a:lnSpc>
              <a:buAutoNum type="arabicPeriod"/>
            </a:pPr>
            <a:r>
              <a:rPr lang="en-US" sz="2400" smtClean="0">
                <a:latin typeface="Times New Roman" panose="02020603050405020304" pitchFamily="18" charset="0"/>
                <a:cs typeface="Times New Roman" panose="02020603050405020304" pitchFamily="18" charset="0"/>
              </a:rPr>
              <a:t>Hiển thị các loại segment hiện có trong database.</a:t>
            </a:r>
          </a:p>
          <a:p>
            <a:pPr marL="342900" indent="-342900">
              <a:lnSpc>
                <a:spcPct val="150000"/>
              </a:lnSpc>
              <a:buAutoNum type="arabicPeriod"/>
            </a:pPr>
            <a:r>
              <a:rPr lang="en-US" sz="2400" smtClean="0">
                <a:latin typeface="Times New Roman" panose="02020603050405020304" pitchFamily="18" charset="0"/>
                <a:cs typeface="Times New Roman" panose="02020603050405020304" pitchFamily="18" charset="0"/>
              </a:rPr>
              <a:t>Hiển thị tên data file lưu trữ bảng EMP trong schema SCOTT.</a:t>
            </a:r>
          </a:p>
          <a:p>
            <a:pPr marL="342900" indent="-342900">
              <a:lnSpc>
                <a:spcPct val="150000"/>
              </a:lnSpc>
              <a:buAutoNum type="arabicPeriod"/>
            </a:pPr>
            <a:r>
              <a:rPr lang="en-US" sz="2400" smtClean="0">
                <a:latin typeface="Times New Roman" panose="02020603050405020304" pitchFamily="18" charset="0"/>
                <a:cs typeface="Times New Roman" panose="02020603050405020304" pitchFamily="18" charset="0"/>
              </a:rPr>
              <a:t>Hiển thị dung lượng trống trong mỗi tablespace bao gồm các thông tin: tổng dung lượng trống, dung lượng free extents lớn nhất.</a:t>
            </a:r>
          </a:p>
          <a:p>
            <a:pPr marL="342900" indent="-342900">
              <a:lnSpc>
                <a:spcPct val="150000"/>
              </a:lnSpc>
              <a:buAutoNum type="arabicPeriod"/>
            </a:pPr>
            <a:r>
              <a:rPr lang="en-US" sz="2400" smtClean="0">
                <a:latin typeface="Times New Roman" panose="02020603050405020304" pitchFamily="18" charset="0"/>
                <a:cs typeface="Times New Roman" panose="02020603050405020304" pitchFamily="18" charset="0"/>
              </a:rPr>
              <a:t>Tạo  tablespace TEST có 1 datafile dung lượng 1MB. Tạo table tblTEST(id number, name varchar2(10)) lưu trữ trong tablespace TEST. Hiển thị các yêu cầu sau:</a:t>
            </a:r>
          </a:p>
          <a:p>
            <a:pPr marL="285750" indent="-285750">
              <a:lnSpc>
                <a:spcPct val="150000"/>
              </a:lnSpc>
              <a:buFontTx/>
              <a:buChar char="-"/>
            </a:pPr>
            <a:r>
              <a:rPr lang="en-US" sz="2400" smtClean="0">
                <a:latin typeface="Times New Roman" panose="02020603050405020304" pitchFamily="18" charset="0"/>
                <a:cs typeface="Times New Roman" panose="02020603050405020304" pitchFamily="18" charset="0"/>
              </a:rPr>
              <a:t>Dung lượng trống của tablespace Test.</a:t>
            </a:r>
          </a:p>
          <a:p>
            <a:pPr marL="285750" indent="-285750">
              <a:lnSpc>
                <a:spcPct val="150000"/>
              </a:lnSpc>
              <a:buFontTx/>
              <a:buChar char="-"/>
            </a:pPr>
            <a:r>
              <a:rPr lang="en-US" sz="2400" smtClean="0">
                <a:latin typeface="Times New Roman" panose="02020603050405020304" pitchFamily="18" charset="0"/>
                <a:cs typeface="Times New Roman" panose="02020603050405020304" pitchFamily="18" charset="0"/>
              </a:rPr>
              <a:t>Thông tin về extents được cấp phát cho table tblTEST.</a:t>
            </a:r>
          </a:p>
          <a:p>
            <a:pPr marL="285750" indent="-285750">
              <a:lnSpc>
                <a:spcPct val="150000"/>
              </a:lnSpc>
              <a:buFontTx/>
              <a:buChar char="-"/>
            </a:pPr>
            <a:r>
              <a:rPr lang="en-US" sz="2400" smtClean="0">
                <a:latin typeface="Times New Roman" panose="02020603050405020304" pitchFamily="18" charset="0"/>
                <a:cs typeface="Times New Roman" panose="02020603050405020304" pitchFamily="18" charset="0"/>
              </a:rPr>
              <a:t>Hiển thị các segment trong tablespace TEST.</a:t>
            </a:r>
          </a:p>
          <a:p>
            <a:pPr marL="285750" indent="-285750">
              <a:lnSpc>
                <a:spcPct val="150000"/>
              </a:lnSpc>
              <a:buFontTx/>
              <a:buChar char="-"/>
            </a:pPr>
            <a:endParaRPr lang="vi-V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2137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2. Nội dung bài học</a:t>
            </a:r>
            <a:endParaRPr lang="vi-VN"/>
          </a:p>
        </p:txBody>
      </p:sp>
      <p:sp>
        <p:nvSpPr>
          <p:cNvPr id="3" name="AutoShape 8"/>
          <p:cNvSpPr>
            <a:spLocks noChangeArrowheads="1"/>
          </p:cNvSpPr>
          <p:nvPr/>
        </p:nvSpPr>
        <p:spPr bwMode="gray">
          <a:xfrm>
            <a:off x="3550363" y="2795284"/>
            <a:ext cx="282251" cy="258433"/>
          </a:xfrm>
          <a:prstGeom prst="rightArrow">
            <a:avLst>
              <a:gd name="adj1" fmla="val 50000"/>
              <a:gd name="adj2" fmla="val 45507"/>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4" name="AutoShape 10"/>
          <p:cNvSpPr>
            <a:spLocks noChangeArrowheads="1"/>
          </p:cNvSpPr>
          <p:nvPr/>
        </p:nvSpPr>
        <p:spPr bwMode="gray">
          <a:xfrm>
            <a:off x="3530114" y="3951683"/>
            <a:ext cx="282252" cy="260814"/>
          </a:xfrm>
          <a:prstGeom prst="rightArrow">
            <a:avLst>
              <a:gd name="adj1" fmla="val 50000"/>
              <a:gd name="adj2" fmla="val 45091"/>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5" name="AutoShape 12"/>
          <p:cNvSpPr>
            <a:spLocks noChangeArrowheads="1"/>
          </p:cNvSpPr>
          <p:nvPr/>
        </p:nvSpPr>
        <p:spPr bwMode="gray">
          <a:xfrm>
            <a:off x="3536072" y="1673423"/>
            <a:ext cx="282251" cy="258433"/>
          </a:xfrm>
          <a:prstGeom prst="rightArrow">
            <a:avLst>
              <a:gd name="adj1" fmla="val 50000"/>
              <a:gd name="adj2" fmla="val 45507"/>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6" name="AutoShape 13"/>
          <p:cNvSpPr>
            <a:spLocks noChangeArrowheads="1"/>
          </p:cNvSpPr>
          <p:nvPr/>
        </p:nvSpPr>
        <p:spPr bwMode="gray">
          <a:xfrm>
            <a:off x="2519838" y="1246474"/>
            <a:ext cx="6521996" cy="685382"/>
          </a:xfrm>
          <a:prstGeom prst="roundRect">
            <a:avLst>
              <a:gd name="adj" fmla="val 11921"/>
            </a:avLst>
          </a:prstGeom>
          <a:gradFill rotWithShape="1">
            <a:gsLst>
              <a:gs pos="0">
                <a:srgbClr val="F77A1D"/>
              </a:gs>
              <a:gs pos="100000">
                <a:srgbClr val="F77A1D">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CÁC LOẠI SEGMENTS</a:t>
            </a:r>
            <a:endPar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AutoShape 15"/>
          <p:cNvSpPr>
            <a:spLocks noChangeArrowheads="1"/>
          </p:cNvSpPr>
          <p:nvPr/>
        </p:nvSpPr>
        <p:spPr bwMode="gray">
          <a:xfrm>
            <a:off x="2551932" y="2279868"/>
            <a:ext cx="6493594" cy="607285"/>
          </a:xfrm>
          <a:prstGeom prst="roundRect">
            <a:avLst>
              <a:gd name="adj" fmla="val 11921"/>
            </a:avLst>
          </a:prstGeom>
          <a:gradFill rotWithShape="1">
            <a:gsLst>
              <a:gs pos="0">
                <a:srgbClr val="5BBE4E"/>
              </a:gs>
              <a:gs pos="100000">
                <a:srgbClr val="5BBE4E">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QUẢN LÝ EXTENTS</a:t>
            </a:r>
            <a:endParaRPr lang="en-US" sz="2026"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AutoShape 17"/>
          <p:cNvSpPr>
            <a:spLocks noChangeArrowheads="1"/>
          </p:cNvSpPr>
          <p:nvPr/>
        </p:nvSpPr>
        <p:spPr bwMode="gray">
          <a:xfrm>
            <a:off x="2519836" y="3269234"/>
            <a:ext cx="6521998" cy="703842"/>
          </a:xfrm>
          <a:prstGeom prst="roundRect">
            <a:avLst>
              <a:gd name="adj" fmla="val 11921"/>
            </a:avLst>
          </a:prstGeom>
          <a:gradFill rotWithShape="1">
            <a:gsLst>
              <a:gs pos="0">
                <a:srgbClr val="8F038F"/>
              </a:gs>
              <a:gs pos="100000">
                <a:srgbClr val="8F038F">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III. QUẢN LÝ DATA BLOCKS</a:t>
            </a:r>
            <a:endPar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 name="AutoShape 17"/>
          <p:cNvSpPr>
            <a:spLocks noChangeArrowheads="1"/>
          </p:cNvSpPr>
          <p:nvPr/>
        </p:nvSpPr>
        <p:spPr bwMode="gray">
          <a:xfrm>
            <a:off x="2551932" y="5518755"/>
            <a:ext cx="6507796" cy="703842"/>
          </a:xfrm>
          <a:prstGeom prst="roundRect">
            <a:avLst>
              <a:gd name="adj" fmla="val 11921"/>
            </a:avLst>
          </a:prstGeom>
          <a:gradFill rotWithShape="1">
            <a:gsLst>
              <a:gs pos="0">
                <a:schemeClr val="accent1">
                  <a:lumMod val="75000"/>
                </a:schemeClr>
              </a:gs>
              <a:gs pos="100000">
                <a:srgbClr val="00B0F0"/>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 BÀI TẬP</a:t>
            </a:r>
            <a:endPar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 name="AutoShape 17"/>
          <p:cNvSpPr>
            <a:spLocks noChangeArrowheads="1"/>
          </p:cNvSpPr>
          <p:nvPr/>
        </p:nvSpPr>
        <p:spPr bwMode="gray">
          <a:xfrm>
            <a:off x="2551932" y="4391095"/>
            <a:ext cx="6521998" cy="703842"/>
          </a:xfrm>
          <a:prstGeom prst="roundRect">
            <a:avLst>
              <a:gd name="adj" fmla="val 11921"/>
            </a:avLst>
          </a:prstGeom>
          <a:gradFill rotWithShape="1">
            <a:gsLst>
              <a:gs pos="0">
                <a:schemeClr val="accent4">
                  <a:lumMod val="75000"/>
                </a:schemeClr>
              </a:gs>
              <a:gs pos="100000">
                <a:schemeClr val="accent4">
                  <a:lumMod val="75000"/>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THÔNG TIN VỀ CẤU TRÚC LƯU TRỮ</a:t>
            </a:r>
            <a:endPar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819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Rectangle 2"/>
          <p:cNvSpPr txBox="1">
            <a:spLocks noChangeArrowheads="1"/>
          </p:cNvSpPr>
          <p:nvPr/>
        </p:nvSpPr>
        <p:spPr>
          <a:xfrm>
            <a:off x="2509959" y="817464"/>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pPr algn="ctr"/>
            <a:r>
              <a:rPr lang="en-US" smtClean="0">
                <a:solidFill>
                  <a:schemeClr val="tx1"/>
                </a:solidFill>
              </a:rPr>
              <a:t>Cấu trúc quan hệ và lưu trữ </a:t>
            </a:r>
          </a:p>
        </p:txBody>
      </p:sp>
      <p:sp>
        <p:nvSpPr>
          <p:cNvPr id="4" name="Rectangle 3"/>
          <p:cNvSpPr>
            <a:spLocks noChangeArrowheads="1"/>
          </p:cNvSpPr>
          <p:nvPr/>
        </p:nvSpPr>
        <p:spPr bwMode="blackWhite">
          <a:xfrm>
            <a:off x="2492497" y="1977927"/>
            <a:ext cx="7312025" cy="4576763"/>
          </a:xfrm>
          <a:prstGeom prst="rect">
            <a:avLst/>
          </a:prstGeom>
          <a:solidFill>
            <a:srgbClr val="FDE3BA"/>
          </a:solidFill>
          <a:ln w="25400">
            <a:solidFill>
              <a:schemeClr val="bg2"/>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 name="Rectangle 4"/>
          <p:cNvSpPr>
            <a:spLocks noChangeArrowheads="1"/>
          </p:cNvSpPr>
          <p:nvPr/>
        </p:nvSpPr>
        <p:spPr bwMode="auto">
          <a:xfrm>
            <a:off x="2463922" y="2058890"/>
            <a:ext cx="1200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a:t>Database</a:t>
            </a:r>
          </a:p>
        </p:txBody>
      </p:sp>
      <p:sp>
        <p:nvSpPr>
          <p:cNvPr id="6" name="Rectangle 5"/>
          <p:cNvSpPr>
            <a:spLocks noChangeArrowheads="1"/>
          </p:cNvSpPr>
          <p:nvPr/>
        </p:nvSpPr>
        <p:spPr bwMode="auto">
          <a:xfrm>
            <a:off x="5767509" y="2304952"/>
            <a:ext cx="84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a:t>PROD</a:t>
            </a:r>
          </a:p>
        </p:txBody>
      </p:sp>
      <p:grpSp>
        <p:nvGrpSpPr>
          <p:cNvPr id="7" name="Group 6"/>
          <p:cNvGrpSpPr>
            <a:grpSpLocks/>
          </p:cNvGrpSpPr>
          <p:nvPr/>
        </p:nvGrpSpPr>
        <p:grpSpPr bwMode="auto">
          <a:xfrm>
            <a:off x="2497259" y="2687540"/>
            <a:ext cx="7302500" cy="3314700"/>
            <a:chOff x="554" y="1241"/>
            <a:chExt cx="4600" cy="2088"/>
          </a:xfrm>
        </p:grpSpPr>
        <p:sp>
          <p:nvSpPr>
            <p:cNvPr id="8" name="Line 7"/>
            <p:cNvSpPr>
              <a:spLocks noChangeShapeType="1"/>
            </p:cNvSpPr>
            <p:nvPr/>
          </p:nvSpPr>
          <p:spPr bwMode="auto">
            <a:xfrm>
              <a:off x="554" y="1241"/>
              <a:ext cx="4600" cy="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 name="Line 8"/>
            <p:cNvSpPr>
              <a:spLocks noChangeShapeType="1"/>
            </p:cNvSpPr>
            <p:nvPr/>
          </p:nvSpPr>
          <p:spPr bwMode="auto">
            <a:xfrm>
              <a:off x="554" y="1678"/>
              <a:ext cx="4600" cy="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 name="Line 9"/>
            <p:cNvSpPr>
              <a:spLocks noChangeShapeType="1"/>
            </p:cNvSpPr>
            <p:nvPr/>
          </p:nvSpPr>
          <p:spPr bwMode="auto">
            <a:xfrm>
              <a:off x="554" y="2115"/>
              <a:ext cx="4600" cy="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 name="Line 10"/>
            <p:cNvSpPr>
              <a:spLocks noChangeShapeType="1"/>
            </p:cNvSpPr>
            <p:nvPr/>
          </p:nvSpPr>
          <p:spPr bwMode="auto">
            <a:xfrm>
              <a:off x="554" y="2901"/>
              <a:ext cx="4600" cy="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 name="Line 11"/>
            <p:cNvSpPr>
              <a:spLocks noChangeShapeType="1"/>
            </p:cNvSpPr>
            <p:nvPr/>
          </p:nvSpPr>
          <p:spPr bwMode="auto">
            <a:xfrm>
              <a:off x="554" y="3329"/>
              <a:ext cx="4600" cy="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13" name="Line 12"/>
          <p:cNvSpPr>
            <a:spLocks noChangeShapeType="1"/>
          </p:cNvSpPr>
          <p:nvPr/>
        </p:nvSpPr>
        <p:spPr bwMode="auto">
          <a:xfrm>
            <a:off x="4130797" y="2700240"/>
            <a:ext cx="0" cy="3844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 name="Line 13"/>
          <p:cNvSpPr>
            <a:spLocks noChangeShapeType="1"/>
          </p:cNvSpPr>
          <p:nvPr/>
        </p:nvSpPr>
        <p:spPr bwMode="auto">
          <a:xfrm>
            <a:off x="7224834" y="2700240"/>
            <a:ext cx="0" cy="3844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 name="Line 14"/>
          <p:cNvSpPr>
            <a:spLocks noChangeShapeType="1"/>
          </p:cNvSpPr>
          <p:nvPr/>
        </p:nvSpPr>
        <p:spPr bwMode="auto">
          <a:xfrm>
            <a:off x="8740897" y="2700240"/>
            <a:ext cx="0" cy="3844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 name="Rectangle 15"/>
          <p:cNvSpPr>
            <a:spLocks noChangeArrowheads="1"/>
          </p:cNvSpPr>
          <p:nvPr/>
        </p:nvSpPr>
        <p:spPr bwMode="auto">
          <a:xfrm>
            <a:off x="2455984" y="3613052"/>
            <a:ext cx="17287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600"/>
              <a:t>DISK1/SYS1.dbf</a:t>
            </a:r>
          </a:p>
        </p:txBody>
      </p:sp>
      <p:sp>
        <p:nvSpPr>
          <p:cNvPr id="17" name="Rectangle 16"/>
          <p:cNvSpPr>
            <a:spLocks noChangeArrowheads="1"/>
          </p:cNvSpPr>
          <p:nvPr/>
        </p:nvSpPr>
        <p:spPr bwMode="auto">
          <a:xfrm>
            <a:off x="4208584" y="3460652"/>
            <a:ext cx="12334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600"/>
              <a:t>DISK2/</a:t>
            </a:r>
          </a:p>
          <a:p>
            <a:pPr algn="l">
              <a:buClrTx/>
              <a:buFontTx/>
              <a:buNone/>
            </a:pPr>
            <a:r>
              <a:rPr lang="en-US" sz="1600"/>
              <a:t>USER1.dbf</a:t>
            </a:r>
          </a:p>
        </p:txBody>
      </p:sp>
      <p:sp>
        <p:nvSpPr>
          <p:cNvPr id="18" name="Rectangle 17"/>
          <p:cNvSpPr>
            <a:spLocks noChangeArrowheads="1"/>
          </p:cNvSpPr>
          <p:nvPr/>
        </p:nvSpPr>
        <p:spPr bwMode="auto">
          <a:xfrm>
            <a:off x="5808784" y="3460652"/>
            <a:ext cx="12334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600"/>
              <a:t>DISK3/</a:t>
            </a:r>
          </a:p>
          <a:p>
            <a:pPr algn="l">
              <a:buClrTx/>
              <a:buFontTx/>
              <a:buNone/>
            </a:pPr>
            <a:r>
              <a:rPr lang="en-US" sz="1600"/>
              <a:t>USER2.dbf</a:t>
            </a:r>
          </a:p>
        </p:txBody>
      </p:sp>
      <p:sp>
        <p:nvSpPr>
          <p:cNvPr id="19" name="Rectangle 18"/>
          <p:cNvSpPr>
            <a:spLocks noChangeArrowheads="1"/>
          </p:cNvSpPr>
          <p:nvPr/>
        </p:nvSpPr>
        <p:spPr bwMode="auto">
          <a:xfrm>
            <a:off x="7332784" y="3460652"/>
            <a:ext cx="12668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600"/>
              <a:t>DISK1/</a:t>
            </a:r>
          </a:p>
          <a:p>
            <a:pPr algn="l">
              <a:buClrTx/>
              <a:buFontTx/>
              <a:buNone/>
            </a:pPr>
            <a:r>
              <a:rPr lang="en-US" sz="1600"/>
              <a:t>UNDO1.dbf</a:t>
            </a:r>
          </a:p>
        </p:txBody>
      </p:sp>
      <p:sp>
        <p:nvSpPr>
          <p:cNvPr id="20" name="Rectangle 19"/>
          <p:cNvSpPr>
            <a:spLocks noChangeArrowheads="1"/>
          </p:cNvSpPr>
          <p:nvPr/>
        </p:nvSpPr>
        <p:spPr bwMode="auto">
          <a:xfrm>
            <a:off x="8704384" y="3460652"/>
            <a:ext cx="11207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600"/>
              <a:t>DISK1/</a:t>
            </a:r>
          </a:p>
          <a:p>
            <a:pPr algn="l">
              <a:buClrTx/>
              <a:buFontTx/>
              <a:buNone/>
            </a:pPr>
            <a:r>
              <a:rPr lang="en-US" sz="1600"/>
              <a:t>TEMP.dbf</a:t>
            </a:r>
          </a:p>
        </p:txBody>
      </p:sp>
      <p:sp>
        <p:nvSpPr>
          <p:cNvPr id="21" name="Line 20"/>
          <p:cNvSpPr>
            <a:spLocks noChangeShapeType="1"/>
          </p:cNvSpPr>
          <p:nvPr/>
        </p:nvSpPr>
        <p:spPr bwMode="auto">
          <a:xfrm>
            <a:off x="3151309" y="4073427"/>
            <a:ext cx="0" cy="2471738"/>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2" name="Line 21"/>
          <p:cNvSpPr>
            <a:spLocks noChangeShapeType="1"/>
          </p:cNvSpPr>
          <p:nvPr/>
        </p:nvSpPr>
        <p:spPr bwMode="auto">
          <a:xfrm>
            <a:off x="3773609" y="4073427"/>
            <a:ext cx="0" cy="2471738"/>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3" name="Line 22"/>
          <p:cNvSpPr>
            <a:spLocks noChangeShapeType="1"/>
          </p:cNvSpPr>
          <p:nvPr/>
        </p:nvSpPr>
        <p:spPr bwMode="auto">
          <a:xfrm>
            <a:off x="4888034" y="4073427"/>
            <a:ext cx="0" cy="2471738"/>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4" name="Line 23"/>
          <p:cNvSpPr>
            <a:spLocks noChangeShapeType="1"/>
          </p:cNvSpPr>
          <p:nvPr/>
        </p:nvSpPr>
        <p:spPr bwMode="auto">
          <a:xfrm flipH="1">
            <a:off x="5567484" y="3384452"/>
            <a:ext cx="12700" cy="316230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5" name="Rectangle 24"/>
          <p:cNvSpPr>
            <a:spLocks noChangeArrowheads="1"/>
          </p:cNvSpPr>
          <p:nvPr/>
        </p:nvSpPr>
        <p:spPr bwMode="auto">
          <a:xfrm>
            <a:off x="2508372" y="4332190"/>
            <a:ext cx="639086" cy="976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lnSpc>
                <a:spcPct val="90000"/>
              </a:lnSpc>
              <a:spcBef>
                <a:spcPct val="50000"/>
              </a:spcBef>
              <a:buClrTx/>
              <a:buFontTx/>
              <a:buNone/>
            </a:pPr>
            <a:r>
              <a:rPr lang="en-US" sz="1400"/>
              <a:t>D.D.</a:t>
            </a:r>
            <a:br>
              <a:rPr lang="en-US" sz="1400"/>
            </a:br>
            <a:r>
              <a:rPr lang="en-US" sz="1400"/>
              <a:t>Table</a:t>
            </a:r>
          </a:p>
          <a:p>
            <a:pPr algn="l">
              <a:lnSpc>
                <a:spcPct val="90000"/>
              </a:lnSpc>
              <a:spcBef>
                <a:spcPct val="50000"/>
              </a:spcBef>
              <a:buClrTx/>
              <a:buFontTx/>
              <a:buNone/>
            </a:pPr>
            <a:r>
              <a:rPr lang="en-US" sz="1400"/>
              <a:t>Data</a:t>
            </a:r>
            <a:br>
              <a:rPr lang="en-US" sz="1400"/>
            </a:br>
            <a:r>
              <a:rPr lang="en-US" sz="1400"/>
              <a:t>Seg</a:t>
            </a:r>
          </a:p>
        </p:txBody>
      </p:sp>
      <p:sp>
        <p:nvSpPr>
          <p:cNvPr id="26" name="Rectangle 25"/>
          <p:cNvSpPr>
            <a:spLocks noChangeArrowheads="1"/>
          </p:cNvSpPr>
          <p:nvPr/>
        </p:nvSpPr>
        <p:spPr bwMode="auto">
          <a:xfrm>
            <a:off x="3165597" y="4332190"/>
            <a:ext cx="652423" cy="976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lnSpc>
                <a:spcPct val="90000"/>
              </a:lnSpc>
              <a:spcBef>
                <a:spcPct val="50000"/>
              </a:spcBef>
              <a:buClrTx/>
              <a:buFontTx/>
              <a:buNone/>
            </a:pPr>
            <a:r>
              <a:rPr lang="en-US" sz="1400"/>
              <a:t>D.D.</a:t>
            </a:r>
            <a:br>
              <a:rPr lang="en-US" sz="1400"/>
            </a:br>
            <a:r>
              <a:rPr lang="en-US" sz="1400"/>
              <a:t>Index</a:t>
            </a:r>
          </a:p>
          <a:p>
            <a:pPr algn="l">
              <a:lnSpc>
                <a:spcPct val="90000"/>
              </a:lnSpc>
              <a:spcBef>
                <a:spcPct val="50000"/>
              </a:spcBef>
              <a:buClrTx/>
              <a:buFontTx/>
              <a:buNone/>
            </a:pPr>
            <a:r>
              <a:rPr lang="en-US" sz="1400"/>
              <a:t>Index</a:t>
            </a:r>
            <a:br>
              <a:rPr lang="en-US" sz="1400"/>
            </a:br>
            <a:r>
              <a:rPr lang="en-US" sz="1400"/>
              <a:t>Seg</a:t>
            </a:r>
          </a:p>
        </p:txBody>
      </p:sp>
      <p:sp>
        <p:nvSpPr>
          <p:cNvPr id="27" name="Rectangle 26"/>
          <p:cNvSpPr>
            <a:spLocks noChangeArrowheads="1"/>
          </p:cNvSpPr>
          <p:nvPr/>
        </p:nvSpPr>
        <p:spPr bwMode="auto">
          <a:xfrm>
            <a:off x="3708522" y="4151215"/>
            <a:ext cx="514564" cy="1062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endParaRPr lang="en-US" sz="1400"/>
          </a:p>
          <a:p>
            <a:pPr algn="l">
              <a:spcBef>
                <a:spcPct val="50000"/>
              </a:spcBef>
              <a:buClrTx/>
              <a:buFontTx/>
              <a:buNone/>
            </a:pPr>
            <a:r>
              <a:rPr lang="en-US" sz="1400"/>
              <a:t/>
            </a:r>
            <a:br>
              <a:rPr lang="en-US" sz="1400"/>
            </a:br>
            <a:r>
              <a:rPr lang="en-US" sz="1400"/>
              <a:t>RB</a:t>
            </a:r>
            <a:br>
              <a:rPr lang="en-US" sz="1400"/>
            </a:br>
            <a:r>
              <a:rPr lang="en-US" sz="1400"/>
              <a:t>Seg</a:t>
            </a:r>
          </a:p>
        </p:txBody>
      </p:sp>
      <p:sp>
        <p:nvSpPr>
          <p:cNvPr id="28" name="Rectangle 27"/>
          <p:cNvSpPr>
            <a:spLocks noChangeArrowheads="1"/>
          </p:cNvSpPr>
          <p:nvPr/>
        </p:nvSpPr>
        <p:spPr bwMode="auto">
          <a:xfrm>
            <a:off x="4073647" y="4151215"/>
            <a:ext cx="884858" cy="1062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r>
              <a:rPr lang="en-US" sz="1400"/>
              <a:t>S_DEPT</a:t>
            </a:r>
            <a:br>
              <a:rPr lang="en-US" sz="1400"/>
            </a:br>
            <a:endParaRPr lang="en-US" sz="1400"/>
          </a:p>
          <a:p>
            <a:pPr algn="l">
              <a:spcBef>
                <a:spcPct val="50000"/>
              </a:spcBef>
              <a:buClrTx/>
              <a:buFontTx/>
              <a:buNone/>
            </a:pPr>
            <a:r>
              <a:rPr lang="en-US" sz="1400"/>
              <a:t>Data</a:t>
            </a:r>
            <a:br>
              <a:rPr lang="en-US" sz="1400"/>
            </a:br>
            <a:r>
              <a:rPr lang="en-US" sz="1400"/>
              <a:t>Seg</a:t>
            </a:r>
          </a:p>
        </p:txBody>
      </p:sp>
      <p:sp>
        <p:nvSpPr>
          <p:cNvPr id="29" name="Rectangle 28"/>
          <p:cNvSpPr>
            <a:spLocks noChangeArrowheads="1"/>
          </p:cNvSpPr>
          <p:nvPr/>
        </p:nvSpPr>
        <p:spPr bwMode="auto">
          <a:xfrm>
            <a:off x="4853109" y="4151215"/>
            <a:ext cx="795089" cy="1062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r>
              <a:rPr lang="en-US" sz="1400"/>
              <a:t>S_EMP</a:t>
            </a:r>
            <a:br>
              <a:rPr lang="en-US" sz="1400"/>
            </a:br>
            <a:endParaRPr lang="en-US" sz="1400"/>
          </a:p>
          <a:p>
            <a:pPr algn="l">
              <a:spcBef>
                <a:spcPct val="50000"/>
              </a:spcBef>
              <a:buClrTx/>
              <a:buFontTx/>
              <a:buNone/>
            </a:pPr>
            <a:r>
              <a:rPr lang="en-US" sz="1400"/>
              <a:t>Data</a:t>
            </a:r>
            <a:br>
              <a:rPr lang="en-US" sz="1400"/>
            </a:br>
            <a:r>
              <a:rPr lang="en-US" sz="1400"/>
              <a:t>Seg</a:t>
            </a:r>
          </a:p>
        </p:txBody>
      </p:sp>
      <p:sp>
        <p:nvSpPr>
          <p:cNvPr id="30" name="Line 29"/>
          <p:cNvSpPr>
            <a:spLocks noChangeShapeType="1"/>
          </p:cNvSpPr>
          <p:nvPr/>
        </p:nvSpPr>
        <p:spPr bwMode="auto">
          <a:xfrm>
            <a:off x="6067547" y="4075015"/>
            <a:ext cx="0" cy="247015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 name="Line 30"/>
          <p:cNvSpPr>
            <a:spLocks noChangeShapeType="1"/>
          </p:cNvSpPr>
          <p:nvPr/>
        </p:nvSpPr>
        <p:spPr bwMode="auto">
          <a:xfrm>
            <a:off x="7985247" y="4075015"/>
            <a:ext cx="0" cy="247015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 name="Line 31"/>
          <p:cNvSpPr>
            <a:spLocks noChangeShapeType="1"/>
          </p:cNvSpPr>
          <p:nvPr/>
        </p:nvSpPr>
        <p:spPr bwMode="auto">
          <a:xfrm>
            <a:off x="7607422" y="4075015"/>
            <a:ext cx="0" cy="247015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3" name="Line 32"/>
          <p:cNvSpPr>
            <a:spLocks noChangeShapeType="1"/>
          </p:cNvSpPr>
          <p:nvPr/>
        </p:nvSpPr>
        <p:spPr bwMode="auto">
          <a:xfrm>
            <a:off x="8358309" y="4075015"/>
            <a:ext cx="0" cy="247015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4" name="Line 33"/>
          <p:cNvSpPr>
            <a:spLocks noChangeShapeType="1"/>
          </p:cNvSpPr>
          <p:nvPr/>
        </p:nvSpPr>
        <p:spPr bwMode="auto">
          <a:xfrm>
            <a:off x="6456484" y="4078190"/>
            <a:ext cx="0" cy="247015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 name="Rectangle 34"/>
          <p:cNvSpPr>
            <a:spLocks noChangeArrowheads="1"/>
          </p:cNvSpPr>
          <p:nvPr/>
        </p:nvSpPr>
        <p:spPr bwMode="auto">
          <a:xfrm>
            <a:off x="8929809" y="4151215"/>
            <a:ext cx="650306" cy="1062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r>
              <a:rPr lang="en-US" sz="1400"/>
              <a:t>Temp</a:t>
            </a:r>
            <a:br>
              <a:rPr lang="en-US" sz="1400"/>
            </a:br>
            <a:endParaRPr lang="en-US" sz="1400"/>
          </a:p>
          <a:p>
            <a:pPr algn="l">
              <a:spcBef>
                <a:spcPct val="50000"/>
              </a:spcBef>
              <a:buClrTx/>
              <a:buFontTx/>
              <a:buNone/>
            </a:pPr>
            <a:r>
              <a:rPr lang="en-US" sz="1400"/>
              <a:t>Temp</a:t>
            </a:r>
            <a:br>
              <a:rPr lang="en-US" sz="1400"/>
            </a:br>
            <a:r>
              <a:rPr lang="en-US" sz="1400"/>
              <a:t>Seg</a:t>
            </a:r>
          </a:p>
        </p:txBody>
      </p:sp>
      <p:sp>
        <p:nvSpPr>
          <p:cNvPr id="36" name="Rectangle 35"/>
          <p:cNvSpPr>
            <a:spLocks noChangeArrowheads="1"/>
          </p:cNvSpPr>
          <p:nvPr/>
        </p:nvSpPr>
        <p:spPr bwMode="auto">
          <a:xfrm>
            <a:off x="2522659" y="5643465"/>
            <a:ext cx="712534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400"/>
              <a:t>1     2     1    2   1  2           1      1     2        2      1    FREE        1     1     2      2               1</a:t>
            </a:r>
          </a:p>
        </p:txBody>
      </p:sp>
      <p:sp>
        <p:nvSpPr>
          <p:cNvPr id="37" name="Line 36"/>
          <p:cNvSpPr>
            <a:spLocks noChangeShapeType="1"/>
          </p:cNvSpPr>
          <p:nvPr/>
        </p:nvSpPr>
        <p:spPr bwMode="auto">
          <a:xfrm>
            <a:off x="2836984" y="5327552"/>
            <a:ext cx="0" cy="121920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 name="Line 37"/>
          <p:cNvSpPr>
            <a:spLocks noChangeShapeType="1"/>
          </p:cNvSpPr>
          <p:nvPr/>
        </p:nvSpPr>
        <p:spPr bwMode="auto">
          <a:xfrm>
            <a:off x="3465634" y="5337077"/>
            <a:ext cx="0" cy="120967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 name="Line 38"/>
          <p:cNvSpPr>
            <a:spLocks noChangeShapeType="1"/>
          </p:cNvSpPr>
          <p:nvPr/>
        </p:nvSpPr>
        <p:spPr bwMode="auto">
          <a:xfrm>
            <a:off x="3960934" y="5337077"/>
            <a:ext cx="0" cy="120967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 name="Rectangle 39"/>
          <p:cNvSpPr>
            <a:spLocks noChangeArrowheads="1"/>
          </p:cNvSpPr>
          <p:nvPr/>
        </p:nvSpPr>
        <p:spPr bwMode="auto">
          <a:xfrm>
            <a:off x="2463922" y="5310090"/>
            <a:ext cx="1117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600"/>
              <a:t>EXTENTS</a:t>
            </a:r>
          </a:p>
        </p:txBody>
      </p:sp>
      <p:sp>
        <p:nvSpPr>
          <p:cNvPr id="41" name="Line 40"/>
          <p:cNvSpPr>
            <a:spLocks noChangeShapeType="1"/>
          </p:cNvSpPr>
          <p:nvPr/>
        </p:nvSpPr>
        <p:spPr bwMode="auto">
          <a:xfrm>
            <a:off x="5237284" y="5337077"/>
            <a:ext cx="0" cy="1214438"/>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 name="Line 41"/>
          <p:cNvSpPr>
            <a:spLocks noChangeShapeType="1"/>
          </p:cNvSpPr>
          <p:nvPr/>
        </p:nvSpPr>
        <p:spPr bwMode="auto">
          <a:xfrm>
            <a:off x="8180509" y="6013352"/>
            <a:ext cx="0" cy="547688"/>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3" name="Line 42"/>
          <p:cNvSpPr>
            <a:spLocks noChangeShapeType="1"/>
          </p:cNvSpPr>
          <p:nvPr/>
        </p:nvSpPr>
        <p:spPr bwMode="auto">
          <a:xfrm>
            <a:off x="2670297"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4" name="Line 43"/>
          <p:cNvSpPr>
            <a:spLocks noChangeShapeType="1"/>
          </p:cNvSpPr>
          <p:nvPr/>
        </p:nvSpPr>
        <p:spPr bwMode="auto">
          <a:xfrm>
            <a:off x="2989384"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5" name="Line 44"/>
          <p:cNvSpPr>
            <a:spLocks noChangeShapeType="1"/>
          </p:cNvSpPr>
          <p:nvPr/>
        </p:nvSpPr>
        <p:spPr bwMode="auto">
          <a:xfrm>
            <a:off x="3303709"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6" name="Line 45"/>
          <p:cNvSpPr>
            <a:spLocks noChangeShapeType="1"/>
          </p:cNvSpPr>
          <p:nvPr/>
        </p:nvSpPr>
        <p:spPr bwMode="auto">
          <a:xfrm>
            <a:off x="3618034"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7" name="Line 46"/>
          <p:cNvSpPr>
            <a:spLocks noChangeShapeType="1"/>
          </p:cNvSpPr>
          <p:nvPr/>
        </p:nvSpPr>
        <p:spPr bwMode="auto">
          <a:xfrm>
            <a:off x="4322884"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8" name="Line 47"/>
          <p:cNvSpPr>
            <a:spLocks noChangeShapeType="1"/>
          </p:cNvSpPr>
          <p:nvPr/>
        </p:nvSpPr>
        <p:spPr bwMode="auto">
          <a:xfrm>
            <a:off x="4513384"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9" name="Line 48"/>
          <p:cNvSpPr>
            <a:spLocks noChangeShapeType="1"/>
          </p:cNvSpPr>
          <p:nvPr/>
        </p:nvSpPr>
        <p:spPr bwMode="auto">
          <a:xfrm>
            <a:off x="4703884"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0" name="Line 49"/>
          <p:cNvSpPr>
            <a:spLocks noChangeShapeType="1"/>
          </p:cNvSpPr>
          <p:nvPr/>
        </p:nvSpPr>
        <p:spPr bwMode="auto">
          <a:xfrm>
            <a:off x="5056309"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1" name="Line 50"/>
          <p:cNvSpPr>
            <a:spLocks noChangeShapeType="1"/>
          </p:cNvSpPr>
          <p:nvPr/>
        </p:nvSpPr>
        <p:spPr bwMode="auto">
          <a:xfrm>
            <a:off x="5408734"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2" name="Line 51"/>
          <p:cNvSpPr>
            <a:spLocks noChangeShapeType="1"/>
          </p:cNvSpPr>
          <p:nvPr/>
        </p:nvSpPr>
        <p:spPr bwMode="auto">
          <a:xfrm>
            <a:off x="5732584"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3" name="Line 52"/>
          <p:cNvSpPr>
            <a:spLocks noChangeShapeType="1"/>
          </p:cNvSpPr>
          <p:nvPr/>
        </p:nvSpPr>
        <p:spPr bwMode="auto">
          <a:xfrm>
            <a:off x="6256459"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4" name="Line 53"/>
          <p:cNvSpPr>
            <a:spLocks noChangeShapeType="1"/>
          </p:cNvSpPr>
          <p:nvPr/>
        </p:nvSpPr>
        <p:spPr bwMode="auto">
          <a:xfrm>
            <a:off x="6729534"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5" name="Line 54"/>
          <p:cNvSpPr>
            <a:spLocks noChangeShapeType="1"/>
          </p:cNvSpPr>
          <p:nvPr/>
        </p:nvSpPr>
        <p:spPr bwMode="auto">
          <a:xfrm>
            <a:off x="6885109"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6" name="Line 55"/>
          <p:cNvSpPr>
            <a:spLocks noChangeShapeType="1"/>
          </p:cNvSpPr>
          <p:nvPr/>
        </p:nvSpPr>
        <p:spPr bwMode="auto">
          <a:xfrm>
            <a:off x="7056559"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7" name="Line 56"/>
          <p:cNvSpPr>
            <a:spLocks noChangeShapeType="1"/>
          </p:cNvSpPr>
          <p:nvPr/>
        </p:nvSpPr>
        <p:spPr bwMode="auto">
          <a:xfrm>
            <a:off x="7418509"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8" name="Line 57"/>
          <p:cNvSpPr>
            <a:spLocks noChangeShapeType="1"/>
          </p:cNvSpPr>
          <p:nvPr/>
        </p:nvSpPr>
        <p:spPr bwMode="auto">
          <a:xfrm>
            <a:off x="7799509"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9" name="Line 58"/>
          <p:cNvSpPr>
            <a:spLocks noChangeShapeType="1"/>
          </p:cNvSpPr>
          <p:nvPr/>
        </p:nvSpPr>
        <p:spPr bwMode="auto">
          <a:xfrm>
            <a:off x="8551984"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0" name="Line 59"/>
          <p:cNvSpPr>
            <a:spLocks noChangeShapeType="1"/>
          </p:cNvSpPr>
          <p:nvPr/>
        </p:nvSpPr>
        <p:spPr bwMode="auto">
          <a:xfrm>
            <a:off x="8932984"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1" name="Line 60"/>
          <p:cNvSpPr>
            <a:spLocks noChangeShapeType="1"/>
          </p:cNvSpPr>
          <p:nvPr/>
        </p:nvSpPr>
        <p:spPr bwMode="auto">
          <a:xfrm>
            <a:off x="9123484"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2" name="Line 61"/>
          <p:cNvSpPr>
            <a:spLocks noChangeShapeType="1"/>
          </p:cNvSpPr>
          <p:nvPr/>
        </p:nvSpPr>
        <p:spPr bwMode="auto">
          <a:xfrm>
            <a:off x="9313984"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3" name="Line 62"/>
          <p:cNvSpPr>
            <a:spLocks noChangeShapeType="1"/>
          </p:cNvSpPr>
          <p:nvPr/>
        </p:nvSpPr>
        <p:spPr bwMode="auto">
          <a:xfrm>
            <a:off x="9494959"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4" name="Line 63"/>
          <p:cNvSpPr>
            <a:spLocks noChangeShapeType="1"/>
          </p:cNvSpPr>
          <p:nvPr/>
        </p:nvSpPr>
        <p:spPr bwMode="auto">
          <a:xfrm>
            <a:off x="9675934"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5" name="Line 64"/>
          <p:cNvSpPr>
            <a:spLocks noChangeShapeType="1"/>
          </p:cNvSpPr>
          <p:nvPr/>
        </p:nvSpPr>
        <p:spPr bwMode="auto">
          <a:xfrm>
            <a:off x="5904034"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6" name="Line 65"/>
          <p:cNvSpPr>
            <a:spLocks noChangeShapeType="1"/>
          </p:cNvSpPr>
          <p:nvPr/>
        </p:nvSpPr>
        <p:spPr bwMode="auto">
          <a:xfrm>
            <a:off x="6578722"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7" name="Rectangle 66"/>
          <p:cNvSpPr>
            <a:spLocks noChangeArrowheads="1"/>
          </p:cNvSpPr>
          <p:nvPr/>
        </p:nvSpPr>
        <p:spPr bwMode="auto">
          <a:xfrm>
            <a:off x="5532559" y="4151215"/>
            <a:ext cx="609600" cy="1103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r>
              <a:rPr lang="en-US" sz="800"/>
              <a:t>S_DEPT</a:t>
            </a:r>
            <a:br>
              <a:rPr lang="en-US" sz="800"/>
            </a:br>
            <a:r>
              <a:rPr lang="en-US" sz="600"/>
              <a:t>(cont'd)</a:t>
            </a:r>
            <a:endParaRPr lang="en-US" sz="800"/>
          </a:p>
          <a:p>
            <a:pPr algn="l">
              <a:spcBef>
                <a:spcPct val="50000"/>
              </a:spcBef>
              <a:buClrTx/>
              <a:buFontTx/>
              <a:buNone/>
            </a:pPr>
            <a:endParaRPr lang="en-US" sz="800"/>
          </a:p>
          <a:p>
            <a:pPr algn="l">
              <a:spcBef>
                <a:spcPct val="50000"/>
              </a:spcBef>
              <a:buClrTx/>
              <a:buFontTx/>
              <a:buNone/>
            </a:pPr>
            <a:endParaRPr lang="en-US" sz="800"/>
          </a:p>
          <a:p>
            <a:pPr algn="l">
              <a:spcBef>
                <a:spcPct val="50000"/>
              </a:spcBef>
              <a:buClrTx/>
              <a:buFontTx/>
              <a:buNone/>
            </a:pPr>
            <a:r>
              <a:rPr lang="en-US" sz="800"/>
              <a:t>Data</a:t>
            </a:r>
            <a:br>
              <a:rPr lang="en-US" sz="800"/>
            </a:br>
            <a:r>
              <a:rPr lang="en-US" sz="800"/>
              <a:t>Seg</a:t>
            </a:r>
            <a:br>
              <a:rPr lang="en-US" sz="800"/>
            </a:br>
            <a:endParaRPr lang="en-US" sz="800"/>
          </a:p>
        </p:txBody>
      </p:sp>
      <p:sp>
        <p:nvSpPr>
          <p:cNvPr id="68" name="Rectangle 67"/>
          <p:cNvSpPr>
            <a:spLocks noChangeArrowheads="1"/>
          </p:cNvSpPr>
          <p:nvPr/>
        </p:nvSpPr>
        <p:spPr bwMode="auto">
          <a:xfrm>
            <a:off x="5999284" y="4151215"/>
            <a:ext cx="552450" cy="114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r>
              <a:rPr lang="en-US" sz="800"/>
              <a:t>S_EMP</a:t>
            </a:r>
            <a:br>
              <a:rPr lang="en-US" sz="800"/>
            </a:br>
            <a:r>
              <a:rPr lang="en-US" sz="600"/>
              <a:t>FIRST_NAME</a:t>
            </a:r>
          </a:p>
          <a:p>
            <a:pPr algn="l">
              <a:spcBef>
                <a:spcPct val="50000"/>
              </a:spcBef>
              <a:buClrTx/>
              <a:buFontTx/>
              <a:buNone/>
            </a:pPr>
            <a:r>
              <a:rPr lang="en-US" sz="600"/>
              <a:t>Index</a:t>
            </a:r>
          </a:p>
          <a:p>
            <a:pPr algn="l">
              <a:spcBef>
                <a:spcPct val="50000"/>
              </a:spcBef>
              <a:buClrTx/>
              <a:buFontTx/>
              <a:buNone/>
            </a:pPr>
            <a:endParaRPr lang="en-US" sz="800"/>
          </a:p>
          <a:p>
            <a:pPr algn="l">
              <a:spcBef>
                <a:spcPct val="50000"/>
              </a:spcBef>
              <a:buClrTx/>
              <a:buFontTx/>
              <a:buNone/>
            </a:pPr>
            <a:r>
              <a:rPr lang="en-US" sz="800"/>
              <a:t>Index</a:t>
            </a:r>
            <a:br>
              <a:rPr lang="en-US" sz="800"/>
            </a:br>
            <a:r>
              <a:rPr lang="en-US" sz="800"/>
              <a:t>Seg</a:t>
            </a:r>
            <a:br>
              <a:rPr lang="en-US" sz="800"/>
            </a:br>
            <a:endParaRPr lang="en-US" sz="800"/>
          </a:p>
        </p:txBody>
      </p:sp>
      <p:sp>
        <p:nvSpPr>
          <p:cNvPr id="69" name="Rectangle 68"/>
          <p:cNvSpPr>
            <a:spLocks noChangeArrowheads="1"/>
          </p:cNvSpPr>
          <p:nvPr/>
        </p:nvSpPr>
        <p:spPr bwMode="auto">
          <a:xfrm>
            <a:off x="2463922" y="5991127"/>
            <a:ext cx="2349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600"/>
              <a:t>Oracle DATA BLOCKS</a:t>
            </a:r>
          </a:p>
        </p:txBody>
      </p:sp>
      <p:sp>
        <p:nvSpPr>
          <p:cNvPr id="70" name="Rectangle 69"/>
          <p:cNvSpPr>
            <a:spLocks noChangeArrowheads="1"/>
          </p:cNvSpPr>
          <p:nvPr/>
        </p:nvSpPr>
        <p:spPr bwMode="auto">
          <a:xfrm>
            <a:off x="7951909" y="4151215"/>
            <a:ext cx="609600" cy="79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r>
              <a:rPr lang="en-US" sz="800"/>
              <a:t>RBS1</a:t>
            </a:r>
            <a:br>
              <a:rPr lang="en-US" sz="800"/>
            </a:br>
            <a:r>
              <a:rPr lang="en-US" sz="600"/>
              <a:t>(cont'd)</a:t>
            </a:r>
            <a:endParaRPr lang="en-US" sz="800"/>
          </a:p>
          <a:p>
            <a:pPr algn="l">
              <a:spcBef>
                <a:spcPct val="50000"/>
              </a:spcBef>
              <a:buClrTx/>
              <a:buFontTx/>
              <a:buNone/>
            </a:pPr>
            <a:endParaRPr lang="en-US" sz="800"/>
          </a:p>
          <a:p>
            <a:pPr algn="l">
              <a:spcBef>
                <a:spcPct val="50000"/>
              </a:spcBef>
              <a:buClrTx/>
              <a:buFontTx/>
              <a:buNone/>
            </a:pPr>
            <a:r>
              <a:rPr lang="en-US" sz="800"/>
              <a:t>RB</a:t>
            </a:r>
            <a:br>
              <a:rPr lang="en-US" sz="800"/>
            </a:br>
            <a:r>
              <a:rPr lang="en-US" sz="800"/>
              <a:t>Seg</a:t>
            </a:r>
          </a:p>
        </p:txBody>
      </p:sp>
      <p:sp>
        <p:nvSpPr>
          <p:cNvPr id="71" name="Rectangle 70"/>
          <p:cNvSpPr>
            <a:spLocks noChangeArrowheads="1"/>
          </p:cNvSpPr>
          <p:nvPr/>
        </p:nvSpPr>
        <p:spPr bwMode="auto">
          <a:xfrm>
            <a:off x="8328147" y="4151215"/>
            <a:ext cx="552450" cy="79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r>
              <a:rPr lang="en-US" sz="800"/>
              <a:t>RBS2</a:t>
            </a:r>
            <a:br>
              <a:rPr lang="en-US" sz="800"/>
            </a:br>
            <a:r>
              <a:rPr lang="en-US" sz="600"/>
              <a:t>(cont'd)</a:t>
            </a:r>
          </a:p>
          <a:p>
            <a:pPr algn="l">
              <a:spcBef>
                <a:spcPct val="50000"/>
              </a:spcBef>
              <a:buClrTx/>
              <a:buFontTx/>
              <a:buNone/>
            </a:pPr>
            <a:endParaRPr lang="en-US" sz="800"/>
          </a:p>
          <a:p>
            <a:pPr algn="l">
              <a:spcBef>
                <a:spcPct val="50000"/>
              </a:spcBef>
              <a:buClrTx/>
              <a:buFontTx/>
              <a:buNone/>
            </a:pPr>
            <a:r>
              <a:rPr lang="en-US" sz="800"/>
              <a:t>RB</a:t>
            </a:r>
            <a:br>
              <a:rPr lang="en-US" sz="800"/>
            </a:br>
            <a:r>
              <a:rPr lang="en-US" sz="800"/>
              <a:t>Seg</a:t>
            </a:r>
          </a:p>
        </p:txBody>
      </p:sp>
      <p:sp>
        <p:nvSpPr>
          <p:cNvPr id="72" name="Rectangle 71"/>
          <p:cNvSpPr>
            <a:spLocks noChangeArrowheads="1"/>
          </p:cNvSpPr>
          <p:nvPr/>
        </p:nvSpPr>
        <p:spPr bwMode="auto">
          <a:xfrm>
            <a:off x="7197847" y="4151215"/>
            <a:ext cx="609600"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r>
              <a:rPr lang="en-US" sz="800"/>
              <a:t>RBS1</a:t>
            </a:r>
            <a:br>
              <a:rPr lang="en-US" sz="800"/>
            </a:br>
            <a:endParaRPr lang="en-US" sz="800"/>
          </a:p>
          <a:p>
            <a:pPr algn="l">
              <a:spcBef>
                <a:spcPct val="50000"/>
              </a:spcBef>
              <a:buClrTx/>
              <a:buFontTx/>
              <a:buNone/>
            </a:pPr>
            <a:endParaRPr lang="en-US" sz="800"/>
          </a:p>
          <a:p>
            <a:pPr algn="l">
              <a:spcBef>
                <a:spcPct val="50000"/>
              </a:spcBef>
              <a:buClrTx/>
              <a:buFontTx/>
              <a:buNone/>
            </a:pPr>
            <a:r>
              <a:rPr lang="en-US" sz="800"/>
              <a:t>RB</a:t>
            </a:r>
            <a:br>
              <a:rPr lang="en-US" sz="800"/>
            </a:br>
            <a:r>
              <a:rPr lang="en-US" sz="800"/>
              <a:t>Seg</a:t>
            </a:r>
            <a:br>
              <a:rPr lang="en-US" sz="800"/>
            </a:br>
            <a:endParaRPr lang="en-US" sz="800"/>
          </a:p>
        </p:txBody>
      </p:sp>
      <p:sp>
        <p:nvSpPr>
          <p:cNvPr id="73" name="Rectangle 72"/>
          <p:cNvSpPr>
            <a:spLocks noChangeArrowheads="1"/>
          </p:cNvSpPr>
          <p:nvPr/>
        </p:nvSpPr>
        <p:spPr bwMode="auto">
          <a:xfrm>
            <a:off x="7574084" y="4151215"/>
            <a:ext cx="552450" cy="91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r>
              <a:rPr lang="en-US" sz="800"/>
              <a:t>RBS2</a:t>
            </a:r>
            <a:br>
              <a:rPr lang="en-US" sz="800"/>
            </a:br>
            <a:endParaRPr lang="en-US" sz="600"/>
          </a:p>
          <a:p>
            <a:pPr algn="l">
              <a:spcBef>
                <a:spcPct val="50000"/>
              </a:spcBef>
              <a:buClrTx/>
              <a:buFontTx/>
              <a:buNone/>
            </a:pPr>
            <a:endParaRPr lang="en-US" sz="800"/>
          </a:p>
          <a:p>
            <a:pPr algn="l">
              <a:spcBef>
                <a:spcPct val="50000"/>
              </a:spcBef>
              <a:buClrTx/>
              <a:buFontTx/>
              <a:buNone/>
            </a:pPr>
            <a:r>
              <a:rPr lang="en-US" sz="800"/>
              <a:t>RB</a:t>
            </a:r>
            <a:br>
              <a:rPr lang="en-US" sz="800"/>
            </a:br>
            <a:r>
              <a:rPr lang="en-US" sz="800"/>
              <a:t>Seg</a:t>
            </a:r>
            <a:br>
              <a:rPr lang="en-US" sz="800"/>
            </a:br>
            <a:endParaRPr lang="en-US" sz="800"/>
          </a:p>
        </p:txBody>
      </p:sp>
      <p:sp>
        <p:nvSpPr>
          <p:cNvPr id="74" name="Rectangle 73"/>
          <p:cNvSpPr>
            <a:spLocks noChangeArrowheads="1"/>
          </p:cNvSpPr>
          <p:nvPr/>
        </p:nvSpPr>
        <p:spPr bwMode="auto">
          <a:xfrm>
            <a:off x="2473447" y="4033740"/>
            <a:ext cx="1335302"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600"/>
              <a:t>SEGMENTS</a:t>
            </a:r>
          </a:p>
        </p:txBody>
      </p:sp>
      <p:sp>
        <p:nvSpPr>
          <p:cNvPr id="75" name="Rectangle 74"/>
          <p:cNvSpPr>
            <a:spLocks noChangeArrowheads="1"/>
          </p:cNvSpPr>
          <p:nvPr/>
        </p:nvSpPr>
        <p:spPr bwMode="auto">
          <a:xfrm>
            <a:off x="2684584" y="3003452"/>
            <a:ext cx="10747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600"/>
              <a:t> SYSTEM</a:t>
            </a:r>
          </a:p>
        </p:txBody>
      </p:sp>
      <p:sp>
        <p:nvSpPr>
          <p:cNvPr id="76" name="Rectangle 75"/>
          <p:cNvSpPr>
            <a:spLocks noChangeArrowheads="1"/>
          </p:cNvSpPr>
          <p:nvPr/>
        </p:nvSpPr>
        <p:spPr bwMode="auto">
          <a:xfrm>
            <a:off x="4970584" y="3003452"/>
            <a:ext cx="1420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600"/>
              <a:t>USER_DATA</a:t>
            </a:r>
          </a:p>
        </p:txBody>
      </p:sp>
      <p:sp>
        <p:nvSpPr>
          <p:cNvPr id="77" name="Rectangle 76"/>
          <p:cNvSpPr>
            <a:spLocks noChangeArrowheads="1"/>
          </p:cNvSpPr>
          <p:nvPr/>
        </p:nvSpPr>
        <p:spPr bwMode="auto">
          <a:xfrm>
            <a:off x="7713784" y="3003452"/>
            <a:ext cx="612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600"/>
              <a:t>RBS</a:t>
            </a:r>
          </a:p>
        </p:txBody>
      </p:sp>
      <p:sp>
        <p:nvSpPr>
          <p:cNvPr id="78" name="Rectangle 77"/>
          <p:cNvSpPr>
            <a:spLocks noChangeArrowheads="1"/>
          </p:cNvSpPr>
          <p:nvPr/>
        </p:nvSpPr>
        <p:spPr bwMode="auto">
          <a:xfrm>
            <a:off x="8856784" y="3003452"/>
            <a:ext cx="749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600"/>
              <a:t>TEMP</a:t>
            </a:r>
          </a:p>
        </p:txBody>
      </p:sp>
      <p:sp>
        <p:nvSpPr>
          <p:cNvPr id="79" name="Rectangle 78"/>
          <p:cNvSpPr>
            <a:spLocks noChangeArrowheads="1"/>
          </p:cNvSpPr>
          <p:nvPr/>
        </p:nvSpPr>
        <p:spPr bwMode="auto">
          <a:xfrm>
            <a:off x="2455984" y="2698652"/>
            <a:ext cx="1690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600"/>
              <a:t>TABLESPACES</a:t>
            </a:r>
          </a:p>
        </p:txBody>
      </p:sp>
      <p:sp>
        <p:nvSpPr>
          <p:cNvPr id="80" name="Rectangle 79"/>
          <p:cNvSpPr>
            <a:spLocks noChangeArrowheads="1"/>
          </p:cNvSpPr>
          <p:nvPr/>
        </p:nvSpPr>
        <p:spPr bwMode="auto">
          <a:xfrm>
            <a:off x="2455984" y="3308252"/>
            <a:ext cx="1377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600"/>
              <a:t>DATA FILES</a:t>
            </a:r>
          </a:p>
        </p:txBody>
      </p:sp>
    </p:spTree>
    <p:extLst>
      <p:ext uri="{BB962C8B-B14F-4D97-AF65-F5344CB8AC3E}">
        <p14:creationId xmlns:p14="http://schemas.microsoft.com/office/powerpoint/2010/main" val="18405768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CÁC LOẠI </a:t>
            </a:r>
            <a:r>
              <a:rPr lang="en-US" kern="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SEGMENTS</a:t>
            </a:r>
            <a:endParaRPr lang="vi-VN"/>
          </a:p>
        </p:txBody>
      </p:sp>
      <p:sp>
        <p:nvSpPr>
          <p:cNvPr id="3" name="Rectangle 2"/>
          <p:cNvSpPr/>
          <p:nvPr/>
        </p:nvSpPr>
        <p:spPr>
          <a:xfrm>
            <a:off x="199765" y="898286"/>
            <a:ext cx="3352136" cy="523220"/>
          </a:xfrm>
          <a:prstGeom prst="rect">
            <a:avLst/>
          </a:prstGeom>
        </p:spPr>
        <p:txBody>
          <a:bodyPr wrap="none">
            <a:spAutoFit/>
          </a:bodyPr>
          <a:lstStyle/>
          <a:p>
            <a:pPr marL="457200" indent="-457200">
              <a:buFont typeface="Wingdings" panose="05000000000000000000" pitchFamily="2" charset="2"/>
              <a:buChar char="q"/>
            </a:pPr>
            <a:r>
              <a:rPr lang="vi-VN" sz="2800" b="1" smtClean="0">
                <a:latin typeface="Times New Roman" panose="02020603050405020304" pitchFamily="18" charset="0"/>
                <a:cs typeface="Times New Roman" panose="02020603050405020304" pitchFamily="18" charset="0"/>
              </a:rPr>
              <a:t>1. User </a:t>
            </a:r>
            <a:r>
              <a:rPr lang="vi-VN" sz="2800" b="1">
                <a:latin typeface="Times New Roman" panose="02020603050405020304" pitchFamily="18" charset="0"/>
                <a:cs typeface="Times New Roman" panose="02020603050405020304" pitchFamily="18" charset="0"/>
              </a:rPr>
              <a:t>Segments </a:t>
            </a:r>
          </a:p>
        </p:txBody>
      </p:sp>
      <p:sp>
        <p:nvSpPr>
          <p:cNvPr id="4" name="Rectangle 3"/>
          <p:cNvSpPr>
            <a:spLocks noChangeArrowheads="1"/>
          </p:cNvSpPr>
          <p:nvPr/>
        </p:nvSpPr>
        <p:spPr bwMode="auto">
          <a:xfrm>
            <a:off x="955877" y="3518256"/>
            <a:ext cx="1830387" cy="360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pPr>
            <a:r>
              <a:rPr lang="en-US" sz="1800" smtClean="0"/>
              <a:t>Table segment</a:t>
            </a:r>
            <a:endParaRPr lang="en-US" sz="1800"/>
          </a:p>
        </p:txBody>
      </p:sp>
      <p:grpSp>
        <p:nvGrpSpPr>
          <p:cNvPr id="5" name="Group 4"/>
          <p:cNvGrpSpPr>
            <a:grpSpLocks/>
          </p:cNvGrpSpPr>
          <p:nvPr/>
        </p:nvGrpSpPr>
        <p:grpSpPr bwMode="auto">
          <a:xfrm>
            <a:off x="1423395" y="4571591"/>
            <a:ext cx="1270000" cy="1492250"/>
            <a:chOff x="1071" y="2470"/>
            <a:chExt cx="800" cy="940"/>
          </a:xfrm>
        </p:grpSpPr>
        <p:grpSp>
          <p:nvGrpSpPr>
            <p:cNvPr id="6" name="Group 5"/>
            <p:cNvGrpSpPr>
              <a:grpSpLocks/>
            </p:cNvGrpSpPr>
            <p:nvPr/>
          </p:nvGrpSpPr>
          <p:grpSpPr bwMode="auto">
            <a:xfrm>
              <a:off x="1071" y="2470"/>
              <a:ext cx="656" cy="796"/>
              <a:chOff x="1071" y="2470"/>
              <a:chExt cx="656" cy="796"/>
            </a:xfrm>
          </p:grpSpPr>
          <p:sp>
            <p:nvSpPr>
              <p:cNvPr id="77" name="Freeform 6"/>
              <p:cNvSpPr>
                <a:spLocks/>
              </p:cNvSpPr>
              <p:nvPr/>
            </p:nvSpPr>
            <p:spPr bwMode="auto">
              <a:xfrm>
                <a:off x="1071" y="2470"/>
                <a:ext cx="656" cy="796"/>
              </a:xfrm>
              <a:custGeom>
                <a:avLst/>
                <a:gdLst>
                  <a:gd name="T0" fmla="*/ 655 w 656"/>
                  <a:gd name="T1" fmla="*/ 615 h 796"/>
                  <a:gd name="T2" fmla="*/ 655 w 656"/>
                  <a:gd name="T3" fmla="*/ 0 h 796"/>
                  <a:gd name="T4" fmla="*/ 0 w 656"/>
                  <a:gd name="T5" fmla="*/ 179 h 796"/>
                  <a:gd name="T6" fmla="*/ 0 w 656"/>
                  <a:gd name="T7" fmla="*/ 795 h 796"/>
                  <a:gd name="T8" fmla="*/ 655 w 656"/>
                  <a:gd name="T9" fmla="*/ 615 h 7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6" h="796">
                    <a:moveTo>
                      <a:pt x="655" y="615"/>
                    </a:moveTo>
                    <a:lnTo>
                      <a:pt x="655" y="0"/>
                    </a:lnTo>
                    <a:lnTo>
                      <a:pt x="0" y="179"/>
                    </a:lnTo>
                    <a:lnTo>
                      <a:pt x="0" y="795"/>
                    </a:lnTo>
                    <a:lnTo>
                      <a:pt x="655" y="615"/>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8" name="Freeform 7"/>
              <p:cNvSpPr>
                <a:spLocks/>
              </p:cNvSpPr>
              <p:nvPr/>
            </p:nvSpPr>
            <p:spPr bwMode="white">
              <a:xfrm>
                <a:off x="1094" y="2500"/>
                <a:ext cx="610" cy="736"/>
              </a:xfrm>
              <a:custGeom>
                <a:avLst/>
                <a:gdLst>
                  <a:gd name="T0" fmla="*/ 609 w 610"/>
                  <a:gd name="T1" fmla="*/ 571 h 736"/>
                  <a:gd name="T2" fmla="*/ 609 w 610"/>
                  <a:gd name="T3" fmla="*/ 0 h 736"/>
                  <a:gd name="T4" fmla="*/ 0 w 610"/>
                  <a:gd name="T5" fmla="*/ 162 h 736"/>
                  <a:gd name="T6" fmla="*/ 0 w 610"/>
                  <a:gd name="T7" fmla="*/ 735 h 736"/>
                  <a:gd name="T8" fmla="*/ 609 w 610"/>
                  <a:gd name="T9" fmla="*/ 571 h 7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0" h="736">
                    <a:moveTo>
                      <a:pt x="609" y="571"/>
                    </a:moveTo>
                    <a:lnTo>
                      <a:pt x="609" y="0"/>
                    </a:lnTo>
                    <a:lnTo>
                      <a:pt x="0" y="162"/>
                    </a:lnTo>
                    <a:lnTo>
                      <a:pt x="0" y="735"/>
                    </a:lnTo>
                    <a:lnTo>
                      <a:pt x="609" y="571"/>
                    </a:lnTo>
                  </a:path>
                </a:pathLst>
              </a:custGeom>
              <a:solidFill>
                <a:srgbClr val="EAEAEA"/>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9" name="Freeform 8"/>
              <p:cNvSpPr>
                <a:spLocks/>
              </p:cNvSpPr>
              <p:nvPr/>
            </p:nvSpPr>
            <p:spPr bwMode="auto">
              <a:xfrm>
                <a:off x="1129" y="2647"/>
                <a:ext cx="537" cy="534"/>
              </a:xfrm>
              <a:custGeom>
                <a:avLst/>
                <a:gdLst>
                  <a:gd name="T0" fmla="*/ 536 w 537"/>
                  <a:gd name="T1" fmla="*/ 391 h 534"/>
                  <a:gd name="T2" fmla="*/ 536 w 537"/>
                  <a:gd name="T3" fmla="*/ 0 h 534"/>
                  <a:gd name="T4" fmla="*/ 0 w 537"/>
                  <a:gd name="T5" fmla="*/ 141 h 534"/>
                  <a:gd name="T6" fmla="*/ 0 w 537"/>
                  <a:gd name="T7" fmla="*/ 533 h 534"/>
                  <a:gd name="T8" fmla="*/ 536 w 537"/>
                  <a:gd name="T9" fmla="*/ 391 h 5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7" h="534">
                    <a:moveTo>
                      <a:pt x="536" y="391"/>
                    </a:moveTo>
                    <a:lnTo>
                      <a:pt x="536" y="0"/>
                    </a:lnTo>
                    <a:lnTo>
                      <a:pt x="0" y="141"/>
                    </a:lnTo>
                    <a:lnTo>
                      <a:pt x="0" y="533"/>
                    </a:lnTo>
                    <a:lnTo>
                      <a:pt x="536" y="391"/>
                    </a:lnTo>
                  </a:path>
                </a:pathLst>
              </a:custGeom>
              <a:solidFill>
                <a:srgbClr val="66FF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0" name="Freeform 9"/>
              <p:cNvSpPr>
                <a:spLocks/>
              </p:cNvSpPr>
              <p:nvPr/>
            </p:nvSpPr>
            <p:spPr bwMode="auto">
              <a:xfrm>
                <a:off x="1129" y="2542"/>
                <a:ext cx="537" cy="211"/>
              </a:xfrm>
              <a:custGeom>
                <a:avLst/>
                <a:gdLst>
                  <a:gd name="T0" fmla="*/ 536 w 537"/>
                  <a:gd name="T1" fmla="*/ 69 h 211"/>
                  <a:gd name="T2" fmla="*/ 536 w 537"/>
                  <a:gd name="T3" fmla="*/ 0 h 211"/>
                  <a:gd name="T4" fmla="*/ 0 w 537"/>
                  <a:gd name="T5" fmla="*/ 141 h 211"/>
                  <a:gd name="T6" fmla="*/ 0 w 537"/>
                  <a:gd name="T7" fmla="*/ 210 h 211"/>
                  <a:gd name="T8" fmla="*/ 536 w 537"/>
                  <a:gd name="T9" fmla="*/ 69 h 2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7" h="211">
                    <a:moveTo>
                      <a:pt x="536" y="69"/>
                    </a:moveTo>
                    <a:lnTo>
                      <a:pt x="536" y="0"/>
                    </a:lnTo>
                    <a:lnTo>
                      <a:pt x="0" y="141"/>
                    </a:lnTo>
                    <a:lnTo>
                      <a:pt x="0" y="210"/>
                    </a:lnTo>
                    <a:lnTo>
                      <a:pt x="536" y="69"/>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1" name="Freeform 10"/>
              <p:cNvSpPr>
                <a:spLocks/>
              </p:cNvSpPr>
              <p:nvPr/>
            </p:nvSpPr>
            <p:spPr bwMode="auto">
              <a:xfrm>
                <a:off x="1165" y="2804"/>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3">
                    <a:moveTo>
                      <a:pt x="49" y="48"/>
                    </a:moveTo>
                    <a:lnTo>
                      <a:pt x="49" y="0"/>
                    </a:lnTo>
                    <a:lnTo>
                      <a:pt x="0" y="13"/>
                    </a:lnTo>
                    <a:lnTo>
                      <a:pt x="0" y="62"/>
                    </a:lnTo>
                    <a:lnTo>
                      <a:pt x="49"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2" name="Freeform 11"/>
              <p:cNvSpPr>
                <a:spLocks/>
              </p:cNvSpPr>
              <p:nvPr/>
            </p:nvSpPr>
            <p:spPr bwMode="auto">
              <a:xfrm>
                <a:off x="1236" y="2785"/>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4">
                    <a:moveTo>
                      <a:pt x="48" y="49"/>
                    </a:moveTo>
                    <a:lnTo>
                      <a:pt x="48" y="0"/>
                    </a:lnTo>
                    <a:lnTo>
                      <a:pt x="0" y="13"/>
                    </a:lnTo>
                    <a:lnTo>
                      <a:pt x="0" y="63"/>
                    </a:lnTo>
                    <a:lnTo>
                      <a:pt x="48"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3" name="Freeform 12"/>
              <p:cNvSpPr>
                <a:spLocks/>
              </p:cNvSpPr>
              <p:nvPr/>
            </p:nvSpPr>
            <p:spPr bwMode="auto">
              <a:xfrm>
                <a:off x="1305" y="2767"/>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2">
                    <a:moveTo>
                      <a:pt x="50" y="48"/>
                    </a:moveTo>
                    <a:lnTo>
                      <a:pt x="50" y="0"/>
                    </a:lnTo>
                    <a:lnTo>
                      <a:pt x="0" y="12"/>
                    </a:lnTo>
                    <a:lnTo>
                      <a:pt x="0" y="61"/>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4" name="Freeform 13"/>
              <p:cNvSpPr>
                <a:spLocks/>
              </p:cNvSpPr>
              <p:nvPr/>
            </p:nvSpPr>
            <p:spPr bwMode="auto">
              <a:xfrm>
                <a:off x="1376" y="2748"/>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3">
                    <a:moveTo>
                      <a:pt x="50" y="48"/>
                    </a:moveTo>
                    <a:lnTo>
                      <a:pt x="50" y="0"/>
                    </a:lnTo>
                    <a:lnTo>
                      <a:pt x="0" y="12"/>
                    </a:lnTo>
                    <a:lnTo>
                      <a:pt x="0" y="62"/>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5" name="Freeform 14"/>
              <p:cNvSpPr>
                <a:spLocks/>
              </p:cNvSpPr>
              <p:nvPr/>
            </p:nvSpPr>
            <p:spPr bwMode="auto">
              <a:xfrm>
                <a:off x="1448" y="2728"/>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4">
                    <a:moveTo>
                      <a:pt x="48" y="49"/>
                    </a:moveTo>
                    <a:lnTo>
                      <a:pt x="48" y="0"/>
                    </a:lnTo>
                    <a:lnTo>
                      <a:pt x="0" y="13"/>
                    </a:lnTo>
                    <a:lnTo>
                      <a:pt x="0" y="63"/>
                    </a:lnTo>
                    <a:lnTo>
                      <a:pt x="48"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6" name="Freeform 15"/>
              <p:cNvSpPr>
                <a:spLocks/>
              </p:cNvSpPr>
              <p:nvPr/>
            </p:nvSpPr>
            <p:spPr bwMode="auto">
              <a:xfrm>
                <a:off x="1518" y="2710"/>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2">
                    <a:moveTo>
                      <a:pt x="49" y="47"/>
                    </a:moveTo>
                    <a:lnTo>
                      <a:pt x="49" y="0"/>
                    </a:lnTo>
                    <a:lnTo>
                      <a:pt x="0" y="13"/>
                    </a:lnTo>
                    <a:lnTo>
                      <a:pt x="0" y="61"/>
                    </a:lnTo>
                    <a:lnTo>
                      <a:pt x="49" y="47"/>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7" name="Freeform 16"/>
              <p:cNvSpPr>
                <a:spLocks/>
              </p:cNvSpPr>
              <p:nvPr/>
            </p:nvSpPr>
            <p:spPr bwMode="auto">
              <a:xfrm>
                <a:off x="1589" y="2690"/>
                <a:ext cx="50" cy="64"/>
              </a:xfrm>
              <a:custGeom>
                <a:avLst/>
                <a:gdLst>
                  <a:gd name="T0" fmla="*/ 49 w 50"/>
                  <a:gd name="T1" fmla="*/ 50 h 64"/>
                  <a:gd name="T2" fmla="*/ 49 w 50"/>
                  <a:gd name="T3" fmla="*/ 0 h 64"/>
                  <a:gd name="T4" fmla="*/ 0 w 50"/>
                  <a:gd name="T5" fmla="*/ 13 h 64"/>
                  <a:gd name="T6" fmla="*/ 0 w 50"/>
                  <a:gd name="T7" fmla="*/ 63 h 64"/>
                  <a:gd name="T8" fmla="*/ 49 w 50"/>
                  <a:gd name="T9" fmla="*/ 50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50"/>
                    </a:moveTo>
                    <a:lnTo>
                      <a:pt x="49" y="0"/>
                    </a:lnTo>
                    <a:lnTo>
                      <a:pt x="0" y="13"/>
                    </a:lnTo>
                    <a:lnTo>
                      <a:pt x="0" y="63"/>
                    </a:lnTo>
                    <a:lnTo>
                      <a:pt x="49" y="5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8" name="Freeform 17"/>
              <p:cNvSpPr>
                <a:spLocks/>
              </p:cNvSpPr>
              <p:nvPr/>
            </p:nvSpPr>
            <p:spPr bwMode="auto">
              <a:xfrm>
                <a:off x="1165" y="2872"/>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9" name="Freeform 18"/>
              <p:cNvSpPr>
                <a:spLocks/>
              </p:cNvSpPr>
              <p:nvPr/>
            </p:nvSpPr>
            <p:spPr bwMode="auto">
              <a:xfrm>
                <a:off x="1236" y="2854"/>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2">
                    <a:moveTo>
                      <a:pt x="48" y="47"/>
                    </a:moveTo>
                    <a:lnTo>
                      <a:pt x="48" y="0"/>
                    </a:lnTo>
                    <a:lnTo>
                      <a:pt x="0" y="13"/>
                    </a:lnTo>
                    <a:lnTo>
                      <a:pt x="0" y="61"/>
                    </a:lnTo>
                    <a:lnTo>
                      <a:pt x="48" y="47"/>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0" name="Freeform 19"/>
              <p:cNvSpPr>
                <a:spLocks/>
              </p:cNvSpPr>
              <p:nvPr/>
            </p:nvSpPr>
            <p:spPr bwMode="auto">
              <a:xfrm>
                <a:off x="1305" y="2835"/>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2">
                    <a:moveTo>
                      <a:pt x="50" y="48"/>
                    </a:moveTo>
                    <a:lnTo>
                      <a:pt x="50" y="0"/>
                    </a:lnTo>
                    <a:lnTo>
                      <a:pt x="0" y="12"/>
                    </a:lnTo>
                    <a:lnTo>
                      <a:pt x="0" y="61"/>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1" name="Freeform 20"/>
              <p:cNvSpPr>
                <a:spLocks/>
              </p:cNvSpPr>
              <p:nvPr/>
            </p:nvSpPr>
            <p:spPr bwMode="auto">
              <a:xfrm>
                <a:off x="1376" y="2815"/>
                <a:ext cx="51" cy="64"/>
              </a:xfrm>
              <a:custGeom>
                <a:avLst/>
                <a:gdLst>
                  <a:gd name="T0" fmla="*/ 50 w 51"/>
                  <a:gd name="T1" fmla="*/ 49 h 64"/>
                  <a:gd name="T2" fmla="*/ 50 w 51"/>
                  <a:gd name="T3" fmla="*/ 0 h 64"/>
                  <a:gd name="T4" fmla="*/ 0 w 51"/>
                  <a:gd name="T5" fmla="*/ 12 h 64"/>
                  <a:gd name="T6" fmla="*/ 0 w 51"/>
                  <a:gd name="T7" fmla="*/ 63 h 64"/>
                  <a:gd name="T8" fmla="*/ 50 w 51"/>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4">
                    <a:moveTo>
                      <a:pt x="50" y="49"/>
                    </a:moveTo>
                    <a:lnTo>
                      <a:pt x="50" y="0"/>
                    </a:lnTo>
                    <a:lnTo>
                      <a:pt x="0" y="12"/>
                    </a:lnTo>
                    <a:lnTo>
                      <a:pt x="0" y="63"/>
                    </a:lnTo>
                    <a:lnTo>
                      <a:pt x="50"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2" name="Freeform 21"/>
              <p:cNvSpPr>
                <a:spLocks/>
              </p:cNvSpPr>
              <p:nvPr/>
            </p:nvSpPr>
            <p:spPr bwMode="auto">
              <a:xfrm>
                <a:off x="1448" y="2797"/>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3">
                    <a:moveTo>
                      <a:pt x="48" y="48"/>
                    </a:moveTo>
                    <a:lnTo>
                      <a:pt x="48" y="0"/>
                    </a:lnTo>
                    <a:lnTo>
                      <a:pt x="0" y="13"/>
                    </a:lnTo>
                    <a:lnTo>
                      <a:pt x="0" y="62"/>
                    </a:lnTo>
                    <a:lnTo>
                      <a:pt x="48"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3" name="Freeform 22"/>
              <p:cNvSpPr>
                <a:spLocks/>
              </p:cNvSpPr>
              <p:nvPr/>
            </p:nvSpPr>
            <p:spPr bwMode="auto">
              <a:xfrm>
                <a:off x="1518" y="2777"/>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4" name="Freeform 23"/>
              <p:cNvSpPr>
                <a:spLocks/>
              </p:cNvSpPr>
              <p:nvPr/>
            </p:nvSpPr>
            <p:spPr bwMode="auto">
              <a:xfrm>
                <a:off x="1589" y="2759"/>
                <a:ext cx="50" cy="63"/>
              </a:xfrm>
              <a:custGeom>
                <a:avLst/>
                <a:gdLst>
                  <a:gd name="T0" fmla="*/ 49 w 50"/>
                  <a:gd name="T1" fmla="*/ 49 h 63"/>
                  <a:gd name="T2" fmla="*/ 49 w 50"/>
                  <a:gd name="T3" fmla="*/ 0 h 63"/>
                  <a:gd name="T4" fmla="*/ 0 w 50"/>
                  <a:gd name="T5" fmla="*/ 13 h 63"/>
                  <a:gd name="T6" fmla="*/ 0 w 50"/>
                  <a:gd name="T7" fmla="*/ 62 h 63"/>
                  <a:gd name="T8" fmla="*/ 49 w 50"/>
                  <a:gd name="T9" fmla="*/ 49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3">
                    <a:moveTo>
                      <a:pt x="49" y="49"/>
                    </a:moveTo>
                    <a:lnTo>
                      <a:pt x="49" y="0"/>
                    </a:lnTo>
                    <a:lnTo>
                      <a:pt x="0" y="13"/>
                    </a:lnTo>
                    <a:lnTo>
                      <a:pt x="0" y="62"/>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5" name="Freeform 24"/>
              <p:cNvSpPr>
                <a:spLocks/>
              </p:cNvSpPr>
              <p:nvPr/>
            </p:nvSpPr>
            <p:spPr bwMode="auto">
              <a:xfrm>
                <a:off x="1165" y="2940"/>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6" name="Freeform 25"/>
              <p:cNvSpPr>
                <a:spLocks/>
              </p:cNvSpPr>
              <p:nvPr/>
            </p:nvSpPr>
            <p:spPr bwMode="auto">
              <a:xfrm>
                <a:off x="1236" y="2921"/>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3">
                    <a:moveTo>
                      <a:pt x="48" y="48"/>
                    </a:moveTo>
                    <a:lnTo>
                      <a:pt x="48" y="0"/>
                    </a:lnTo>
                    <a:lnTo>
                      <a:pt x="0" y="13"/>
                    </a:lnTo>
                    <a:lnTo>
                      <a:pt x="0" y="62"/>
                    </a:lnTo>
                    <a:lnTo>
                      <a:pt x="48"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7" name="Freeform 26"/>
              <p:cNvSpPr>
                <a:spLocks/>
              </p:cNvSpPr>
              <p:nvPr/>
            </p:nvSpPr>
            <p:spPr bwMode="auto">
              <a:xfrm>
                <a:off x="1305" y="2903"/>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2">
                    <a:moveTo>
                      <a:pt x="50" y="48"/>
                    </a:moveTo>
                    <a:lnTo>
                      <a:pt x="50" y="0"/>
                    </a:lnTo>
                    <a:lnTo>
                      <a:pt x="0" y="12"/>
                    </a:lnTo>
                    <a:lnTo>
                      <a:pt x="0" y="61"/>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8" name="Freeform 27"/>
              <p:cNvSpPr>
                <a:spLocks/>
              </p:cNvSpPr>
              <p:nvPr/>
            </p:nvSpPr>
            <p:spPr bwMode="auto">
              <a:xfrm>
                <a:off x="1376" y="2884"/>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3">
                    <a:moveTo>
                      <a:pt x="50" y="48"/>
                    </a:moveTo>
                    <a:lnTo>
                      <a:pt x="50" y="0"/>
                    </a:lnTo>
                    <a:lnTo>
                      <a:pt x="0" y="12"/>
                    </a:lnTo>
                    <a:lnTo>
                      <a:pt x="0" y="62"/>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9" name="Freeform 28"/>
              <p:cNvSpPr>
                <a:spLocks/>
              </p:cNvSpPr>
              <p:nvPr/>
            </p:nvSpPr>
            <p:spPr bwMode="auto">
              <a:xfrm>
                <a:off x="1448" y="2865"/>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3">
                    <a:moveTo>
                      <a:pt x="48" y="48"/>
                    </a:moveTo>
                    <a:lnTo>
                      <a:pt x="48" y="0"/>
                    </a:lnTo>
                    <a:lnTo>
                      <a:pt x="0" y="13"/>
                    </a:lnTo>
                    <a:lnTo>
                      <a:pt x="0" y="62"/>
                    </a:lnTo>
                    <a:lnTo>
                      <a:pt x="48"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0" name="Freeform 29"/>
              <p:cNvSpPr>
                <a:spLocks/>
              </p:cNvSpPr>
              <p:nvPr/>
            </p:nvSpPr>
            <p:spPr bwMode="auto">
              <a:xfrm>
                <a:off x="1518" y="2845"/>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1" name="Freeform 30"/>
              <p:cNvSpPr>
                <a:spLocks/>
              </p:cNvSpPr>
              <p:nvPr/>
            </p:nvSpPr>
            <p:spPr bwMode="auto">
              <a:xfrm>
                <a:off x="1589" y="2826"/>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3">
                    <a:moveTo>
                      <a:pt x="49" y="48"/>
                    </a:moveTo>
                    <a:lnTo>
                      <a:pt x="49" y="0"/>
                    </a:lnTo>
                    <a:lnTo>
                      <a:pt x="0" y="13"/>
                    </a:lnTo>
                    <a:lnTo>
                      <a:pt x="0" y="62"/>
                    </a:lnTo>
                    <a:lnTo>
                      <a:pt x="49"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2" name="Freeform 31"/>
              <p:cNvSpPr>
                <a:spLocks/>
              </p:cNvSpPr>
              <p:nvPr/>
            </p:nvSpPr>
            <p:spPr bwMode="auto">
              <a:xfrm>
                <a:off x="1165" y="3008"/>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3">
                    <a:moveTo>
                      <a:pt x="49" y="48"/>
                    </a:moveTo>
                    <a:lnTo>
                      <a:pt x="49" y="0"/>
                    </a:lnTo>
                    <a:lnTo>
                      <a:pt x="0" y="13"/>
                    </a:lnTo>
                    <a:lnTo>
                      <a:pt x="0" y="62"/>
                    </a:lnTo>
                    <a:lnTo>
                      <a:pt x="49"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3" name="Freeform 32"/>
              <p:cNvSpPr>
                <a:spLocks/>
              </p:cNvSpPr>
              <p:nvPr/>
            </p:nvSpPr>
            <p:spPr bwMode="auto">
              <a:xfrm>
                <a:off x="1236" y="2989"/>
                <a:ext cx="49" cy="64"/>
              </a:xfrm>
              <a:custGeom>
                <a:avLst/>
                <a:gdLst>
                  <a:gd name="T0" fmla="*/ 48 w 49"/>
                  <a:gd name="T1" fmla="*/ 50 h 64"/>
                  <a:gd name="T2" fmla="*/ 48 w 49"/>
                  <a:gd name="T3" fmla="*/ 0 h 64"/>
                  <a:gd name="T4" fmla="*/ 0 w 49"/>
                  <a:gd name="T5" fmla="*/ 13 h 64"/>
                  <a:gd name="T6" fmla="*/ 0 w 49"/>
                  <a:gd name="T7" fmla="*/ 63 h 64"/>
                  <a:gd name="T8" fmla="*/ 48 w 49"/>
                  <a:gd name="T9" fmla="*/ 50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4">
                    <a:moveTo>
                      <a:pt x="48" y="50"/>
                    </a:moveTo>
                    <a:lnTo>
                      <a:pt x="48" y="0"/>
                    </a:lnTo>
                    <a:lnTo>
                      <a:pt x="0" y="13"/>
                    </a:lnTo>
                    <a:lnTo>
                      <a:pt x="0" y="63"/>
                    </a:lnTo>
                    <a:lnTo>
                      <a:pt x="48" y="5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4" name="Freeform 33"/>
              <p:cNvSpPr>
                <a:spLocks/>
              </p:cNvSpPr>
              <p:nvPr/>
            </p:nvSpPr>
            <p:spPr bwMode="auto">
              <a:xfrm>
                <a:off x="1305" y="2971"/>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2">
                    <a:moveTo>
                      <a:pt x="50" y="48"/>
                    </a:moveTo>
                    <a:lnTo>
                      <a:pt x="50" y="0"/>
                    </a:lnTo>
                    <a:lnTo>
                      <a:pt x="0" y="12"/>
                    </a:lnTo>
                    <a:lnTo>
                      <a:pt x="0" y="61"/>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 name="Freeform 34"/>
              <p:cNvSpPr>
                <a:spLocks/>
              </p:cNvSpPr>
              <p:nvPr/>
            </p:nvSpPr>
            <p:spPr bwMode="auto">
              <a:xfrm>
                <a:off x="1376" y="2952"/>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3">
                    <a:moveTo>
                      <a:pt x="50" y="48"/>
                    </a:moveTo>
                    <a:lnTo>
                      <a:pt x="50" y="0"/>
                    </a:lnTo>
                    <a:lnTo>
                      <a:pt x="0" y="12"/>
                    </a:lnTo>
                    <a:lnTo>
                      <a:pt x="0" y="62"/>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6" name="Freeform 35"/>
              <p:cNvSpPr>
                <a:spLocks/>
              </p:cNvSpPr>
              <p:nvPr/>
            </p:nvSpPr>
            <p:spPr bwMode="auto">
              <a:xfrm>
                <a:off x="1448" y="2932"/>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4">
                    <a:moveTo>
                      <a:pt x="48" y="49"/>
                    </a:moveTo>
                    <a:lnTo>
                      <a:pt x="48" y="0"/>
                    </a:lnTo>
                    <a:lnTo>
                      <a:pt x="0" y="13"/>
                    </a:lnTo>
                    <a:lnTo>
                      <a:pt x="0" y="63"/>
                    </a:lnTo>
                    <a:lnTo>
                      <a:pt x="48"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7" name="Freeform 36"/>
              <p:cNvSpPr>
                <a:spLocks/>
              </p:cNvSpPr>
              <p:nvPr/>
            </p:nvSpPr>
            <p:spPr bwMode="auto">
              <a:xfrm>
                <a:off x="1518" y="2914"/>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2">
                    <a:moveTo>
                      <a:pt x="49" y="47"/>
                    </a:moveTo>
                    <a:lnTo>
                      <a:pt x="49" y="0"/>
                    </a:lnTo>
                    <a:lnTo>
                      <a:pt x="0" y="13"/>
                    </a:lnTo>
                    <a:lnTo>
                      <a:pt x="0" y="61"/>
                    </a:lnTo>
                    <a:lnTo>
                      <a:pt x="49" y="47"/>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8" name="Freeform 37"/>
              <p:cNvSpPr>
                <a:spLocks/>
              </p:cNvSpPr>
              <p:nvPr/>
            </p:nvSpPr>
            <p:spPr bwMode="auto">
              <a:xfrm>
                <a:off x="1589" y="2894"/>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9" name="Freeform 38"/>
              <p:cNvSpPr>
                <a:spLocks/>
              </p:cNvSpPr>
              <p:nvPr/>
            </p:nvSpPr>
            <p:spPr bwMode="auto">
              <a:xfrm>
                <a:off x="1165" y="3076"/>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 name="Freeform 39"/>
              <p:cNvSpPr>
                <a:spLocks/>
              </p:cNvSpPr>
              <p:nvPr/>
            </p:nvSpPr>
            <p:spPr bwMode="auto">
              <a:xfrm>
                <a:off x="1236" y="3058"/>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2">
                    <a:moveTo>
                      <a:pt x="48" y="47"/>
                    </a:moveTo>
                    <a:lnTo>
                      <a:pt x="48" y="0"/>
                    </a:lnTo>
                    <a:lnTo>
                      <a:pt x="0" y="13"/>
                    </a:lnTo>
                    <a:lnTo>
                      <a:pt x="0" y="61"/>
                    </a:lnTo>
                    <a:lnTo>
                      <a:pt x="48" y="47"/>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7" name="Group 40"/>
            <p:cNvGrpSpPr>
              <a:grpSpLocks/>
            </p:cNvGrpSpPr>
            <p:nvPr/>
          </p:nvGrpSpPr>
          <p:grpSpPr bwMode="auto">
            <a:xfrm>
              <a:off x="1143" y="2542"/>
              <a:ext cx="656" cy="796"/>
              <a:chOff x="1143" y="2542"/>
              <a:chExt cx="656" cy="796"/>
            </a:xfrm>
          </p:grpSpPr>
          <p:sp>
            <p:nvSpPr>
              <p:cNvPr id="43" name="Freeform 41"/>
              <p:cNvSpPr>
                <a:spLocks/>
              </p:cNvSpPr>
              <p:nvPr/>
            </p:nvSpPr>
            <p:spPr bwMode="auto">
              <a:xfrm>
                <a:off x="1143" y="2542"/>
                <a:ext cx="656" cy="796"/>
              </a:xfrm>
              <a:custGeom>
                <a:avLst/>
                <a:gdLst>
                  <a:gd name="T0" fmla="*/ 655 w 656"/>
                  <a:gd name="T1" fmla="*/ 615 h 796"/>
                  <a:gd name="T2" fmla="*/ 655 w 656"/>
                  <a:gd name="T3" fmla="*/ 0 h 796"/>
                  <a:gd name="T4" fmla="*/ 0 w 656"/>
                  <a:gd name="T5" fmla="*/ 179 h 796"/>
                  <a:gd name="T6" fmla="*/ 0 w 656"/>
                  <a:gd name="T7" fmla="*/ 795 h 796"/>
                  <a:gd name="T8" fmla="*/ 655 w 656"/>
                  <a:gd name="T9" fmla="*/ 615 h 7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6" h="796">
                    <a:moveTo>
                      <a:pt x="655" y="615"/>
                    </a:moveTo>
                    <a:lnTo>
                      <a:pt x="655" y="0"/>
                    </a:lnTo>
                    <a:lnTo>
                      <a:pt x="0" y="179"/>
                    </a:lnTo>
                    <a:lnTo>
                      <a:pt x="0" y="795"/>
                    </a:lnTo>
                    <a:lnTo>
                      <a:pt x="655" y="615"/>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4" name="Freeform 42"/>
              <p:cNvSpPr>
                <a:spLocks/>
              </p:cNvSpPr>
              <p:nvPr/>
            </p:nvSpPr>
            <p:spPr bwMode="white">
              <a:xfrm>
                <a:off x="1166" y="2572"/>
                <a:ext cx="610" cy="736"/>
              </a:xfrm>
              <a:custGeom>
                <a:avLst/>
                <a:gdLst>
                  <a:gd name="T0" fmla="*/ 609 w 610"/>
                  <a:gd name="T1" fmla="*/ 571 h 736"/>
                  <a:gd name="T2" fmla="*/ 609 w 610"/>
                  <a:gd name="T3" fmla="*/ 0 h 736"/>
                  <a:gd name="T4" fmla="*/ 0 w 610"/>
                  <a:gd name="T5" fmla="*/ 162 h 736"/>
                  <a:gd name="T6" fmla="*/ 0 w 610"/>
                  <a:gd name="T7" fmla="*/ 735 h 736"/>
                  <a:gd name="T8" fmla="*/ 609 w 610"/>
                  <a:gd name="T9" fmla="*/ 571 h 7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0" h="736">
                    <a:moveTo>
                      <a:pt x="609" y="571"/>
                    </a:moveTo>
                    <a:lnTo>
                      <a:pt x="609" y="0"/>
                    </a:lnTo>
                    <a:lnTo>
                      <a:pt x="0" y="162"/>
                    </a:lnTo>
                    <a:lnTo>
                      <a:pt x="0" y="735"/>
                    </a:lnTo>
                    <a:lnTo>
                      <a:pt x="609" y="571"/>
                    </a:lnTo>
                  </a:path>
                </a:pathLst>
              </a:custGeom>
              <a:solidFill>
                <a:srgbClr val="EAEAEA"/>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5" name="Freeform 43"/>
              <p:cNvSpPr>
                <a:spLocks/>
              </p:cNvSpPr>
              <p:nvPr/>
            </p:nvSpPr>
            <p:spPr bwMode="auto">
              <a:xfrm>
                <a:off x="1201" y="2719"/>
                <a:ext cx="537" cy="534"/>
              </a:xfrm>
              <a:custGeom>
                <a:avLst/>
                <a:gdLst>
                  <a:gd name="T0" fmla="*/ 536 w 537"/>
                  <a:gd name="T1" fmla="*/ 391 h 534"/>
                  <a:gd name="T2" fmla="*/ 536 w 537"/>
                  <a:gd name="T3" fmla="*/ 0 h 534"/>
                  <a:gd name="T4" fmla="*/ 0 w 537"/>
                  <a:gd name="T5" fmla="*/ 141 h 534"/>
                  <a:gd name="T6" fmla="*/ 0 w 537"/>
                  <a:gd name="T7" fmla="*/ 533 h 534"/>
                  <a:gd name="T8" fmla="*/ 536 w 537"/>
                  <a:gd name="T9" fmla="*/ 391 h 5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7" h="534">
                    <a:moveTo>
                      <a:pt x="536" y="391"/>
                    </a:moveTo>
                    <a:lnTo>
                      <a:pt x="536" y="0"/>
                    </a:lnTo>
                    <a:lnTo>
                      <a:pt x="0" y="141"/>
                    </a:lnTo>
                    <a:lnTo>
                      <a:pt x="0" y="533"/>
                    </a:lnTo>
                    <a:lnTo>
                      <a:pt x="536" y="391"/>
                    </a:lnTo>
                  </a:path>
                </a:pathLst>
              </a:custGeom>
              <a:solidFill>
                <a:srgbClr val="66FF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6" name="Freeform 44"/>
              <p:cNvSpPr>
                <a:spLocks/>
              </p:cNvSpPr>
              <p:nvPr/>
            </p:nvSpPr>
            <p:spPr bwMode="auto">
              <a:xfrm>
                <a:off x="1201" y="2614"/>
                <a:ext cx="537" cy="211"/>
              </a:xfrm>
              <a:custGeom>
                <a:avLst/>
                <a:gdLst>
                  <a:gd name="T0" fmla="*/ 536 w 537"/>
                  <a:gd name="T1" fmla="*/ 69 h 211"/>
                  <a:gd name="T2" fmla="*/ 536 w 537"/>
                  <a:gd name="T3" fmla="*/ 0 h 211"/>
                  <a:gd name="T4" fmla="*/ 0 w 537"/>
                  <a:gd name="T5" fmla="*/ 141 h 211"/>
                  <a:gd name="T6" fmla="*/ 0 w 537"/>
                  <a:gd name="T7" fmla="*/ 210 h 211"/>
                  <a:gd name="T8" fmla="*/ 536 w 537"/>
                  <a:gd name="T9" fmla="*/ 69 h 2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7" h="211">
                    <a:moveTo>
                      <a:pt x="536" y="69"/>
                    </a:moveTo>
                    <a:lnTo>
                      <a:pt x="536" y="0"/>
                    </a:lnTo>
                    <a:lnTo>
                      <a:pt x="0" y="141"/>
                    </a:lnTo>
                    <a:lnTo>
                      <a:pt x="0" y="210"/>
                    </a:lnTo>
                    <a:lnTo>
                      <a:pt x="536" y="69"/>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7" name="Freeform 45"/>
              <p:cNvSpPr>
                <a:spLocks/>
              </p:cNvSpPr>
              <p:nvPr/>
            </p:nvSpPr>
            <p:spPr bwMode="auto">
              <a:xfrm>
                <a:off x="1237" y="2876"/>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3">
                    <a:moveTo>
                      <a:pt x="49" y="48"/>
                    </a:moveTo>
                    <a:lnTo>
                      <a:pt x="49" y="0"/>
                    </a:lnTo>
                    <a:lnTo>
                      <a:pt x="0" y="13"/>
                    </a:lnTo>
                    <a:lnTo>
                      <a:pt x="0" y="62"/>
                    </a:lnTo>
                    <a:lnTo>
                      <a:pt x="49"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8" name="Freeform 46"/>
              <p:cNvSpPr>
                <a:spLocks/>
              </p:cNvSpPr>
              <p:nvPr/>
            </p:nvSpPr>
            <p:spPr bwMode="auto">
              <a:xfrm>
                <a:off x="1308" y="2857"/>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4">
                    <a:moveTo>
                      <a:pt x="48" y="49"/>
                    </a:moveTo>
                    <a:lnTo>
                      <a:pt x="48" y="0"/>
                    </a:lnTo>
                    <a:lnTo>
                      <a:pt x="0" y="13"/>
                    </a:lnTo>
                    <a:lnTo>
                      <a:pt x="0" y="63"/>
                    </a:lnTo>
                    <a:lnTo>
                      <a:pt x="48"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9" name="Freeform 47"/>
              <p:cNvSpPr>
                <a:spLocks/>
              </p:cNvSpPr>
              <p:nvPr/>
            </p:nvSpPr>
            <p:spPr bwMode="auto">
              <a:xfrm>
                <a:off x="1377" y="2839"/>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2">
                    <a:moveTo>
                      <a:pt x="50" y="48"/>
                    </a:moveTo>
                    <a:lnTo>
                      <a:pt x="50" y="0"/>
                    </a:lnTo>
                    <a:lnTo>
                      <a:pt x="0" y="12"/>
                    </a:lnTo>
                    <a:lnTo>
                      <a:pt x="0" y="61"/>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0" name="Freeform 48"/>
              <p:cNvSpPr>
                <a:spLocks/>
              </p:cNvSpPr>
              <p:nvPr/>
            </p:nvSpPr>
            <p:spPr bwMode="auto">
              <a:xfrm>
                <a:off x="1448" y="2820"/>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3">
                    <a:moveTo>
                      <a:pt x="50" y="48"/>
                    </a:moveTo>
                    <a:lnTo>
                      <a:pt x="50" y="0"/>
                    </a:lnTo>
                    <a:lnTo>
                      <a:pt x="0" y="12"/>
                    </a:lnTo>
                    <a:lnTo>
                      <a:pt x="0" y="62"/>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1" name="Freeform 49"/>
              <p:cNvSpPr>
                <a:spLocks/>
              </p:cNvSpPr>
              <p:nvPr/>
            </p:nvSpPr>
            <p:spPr bwMode="auto">
              <a:xfrm>
                <a:off x="1520" y="2800"/>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4">
                    <a:moveTo>
                      <a:pt x="48" y="49"/>
                    </a:moveTo>
                    <a:lnTo>
                      <a:pt x="48" y="0"/>
                    </a:lnTo>
                    <a:lnTo>
                      <a:pt x="0" y="13"/>
                    </a:lnTo>
                    <a:lnTo>
                      <a:pt x="0" y="63"/>
                    </a:lnTo>
                    <a:lnTo>
                      <a:pt x="48"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2" name="Freeform 50"/>
              <p:cNvSpPr>
                <a:spLocks/>
              </p:cNvSpPr>
              <p:nvPr/>
            </p:nvSpPr>
            <p:spPr bwMode="auto">
              <a:xfrm>
                <a:off x="1590" y="2782"/>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2">
                    <a:moveTo>
                      <a:pt x="49" y="47"/>
                    </a:moveTo>
                    <a:lnTo>
                      <a:pt x="49" y="0"/>
                    </a:lnTo>
                    <a:lnTo>
                      <a:pt x="0" y="13"/>
                    </a:lnTo>
                    <a:lnTo>
                      <a:pt x="0" y="61"/>
                    </a:lnTo>
                    <a:lnTo>
                      <a:pt x="49" y="47"/>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3" name="Freeform 51"/>
              <p:cNvSpPr>
                <a:spLocks/>
              </p:cNvSpPr>
              <p:nvPr/>
            </p:nvSpPr>
            <p:spPr bwMode="auto">
              <a:xfrm>
                <a:off x="1661" y="2762"/>
                <a:ext cx="50" cy="64"/>
              </a:xfrm>
              <a:custGeom>
                <a:avLst/>
                <a:gdLst>
                  <a:gd name="T0" fmla="*/ 49 w 50"/>
                  <a:gd name="T1" fmla="*/ 50 h 64"/>
                  <a:gd name="T2" fmla="*/ 49 w 50"/>
                  <a:gd name="T3" fmla="*/ 0 h 64"/>
                  <a:gd name="T4" fmla="*/ 0 w 50"/>
                  <a:gd name="T5" fmla="*/ 13 h 64"/>
                  <a:gd name="T6" fmla="*/ 0 w 50"/>
                  <a:gd name="T7" fmla="*/ 63 h 64"/>
                  <a:gd name="T8" fmla="*/ 49 w 50"/>
                  <a:gd name="T9" fmla="*/ 50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50"/>
                    </a:moveTo>
                    <a:lnTo>
                      <a:pt x="49" y="0"/>
                    </a:lnTo>
                    <a:lnTo>
                      <a:pt x="0" y="13"/>
                    </a:lnTo>
                    <a:lnTo>
                      <a:pt x="0" y="63"/>
                    </a:lnTo>
                    <a:lnTo>
                      <a:pt x="49" y="5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4" name="Freeform 52"/>
              <p:cNvSpPr>
                <a:spLocks/>
              </p:cNvSpPr>
              <p:nvPr/>
            </p:nvSpPr>
            <p:spPr bwMode="auto">
              <a:xfrm>
                <a:off x="1237" y="2944"/>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5" name="Freeform 53"/>
              <p:cNvSpPr>
                <a:spLocks/>
              </p:cNvSpPr>
              <p:nvPr/>
            </p:nvSpPr>
            <p:spPr bwMode="auto">
              <a:xfrm>
                <a:off x="1308" y="2926"/>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2">
                    <a:moveTo>
                      <a:pt x="48" y="47"/>
                    </a:moveTo>
                    <a:lnTo>
                      <a:pt x="48" y="0"/>
                    </a:lnTo>
                    <a:lnTo>
                      <a:pt x="0" y="13"/>
                    </a:lnTo>
                    <a:lnTo>
                      <a:pt x="0" y="61"/>
                    </a:lnTo>
                    <a:lnTo>
                      <a:pt x="48" y="47"/>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6" name="Freeform 54"/>
              <p:cNvSpPr>
                <a:spLocks/>
              </p:cNvSpPr>
              <p:nvPr/>
            </p:nvSpPr>
            <p:spPr bwMode="auto">
              <a:xfrm>
                <a:off x="1377" y="2907"/>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2">
                    <a:moveTo>
                      <a:pt x="50" y="48"/>
                    </a:moveTo>
                    <a:lnTo>
                      <a:pt x="50" y="0"/>
                    </a:lnTo>
                    <a:lnTo>
                      <a:pt x="0" y="12"/>
                    </a:lnTo>
                    <a:lnTo>
                      <a:pt x="0" y="61"/>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7" name="Freeform 55"/>
              <p:cNvSpPr>
                <a:spLocks/>
              </p:cNvSpPr>
              <p:nvPr/>
            </p:nvSpPr>
            <p:spPr bwMode="auto">
              <a:xfrm>
                <a:off x="1448" y="2887"/>
                <a:ext cx="51" cy="64"/>
              </a:xfrm>
              <a:custGeom>
                <a:avLst/>
                <a:gdLst>
                  <a:gd name="T0" fmla="*/ 50 w 51"/>
                  <a:gd name="T1" fmla="*/ 49 h 64"/>
                  <a:gd name="T2" fmla="*/ 50 w 51"/>
                  <a:gd name="T3" fmla="*/ 0 h 64"/>
                  <a:gd name="T4" fmla="*/ 0 w 51"/>
                  <a:gd name="T5" fmla="*/ 12 h 64"/>
                  <a:gd name="T6" fmla="*/ 0 w 51"/>
                  <a:gd name="T7" fmla="*/ 63 h 64"/>
                  <a:gd name="T8" fmla="*/ 50 w 51"/>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4">
                    <a:moveTo>
                      <a:pt x="50" y="49"/>
                    </a:moveTo>
                    <a:lnTo>
                      <a:pt x="50" y="0"/>
                    </a:lnTo>
                    <a:lnTo>
                      <a:pt x="0" y="12"/>
                    </a:lnTo>
                    <a:lnTo>
                      <a:pt x="0" y="63"/>
                    </a:lnTo>
                    <a:lnTo>
                      <a:pt x="50"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8" name="Freeform 56"/>
              <p:cNvSpPr>
                <a:spLocks/>
              </p:cNvSpPr>
              <p:nvPr/>
            </p:nvSpPr>
            <p:spPr bwMode="auto">
              <a:xfrm>
                <a:off x="1520" y="2869"/>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3">
                    <a:moveTo>
                      <a:pt x="48" y="48"/>
                    </a:moveTo>
                    <a:lnTo>
                      <a:pt x="48" y="0"/>
                    </a:lnTo>
                    <a:lnTo>
                      <a:pt x="0" y="13"/>
                    </a:lnTo>
                    <a:lnTo>
                      <a:pt x="0" y="62"/>
                    </a:lnTo>
                    <a:lnTo>
                      <a:pt x="48"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9" name="Freeform 57"/>
              <p:cNvSpPr>
                <a:spLocks/>
              </p:cNvSpPr>
              <p:nvPr/>
            </p:nvSpPr>
            <p:spPr bwMode="auto">
              <a:xfrm>
                <a:off x="1590" y="2849"/>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0" name="Freeform 58"/>
              <p:cNvSpPr>
                <a:spLocks/>
              </p:cNvSpPr>
              <p:nvPr/>
            </p:nvSpPr>
            <p:spPr bwMode="auto">
              <a:xfrm>
                <a:off x="1661" y="2831"/>
                <a:ext cx="50" cy="63"/>
              </a:xfrm>
              <a:custGeom>
                <a:avLst/>
                <a:gdLst>
                  <a:gd name="T0" fmla="*/ 49 w 50"/>
                  <a:gd name="T1" fmla="*/ 49 h 63"/>
                  <a:gd name="T2" fmla="*/ 49 w 50"/>
                  <a:gd name="T3" fmla="*/ 0 h 63"/>
                  <a:gd name="T4" fmla="*/ 0 w 50"/>
                  <a:gd name="T5" fmla="*/ 13 h 63"/>
                  <a:gd name="T6" fmla="*/ 0 w 50"/>
                  <a:gd name="T7" fmla="*/ 62 h 63"/>
                  <a:gd name="T8" fmla="*/ 49 w 50"/>
                  <a:gd name="T9" fmla="*/ 49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3">
                    <a:moveTo>
                      <a:pt x="49" y="49"/>
                    </a:moveTo>
                    <a:lnTo>
                      <a:pt x="49" y="0"/>
                    </a:lnTo>
                    <a:lnTo>
                      <a:pt x="0" y="13"/>
                    </a:lnTo>
                    <a:lnTo>
                      <a:pt x="0" y="62"/>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1" name="Freeform 59"/>
              <p:cNvSpPr>
                <a:spLocks/>
              </p:cNvSpPr>
              <p:nvPr/>
            </p:nvSpPr>
            <p:spPr bwMode="auto">
              <a:xfrm>
                <a:off x="1237" y="3012"/>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2" name="Freeform 60"/>
              <p:cNvSpPr>
                <a:spLocks/>
              </p:cNvSpPr>
              <p:nvPr/>
            </p:nvSpPr>
            <p:spPr bwMode="auto">
              <a:xfrm>
                <a:off x="1308" y="2993"/>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3">
                    <a:moveTo>
                      <a:pt x="48" y="48"/>
                    </a:moveTo>
                    <a:lnTo>
                      <a:pt x="48" y="0"/>
                    </a:lnTo>
                    <a:lnTo>
                      <a:pt x="0" y="13"/>
                    </a:lnTo>
                    <a:lnTo>
                      <a:pt x="0" y="62"/>
                    </a:lnTo>
                    <a:lnTo>
                      <a:pt x="48"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3" name="Freeform 61"/>
              <p:cNvSpPr>
                <a:spLocks/>
              </p:cNvSpPr>
              <p:nvPr/>
            </p:nvSpPr>
            <p:spPr bwMode="auto">
              <a:xfrm>
                <a:off x="1377" y="2975"/>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2">
                    <a:moveTo>
                      <a:pt x="50" y="48"/>
                    </a:moveTo>
                    <a:lnTo>
                      <a:pt x="50" y="0"/>
                    </a:lnTo>
                    <a:lnTo>
                      <a:pt x="0" y="12"/>
                    </a:lnTo>
                    <a:lnTo>
                      <a:pt x="0" y="61"/>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4" name="Freeform 62"/>
              <p:cNvSpPr>
                <a:spLocks/>
              </p:cNvSpPr>
              <p:nvPr/>
            </p:nvSpPr>
            <p:spPr bwMode="auto">
              <a:xfrm>
                <a:off x="1448" y="2956"/>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3">
                    <a:moveTo>
                      <a:pt x="50" y="48"/>
                    </a:moveTo>
                    <a:lnTo>
                      <a:pt x="50" y="0"/>
                    </a:lnTo>
                    <a:lnTo>
                      <a:pt x="0" y="12"/>
                    </a:lnTo>
                    <a:lnTo>
                      <a:pt x="0" y="62"/>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5" name="Freeform 63"/>
              <p:cNvSpPr>
                <a:spLocks/>
              </p:cNvSpPr>
              <p:nvPr/>
            </p:nvSpPr>
            <p:spPr bwMode="auto">
              <a:xfrm>
                <a:off x="1520" y="2937"/>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3">
                    <a:moveTo>
                      <a:pt x="48" y="48"/>
                    </a:moveTo>
                    <a:lnTo>
                      <a:pt x="48" y="0"/>
                    </a:lnTo>
                    <a:lnTo>
                      <a:pt x="0" y="13"/>
                    </a:lnTo>
                    <a:lnTo>
                      <a:pt x="0" y="62"/>
                    </a:lnTo>
                    <a:lnTo>
                      <a:pt x="48"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6" name="Freeform 64"/>
              <p:cNvSpPr>
                <a:spLocks/>
              </p:cNvSpPr>
              <p:nvPr/>
            </p:nvSpPr>
            <p:spPr bwMode="auto">
              <a:xfrm>
                <a:off x="1590" y="2917"/>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7" name="Freeform 65"/>
              <p:cNvSpPr>
                <a:spLocks/>
              </p:cNvSpPr>
              <p:nvPr/>
            </p:nvSpPr>
            <p:spPr bwMode="auto">
              <a:xfrm>
                <a:off x="1661" y="2898"/>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3">
                    <a:moveTo>
                      <a:pt x="49" y="48"/>
                    </a:moveTo>
                    <a:lnTo>
                      <a:pt x="49" y="0"/>
                    </a:lnTo>
                    <a:lnTo>
                      <a:pt x="0" y="13"/>
                    </a:lnTo>
                    <a:lnTo>
                      <a:pt x="0" y="62"/>
                    </a:lnTo>
                    <a:lnTo>
                      <a:pt x="49"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8" name="Freeform 66"/>
              <p:cNvSpPr>
                <a:spLocks/>
              </p:cNvSpPr>
              <p:nvPr/>
            </p:nvSpPr>
            <p:spPr bwMode="auto">
              <a:xfrm>
                <a:off x="1237" y="3080"/>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3">
                    <a:moveTo>
                      <a:pt x="49" y="48"/>
                    </a:moveTo>
                    <a:lnTo>
                      <a:pt x="49" y="0"/>
                    </a:lnTo>
                    <a:lnTo>
                      <a:pt x="0" y="13"/>
                    </a:lnTo>
                    <a:lnTo>
                      <a:pt x="0" y="62"/>
                    </a:lnTo>
                    <a:lnTo>
                      <a:pt x="49"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9" name="Freeform 67"/>
              <p:cNvSpPr>
                <a:spLocks/>
              </p:cNvSpPr>
              <p:nvPr/>
            </p:nvSpPr>
            <p:spPr bwMode="auto">
              <a:xfrm>
                <a:off x="1308" y="3061"/>
                <a:ext cx="49" cy="64"/>
              </a:xfrm>
              <a:custGeom>
                <a:avLst/>
                <a:gdLst>
                  <a:gd name="T0" fmla="*/ 48 w 49"/>
                  <a:gd name="T1" fmla="*/ 50 h 64"/>
                  <a:gd name="T2" fmla="*/ 48 w 49"/>
                  <a:gd name="T3" fmla="*/ 0 h 64"/>
                  <a:gd name="T4" fmla="*/ 0 w 49"/>
                  <a:gd name="T5" fmla="*/ 13 h 64"/>
                  <a:gd name="T6" fmla="*/ 0 w 49"/>
                  <a:gd name="T7" fmla="*/ 63 h 64"/>
                  <a:gd name="T8" fmla="*/ 48 w 49"/>
                  <a:gd name="T9" fmla="*/ 50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4">
                    <a:moveTo>
                      <a:pt x="48" y="50"/>
                    </a:moveTo>
                    <a:lnTo>
                      <a:pt x="48" y="0"/>
                    </a:lnTo>
                    <a:lnTo>
                      <a:pt x="0" y="13"/>
                    </a:lnTo>
                    <a:lnTo>
                      <a:pt x="0" y="63"/>
                    </a:lnTo>
                    <a:lnTo>
                      <a:pt x="48" y="5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0" name="Freeform 68"/>
              <p:cNvSpPr>
                <a:spLocks/>
              </p:cNvSpPr>
              <p:nvPr/>
            </p:nvSpPr>
            <p:spPr bwMode="auto">
              <a:xfrm>
                <a:off x="1377" y="3043"/>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2">
                    <a:moveTo>
                      <a:pt x="50" y="48"/>
                    </a:moveTo>
                    <a:lnTo>
                      <a:pt x="50" y="0"/>
                    </a:lnTo>
                    <a:lnTo>
                      <a:pt x="0" y="12"/>
                    </a:lnTo>
                    <a:lnTo>
                      <a:pt x="0" y="61"/>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1" name="Freeform 69"/>
              <p:cNvSpPr>
                <a:spLocks/>
              </p:cNvSpPr>
              <p:nvPr/>
            </p:nvSpPr>
            <p:spPr bwMode="auto">
              <a:xfrm>
                <a:off x="1448" y="3024"/>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3">
                    <a:moveTo>
                      <a:pt x="50" y="48"/>
                    </a:moveTo>
                    <a:lnTo>
                      <a:pt x="50" y="0"/>
                    </a:lnTo>
                    <a:lnTo>
                      <a:pt x="0" y="12"/>
                    </a:lnTo>
                    <a:lnTo>
                      <a:pt x="0" y="62"/>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2" name="Freeform 70"/>
              <p:cNvSpPr>
                <a:spLocks/>
              </p:cNvSpPr>
              <p:nvPr/>
            </p:nvSpPr>
            <p:spPr bwMode="auto">
              <a:xfrm>
                <a:off x="1520" y="3004"/>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4">
                    <a:moveTo>
                      <a:pt x="48" y="49"/>
                    </a:moveTo>
                    <a:lnTo>
                      <a:pt x="48" y="0"/>
                    </a:lnTo>
                    <a:lnTo>
                      <a:pt x="0" y="13"/>
                    </a:lnTo>
                    <a:lnTo>
                      <a:pt x="0" y="63"/>
                    </a:lnTo>
                    <a:lnTo>
                      <a:pt x="48"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3" name="Freeform 71"/>
              <p:cNvSpPr>
                <a:spLocks/>
              </p:cNvSpPr>
              <p:nvPr/>
            </p:nvSpPr>
            <p:spPr bwMode="auto">
              <a:xfrm>
                <a:off x="1590" y="2986"/>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2">
                    <a:moveTo>
                      <a:pt x="49" y="47"/>
                    </a:moveTo>
                    <a:lnTo>
                      <a:pt x="49" y="0"/>
                    </a:lnTo>
                    <a:lnTo>
                      <a:pt x="0" y="13"/>
                    </a:lnTo>
                    <a:lnTo>
                      <a:pt x="0" y="61"/>
                    </a:lnTo>
                    <a:lnTo>
                      <a:pt x="49" y="47"/>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4" name="Freeform 72"/>
              <p:cNvSpPr>
                <a:spLocks/>
              </p:cNvSpPr>
              <p:nvPr/>
            </p:nvSpPr>
            <p:spPr bwMode="auto">
              <a:xfrm>
                <a:off x="1661" y="2966"/>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5" name="Freeform 73"/>
              <p:cNvSpPr>
                <a:spLocks/>
              </p:cNvSpPr>
              <p:nvPr/>
            </p:nvSpPr>
            <p:spPr bwMode="auto">
              <a:xfrm>
                <a:off x="1237" y="3148"/>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6" name="Freeform 74"/>
              <p:cNvSpPr>
                <a:spLocks/>
              </p:cNvSpPr>
              <p:nvPr/>
            </p:nvSpPr>
            <p:spPr bwMode="auto">
              <a:xfrm>
                <a:off x="1308" y="3130"/>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2">
                    <a:moveTo>
                      <a:pt x="48" y="47"/>
                    </a:moveTo>
                    <a:lnTo>
                      <a:pt x="48" y="0"/>
                    </a:lnTo>
                    <a:lnTo>
                      <a:pt x="0" y="13"/>
                    </a:lnTo>
                    <a:lnTo>
                      <a:pt x="0" y="61"/>
                    </a:lnTo>
                    <a:lnTo>
                      <a:pt x="48" y="47"/>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8" name="Group 75"/>
            <p:cNvGrpSpPr>
              <a:grpSpLocks/>
            </p:cNvGrpSpPr>
            <p:nvPr/>
          </p:nvGrpSpPr>
          <p:grpSpPr bwMode="auto">
            <a:xfrm>
              <a:off x="1215" y="2614"/>
              <a:ext cx="656" cy="796"/>
              <a:chOff x="1215" y="2614"/>
              <a:chExt cx="656" cy="796"/>
            </a:xfrm>
          </p:grpSpPr>
          <p:sp>
            <p:nvSpPr>
              <p:cNvPr id="9" name="Freeform 76"/>
              <p:cNvSpPr>
                <a:spLocks/>
              </p:cNvSpPr>
              <p:nvPr/>
            </p:nvSpPr>
            <p:spPr bwMode="auto">
              <a:xfrm>
                <a:off x="1215" y="2614"/>
                <a:ext cx="656" cy="796"/>
              </a:xfrm>
              <a:custGeom>
                <a:avLst/>
                <a:gdLst>
                  <a:gd name="T0" fmla="*/ 655 w 656"/>
                  <a:gd name="T1" fmla="*/ 615 h 796"/>
                  <a:gd name="T2" fmla="*/ 655 w 656"/>
                  <a:gd name="T3" fmla="*/ 0 h 796"/>
                  <a:gd name="T4" fmla="*/ 0 w 656"/>
                  <a:gd name="T5" fmla="*/ 179 h 796"/>
                  <a:gd name="T6" fmla="*/ 0 w 656"/>
                  <a:gd name="T7" fmla="*/ 795 h 796"/>
                  <a:gd name="T8" fmla="*/ 655 w 656"/>
                  <a:gd name="T9" fmla="*/ 615 h 7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6" h="796">
                    <a:moveTo>
                      <a:pt x="655" y="615"/>
                    </a:moveTo>
                    <a:lnTo>
                      <a:pt x="655" y="0"/>
                    </a:lnTo>
                    <a:lnTo>
                      <a:pt x="0" y="179"/>
                    </a:lnTo>
                    <a:lnTo>
                      <a:pt x="0" y="795"/>
                    </a:lnTo>
                    <a:lnTo>
                      <a:pt x="655" y="615"/>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 name="Freeform 77"/>
              <p:cNvSpPr>
                <a:spLocks/>
              </p:cNvSpPr>
              <p:nvPr/>
            </p:nvSpPr>
            <p:spPr bwMode="white">
              <a:xfrm>
                <a:off x="1238" y="2644"/>
                <a:ext cx="610" cy="736"/>
              </a:xfrm>
              <a:custGeom>
                <a:avLst/>
                <a:gdLst>
                  <a:gd name="T0" fmla="*/ 609 w 610"/>
                  <a:gd name="T1" fmla="*/ 571 h 736"/>
                  <a:gd name="T2" fmla="*/ 609 w 610"/>
                  <a:gd name="T3" fmla="*/ 0 h 736"/>
                  <a:gd name="T4" fmla="*/ 0 w 610"/>
                  <a:gd name="T5" fmla="*/ 162 h 736"/>
                  <a:gd name="T6" fmla="*/ 0 w 610"/>
                  <a:gd name="T7" fmla="*/ 735 h 736"/>
                  <a:gd name="T8" fmla="*/ 609 w 610"/>
                  <a:gd name="T9" fmla="*/ 571 h 7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0" h="736">
                    <a:moveTo>
                      <a:pt x="609" y="571"/>
                    </a:moveTo>
                    <a:lnTo>
                      <a:pt x="609" y="0"/>
                    </a:lnTo>
                    <a:lnTo>
                      <a:pt x="0" y="162"/>
                    </a:lnTo>
                    <a:lnTo>
                      <a:pt x="0" y="735"/>
                    </a:lnTo>
                    <a:lnTo>
                      <a:pt x="609" y="571"/>
                    </a:lnTo>
                  </a:path>
                </a:pathLst>
              </a:custGeom>
              <a:solidFill>
                <a:srgbClr val="EAEAEA"/>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 name="Freeform 78"/>
              <p:cNvSpPr>
                <a:spLocks/>
              </p:cNvSpPr>
              <p:nvPr/>
            </p:nvSpPr>
            <p:spPr bwMode="auto">
              <a:xfrm>
                <a:off x="1273" y="2791"/>
                <a:ext cx="537" cy="534"/>
              </a:xfrm>
              <a:custGeom>
                <a:avLst/>
                <a:gdLst>
                  <a:gd name="T0" fmla="*/ 536 w 537"/>
                  <a:gd name="T1" fmla="*/ 391 h 534"/>
                  <a:gd name="T2" fmla="*/ 536 w 537"/>
                  <a:gd name="T3" fmla="*/ 0 h 534"/>
                  <a:gd name="T4" fmla="*/ 0 w 537"/>
                  <a:gd name="T5" fmla="*/ 141 h 534"/>
                  <a:gd name="T6" fmla="*/ 0 w 537"/>
                  <a:gd name="T7" fmla="*/ 533 h 534"/>
                  <a:gd name="T8" fmla="*/ 536 w 537"/>
                  <a:gd name="T9" fmla="*/ 391 h 5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7" h="534">
                    <a:moveTo>
                      <a:pt x="536" y="391"/>
                    </a:moveTo>
                    <a:lnTo>
                      <a:pt x="536" y="0"/>
                    </a:lnTo>
                    <a:lnTo>
                      <a:pt x="0" y="141"/>
                    </a:lnTo>
                    <a:lnTo>
                      <a:pt x="0" y="533"/>
                    </a:lnTo>
                    <a:lnTo>
                      <a:pt x="536" y="391"/>
                    </a:lnTo>
                  </a:path>
                </a:pathLst>
              </a:custGeom>
              <a:solidFill>
                <a:srgbClr val="66FF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 name="Freeform 79"/>
              <p:cNvSpPr>
                <a:spLocks/>
              </p:cNvSpPr>
              <p:nvPr/>
            </p:nvSpPr>
            <p:spPr bwMode="auto">
              <a:xfrm>
                <a:off x="1273" y="2686"/>
                <a:ext cx="537" cy="211"/>
              </a:xfrm>
              <a:custGeom>
                <a:avLst/>
                <a:gdLst>
                  <a:gd name="T0" fmla="*/ 536 w 537"/>
                  <a:gd name="T1" fmla="*/ 69 h 211"/>
                  <a:gd name="T2" fmla="*/ 536 w 537"/>
                  <a:gd name="T3" fmla="*/ 0 h 211"/>
                  <a:gd name="T4" fmla="*/ 0 w 537"/>
                  <a:gd name="T5" fmla="*/ 141 h 211"/>
                  <a:gd name="T6" fmla="*/ 0 w 537"/>
                  <a:gd name="T7" fmla="*/ 210 h 211"/>
                  <a:gd name="T8" fmla="*/ 536 w 537"/>
                  <a:gd name="T9" fmla="*/ 69 h 2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7" h="211">
                    <a:moveTo>
                      <a:pt x="536" y="69"/>
                    </a:moveTo>
                    <a:lnTo>
                      <a:pt x="536" y="0"/>
                    </a:lnTo>
                    <a:lnTo>
                      <a:pt x="0" y="141"/>
                    </a:lnTo>
                    <a:lnTo>
                      <a:pt x="0" y="210"/>
                    </a:lnTo>
                    <a:lnTo>
                      <a:pt x="536" y="69"/>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3" name="Freeform 80"/>
              <p:cNvSpPr>
                <a:spLocks/>
              </p:cNvSpPr>
              <p:nvPr/>
            </p:nvSpPr>
            <p:spPr bwMode="auto">
              <a:xfrm>
                <a:off x="1309" y="2948"/>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3">
                    <a:moveTo>
                      <a:pt x="49" y="48"/>
                    </a:moveTo>
                    <a:lnTo>
                      <a:pt x="49" y="0"/>
                    </a:lnTo>
                    <a:lnTo>
                      <a:pt x="0" y="13"/>
                    </a:lnTo>
                    <a:lnTo>
                      <a:pt x="0" y="62"/>
                    </a:lnTo>
                    <a:lnTo>
                      <a:pt x="49"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 name="Freeform 81"/>
              <p:cNvSpPr>
                <a:spLocks/>
              </p:cNvSpPr>
              <p:nvPr/>
            </p:nvSpPr>
            <p:spPr bwMode="auto">
              <a:xfrm>
                <a:off x="1380" y="2929"/>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4">
                    <a:moveTo>
                      <a:pt x="48" y="49"/>
                    </a:moveTo>
                    <a:lnTo>
                      <a:pt x="48" y="0"/>
                    </a:lnTo>
                    <a:lnTo>
                      <a:pt x="0" y="13"/>
                    </a:lnTo>
                    <a:lnTo>
                      <a:pt x="0" y="63"/>
                    </a:lnTo>
                    <a:lnTo>
                      <a:pt x="48"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 name="Freeform 82"/>
              <p:cNvSpPr>
                <a:spLocks/>
              </p:cNvSpPr>
              <p:nvPr/>
            </p:nvSpPr>
            <p:spPr bwMode="auto">
              <a:xfrm>
                <a:off x="1449" y="2911"/>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2">
                    <a:moveTo>
                      <a:pt x="50" y="48"/>
                    </a:moveTo>
                    <a:lnTo>
                      <a:pt x="50" y="0"/>
                    </a:lnTo>
                    <a:lnTo>
                      <a:pt x="0" y="12"/>
                    </a:lnTo>
                    <a:lnTo>
                      <a:pt x="0" y="61"/>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 name="Freeform 83"/>
              <p:cNvSpPr>
                <a:spLocks/>
              </p:cNvSpPr>
              <p:nvPr/>
            </p:nvSpPr>
            <p:spPr bwMode="auto">
              <a:xfrm>
                <a:off x="1520" y="2892"/>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3">
                    <a:moveTo>
                      <a:pt x="50" y="48"/>
                    </a:moveTo>
                    <a:lnTo>
                      <a:pt x="50" y="0"/>
                    </a:lnTo>
                    <a:lnTo>
                      <a:pt x="0" y="12"/>
                    </a:lnTo>
                    <a:lnTo>
                      <a:pt x="0" y="62"/>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 name="Freeform 84"/>
              <p:cNvSpPr>
                <a:spLocks/>
              </p:cNvSpPr>
              <p:nvPr/>
            </p:nvSpPr>
            <p:spPr bwMode="auto">
              <a:xfrm>
                <a:off x="1592" y="2872"/>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4">
                    <a:moveTo>
                      <a:pt x="48" y="49"/>
                    </a:moveTo>
                    <a:lnTo>
                      <a:pt x="48" y="0"/>
                    </a:lnTo>
                    <a:lnTo>
                      <a:pt x="0" y="13"/>
                    </a:lnTo>
                    <a:lnTo>
                      <a:pt x="0" y="63"/>
                    </a:lnTo>
                    <a:lnTo>
                      <a:pt x="48"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 name="Freeform 85"/>
              <p:cNvSpPr>
                <a:spLocks/>
              </p:cNvSpPr>
              <p:nvPr/>
            </p:nvSpPr>
            <p:spPr bwMode="auto">
              <a:xfrm>
                <a:off x="1662" y="2854"/>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2">
                    <a:moveTo>
                      <a:pt x="49" y="47"/>
                    </a:moveTo>
                    <a:lnTo>
                      <a:pt x="49" y="0"/>
                    </a:lnTo>
                    <a:lnTo>
                      <a:pt x="0" y="13"/>
                    </a:lnTo>
                    <a:lnTo>
                      <a:pt x="0" y="61"/>
                    </a:lnTo>
                    <a:lnTo>
                      <a:pt x="49" y="47"/>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9" name="Freeform 86"/>
              <p:cNvSpPr>
                <a:spLocks/>
              </p:cNvSpPr>
              <p:nvPr/>
            </p:nvSpPr>
            <p:spPr bwMode="auto">
              <a:xfrm>
                <a:off x="1733" y="2834"/>
                <a:ext cx="50" cy="64"/>
              </a:xfrm>
              <a:custGeom>
                <a:avLst/>
                <a:gdLst>
                  <a:gd name="T0" fmla="*/ 49 w 50"/>
                  <a:gd name="T1" fmla="*/ 50 h 64"/>
                  <a:gd name="T2" fmla="*/ 49 w 50"/>
                  <a:gd name="T3" fmla="*/ 0 h 64"/>
                  <a:gd name="T4" fmla="*/ 0 w 50"/>
                  <a:gd name="T5" fmla="*/ 13 h 64"/>
                  <a:gd name="T6" fmla="*/ 0 w 50"/>
                  <a:gd name="T7" fmla="*/ 63 h 64"/>
                  <a:gd name="T8" fmla="*/ 49 w 50"/>
                  <a:gd name="T9" fmla="*/ 50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50"/>
                    </a:moveTo>
                    <a:lnTo>
                      <a:pt x="49" y="0"/>
                    </a:lnTo>
                    <a:lnTo>
                      <a:pt x="0" y="13"/>
                    </a:lnTo>
                    <a:lnTo>
                      <a:pt x="0" y="63"/>
                    </a:lnTo>
                    <a:lnTo>
                      <a:pt x="49" y="5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0" name="Freeform 87"/>
              <p:cNvSpPr>
                <a:spLocks/>
              </p:cNvSpPr>
              <p:nvPr/>
            </p:nvSpPr>
            <p:spPr bwMode="auto">
              <a:xfrm>
                <a:off x="1309" y="3016"/>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1" name="Freeform 88"/>
              <p:cNvSpPr>
                <a:spLocks/>
              </p:cNvSpPr>
              <p:nvPr/>
            </p:nvSpPr>
            <p:spPr bwMode="auto">
              <a:xfrm>
                <a:off x="1380" y="2998"/>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2">
                    <a:moveTo>
                      <a:pt x="48" y="47"/>
                    </a:moveTo>
                    <a:lnTo>
                      <a:pt x="48" y="0"/>
                    </a:lnTo>
                    <a:lnTo>
                      <a:pt x="0" y="13"/>
                    </a:lnTo>
                    <a:lnTo>
                      <a:pt x="0" y="61"/>
                    </a:lnTo>
                    <a:lnTo>
                      <a:pt x="48" y="47"/>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2" name="Freeform 89"/>
              <p:cNvSpPr>
                <a:spLocks/>
              </p:cNvSpPr>
              <p:nvPr/>
            </p:nvSpPr>
            <p:spPr bwMode="auto">
              <a:xfrm>
                <a:off x="1449" y="2979"/>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2">
                    <a:moveTo>
                      <a:pt x="50" y="48"/>
                    </a:moveTo>
                    <a:lnTo>
                      <a:pt x="50" y="0"/>
                    </a:lnTo>
                    <a:lnTo>
                      <a:pt x="0" y="12"/>
                    </a:lnTo>
                    <a:lnTo>
                      <a:pt x="0" y="61"/>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3" name="Freeform 90"/>
              <p:cNvSpPr>
                <a:spLocks/>
              </p:cNvSpPr>
              <p:nvPr/>
            </p:nvSpPr>
            <p:spPr bwMode="auto">
              <a:xfrm>
                <a:off x="1520" y="2959"/>
                <a:ext cx="51" cy="64"/>
              </a:xfrm>
              <a:custGeom>
                <a:avLst/>
                <a:gdLst>
                  <a:gd name="T0" fmla="*/ 50 w 51"/>
                  <a:gd name="T1" fmla="*/ 49 h 64"/>
                  <a:gd name="T2" fmla="*/ 50 w 51"/>
                  <a:gd name="T3" fmla="*/ 0 h 64"/>
                  <a:gd name="T4" fmla="*/ 0 w 51"/>
                  <a:gd name="T5" fmla="*/ 12 h 64"/>
                  <a:gd name="T6" fmla="*/ 0 w 51"/>
                  <a:gd name="T7" fmla="*/ 63 h 64"/>
                  <a:gd name="T8" fmla="*/ 50 w 51"/>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4">
                    <a:moveTo>
                      <a:pt x="50" y="49"/>
                    </a:moveTo>
                    <a:lnTo>
                      <a:pt x="50" y="0"/>
                    </a:lnTo>
                    <a:lnTo>
                      <a:pt x="0" y="12"/>
                    </a:lnTo>
                    <a:lnTo>
                      <a:pt x="0" y="63"/>
                    </a:lnTo>
                    <a:lnTo>
                      <a:pt x="50"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4" name="Freeform 91"/>
              <p:cNvSpPr>
                <a:spLocks/>
              </p:cNvSpPr>
              <p:nvPr/>
            </p:nvSpPr>
            <p:spPr bwMode="auto">
              <a:xfrm>
                <a:off x="1592" y="2941"/>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3">
                    <a:moveTo>
                      <a:pt x="48" y="48"/>
                    </a:moveTo>
                    <a:lnTo>
                      <a:pt x="48" y="0"/>
                    </a:lnTo>
                    <a:lnTo>
                      <a:pt x="0" y="13"/>
                    </a:lnTo>
                    <a:lnTo>
                      <a:pt x="0" y="62"/>
                    </a:lnTo>
                    <a:lnTo>
                      <a:pt x="48"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5" name="Freeform 92"/>
              <p:cNvSpPr>
                <a:spLocks/>
              </p:cNvSpPr>
              <p:nvPr/>
            </p:nvSpPr>
            <p:spPr bwMode="auto">
              <a:xfrm>
                <a:off x="1662" y="2921"/>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6" name="Freeform 93"/>
              <p:cNvSpPr>
                <a:spLocks/>
              </p:cNvSpPr>
              <p:nvPr/>
            </p:nvSpPr>
            <p:spPr bwMode="auto">
              <a:xfrm>
                <a:off x="1733" y="2903"/>
                <a:ext cx="50" cy="63"/>
              </a:xfrm>
              <a:custGeom>
                <a:avLst/>
                <a:gdLst>
                  <a:gd name="T0" fmla="*/ 49 w 50"/>
                  <a:gd name="T1" fmla="*/ 49 h 63"/>
                  <a:gd name="T2" fmla="*/ 49 w 50"/>
                  <a:gd name="T3" fmla="*/ 0 h 63"/>
                  <a:gd name="T4" fmla="*/ 0 w 50"/>
                  <a:gd name="T5" fmla="*/ 13 h 63"/>
                  <a:gd name="T6" fmla="*/ 0 w 50"/>
                  <a:gd name="T7" fmla="*/ 62 h 63"/>
                  <a:gd name="T8" fmla="*/ 49 w 50"/>
                  <a:gd name="T9" fmla="*/ 49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3">
                    <a:moveTo>
                      <a:pt x="49" y="49"/>
                    </a:moveTo>
                    <a:lnTo>
                      <a:pt x="49" y="0"/>
                    </a:lnTo>
                    <a:lnTo>
                      <a:pt x="0" y="13"/>
                    </a:lnTo>
                    <a:lnTo>
                      <a:pt x="0" y="62"/>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7" name="Freeform 94"/>
              <p:cNvSpPr>
                <a:spLocks/>
              </p:cNvSpPr>
              <p:nvPr/>
            </p:nvSpPr>
            <p:spPr bwMode="auto">
              <a:xfrm>
                <a:off x="1309" y="3084"/>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8" name="Freeform 95"/>
              <p:cNvSpPr>
                <a:spLocks/>
              </p:cNvSpPr>
              <p:nvPr/>
            </p:nvSpPr>
            <p:spPr bwMode="auto">
              <a:xfrm>
                <a:off x="1380" y="3065"/>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3">
                    <a:moveTo>
                      <a:pt x="48" y="48"/>
                    </a:moveTo>
                    <a:lnTo>
                      <a:pt x="48" y="0"/>
                    </a:lnTo>
                    <a:lnTo>
                      <a:pt x="0" y="13"/>
                    </a:lnTo>
                    <a:lnTo>
                      <a:pt x="0" y="62"/>
                    </a:lnTo>
                    <a:lnTo>
                      <a:pt x="48"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9" name="Freeform 96"/>
              <p:cNvSpPr>
                <a:spLocks/>
              </p:cNvSpPr>
              <p:nvPr/>
            </p:nvSpPr>
            <p:spPr bwMode="auto">
              <a:xfrm>
                <a:off x="1449" y="3047"/>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2">
                    <a:moveTo>
                      <a:pt x="50" y="48"/>
                    </a:moveTo>
                    <a:lnTo>
                      <a:pt x="50" y="0"/>
                    </a:lnTo>
                    <a:lnTo>
                      <a:pt x="0" y="12"/>
                    </a:lnTo>
                    <a:lnTo>
                      <a:pt x="0" y="61"/>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 name="Freeform 97"/>
              <p:cNvSpPr>
                <a:spLocks/>
              </p:cNvSpPr>
              <p:nvPr/>
            </p:nvSpPr>
            <p:spPr bwMode="auto">
              <a:xfrm>
                <a:off x="1520" y="3028"/>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3">
                    <a:moveTo>
                      <a:pt x="50" y="48"/>
                    </a:moveTo>
                    <a:lnTo>
                      <a:pt x="50" y="0"/>
                    </a:lnTo>
                    <a:lnTo>
                      <a:pt x="0" y="12"/>
                    </a:lnTo>
                    <a:lnTo>
                      <a:pt x="0" y="62"/>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 name="Freeform 98"/>
              <p:cNvSpPr>
                <a:spLocks/>
              </p:cNvSpPr>
              <p:nvPr/>
            </p:nvSpPr>
            <p:spPr bwMode="auto">
              <a:xfrm>
                <a:off x="1592" y="3009"/>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3">
                    <a:moveTo>
                      <a:pt x="48" y="48"/>
                    </a:moveTo>
                    <a:lnTo>
                      <a:pt x="48" y="0"/>
                    </a:lnTo>
                    <a:lnTo>
                      <a:pt x="0" y="13"/>
                    </a:lnTo>
                    <a:lnTo>
                      <a:pt x="0" y="62"/>
                    </a:lnTo>
                    <a:lnTo>
                      <a:pt x="48"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 name="Freeform 99"/>
              <p:cNvSpPr>
                <a:spLocks/>
              </p:cNvSpPr>
              <p:nvPr/>
            </p:nvSpPr>
            <p:spPr bwMode="auto">
              <a:xfrm>
                <a:off x="1662" y="2989"/>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3" name="Freeform 100"/>
              <p:cNvSpPr>
                <a:spLocks/>
              </p:cNvSpPr>
              <p:nvPr/>
            </p:nvSpPr>
            <p:spPr bwMode="auto">
              <a:xfrm>
                <a:off x="1733" y="2970"/>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3">
                    <a:moveTo>
                      <a:pt x="49" y="48"/>
                    </a:moveTo>
                    <a:lnTo>
                      <a:pt x="49" y="0"/>
                    </a:lnTo>
                    <a:lnTo>
                      <a:pt x="0" y="13"/>
                    </a:lnTo>
                    <a:lnTo>
                      <a:pt x="0" y="62"/>
                    </a:lnTo>
                    <a:lnTo>
                      <a:pt x="49"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4" name="Freeform 101"/>
              <p:cNvSpPr>
                <a:spLocks/>
              </p:cNvSpPr>
              <p:nvPr/>
            </p:nvSpPr>
            <p:spPr bwMode="auto">
              <a:xfrm>
                <a:off x="1309" y="3152"/>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3">
                    <a:moveTo>
                      <a:pt x="49" y="48"/>
                    </a:moveTo>
                    <a:lnTo>
                      <a:pt x="49" y="0"/>
                    </a:lnTo>
                    <a:lnTo>
                      <a:pt x="0" y="13"/>
                    </a:lnTo>
                    <a:lnTo>
                      <a:pt x="0" y="62"/>
                    </a:lnTo>
                    <a:lnTo>
                      <a:pt x="49"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 name="Freeform 102"/>
              <p:cNvSpPr>
                <a:spLocks/>
              </p:cNvSpPr>
              <p:nvPr/>
            </p:nvSpPr>
            <p:spPr bwMode="auto">
              <a:xfrm>
                <a:off x="1380" y="3133"/>
                <a:ext cx="49" cy="64"/>
              </a:xfrm>
              <a:custGeom>
                <a:avLst/>
                <a:gdLst>
                  <a:gd name="T0" fmla="*/ 48 w 49"/>
                  <a:gd name="T1" fmla="*/ 50 h 64"/>
                  <a:gd name="T2" fmla="*/ 48 w 49"/>
                  <a:gd name="T3" fmla="*/ 0 h 64"/>
                  <a:gd name="T4" fmla="*/ 0 w 49"/>
                  <a:gd name="T5" fmla="*/ 13 h 64"/>
                  <a:gd name="T6" fmla="*/ 0 w 49"/>
                  <a:gd name="T7" fmla="*/ 63 h 64"/>
                  <a:gd name="T8" fmla="*/ 48 w 49"/>
                  <a:gd name="T9" fmla="*/ 50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4">
                    <a:moveTo>
                      <a:pt x="48" y="50"/>
                    </a:moveTo>
                    <a:lnTo>
                      <a:pt x="48" y="0"/>
                    </a:lnTo>
                    <a:lnTo>
                      <a:pt x="0" y="13"/>
                    </a:lnTo>
                    <a:lnTo>
                      <a:pt x="0" y="63"/>
                    </a:lnTo>
                    <a:lnTo>
                      <a:pt x="48" y="5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 name="Freeform 103"/>
              <p:cNvSpPr>
                <a:spLocks/>
              </p:cNvSpPr>
              <p:nvPr/>
            </p:nvSpPr>
            <p:spPr bwMode="auto">
              <a:xfrm>
                <a:off x="1449" y="3115"/>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2">
                    <a:moveTo>
                      <a:pt x="50" y="48"/>
                    </a:moveTo>
                    <a:lnTo>
                      <a:pt x="50" y="0"/>
                    </a:lnTo>
                    <a:lnTo>
                      <a:pt x="0" y="12"/>
                    </a:lnTo>
                    <a:lnTo>
                      <a:pt x="0" y="61"/>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 name="Freeform 104"/>
              <p:cNvSpPr>
                <a:spLocks/>
              </p:cNvSpPr>
              <p:nvPr/>
            </p:nvSpPr>
            <p:spPr bwMode="auto">
              <a:xfrm>
                <a:off x="1520" y="3096"/>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3">
                    <a:moveTo>
                      <a:pt x="50" y="48"/>
                    </a:moveTo>
                    <a:lnTo>
                      <a:pt x="50" y="0"/>
                    </a:lnTo>
                    <a:lnTo>
                      <a:pt x="0" y="12"/>
                    </a:lnTo>
                    <a:lnTo>
                      <a:pt x="0" y="62"/>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 name="Freeform 105"/>
              <p:cNvSpPr>
                <a:spLocks/>
              </p:cNvSpPr>
              <p:nvPr/>
            </p:nvSpPr>
            <p:spPr bwMode="auto">
              <a:xfrm>
                <a:off x="1592" y="3076"/>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4">
                    <a:moveTo>
                      <a:pt x="48" y="49"/>
                    </a:moveTo>
                    <a:lnTo>
                      <a:pt x="48" y="0"/>
                    </a:lnTo>
                    <a:lnTo>
                      <a:pt x="0" y="13"/>
                    </a:lnTo>
                    <a:lnTo>
                      <a:pt x="0" y="63"/>
                    </a:lnTo>
                    <a:lnTo>
                      <a:pt x="48"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 name="Freeform 106"/>
              <p:cNvSpPr>
                <a:spLocks/>
              </p:cNvSpPr>
              <p:nvPr/>
            </p:nvSpPr>
            <p:spPr bwMode="auto">
              <a:xfrm>
                <a:off x="1662" y="3058"/>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2">
                    <a:moveTo>
                      <a:pt x="49" y="47"/>
                    </a:moveTo>
                    <a:lnTo>
                      <a:pt x="49" y="0"/>
                    </a:lnTo>
                    <a:lnTo>
                      <a:pt x="0" y="13"/>
                    </a:lnTo>
                    <a:lnTo>
                      <a:pt x="0" y="61"/>
                    </a:lnTo>
                    <a:lnTo>
                      <a:pt x="49" y="47"/>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 name="Freeform 107"/>
              <p:cNvSpPr>
                <a:spLocks/>
              </p:cNvSpPr>
              <p:nvPr/>
            </p:nvSpPr>
            <p:spPr bwMode="auto">
              <a:xfrm>
                <a:off x="1733" y="3038"/>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 name="Freeform 108"/>
              <p:cNvSpPr>
                <a:spLocks/>
              </p:cNvSpPr>
              <p:nvPr/>
            </p:nvSpPr>
            <p:spPr bwMode="auto">
              <a:xfrm>
                <a:off x="1309" y="3220"/>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 name="Freeform 109"/>
              <p:cNvSpPr>
                <a:spLocks/>
              </p:cNvSpPr>
              <p:nvPr/>
            </p:nvSpPr>
            <p:spPr bwMode="auto">
              <a:xfrm>
                <a:off x="1380" y="3202"/>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2">
                    <a:moveTo>
                      <a:pt x="48" y="47"/>
                    </a:moveTo>
                    <a:lnTo>
                      <a:pt x="48" y="0"/>
                    </a:lnTo>
                    <a:lnTo>
                      <a:pt x="0" y="13"/>
                    </a:lnTo>
                    <a:lnTo>
                      <a:pt x="0" y="61"/>
                    </a:lnTo>
                    <a:lnTo>
                      <a:pt x="48" y="47"/>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sp>
        <p:nvSpPr>
          <p:cNvPr id="111" name="Rectangle 110"/>
          <p:cNvSpPr>
            <a:spLocks noChangeArrowheads="1"/>
          </p:cNvSpPr>
          <p:nvPr/>
        </p:nvSpPr>
        <p:spPr bwMode="auto">
          <a:xfrm>
            <a:off x="899749" y="6129277"/>
            <a:ext cx="2322055" cy="775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pPr>
            <a:r>
              <a:rPr lang="en-US" sz="1800" smtClean="0"/>
              <a:t>Cluster </a:t>
            </a:r>
            <a:r>
              <a:rPr lang="en-US" sz="1800"/>
              <a:t>segment</a:t>
            </a:r>
          </a:p>
          <a:p>
            <a:pPr algn="ctr">
              <a:spcBef>
                <a:spcPct val="50000"/>
              </a:spcBef>
              <a:buClrTx/>
              <a:buFontTx/>
              <a:buNone/>
            </a:pPr>
            <a:endParaRPr lang="en-US" sz="1800"/>
          </a:p>
        </p:txBody>
      </p:sp>
      <p:sp>
        <p:nvSpPr>
          <p:cNvPr id="112" name="Rectangle 111"/>
          <p:cNvSpPr>
            <a:spLocks noChangeArrowheads="1"/>
          </p:cNvSpPr>
          <p:nvPr/>
        </p:nvSpPr>
        <p:spPr bwMode="auto">
          <a:xfrm>
            <a:off x="4693398" y="3346497"/>
            <a:ext cx="2749410" cy="1052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pPr>
            <a:r>
              <a:rPr lang="en-US" sz="1800"/>
              <a:t>Table </a:t>
            </a:r>
            <a:br>
              <a:rPr lang="en-US" sz="1800"/>
            </a:br>
            <a:r>
              <a:rPr lang="en-US" sz="1800" smtClean="0"/>
              <a:t>partition </a:t>
            </a:r>
            <a:r>
              <a:rPr lang="en-US" sz="1800"/>
              <a:t>segment</a:t>
            </a:r>
          </a:p>
          <a:p>
            <a:pPr algn="ctr">
              <a:spcBef>
                <a:spcPct val="50000"/>
              </a:spcBef>
              <a:buClrTx/>
              <a:buFontTx/>
              <a:buNone/>
            </a:pPr>
            <a:endParaRPr lang="en-US" sz="1800"/>
          </a:p>
        </p:txBody>
      </p:sp>
      <p:sp>
        <p:nvSpPr>
          <p:cNvPr id="113" name="Rectangle 112"/>
          <p:cNvSpPr>
            <a:spLocks noChangeArrowheads="1"/>
          </p:cNvSpPr>
          <p:nvPr/>
        </p:nvSpPr>
        <p:spPr bwMode="auto">
          <a:xfrm>
            <a:off x="5070170" y="6133699"/>
            <a:ext cx="2056826" cy="775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pPr>
            <a:r>
              <a:rPr lang="en-US" sz="1800" smtClean="0"/>
              <a:t>Index </a:t>
            </a:r>
            <a:r>
              <a:rPr lang="en-US" sz="1800"/>
              <a:t>segment</a:t>
            </a:r>
          </a:p>
          <a:p>
            <a:pPr algn="ctr">
              <a:spcBef>
                <a:spcPct val="50000"/>
              </a:spcBef>
              <a:buClrTx/>
              <a:buFontTx/>
              <a:buNone/>
            </a:pPr>
            <a:endParaRPr lang="en-US" sz="1800"/>
          </a:p>
        </p:txBody>
      </p:sp>
      <p:grpSp>
        <p:nvGrpSpPr>
          <p:cNvPr id="114" name="Group 113"/>
          <p:cNvGrpSpPr>
            <a:grpSpLocks/>
          </p:cNvGrpSpPr>
          <p:nvPr/>
        </p:nvGrpSpPr>
        <p:grpSpPr bwMode="auto">
          <a:xfrm>
            <a:off x="5612704" y="1771241"/>
            <a:ext cx="1227137" cy="1641475"/>
            <a:chOff x="3494" y="817"/>
            <a:chExt cx="773" cy="1034"/>
          </a:xfrm>
        </p:grpSpPr>
        <p:sp>
          <p:nvSpPr>
            <p:cNvPr id="115" name="Freeform 114"/>
            <p:cNvSpPr>
              <a:spLocks/>
            </p:cNvSpPr>
            <p:nvPr/>
          </p:nvSpPr>
          <p:spPr bwMode="auto">
            <a:xfrm>
              <a:off x="3962" y="1144"/>
              <a:ext cx="303" cy="588"/>
            </a:xfrm>
            <a:custGeom>
              <a:avLst/>
              <a:gdLst>
                <a:gd name="T0" fmla="*/ 302 w 303"/>
                <a:gd name="T1" fmla="*/ 506 h 588"/>
                <a:gd name="T2" fmla="*/ 302 w 303"/>
                <a:gd name="T3" fmla="*/ 0 h 588"/>
                <a:gd name="T4" fmla="*/ 0 w 303"/>
                <a:gd name="T5" fmla="*/ 80 h 588"/>
                <a:gd name="T6" fmla="*/ 0 w 303"/>
                <a:gd name="T7" fmla="*/ 587 h 588"/>
                <a:gd name="T8" fmla="*/ 302 w 303"/>
                <a:gd name="T9" fmla="*/ 506 h 5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3" h="588">
                  <a:moveTo>
                    <a:pt x="302" y="506"/>
                  </a:moveTo>
                  <a:lnTo>
                    <a:pt x="302" y="0"/>
                  </a:lnTo>
                  <a:lnTo>
                    <a:pt x="0" y="80"/>
                  </a:lnTo>
                  <a:lnTo>
                    <a:pt x="0" y="587"/>
                  </a:lnTo>
                  <a:lnTo>
                    <a:pt x="302" y="506"/>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6" name="Freeform 115"/>
            <p:cNvSpPr>
              <a:spLocks/>
            </p:cNvSpPr>
            <p:nvPr/>
          </p:nvSpPr>
          <p:spPr bwMode="auto">
            <a:xfrm>
              <a:off x="3962" y="1144"/>
              <a:ext cx="303" cy="588"/>
            </a:xfrm>
            <a:custGeom>
              <a:avLst/>
              <a:gdLst>
                <a:gd name="T0" fmla="*/ 302 w 303"/>
                <a:gd name="T1" fmla="*/ 506 h 588"/>
                <a:gd name="T2" fmla="*/ 302 w 303"/>
                <a:gd name="T3" fmla="*/ 0 h 588"/>
                <a:gd name="T4" fmla="*/ 0 w 303"/>
                <a:gd name="T5" fmla="*/ 80 h 588"/>
                <a:gd name="T6" fmla="*/ 0 w 303"/>
                <a:gd name="T7" fmla="*/ 587 h 588"/>
                <a:gd name="T8" fmla="*/ 302 w 303"/>
                <a:gd name="T9" fmla="*/ 506 h 5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3" h="588">
                  <a:moveTo>
                    <a:pt x="302" y="506"/>
                  </a:moveTo>
                  <a:lnTo>
                    <a:pt x="302" y="0"/>
                  </a:lnTo>
                  <a:lnTo>
                    <a:pt x="0" y="80"/>
                  </a:lnTo>
                  <a:lnTo>
                    <a:pt x="0" y="587"/>
                  </a:lnTo>
                  <a:lnTo>
                    <a:pt x="302" y="506"/>
                  </a:lnTo>
                </a:path>
              </a:pathLst>
            </a:custGeom>
            <a:solidFill>
              <a:srgbClr val="FFFFCC"/>
            </a:solidFill>
            <a:ln w="25400" cap="rnd" cmpd="sng">
              <a:solidFill>
                <a:srgbClr val="B2B2B2"/>
              </a:solidFill>
              <a:prstDash val="solid"/>
              <a:round/>
              <a:headEnd type="none" w="sm" len="sm"/>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7" name="Freeform 116"/>
            <p:cNvSpPr>
              <a:spLocks/>
            </p:cNvSpPr>
            <p:nvPr/>
          </p:nvSpPr>
          <p:spPr bwMode="auto">
            <a:xfrm>
              <a:off x="3494" y="908"/>
              <a:ext cx="434" cy="623"/>
            </a:xfrm>
            <a:custGeom>
              <a:avLst/>
              <a:gdLst>
                <a:gd name="T0" fmla="*/ 433 w 434"/>
                <a:gd name="T1" fmla="*/ 505 h 623"/>
                <a:gd name="T2" fmla="*/ 433 w 434"/>
                <a:gd name="T3" fmla="*/ 0 h 623"/>
                <a:gd name="T4" fmla="*/ 0 w 434"/>
                <a:gd name="T5" fmla="*/ 115 h 623"/>
                <a:gd name="T6" fmla="*/ 0 w 434"/>
                <a:gd name="T7" fmla="*/ 622 h 623"/>
                <a:gd name="T8" fmla="*/ 433 w 434"/>
                <a:gd name="T9" fmla="*/ 505 h 6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4" h="623">
                  <a:moveTo>
                    <a:pt x="433" y="505"/>
                  </a:moveTo>
                  <a:lnTo>
                    <a:pt x="433" y="0"/>
                  </a:lnTo>
                  <a:lnTo>
                    <a:pt x="0" y="115"/>
                  </a:lnTo>
                  <a:lnTo>
                    <a:pt x="0" y="622"/>
                  </a:lnTo>
                  <a:lnTo>
                    <a:pt x="433" y="505"/>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8" name="Freeform 117"/>
            <p:cNvSpPr>
              <a:spLocks/>
            </p:cNvSpPr>
            <p:nvPr/>
          </p:nvSpPr>
          <p:spPr bwMode="auto">
            <a:xfrm>
              <a:off x="3494" y="908"/>
              <a:ext cx="434" cy="623"/>
            </a:xfrm>
            <a:custGeom>
              <a:avLst/>
              <a:gdLst>
                <a:gd name="T0" fmla="*/ 433 w 434"/>
                <a:gd name="T1" fmla="*/ 505 h 623"/>
                <a:gd name="T2" fmla="*/ 433 w 434"/>
                <a:gd name="T3" fmla="*/ 0 h 623"/>
                <a:gd name="T4" fmla="*/ 0 w 434"/>
                <a:gd name="T5" fmla="*/ 115 h 623"/>
                <a:gd name="T6" fmla="*/ 0 w 434"/>
                <a:gd name="T7" fmla="*/ 622 h 623"/>
                <a:gd name="T8" fmla="*/ 433 w 434"/>
                <a:gd name="T9" fmla="*/ 505 h 6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4" h="623">
                  <a:moveTo>
                    <a:pt x="433" y="505"/>
                  </a:moveTo>
                  <a:lnTo>
                    <a:pt x="433" y="0"/>
                  </a:lnTo>
                  <a:lnTo>
                    <a:pt x="0" y="115"/>
                  </a:lnTo>
                  <a:lnTo>
                    <a:pt x="0" y="622"/>
                  </a:lnTo>
                  <a:lnTo>
                    <a:pt x="433" y="505"/>
                  </a:lnTo>
                </a:path>
              </a:pathLst>
            </a:custGeom>
            <a:solidFill>
              <a:srgbClr val="FFFFCC"/>
            </a:solidFill>
            <a:ln w="25400" cap="rnd" cmpd="sng">
              <a:solidFill>
                <a:srgbClr val="B2B2B2"/>
              </a:solidFill>
              <a:prstDash val="solid"/>
              <a:round/>
              <a:headEnd type="none" w="sm" len="sm"/>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9" name="Freeform 118"/>
            <p:cNvSpPr>
              <a:spLocks/>
            </p:cNvSpPr>
            <p:nvPr/>
          </p:nvSpPr>
          <p:spPr bwMode="auto">
            <a:xfrm>
              <a:off x="3494" y="1456"/>
              <a:ext cx="434" cy="395"/>
            </a:xfrm>
            <a:custGeom>
              <a:avLst/>
              <a:gdLst>
                <a:gd name="T0" fmla="*/ 433 w 434"/>
                <a:gd name="T1" fmla="*/ 278 h 395"/>
                <a:gd name="T2" fmla="*/ 433 w 434"/>
                <a:gd name="T3" fmla="*/ 0 h 395"/>
                <a:gd name="T4" fmla="*/ 0 w 434"/>
                <a:gd name="T5" fmla="*/ 115 h 395"/>
                <a:gd name="T6" fmla="*/ 0 w 434"/>
                <a:gd name="T7" fmla="*/ 394 h 395"/>
                <a:gd name="T8" fmla="*/ 433 w 434"/>
                <a:gd name="T9" fmla="*/ 278 h 3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4" h="395">
                  <a:moveTo>
                    <a:pt x="433" y="278"/>
                  </a:moveTo>
                  <a:lnTo>
                    <a:pt x="433" y="0"/>
                  </a:lnTo>
                  <a:lnTo>
                    <a:pt x="0" y="115"/>
                  </a:lnTo>
                  <a:lnTo>
                    <a:pt x="0" y="394"/>
                  </a:lnTo>
                  <a:lnTo>
                    <a:pt x="433" y="27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0" name="Freeform 119"/>
            <p:cNvSpPr>
              <a:spLocks/>
            </p:cNvSpPr>
            <p:nvPr/>
          </p:nvSpPr>
          <p:spPr bwMode="auto">
            <a:xfrm>
              <a:off x="3494" y="1456"/>
              <a:ext cx="434" cy="395"/>
            </a:xfrm>
            <a:custGeom>
              <a:avLst/>
              <a:gdLst>
                <a:gd name="T0" fmla="*/ 433 w 434"/>
                <a:gd name="T1" fmla="*/ 278 h 395"/>
                <a:gd name="T2" fmla="*/ 433 w 434"/>
                <a:gd name="T3" fmla="*/ 0 h 395"/>
                <a:gd name="T4" fmla="*/ 0 w 434"/>
                <a:gd name="T5" fmla="*/ 115 h 395"/>
                <a:gd name="T6" fmla="*/ 0 w 434"/>
                <a:gd name="T7" fmla="*/ 394 h 395"/>
                <a:gd name="T8" fmla="*/ 433 w 434"/>
                <a:gd name="T9" fmla="*/ 278 h 3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4" h="395">
                  <a:moveTo>
                    <a:pt x="433" y="278"/>
                  </a:moveTo>
                  <a:lnTo>
                    <a:pt x="433" y="0"/>
                  </a:lnTo>
                  <a:lnTo>
                    <a:pt x="0" y="115"/>
                  </a:lnTo>
                  <a:lnTo>
                    <a:pt x="0" y="394"/>
                  </a:lnTo>
                  <a:lnTo>
                    <a:pt x="433" y="278"/>
                  </a:lnTo>
                </a:path>
              </a:pathLst>
            </a:custGeom>
            <a:solidFill>
              <a:srgbClr val="FFFFCC"/>
            </a:solidFill>
            <a:ln w="25400" cap="rnd" cmpd="sng">
              <a:solidFill>
                <a:srgbClr val="B2B2B2"/>
              </a:solidFill>
              <a:prstDash val="solid"/>
              <a:round/>
              <a:headEnd type="none" w="sm" len="sm"/>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1" name="Freeform 120"/>
            <p:cNvSpPr>
              <a:spLocks/>
            </p:cNvSpPr>
            <p:nvPr/>
          </p:nvSpPr>
          <p:spPr bwMode="auto">
            <a:xfrm>
              <a:off x="3960" y="817"/>
              <a:ext cx="307" cy="352"/>
            </a:xfrm>
            <a:custGeom>
              <a:avLst/>
              <a:gdLst>
                <a:gd name="T0" fmla="*/ 0 w 307"/>
                <a:gd name="T1" fmla="*/ 351 h 352"/>
                <a:gd name="T2" fmla="*/ 0 w 307"/>
                <a:gd name="T3" fmla="*/ 82 h 352"/>
                <a:gd name="T4" fmla="*/ 306 w 307"/>
                <a:gd name="T5" fmla="*/ 0 h 352"/>
                <a:gd name="T6" fmla="*/ 306 w 307"/>
                <a:gd name="T7" fmla="*/ 267 h 352"/>
                <a:gd name="T8" fmla="*/ 0 w 307"/>
                <a:gd name="T9" fmla="*/ 351 h 3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7" h="352">
                  <a:moveTo>
                    <a:pt x="0" y="351"/>
                  </a:moveTo>
                  <a:lnTo>
                    <a:pt x="0" y="82"/>
                  </a:lnTo>
                  <a:lnTo>
                    <a:pt x="306" y="0"/>
                  </a:lnTo>
                  <a:lnTo>
                    <a:pt x="306" y="267"/>
                  </a:lnTo>
                  <a:lnTo>
                    <a:pt x="0" y="351"/>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2" name="Freeform 121"/>
            <p:cNvSpPr>
              <a:spLocks/>
            </p:cNvSpPr>
            <p:nvPr/>
          </p:nvSpPr>
          <p:spPr bwMode="auto">
            <a:xfrm>
              <a:off x="3960" y="817"/>
              <a:ext cx="307" cy="352"/>
            </a:xfrm>
            <a:custGeom>
              <a:avLst/>
              <a:gdLst>
                <a:gd name="T0" fmla="*/ 0 w 307"/>
                <a:gd name="T1" fmla="*/ 351 h 352"/>
                <a:gd name="T2" fmla="*/ 0 w 307"/>
                <a:gd name="T3" fmla="*/ 82 h 352"/>
                <a:gd name="T4" fmla="*/ 306 w 307"/>
                <a:gd name="T5" fmla="*/ 0 h 352"/>
                <a:gd name="T6" fmla="*/ 306 w 307"/>
                <a:gd name="T7" fmla="*/ 267 h 352"/>
                <a:gd name="T8" fmla="*/ 0 w 307"/>
                <a:gd name="T9" fmla="*/ 351 h 3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7" h="352">
                  <a:moveTo>
                    <a:pt x="0" y="351"/>
                  </a:moveTo>
                  <a:lnTo>
                    <a:pt x="0" y="82"/>
                  </a:lnTo>
                  <a:lnTo>
                    <a:pt x="306" y="0"/>
                  </a:lnTo>
                  <a:lnTo>
                    <a:pt x="306" y="267"/>
                  </a:lnTo>
                  <a:lnTo>
                    <a:pt x="0" y="351"/>
                  </a:lnTo>
                </a:path>
              </a:pathLst>
            </a:custGeom>
            <a:solidFill>
              <a:srgbClr val="FFFFCC"/>
            </a:solidFill>
            <a:ln w="25400" cap="rnd" cmpd="sng">
              <a:solidFill>
                <a:srgbClr val="B2B2B2"/>
              </a:solidFill>
              <a:prstDash val="solid"/>
              <a:round/>
              <a:headEnd type="none" w="sm" len="sm"/>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3" name="Freeform 122"/>
            <p:cNvSpPr>
              <a:spLocks/>
            </p:cNvSpPr>
            <p:nvPr/>
          </p:nvSpPr>
          <p:spPr bwMode="auto">
            <a:xfrm>
              <a:off x="3529" y="1020"/>
              <a:ext cx="94" cy="111"/>
            </a:xfrm>
            <a:custGeom>
              <a:avLst/>
              <a:gdLst>
                <a:gd name="T0" fmla="*/ 93 w 94"/>
                <a:gd name="T1" fmla="*/ 84 h 111"/>
                <a:gd name="T2" fmla="*/ 93 w 94"/>
                <a:gd name="T3" fmla="*/ 0 h 111"/>
                <a:gd name="T4" fmla="*/ 0 w 94"/>
                <a:gd name="T5" fmla="*/ 24 h 111"/>
                <a:gd name="T6" fmla="*/ 0 w 94"/>
                <a:gd name="T7" fmla="*/ 110 h 111"/>
                <a:gd name="T8" fmla="*/ 93 w 94"/>
                <a:gd name="T9" fmla="*/ 84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1">
                  <a:moveTo>
                    <a:pt x="93" y="84"/>
                  </a:moveTo>
                  <a:lnTo>
                    <a:pt x="93" y="0"/>
                  </a:lnTo>
                  <a:lnTo>
                    <a:pt x="0" y="24"/>
                  </a:lnTo>
                  <a:lnTo>
                    <a:pt x="0" y="110"/>
                  </a:lnTo>
                  <a:lnTo>
                    <a:pt x="93" y="8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4" name="Freeform 123"/>
            <p:cNvSpPr>
              <a:spLocks/>
            </p:cNvSpPr>
            <p:nvPr/>
          </p:nvSpPr>
          <p:spPr bwMode="auto">
            <a:xfrm>
              <a:off x="3663" y="984"/>
              <a:ext cx="94" cy="111"/>
            </a:xfrm>
            <a:custGeom>
              <a:avLst/>
              <a:gdLst>
                <a:gd name="T0" fmla="*/ 93 w 94"/>
                <a:gd name="T1" fmla="*/ 84 h 111"/>
                <a:gd name="T2" fmla="*/ 93 w 94"/>
                <a:gd name="T3" fmla="*/ 0 h 111"/>
                <a:gd name="T4" fmla="*/ 0 w 94"/>
                <a:gd name="T5" fmla="*/ 25 h 111"/>
                <a:gd name="T6" fmla="*/ 0 w 94"/>
                <a:gd name="T7" fmla="*/ 110 h 111"/>
                <a:gd name="T8" fmla="*/ 93 w 94"/>
                <a:gd name="T9" fmla="*/ 84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1">
                  <a:moveTo>
                    <a:pt x="93" y="84"/>
                  </a:moveTo>
                  <a:lnTo>
                    <a:pt x="93" y="0"/>
                  </a:lnTo>
                  <a:lnTo>
                    <a:pt x="0" y="25"/>
                  </a:lnTo>
                  <a:lnTo>
                    <a:pt x="0" y="110"/>
                  </a:lnTo>
                  <a:lnTo>
                    <a:pt x="93" y="8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5" name="Freeform 124"/>
            <p:cNvSpPr>
              <a:spLocks/>
            </p:cNvSpPr>
            <p:nvPr/>
          </p:nvSpPr>
          <p:spPr bwMode="auto">
            <a:xfrm>
              <a:off x="3797" y="947"/>
              <a:ext cx="94" cy="113"/>
            </a:xfrm>
            <a:custGeom>
              <a:avLst/>
              <a:gdLst>
                <a:gd name="T0" fmla="*/ 93 w 94"/>
                <a:gd name="T1" fmla="*/ 85 h 113"/>
                <a:gd name="T2" fmla="*/ 93 w 94"/>
                <a:gd name="T3" fmla="*/ 0 h 113"/>
                <a:gd name="T4" fmla="*/ 0 w 94"/>
                <a:gd name="T5" fmla="*/ 26 h 113"/>
                <a:gd name="T6" fmla="*/ 0 w 94"/>
                <a:gd name="T7" fmla="*/ 112 h 113"/>
                <a:gd name="T8" fmla="*/ 93 w 94"/>
                <a:gd name="T9" fmla="*/ 85 h 1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3">
                  <a:moveTo>
                    <a:pt x="93" y="85"/>
                  </a:moveTo>
                  <a:lnTo>
                    <a:pt x="93" y="0"/>
                  </a:lnTo>
                  <a:lnTo>
                    <a:pt x="0" y="26"/>
                  </a:lnTo>
                  <a:lnTo>
                    <a:pt x="0" y="112"/>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nvGrpSpPr>
            <p:cNvPr id="126" name="Group 125"/>
            <p:cNvGrpSpPr>
              <a:grpSpLocks/>
            </p:cNvGrpSpPr>
            <p:nvPr/>
          </p:nvGrpSpPr>
          <p:grpSpPr bwMode="auto">
            <a:xfrm>
              <a:off x="3529" y="1066"/>
              <a:ext cx="362" cy="422"/>
              <a:chOff x="3529" y="1066"/>
              <a:chExt cx="362" cy="422"/>
            </a:xfrm>
          </p:grpSpPr>
          <p:sp>
            <p:nvSpPr>
              <p:cNvPr id="148" name="Freeform 126"/>
              <p:cNvSpPr>
                <a:spLocks/>
              </p:cNvSpPr>
              <p:nvPr/>
            </p:nvSpPr>
            <p:spPr bwMode="auto">
              <a:xfrm>
                <a:off x="3529" y="1377"/>
                <a:ext cx="94" cy="111"/>
              </a:xfrm>
              <a:custGeom>
                <a:avLst/>
                <a:gdLst>
                  <a:gd name="T0" fmla="*/ 93 w 94"/>
                  <a:gd name="T1" fmla="*/ 85 h 111"/>
                  <a:gd name="T2" fmla="*/ 93 w 94"/>
                  <a:gd name="T3" fmla="*/ 0 h 111"/>
                  <a:gd name="T4" fmla="*/ 0 w 94"/>
                  <a:gd name="T5" fmla="*/ 24 h 111"/>
                  <a:gd name="T6" fmla="*/ 0 w 94"/>
                  <a:gd name="T7" fmla="*/ 110 h 111"/>
                  <a:gd name="T8" fmla="*/ 93 w 94"/>
                  <a:gd name="T9" fmla="*/ 8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1">
                    <a:moveTo>
                      <a:pt x="93" y="85"/>
                    </a:moveTo>
                    <a:lnTo>
                      <a:pt x="93" y="0"/>
                    </a:lnTo>
                    <a:lnTo>
                      <a:pt x="0" y="24"/>
                    </a:lnTo>
                    <a:lnTo>
                      <a:pt x="0" y="110"/>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9" name="Freeform 127"/>
              <p:cNvSpPr>
                <a:spLocks/>
              </p:cNvSpPr>
              <p:nvPr/>
            </p:nvSpPr>
            <p:spPr bwMode="auto">
              <a:xfrm>
                <a:off x="3663" y="1341"/>
                <a:ext cx="94" cy="111"/>
              </a:xfrm>
              <a:custGeom>
                <a:avLst/>
                <a:gdLst>
                  <a:gd name="T0" fmla="*/ 93 w 94"/>
                  <a:gd name="T1" fmla="*/ 85 h 111"/>
                  <a:gd name="T2" fmla="*/ 93 w 94"/>
                  <a:gd name="T3" fmla="*/ 0 h 111"/>
                  <a:gd name="T4" fmla="*/ 0 w 94"/>
                  <a:gd name="T5" fmla="*/ 24 h 111"/>
                  <a:gd name="T6" fmla="*/ 0 w 94"/>
                  <a:gd name="T7" fmla="*/ 110 h 111"/>
                  <a:gd name="T8" fmla="*/ 93 w 94"/>
                  <a:gd name="T9" fmla="*/ 8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1">
                    <a:moveTo>
                      <a:pt x="93" y="85"/>
                    </a:moveTo>
                    <a:lnTo>
                      <a:pt x="93" y="0"/>
                    </a:lnTo>
                    <a:lnTo>
                      <a:pt x="0" y="24"/>
                    </a:lnTo>
                    <a:lnTo>
                      <a:pt x="0" y="110"/>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0" name="Freeform 128"/>
              <p:cNvSpPr>
                <a:spLocks/>
              </p:cNvSpPr>
              <p:nvPr/>
            </p:nvSpPr>
            <p:spPr bwMode="auto">
              <a:xfrm>
                <a:off x="3797" y="1305"/>
                <a:ext cx="94" cy="111"/>
              </a:xfrm>
              <a:custGeom>
                <a:avLst/>
                <a:gdLst>
                  <a:gd name="T0" fmla="*/ 93 w 94"/>
                  <a:gd name="T1" fmla="*/ 85 h 111"/>
                  <a:gd name="T2" fmla="*/ 93 w 94"/>
                  <a:gd name="T3" fmla="*/ 0 h 111"/>
                  <a:gd name="T4" fmla="*/ 0 w 94"/>
                  <a:gd name="T5" fmla="*/ 24 h 111"/>
                  <a:gd name="T6" fmla="*/ 0 w 94"/>
                  <a:gd name="T7" fmla="*/ 110 h 111"/>
                  <a:gd name="T8" fmla="*/ 93 w 94"/>
                  <a:gd name="T9" fmla="*/ 8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1">
                    <a:moveTo>
                      <a:pt x="93" y="85"/>
                    </a:moveTo>
                    <a:lnTo>
                      <a:pt x="93" y="0"/>
                    </a:lnTo>
                    <a:lnTo>
                      <a:pt x="0" y="24"/>
                    </a:lnTo>
                    <a:lnTo>
                      <a:pt x="0" y="110"/>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1" name="Freeform 129"/>
              <p:cNvSpPr>
                <a:spLocks/>
              </p:cNvSpPr>
              <p:nvPr/>
            </p:nvSpPr>
            <p:spPr bwMode="auto">
              <a:xfrm>
                <a:off x="3529" y="1138"/>
                <a:ext cx="94" cy="112"/>
              </a:xfrm>
              <a:custGeom>
                <a:avLst/>
                <a:gdLst>
                  <a:gd name="T0" fmla="*/ 93 w 94"/>
                  <a:gd name="T1" fmla="*/ 86 h 112"/>
                  <a:gd name="T2" fmla="*/ 93 w 94"/>
                  <a:gd name="T3" fmla="*/ 0 h 112"/>
                  <a:gd name="T4" fmla="*/ 0 w 94"/>
                  <a:gd name="T5" fmla="*/ 24 h 112"/>
                  <a:gd name="T6" fmla="*/ 0 w 94"/>
                  <a:gd name="T7" fmla="*/ 111 h 112"/>
                  <a:gd name="T8" fmla="*/ 93 w 94"/>
                  <a:gd name="T9" fmla="*/ 86 h 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2">
                    <a:moveTo>
                      <a:pt x="93" y="86"/>
                    </a:moveTo>
                    <a:lnTo>
                      <a:pt x="93" y="0"/>
                    </a:lnTo>
                    <a:lnTo>
                      <a:pt x="0" y="24"/>
                    </a:lnTo>
                    <a:lnTo>
                      <a:pt x="0" y="111"/>
                    </a:lnTo>
                    <a:lnTo>
                      <a:pt x="93" y="86"/>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2" name="Freeform 130"/>
              <p:cNvSpPr>
                <a:spLocks/>
              </p:cNvSpPr>
              <p:nvPr/>
            </p:nvSpPr>
            <p:spPr bwMode="auto">
              <a:xfrm>
                <a:off x="3663" y="1102"/>
                <a:ext cx="94" cy="113"/>
              </a:xfrm>
              <a:custGeom>
                <a:avLst/>
                <a:gdLst>
                  <a:gd name="T0" fmla="*/ 93 w 94"/>
                  <a:gd name="T1" fmla="*/ 85 h 113"/>
                  <a:gd name="T2" fmla="*/ 93 w 94"/>
                  <a:gd name="T3" fmla="*/ 0 h 113"/>
                  <a:gd name="T4" fmla="*/ 0 w 94"/>
                  <a:gd name="T5" fmla="*/ 24 h 113"/>
                  <a:gd name="T6" fmla="*/ 0 w 94"/>
                  <a:gd name="T7" fmla="*/ 112 h 113"/>
                  <a:gd name="T8" fmla="*/ 93 w 94"/>
                  <a:gd name="T9" fmla="*/ 85 h 1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3">
                    <a:moveTo>
                      <a:pt x="93" y="85"/>
                    </a:moveTo>
                    <a:lnTo>
                      <a:pt x="93" y="0"/>
                    </a:lnTo>
                    <a:lnTo>
                      <a:pt x="0" y="24"/>
                    </a:lnTo>
                    <a:lnTo>
                      <a:pt x="0" y="112"/>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3" name="Freeform 131"/>
              <p:cNvSpPr>
                <a:spLocks/>
              </p:cNvSpPr>
              <p:nvPr/>
            </p:nvSpPr>
            <p:spPr bwMode="auto">
              <a:xfrm>
                <a:off x="3797" y="1066"/>
                <a:ext cx="94" cy="113"/>
              </a:xfrm>
              <a:custGeom>
                <a:avLst/>
                <a:gdLst>
                  <a:gd name="T0" fmla="*/ 93 w 94"/>
                  <a:gd name="T1" fmla="*/ 85 h 113"/>
                  <a:gd name="T2" fmla="*/ 93 w 94"/>
                  <a:gd name="T3" fmla="*/ 0 h 113"/>
                  <a:gd name="T4" fmla="*/ 0 w 94"/>
                  <a:gd name="T5" fmla="*/ 24 h 113"/>
                  <a:gd name="T6" fmla="*/ 0 w 94"/>
                  <a:gd name="T7" fmla="*/ 112 h 113"/>
                  <a:gd name="T8" fmla="*/ 93 w 94"/>
                  <a:gd name="T9" fmla="*/ 85 h 1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3">
                    <a:moveTo>
                      <a:pt x="93" y="85"/>
                    </a:moveTo>
                    <a:lnTo>
                      <a:pt x="93" y="0"/>
                    </a:lnTo>
                    <a:lnTo>
                      <a:pt x="0" y="24"/>
                    </a:lnTo>
                    <a:lnTo>
                      <a:pt x="0" y="112"/>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4" name="Freeform 132"/>
              <p:cNvSpPr>
                <a:spLocks/>
              </p:cNvSpPr>
              <p:nvPr/>
            </p:nvSpPr>
            <p:spPr bwMode="auto">
              <a:xfrm>
                <a:off x="3529" y="1257"/>
                <a:ext cx="94" cy="112"/>
              </a:xfrm>
              <a:custGeom>
                <a:avLst/>
                <a:gdLst>
                  <a:gd name="T0" fmla="*/ 93 w 94"/>
                  <a:gd name="T1" fmla="*/ 86 h 112"/>
                  <a:gd name="T2" fmla="*/ 93 w 94"/>
                  <a:gd name="T3" fmla="*/ 0 h 112"/>
                  <a:gd name="T4" fmla="*/ 0 w 94"/>
                  <a:gd name="T5" fmla="*/ 24 h 112"/>
                  <a:gd name="T6" fmla="*/ 0 w 94"/>
                  <a:gd name="T7" fmla="*/ 111 h 112"/>
                  <a:gd name="T8" fmla="*/ 93 w 94"/>
                  <a:gd name="T9" fmla="*/ 86 h 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2">
                    <a:moveTo>
                      <a:pt x="93" y="86"/>
                    </a:moveTo>
                    <a:lnTo>
                      <a:pt x="93" y="0"/>
                    </a:lnTo>
                    <a:lnTo>
                      <a:pt x="0" y="24"/>
                    </a:lnTo>
                    <a:lnTo>
                      <a:pt x="0" y="111"/>
                    </a:lnTo>
                    <a:lnTo>
                      <a:pt x="93" y="86"/>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5" name="Freeform 133"/>
              <p:cNvSpPr>
                <a:spLocks/>
              </p:cNvSpPr>
              <p:nvPr/>
            </p:nvSpPr>
            <p:spPr bwMode="auto">
              <a:xfrm>
                <a:off x="3663" y="1221"/>
                <a:ext cx="94" cy="112"/>
              </a:xfrm>
              <a:custGeom>
                <a:avLst/>
                <a:gdLst>
                  <a:gd name="T0" fmla="*/ 93 w 94"/>
                  <a:gd name="T1" fmla="*/ 86 h 112"/>
                  <a:gd name="T2" fmla="*/ 93 w 94"/>
                  <a:gd name="T3" fmla="*/ 0 h 112"/>
                  <a:gd name="T4" fmla="*/ 0 w 94"/>
                  <a:gd name="T5" fmla="*/ 24 h 112"/>
                  <a:gd name="T6" fmla="*/ 0 w 94"/>
                  <a:gd name="T7" fmla="*/ 111 h 112"/>
                  <a:gd name="T8" fmla="*/ 93 w 94"/>
                  <a:gd name="T9" fmla="*/ 86 h 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2">
                    <a:moveTo>
                      <a:pt x="93" y="86"/>
                    </a:moveTo>
                    <a:lnTo>
                      <a:pt x="93" y="0"/>
                    </a:lnTo>
                    <a:lnTo>
                      <a:pt x="0" y="24"/>
                    </a:lnTo>
                    <a:lnTo>
                      <a:pt x="0" y="111"/>
                    </a:lnTo>
                    <a:lnTo>
                      <a:pt x="93" y="86"/>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6" name="Freeform 134"/>
              <p:cNvSpPr>
                <a:spLocks/>
              </p:cNvSpPr>
              <p:nvPr/>
            </p:nvSpPr>
            <p:spPr bwMode="auto">
              <a:xfrm>
                <a:off x="3797" y="1186"/>
                <a:ext cx="94" cy="111"/>
              </a:xfrm>
              <a:custGeom>
                <a:avLst/>
                <a:gdLst>
                  <a:gd name="T0" fmla="*/ 93 w 94"/>
                  <a:gd name="T1" fmla="*/ 85 h 111"/>
                  <a:gd name="T2" fmla="*/ 93 w 94"/>
                  <a:gd name="T3" fmla="*/ 0 h 111"/>
                  <a:gd name="T4" fmla="*/ 0 w 94"/>
                  <a:gd name="T5" fmla="*/ 24 h 111"/>
                  <a:gd name="T6" fmla="*/ 0 w 94"/>
                  <a:gd name="T7" fmla="*/ 110 h 111"/>
                  <a:gd name="T8" fmla="*/ 93 w 94"/>
                  <a:gd name="T9" fmla="*/ 8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1">
                    <a:moveTo>
                      <a:pt x="93" y="85"/>
                    </a:moveTo>
                    <a:lnTo>
                      <a:pt x="93" y="0"/>
                    </a:lnTo>
                    <a:lnTo>
                      <a:pt x="0" y="24"/>
                    </a:lnTo>
                    <a:lnTo>
                      <a:pt x="0" y="110"/>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127" name="Group 135"/>
            <p:cNvGrpSpPr>
              <a:grpSpLocks/>
            </p:cNvGrpSpPr>
            <p:nvPr/>
          </p:nvGrpSpPr>
          <p:grpSpPr bwMode="auto">
            <a:xfrm>
              <a:off x="3999" y="858"/>
              <a:ext cx="228" cy="266"/>
              <a:chOff x="3999" y="858"/>
              <a:chExt cx="228" cy="266"/>
            </a:xfrm>
          </p:grpSpPr>
          <p:sp>
            <p:nvSpPr>
              <p:cNvPr id="144" name="Freeform 136"/>
              <p:cNvSpPr>
                <a:spLocks/>
              </p:cNvSpPr>
              <p:nvPr/>
            </p:nvSpPr>
            <p:spPr bwMode="auto">
              <a:xfrm>
                <a:off x="3999" y="894"/>
                <a:ext cx="95" cy="110"/>
              </a:xfrm>
              <a:custGeom>
                <a:avLst/>
                <a:gdLst>
                  <a:gd name="T0" fmla="*/ 94 w 95"/>
                  <a:gd name="T1" fmla="*/ 84 h 110"/>
                  <a:gd name="T2" fmla="*/ 94 w 95"/>
                  <a:gd name="T3" fmla="*/ 0 h 110"/>
                  <a:gd name="T4" fmla="*/ 0 w 95"/>
                  <a:gd name="T5" fmla="*/ 24 h 110"/>
                  <a:gd name="T6" fmla="*/ 0 w 95"/>
                  <a:gd name="T7" fmla="*/ 109 h 110"/>
                  <a:gd name="T8" fmla="*/ 94 w 95"/>
                  <a:gd name="T9" fmla="*/ 84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 h="110">
                    <a:moveTo>
                      <a:pt x="94" y="84"/>
                    </a:moveTo>
                    <a:lnTo>
                      <a:pt x="94" y="0"/>
                    </a:lnTo>
                    <a:lnTo>
                      <a:pt x="0" y="24"/>
                    </a:lnTo>
                    <a:lnTo>
                      <a:pt x="0" y="109"/>
                    </a:lnTo>
                    <a:lnTo>
                      <a:pt x="94" y="8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5" name="Freeform 137"/>
              <p:cNvSpPr>
                <a:spLocks/>
              </p:cNvSpPr>
              <p:nvPr/>
            </p:nvSpPr>
            <p:spPr bwMode="auto">
              <a:xfrm>
                <a:off x="4133" y="858"/>
                <a:ext cx="94" cy="110"/>
              </a:xfrm>
              <a:custGeom>
                <a:avLst/>
                <a:gdLst>
                  <a:gd name="T0" fmla="*/ 93 w 94"/>
                  <a:gd name="T1" fmla="*/ 84 h 110"/>
                  <a:gd name="T2" fmla="*/ 93 w 94"/>
                  <a:gd name="T3" fmla="*/ 0 h 110"/>
                  <a:gd name="T4" fmla="*/ 0 w 94"/>
                  <a:gd name="T5" fmla="*/ 24 h 110"/>
                  <a:gd name="T6" fmla="*/ 0 w 94"/>
                  <a:gd name="T7" fmla="*/ 109 h 110"/>
                  <a:gd name="T8" fmla="*/ 93 w 94"/>
                  <a:gd name="T9" fmla="*/ 84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0">
                    <a:moveTo>
                      <a:pt x="93" y="84"/>
                    </a:moveTo>
                    <a:lnTo>
                      <a:pt x="93" y="0"/>
                    </a:lnTo>
                    <a:lnTo>
                      <a:pt x="0" y="24"/>
                    </a:lnTo>
                    <a:lnTo>
                      <a:pt x="0" y="109"/>
                    </a:lnTo>
                    <a:lnTo>
                      <a:pt x="93" y="8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6" name="Freeform 138"/>
              <p:cNvSpPr>
                <a:spLocks/>
              </p:cNvSpPr>
              <p:nvPr/>
            </p:nvSpPr>
            <p:spPr bwMode="auto">
              <a:xfrm>
                <a:off x="3999" y="1013"/>
                <a:ext cx="95" cy="111"/>
              </a:xfrm>
              <a:custGeom>
                <a:avLst/>
                <a:gdLst>
                  <a:gd name="T0" fmla="*/ 94 w 95"/>
                  <a:gd name="T1" fmla="*/ 85 h 111"/>
                  <a:gd name="T2" fmla="*/ 94 w 95"/>
                  <a:gd name="T3" fmla="*/ 0 h 111"/>
                  <a:gd name="T4" fmla="*/ 0 w 95"/>
                  <a:gd name="T5" fmla="*/ 24 h 111"/>
                  <a:gd name="T6" fmla="*/ 0 w 95"/>
                  <a:gd name="T7" fmla="*/ 110 h 111"/>
                  <a:gd name="T8" fmla="*/ 94 w 95"/>
                  <a:gd name="T9" fmla="*/ 8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 h="111">
                    <a:moveTo>
                      <a:pt x="94" y="85"/>
                    </a:moveTo>
                    <a:lnTo>
                      <a:pt x="94" y="0"/>
                    </a:lnTo>
                    <a:lnTo>
                      <a:pt x="0" y="24"/>
                    </a:lnTo>
                    <a:lnTo>
                      <a:pt x="0" y="110"/>
                    </a:lnTo>
                    <a:lnTo>
                      <a:pt x="94"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7" name="Freeform 139"/>
              <p:cNvSpPr>
                <a:spLocks/>
              </p:cNvSpPr>
              <p:nvPr/>
            </p:nvSpPr>
            <p:spPr bwMode="auto">
              <a:xfrm>
                <a:off x="4133" y="977"/>
                <a:ext cx="94" cy="111"/>
              </a:xfrm>
              <a:custGeom>
                <a:avLst/>
                <a:gdLst>
                  <a:gd name="T0" fmla="*/ 93 w 94"/>
                  <a:gd name="T1" fmla="*/ 85 h 111"/>
                  <a:gd name="T2" fmla="*/ 93 w 94"/>
                  <a:gd name="T3" fmla="*/ 0 h 111"/>
                  <a:gd name="T4" fmla="*/ 0 w 94"/>
                  <a:gd name="T5" fmla="*/ 24 h 111"/>
                  <a:gd name="T6" fmla="*/ 0 w 94"/>
                  <a:gd name="T7" fmla="*/ 110 h 111"/>
                  <a:gd name="T8" fmla="*/ 93 w 94"/>
                  <a:gd name="T9" fmla="*/ 8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1">
                    <a:moveTo>
                      <a:pt x="93" y="85"/>
                    </a:moveTo>
                    <a:lnTo>
                      <a:pt x="93" y="0"/>
                    </a:lnTo>
                    <a:lnTo>
                      <a:pt x="0" y="24"/>
                    </a:lnTo>
                    <a:lnTo>
                      <a:pt x="0" y="110"/>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128" name="Group 140"/>
            <p:cNvGrpSpPr>
              <a:grpSpLocks/>
            </p:cNvGrpSpPr>
            <p:nvPr/>
          </p:nvGrpSpPr>
          <p:grpSpPr bwMode="auto">
            <a:xfrm>
              <a:off x="3529" y="1503"/>
              <a:ext cx="362" cy="301"/>
              <a:chOff x="3529" y="1503"/>
              <a:chExt cx="362" cy="301"/>
            </a:xfrm>
          </p:grpSpPr>
          <p:sp>
            <p:nvSpPr>
              <p:cNvPr id="138" name="Freeform 141"/>
              <p:cNvSpPr>
                <a:spLocks/>
              </p:cNvSpPr>
              <p:nvPr/>
            </p:nvSpPr>
            <p:spPr bwMode="auto">
              <a:xfrm>
                <a:off x="3797" y="1503"/>
                <a:ext cx="94" cy="112"/>
              </a:xfrm>
              <a:custGeom>
                <a:avLst/>
                <a:gdLst>
                  <a:gd name="T0" fmla="*/ 93 w 94"/>
                  <a:gd name="T1" fmla="*/ 85 h 112"/>
                  <a:gd name="T2" fmla="*/ 93 w 94"/>
                  <a:gd name="T3" fmla="*/ 0 h 112"/>
                  <a:gd name="T4" fmla="*/ 0 w 94"/>
                  <a:gd name="T5" fmla="*/ 25 h 112"/>
                  <a:gd name="T6" fmla="*/ 0 w 94"/>
                  <a:gd name="T7" fmla="*/ 111 h 112"/>
                  <a:gd name="T8" fmla="*/ 93 w 94"/>
                  <a:gd name="T9" fmla="*/ 85 h 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2">
                    <a:moveTo>
                      <a:pt x="93" y="85"/>
                    </a:moveTo>
                    <a:lnTo>
                      <a:pt x="93" y="0"/>
                    </a:lnTo>
                    <a:lnTo>
                      <a:pt x="0" y="25"/>
                    </a:lnTo>
                    <a:lnTo>
                      <a:pt x="0" y="111"/>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39" name="Freeform 142"/>
              <p:cNvSpPr>
                <a:spLocks/>
              </p:cNvSpPr>
              <p:nvPr/>
            </p:nvSpPr>
            <p:spPr bwMode="auto">
              <a:xfrm>
                <a:off x="3797" y="1622"/>
                <a:ext cx="94" cy="112"/>
              </a:xfrm>
              <a:custGeom>
                <a:avLst/>
                <a:gdLst>
                  <a:gd name="T0" fmla="*/ 93 w 94"/>
                  <a:gd name="T1" fmla="*/ 85 h 112"/>
                  <a:gd name="T2" fmla="*/ 93 w 94"/>
                  <a:gd name="T3" fmla="*/ 0 h 112"/>
                  <a:gd name="T4" fmla="*/ 0 w 94"/>
                  <a:gd name="T5" fmla="*/ 24 h 112"/>
                  <a:gd name="T6" fmla="*/ 0 w 94"/>
                  <a:gd name="T7" fmla="*/ 111 h 112"/>
                  <a:gd name="T8" fmla="*/ 93 w 94"/>
                  <a:gd name="T9" fmla="*/ 85 h 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2">
                    <a:moveTo>
                      <a:pt x="93" y="85"/>
                    </a:moveTo>
                    <a:lnTo>
                      <a:pt x="93" y="0"/>
                    </a:lnTo>
                    <a:lnTo>
                      <a:pt x="0" y="24"/>
                    </a:lnTo>
                    <a:lnTo>
                      <a:pt x="0" y="111"/>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0" name="Freeform 143"/>
              <p:cNvSpPr>
                <a:spLocks/>
              </p:cNvSpPr>
              <p:nvPr/>
            </p:nvSpPr>
            <p:spPr bwMode="auto">
              <a:xfrm>
                <a:off x="3529" y="1575"/>
                <a:ext cx="94" cy="112"/>
              </a:xfrm>
              <a:custGeom>
                <a:avLst/>
                <a:gdLst>
                  <a:gd name="T0" fmla="*/ 93 w 94"/>
                  <a:gd name="T1" fmla="*/ 85 h 112"/>
                  <a:gd name="T2" fmla="*/ 93 w 94"/>
                  <a:gd name="T3" fmla="*/ 0 h 112"/>
                  <a:gd name="T4" fmla="*/ 0 w 94"/>
                  <a:gd name="T5" fmla="*/ 25 h 112"/>
                  <a:gd name="T6" fmla="*/ 0 w 94"/>
                  <a:gd name="T7" fmla="*/ 111 h 112"/>
                  <a:gd name="T8" fmla="*/ 93 w 94"/>
                  <a:gd name="T9" fmla="*/ 85 h 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2">
                    <a:moveTo>
                      <a:pt x="93" y="85"/>
                    </a:moveTo>
                    <a:lnTo>
                      <a:pt x="93" y="0"/>
                    </a:lnTo>
                    <a:lnTo>
                      <a:pt x="0" y="25"/>
                    </a:lnTo>
                    <a:lnTo>
                      <a:pt x="0" y="111"/>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1" name="Freeform 144"/>
              <p:cNvSpPr>
                <a:spLocks/>
              </p:cNvSpPr>
              <p:nvPr/>
            </p:nvSpPr>
            <p:spPr bwMode="auto">
              <a:xfrm>
                <a:off x="3663" y="1539"/>
                <a:ext cx="94" cy="112"/>
              </a:xfrm>
              <a:custGeom>
                <a:avLst/>
                <a:gdLst>
                  <a:gd name="T0" fmla="*/ 93 w 94"/>
                  <a:gd name="T1" fmla="*/ 85 h 112"/>
                  <a:gd name="T2" fmla="*/ 93 w 94"/>
                  <a:gd name="T3" fmla="*/ 0 h 112"/>
                  <a:gd name="T4" fmla="*/ 0 w 94"/>
                  <a:gd name="T5" fmla="*/ 25 h 112"/>
                  <a:gd name="T6" fmla="*/ 0 w 94"/>
                  <a:gd name="T7" fmla="*/ 111 h 112"/>
                  <a:gd name="T8" fmla="*/ 93 w 94"/>
                  <a:gd name="T9" fmla="*/ 85 h 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2">
                    <a:moveTo>
                      <a:pt x="93" y="85"/>
                    </a:moveTo>
                    <a:lnTo>
                      <a:pt x="93" y="0"/>
                    </a:lnTo>
                    <a:lnTo>
                      <a:pt x="0" y="25"/>
                    </a:lnTo>
                    <a:lnTo>
                      <a:pt x="0" y="111"/>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2" name="Freeform 145"/>
              <p:cNvSpPr>
                <a:spLocks/>
              </p:cNvSpPr>
              <p:nvPr/>
            </p:nvSpPr>
            <p:spPr bwMode="auto">
              <a:xfrm>
                <a:off x="3529" y="1694"/>
                <a:ext cx="94" cy="110"/>
              </a:xfrm>
              <a:custGeom>
                <a:avLst/>
                <a:gdLst>
                  <a:gd name="T0" fmla="*/ 93 w 94"/>
                  <a:gd name="T1" fmla="*/ 84 h 110"/>
                  <a:gd name="T2" fmla="*/ 93 w 94"/>
                  <a:gd name="T3" fmla="*/ 0 h 110"/>
                  <a:gd name="T4" fmla="*/ 0 w 94"/>
                  <a:gd name="T5" fmla="*/ 24 h 110"/>
                  <a:gd name="T6" fmla="*/ 0 w 94"/>
                  <a:gd name="T7" fmla="*/ 109 h 110"/>
                  <a:gd name="T8" fmla="*/ 93 w 94"/>
                  <a:gd name="T9" fmla="*/ 84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0">
                    <a:moveTo>
                      <a:pt x="93" y="84"/>
                    </a:moveTo>
                    <a:lnTo>
                      <a:pt x="93" y="0"/>
                    </a:lnTo>
                    <a:lnTo>
                      <a:pt x="0" y="24"/>
                    </a:lnTo>
                    <a:lnTo>
                      <a:pt x="0" y="109"/>
                    </a:lnTo>
                    <a:lnTo>
                      <a:pt x="93" y="8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3" name="Freeform 146"/>
              <p:cNvSpPr>
                <a:spLocks/>
              </p:cNvSpPr>
              <p:nvPr/>
            </p:nvSpPr>
            <p:spPr bwMode="auto">
              <a:xfrm>
                <a:off x="3663" y="1658"/>
                <a:ext cx="94" cy="111"/>
              </a:xfrm>
              <a:custGeom>
                <a:avLst/>
                <a:gdLst>
                  <a:gd name="T0" fmla="*/ 93 w 94"/>
                  <a:gd name="T1" fmla="*/ 85 h 111"/>
                  <a:gd name="T2" fmla="*/ 93 w 94"/>
                  <a:gd name="T3" fmla="*/ 0 h 111"/>
                  <a:gd name="T4" fmla="*/ 0 w 94"/>
                  <a:gd name="T5" fmla="*/ 24 h 111"/>
                  <a:gd name="T6" fmla="*/ 0 w 94"/>
                  <a:gd name="T7" fmla="*/ 110 h 111"/>
                  <a:gd name="T8" fmla="*/ 93 w 94"/>
                  <a:gd name="T9" fmla="*/ 8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1">
                    <a:moveTo>
                      <a:pt x="93" y="85"/>
                    </a:moveTo>
                    <a:lnTo>
                      <a:pt x="93" y="0"/>
                    </a:lnTo>
                    <a:lnTo>
                      <a:pt x="0" y="24"/>
                    </a:lnTo>
                    <a:lnTo>
                      <a:pt x="0" y="110"/>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129" name="Group 147"/>
            <p:cNvGrpSpPr>
              <a:grpSpLocks/>
            </p:cNvGrpSpPr>
            <p:nvPr/>
          </p:nvGrpSpPr>
          <p:grpSpPr bwMode="auto">
            <a:xfrm>
              <a:off x="3999" y="1185"/>
              <a:ext cx="228" cy="504"/>
              <a:chOff x="3999" y="1185"/>
              <a:chExt cx="228" cy="504"/>
            </a:xfrm>
          </p:grpSpPr>
          <p:sp>
            <p:nvSpPr>
              <p:cNvPr id="130" name="Freeform 148"/>
              <p:cNvSpPr>
                <a:spLocks/>
              </p:cNvSpPr>
              <p:nvPr/>
            </p:nvSpPr>
            <p:spPr bwMode="auto">
              <a:xfrm>
                <a:off x="3999" y="1578"/>
                <a:ext cx="95" cy="111"/>
              </a:xfrm>
              <a:custGeom>
                <a:avLst/>
                <a:gdLst>
                  <a:gd name="T0" fmla="*/ 94 w 95"/>
                  <a:gd name="T1" fmla="*/ 85 h 111"/>
                  <a:gd name="T2" fmla="*/ 94 w 95"/>
                  <a:gd name="T3" fmla="*/ 0 h 111"/>
                  <a:gd name="T4" fmla="*/ 0 w 95"/>
                  <a:gd name="T5" fmla="*/ 24 h 111"/>
                  <a:gd name="T6" fmla="*/ 0 w 95"/>
                  <a:gd name="T7" fmla="*/ 110 h 111"/>
                  <a:gd name="T8" fmla="*/ 94 w 95"/>
                  <a:gd name="T9" fmla="*/ 8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 h="111">
                    <a:moveTo>
                      <a:pt x="94" y="85"/>
                    </a:moveTo>
                    <a:lnTo>
                      <a:pt x="94" y="0"/>
                    </a:lnTo>
                    <a:lnTo>
                      <a:pt x="0" y="24"/>
                    </a:lnTo>
                    <a:lnTo>
                      <a:pt x="0" y="110"/>
                    </a:lnTo>
                    <a:lnTo>
                      <a:pt x="94"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31" name="Freeform 149"/>
              <p:cNvSpPr>
                <a:spLocks/>
              </p:cNvSpPr>
              <p:nvPr/>
            </p:nvSpPr>
            <p:spPr bwMode="auto">
              <a:xfrm>
                <a:off x="4133" y="1542"/>
                <a:ext cx="94" cy="111"/>
              </a:xfrm>
              <a:custGeom>
                <a:avLst/>
                <a:gdLst>
                  <a:gd name="T0" fmla="*/ 93 w 94"/>
                  <a:gd name="T1" fmla="*/ 85 h 111"/>
                  <a:gd name="T2" fmla="*/ 93 w 94"/>
                  <a:gd name="T3" fmla="*/ 0 h 111"/>
                  <a:gd name="T4" fmla="*/ 0 w 94"/>
                  <a:gd name="T5" fmla="*/ 24 h 111"/>
                  <a:gd name="T6" fmla="*/ 0 w 94"/>
                  <a:gd name="T7" fmla="*/ 110 h 111"/>
                  <a:gd name="T8" fmla="*/ 93 w 94"/>
                  <a:gd name="T9" fmla="*/ 8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1">
                    <a:moveTo>
                      <a:pt x="93" y="85"/>
                    </a:moveTo>
                    <a:lnTo>
                      <a:pt x="93" y="0"/>
                    </a:lnTo>
                    <a:lnTo>
                      <a:pt x="0" y="24"/>
                    </a:lnTo>
                    <a:lnTo>
                      <a:pt x="0" y="110"/>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32" name="Freeform 150"/>
              <p:cNvSpPr>
                <a:spLocks/>
              </p:cNvSpPr>
              <p:nvPr/>
            </p:nvSpPr>
            <p:spPr bwMode="auto">
              <a:xfrm>
                <a:off x="3999" y="1221"/>
                <a:ext cx="95" cy="111"/>
              </a:xfrm>
              <a:custGeom>
                <a:avLst/>
                <a:gdLst>
                  <a:gd name="T0" fmla="*/ 94 w 95"/>
                  <a:gd name="T1" fmla="*/ 85 h 111"/>
                  <a:gd name="T2" fmla="*/ 94 w 95"/>
                  <a:gd name="T3" fmla="*/ 0 h 111"/>
                  <a:gd name="T4" fmla="*/ 0 w 95"/>
                  <a:gd name="T5" fmla="*/ 24 h 111"/>
                  <a:gd name="T6" fmla="*/ 0 w 95"/>
                  <a:gd name="T7" fmla="*/ 110 h 111"/>
                  <a:gd name="T8" fmla="*/ 94 w 95"/>
                  <a:gd name="T9" fmla="*/ 8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 h="111">
                    <a:moveTo>
                      <a:pt x="94" y="85"/>
                    </a:moveTo>
                    <a:lnTo>
                      <a:pt x="94" y="0"/>
                    </a:lnTo>
                    <a:lnTo>
                      <a:pt x="0" y="24"/>
                    </a:lnTo>
                    <a:lnTo>
                      <a:pt x="0" y="110"/>
                    </a:lnTo>
                    <a:lnTo>
                      <a:pt x="94"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33" name="Freeform 151"/>
              <p:cNvSpPr>
                <a:spLocks/>
              </p:cNvSpPr>
              <p:nvPr/>
            </p:nvSpPr>
            <p:spPr bwMode="auto">
              <a:xfrm>
                <a:off x="4133" y="1185"/>
                <a:ext cx="94" cy="111"/>
              </a:xfrm>
              <a:custGeom>
                <a:avLst/>
                <a:gdLst>
                  <a:gd name="T0" fmla="*/ 93 w 94"/>
                  <a:gd name="T1" fmla="*/ 85 h 111"/>
                  <a:gd name="T2" fmla="*/ 93 w 94"/>
                  <a:gd name="T3" fmla="*/ 0 h 111"/>
                  <a:gd name="T4" fmla="*/ 0 w 94"/>
                  <a:gd name="T5" fmla="*/ 24 h 111"/>
                  <a:gd name="T6" fmla="*/ 0 w 94"/>
                  <a:gd name="T7" fmla="*/ 110 h 111"/>
                  <a:gd name="T8" fmla="*/ 93 w 94"/>
                  <a:gd name="T9" fmla="*/ 8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1">
                    <a:moveTo>
                      <a:pt x="93" y="85"/>
                    </a:moveTo>
                    <a:lnTo>
                      <a:pt x="93" y="0"/>
                    </a:lnTo>
                    <a:lnTo>
                      <a:pt x="0" y="24"/>
                    </a:lnTo>
                    <a:lnTo>
                      <a:pt x="0" y="110"/>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34" name="Freeform 152"/>
              <p:cNvSpPr>
                <a:spLocks/>
              </p:cNvSpPr>
              <p:nvPr/>
            </p:nvSpPr>
            <p:spPr bwMode="auto">
              <a:xfrm>
                <a:off x="3999" y="1340"/>
                <a:ext cx="95" cy="110"/>
              </a:xfrm>
              <a:custGeom>
                <a:avLst/>
                <a:gdLst>
                  <a:gd name="T0" fmla="*/ 94 w 95"/>
                  <a:gd name="T1" fmla="*/ 84 h 110"/>
                  <a:gd name="T2" fmla="*/ 94 w 95"/>
                  <a:gd name="T3" fmla="*/ 0 h 110"/>
                  <a:gd name="T4" fmla="*/ 0 w 95"/>
                  <a:gd name="T5" fmla="*/ 24 h 110"/>
                  <a:gd name="T6" fmla="*/ 0 w 95"/>
                  <a:gd name="T7" fmla="*/ 109 h 110"/>
                  <a:gd name="T8" fmla="*/ 94 w 95"/>
                  <a:gd name="T9" fmla="*/ 84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 h="110">
                    <a:moveTo>
                      <a:pt x="94" y="84"/>
                    </a:moveTo>
                    <a:lnTo>
                      <a:pt x="94" y="0"/>
                    </a:lnTo>
                    <a:lnTo>
                      <a:pt x="0" y="24"/>
                    </a:lnTo>
                    <a:lnTo>
                      <a:pt x="0" y="109"/>
                    </a:lnTo>
                    <a:lnTo>
                      <a:pt x="94" y="8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35" name="Freeform 153"/>
              <p:cNvSpPr>
                <a:spLocks/>
              </p:cNvSpPr>
              <p:nvPr/>
            </p:nvSpPr>
            <p:spPr bwMode="auto">
              <a:xfrm>
                <a:off x="4133" y="1304"/>
                <a:ext cx="94" cy="111"/>
              </a:xfrm>
              <a:custGeom>
                <a:avLst/>
                <a:gdLst>
                  <a:gd name="T0" fmla="*/ 93 w 94"/>
                  <a:gd name="T1" fmla="*/ 85 h 111"/>
                  <a:gd name="T2" fmla="*/ 93 w 94"/>
                  <a:gd name="T3" fmla="*/ 0 h 111"/>
                  <a:gd name="T4" fmla="*/ 0 w 94"/>
                  <a:gd name="T5" fmla="*/ 24 h 111"/>
                  <a:gd name="T6" fmla="*/ 0 w 94"/>
                  <a:gd name="T7" fmla="*/ 110 h 111"/>
                  <a:gd name="T8" fmla="*/ 93 w 94"/>
                  <a:gd name="T9" fmla="*/ 8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1">
                    <a:moveTo>
                      <a:pt x="93" y="85"/>
                    </a:moveTo>
                    <a:lnTo>
                      <a:pt x="93" y="0"/>
                    </a:lnTo>
                    <a:lnTo>
                      <a:pt x="0" y="24"/>
                    </a:lnTo>
                    <a:lnTo>
                      <a:pt x="0" y="110"/>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36" name="Freeform 154"/>
              <p:cNvSpPr>
                <a:spLocks/>
              </p:cNvSpPr>
              <p:nvPr/>
            </p:nvSpPr>
            <p:spPr bwMode="auto">
              <a:xfrm>
                <a:off x="3999" y="1459"/>
                <a:ext cx="95" cy="111"/>
              </a:xfrm>
              <a:custGeom>
                <a:avLst/>
                <a:gdLst>
                  <a:gd name="T0" fmla="*/ 94 w 95"/>
                  <a:gd name="T1" fmla="*/ 85 h 111"/>
                  <a:gd name="T2" fmla="*/ 94 w 95"/>
                  <a:gd name="T3" fmla="*/ 0 h 111"/>
                  <a:gd name="T4" fmla="*/ 0 w 95"/>
                  <a:gd name="T5" fmla="*/ 24 h 111"/>
                  <a:gd name="T6" fmla="*/ 0 w 95"/>
                  <a:gd name="T7" fmla="*/ 110 h 111"/>
                  <a:gd name="T8" fmla="*/ 94 w 95"/>
                  <a:gd name="T9" fmla="*/ 8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 h="111">
                    <a:moveTo>
                      <a:pt x="94" y="85"/>
                    </a:moveTo>
                    <a:lnTo>
                      <a:pt x="94" y="0"/>
                    </a:lnTo>
                    <a:lnTo>
                      <a:pt x="0" y="24"/>
                    </a:lnTo>
                    <a:lnTo>
                      <a:pt x="0" y="110"/>
                    </a:lnTo>
                    <a:lnTo>
                      <a:pt x="94"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37" name="Freeform 155"/>
              <p:cNvSpPr>
                <a:spLocks/>
              </p:cNvSpPr>
              <p:nvPr/>
            </p:nvSpPr>
            <p:spPr bwMode="auto">
              <a:xfrm>
                <a:off x="4133" y="1423"/>
                <a:ext cx="94" cy="111"/>
              </a:xfrm>
              <a:custGeom>
                <a:avLst/>
                <a:gdLst>
                  <a:gd name="T0" fmla="*/ 93 w 94"/>
                  <a:gd name="T1" fmla="*/ 85 h 111"/>
                  <a:gd name="T2" fmla="*/ 93 w 94"/>
                  <a:gd name="T3" fmla="*/ 0 h 111"/>
                  <a:gd name="T4" fmla="*/ 0 w 94"/>
                  <a:gd name="T5" fmla="*/ 24 h 111"/>
                  <a:gd name="T6" fmla="*/ 0 w 94"/>
                  <a:gd name="T7" fmla="*/ 110 h 111"/>
                  <a:gd name="T8" fmla="*/ 93 w 94"/>
                  <a:gd name="T9" fmla="*/ 8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1">
                    <a:moveTo>
                      <a:pt x="93" y="85"/>
                    </a:moveTo>
                    <a:lnTo>
                      <a:pt x="93" y="0"/>
                    </a:lnTo>
                    <a:lnTo>
                      <a:pt x="0" y="24"/>
                    </a:lnTo>
                    <a:lnTo>
                      <a:pt x="0" y="110"/>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grpSp>
        <p:nvGrpSpPr>
          <p:cNvPr id="157" name="Group 156"/>
          <p:cNvGrpSpPr>
            <a:grpSpLocks/>
          </p:cNvGrpSpPr>
          <p:nvPr/>
        </p:nvGrpSpPr>
        <p:grpSpPr bwMode="auto">
          <a:xfrm>
            <a:off x="1423395" y="1731821"/>
            <a:ext cx="1171575" cy="1552575"/>
            <a:chOff x="1128" y="922"/>
            <a:chExt cx="738" cy="978"/>
          </a:xfrm>
        </p:grpSpPr>
        <p:sp>
          <p:nvSpPr>
            <p:cNvPr id="158" name="Freeform 157"/>
            <p:cNvSpPr>
              <a:spLocks/>
            </p:cNvSpPr>
            <p:nvPr/>
          </p:nvSpPr>
          <p:spPr bwMode="auto">
            <a:xfrm>
              <a:off x="1128" y="922"/>
              <a:ext cx="738" cy="978"/>
            </a:xfrm>
            <a:custGeom>
              <a:avLst/>
              <a:gdLst>
                <a:gd name="T0" fmla="*/ 737 w 738"/>
                <a:gd name="T1" fmla="*/ 779 h 978"/>
                <a:gd name="T2" fmla="*/ 0 w 738"/>
                <a:gd name="T3" fmla="*/ 977 h 978"/>
                <a:gd name="T4" fmla="*/ 0 w 738"/>
                <a:gd name="T5" fmla="*/ 197 h 978"/>
                <a:gd name="T6" fmla="*/ 737 w 738"/>
                <a:gd name="T7" fmla="*/ 0 h 978"/>
                <a:gd name="T8" fmla="*/ 737 w 738"/>
                <a:gd name="T9" fmla="*/ 779 h 9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8" h="978">
                  <a:moveTo>
                    <a:pt x="737" y="779"/>
                  </a:moveTo>
                  <a:lnTo>
                    <a:pt x="0" y="977"/>
                  </a:lnTo>
                  <a:lnTo>
                    <a:pt x="0" y="197"/>
                  </a:lnTo>
                  <a:lnTo>
                    <a:pt x="737" y="0"/>
                  </a:lnTo>
                  <a:lnTo>
                    <a:pt x="737" y="779"/>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9" name="Freeform 158"/>
            <p:cNvSpPr>
              <a:spLocks/>
            </p:cNvSpPr>
            <p:nvPr/>
          </p:nvSpPr>
          <p:spPr bwMode="auto">
            <a:xfrm>
              <a:off x="1158" y="964"/>
              <a:ext cx="676" cy="896"/>
            </a:xfrm>
            <a:custGeom>
              <a:avLst/>
              <a:gdLst>
                <a:gd name="T0" fmla="*/ 675 w 676"/>
                <a:gd name="T1" fmla="*/ 714 h 896"/>
                <a:gd name="T2" fmla="*/ 0 w 676"/>
                <a:gd name="T3" fmla="*/ 895 h 896"/>
                <a:gd name="T4" fmla="*/ 0 w 676"/>
                <a:gd name="T5" fmla="*/ 180 h 896"/>
                <a:gd name="T6" fmla="*/ 675 w 676"/>
                <a:gd name="T7" fmla="*/ 0 h 896"/>
                <a:gd name="T8" fmla="*/ 675 w 676"/>
                <a:gd name="T9" fmla="*/ 714 h 8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6" h="896">
                  <a:moveTo>
                    <a:pt x="675" y="714"/>
                  </a:moveTo>
                  <a:lnTo>
                    <a:pt x="0" y="895"/>
                  </a:lnTo>
                  <a:lnTo>
                    <a:pt x="0" y="180"/>
                  </a:lnTo>
                  <a:lnTo>
                    <a:pt x="675" y="0"/>
                  </a:lnTo>
                  <a:lnTo>
                    <a:pt x="675" y="714"/>
                  </a:lnTo>
                </a:path>
              </a:pathLst>
            </a:custGeom>
            <a:solidFill>
              <a:srgbClr val="FFFF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0" name="Freeform 159"/>
            <p:cNvSpPr>
              <a:spLocks/>
            </p:cNvSpPr>
            <p:nvPr/>
          </p:nvSpPr>
          <p:spPr bwMode="auto">
            <a:xfrm>
              <a:off x="1189" y="1139"/>
              <a:ext cx="90" cy="107"/>
            </a:xfrm>
            <a:custGeom>
              <a:avLst/>
              <a:gdLst>
                <a:gd name="T0" fmla="*/ 89 w 90"/>
                <a:gd name="T1" fmla="*/ 82 h 107"/>
                <a:gd name="T2" fmla="*/ 89 w 90"/>
                <a:gd name="T3" fmla="*/ 0 h 107"/>
                <a:gd name="T4" fmla="*/ 0 w 90"/>
                <a:gd name="T5" fmla="*/ 25 h 107"/>
                <a:gd name="T6" fmla="*/ 0 w 90"/>
                <a:gd name="T7" fmla="*/ 106 h 107"/>
                <a:gd name="T8" fmla="*/ 89 w 90"/>
                <a:gd name="T9" fmla="*/ 82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07">
                  <a:moveTo>
                    <a:pt x="89" y="82"/>
                  </a:moveTo>
                  <a:lnTo>
                    <a:pt x="89" y="0"/>
                  </a:lnTo>
                  <a:lnTo>
                    <a:pt x="0" y="25"/>
                  </a:lnTo>
                  <a:lnTo>
                    <a:pt x="0" y="106"/>
                  </a:lnTo>
                  <a:lnTo>
                    <a:pt x="89" y="8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1" name="Freeform 160"/>
            <p:cNvSpPr>
              <a:spLocks/>
            </p:cNvSpPr>
            <p:nvPr/>
          </p:nvSpPr>
          <p:spPr bwMode="auto">
            <a:xfrm>
              <a:off x="1319" y="1105"/>
              <a:ext cx="91" cy="106"/>
            </a:xfrm>
            <a:custGeom>
              <a:avLst/>
              <a:gdLst>
                <a:gd name="T0" fmla="*/ 90 w 91"/>
                <a:gd name="T1" fmla="*/ 81 h 106"/>
                <a:gd name="T2" fmla="*/ 90 w 91"/>
                <a:gd name="T3" fmla="*/ 0 h 106"/>
                <a:gd name="T4" fmla="*/ 0 w 91"/>
                <a:gd name="T5" fmla="*/ 23 h 106"/>
                <a:gd name="T6" fmla="*/ 0 w 91"/>
                <a:gd name="T7" fmla="*/ 105 h 106"/>
                <a:gd name="T8" fmla="*/ 90 w 91"/>
                <a:gd name="T9" fmla="*/ 81 h 1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6">
                  <a:moveTo>
                    <a:pt x="90" y="81"/>
                  </a:moveTo>
                  <a:lnTo>
                    <a:pt x="90" y="0"/>
                  </a:lnTo>
                  <a:lnTo>
                    <a:pt x="0" y="23"/>
                  </a:lnTo>
                  <a:lnTo>
                    <a:pt x="0" y="105"/>
                  </a:lnTo>
                  <a:lnTo>
                    <a:pt x="90" y="81"/>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2" name="Freeform 161"/>
            <p:cNvSpPr>
              <a:spLocks/>
            </p:cNvSpPr>
            <p:nvPr/>
          </p:nvSpPr>
          <p:spPr bwMode="auto">
            <a:xfrm>
              <a:off x="1449" y="1069"/>
              <a:ext cx="88" cy="109"/>
            </a:xfrm>
            <a:custGeom>
              <a:avLst/>
              <a:gdLst>
                <a:gd name="T0" fmla="*/ 87 w 88"/>
                <a:gd name="T1" fmla="*/ 83 h 109"/>
                <a:gd name="T2" fmla="*/ 87 w 88"/>
                <a:gd name="T3" fmla="*/ 0 h 109"/>
                <a:gd name="T4" fmla="*/ 0 w 88"/>
                <a:gd name="T5" fmla="*/ 24 h 109"/>
                <a:gd name="T6" fmla="*/ 0 w 88"/>
                <a:gd name="T7" fmla="*/ 108 h 109"/>
                <a:gd name="T8" fmla="*/ 87 w 88"/>
                <a:gd name="T9" fmla="*/ 83 h 1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109">
                  <a:moveTo>
                    <a:pt x="87" y="83"/>
                  </a:moveTo>
                  <a:lnTo>
                    <a:pt x="87" y="0"/>
                  </a:lnTo>
                  <a:lnTo>
                    <a:pt x="0" y="24"/>
                  </a:lnTo>
                  <a:lnTo>
                    <a:pt x="0" y="108"/>
                  </a:lnTo>
                  <a:lnTo>
                    <a:pt x="87"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3" name="Freeform 162"/>
            <p:cNvSpPr>
              <a:spLocks/>
            </p:cNvSpPr>
            <p:nvPr/>
          </p:nvSpPr>
          <p:spPr bwMode="auto">
            <a:xfrm>
              <a:off x="1577" y="1035"/>
              <a:ext cx="91" cy="107"/>
            </a:xfrm>
            <a:custGeom>
              <a:avLst/>
              <a:gdLst>
                <a:gd name="T0" fmla="*/ 90 w 91"/>
                <a:gd name="T1" fmla="*/ 81 h 107"/>
                <a:gd name="T2" fmla="*/ 90 w 91"/>
                <a:gd name="T3" fmla="*/ 0 h 107"/>
                <a:gd name="T4" fmla="*/ 0 w 91"/>
                <a:gd name="T5" fmla="*/ 24 h 107"/>
                <a:gd name="T6" fmla="*/ 0 w 91"/>
                <a:gd name="T7" fmla="*/ 106 h 107"/>
                <a:gd name="T8" fmla="*/ 90 w 91"/>
                <a:gd name="T9" fmla="*/ 81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7">
                  <a:moveTo>
                    <a:pt x="90" y="81"/>
                  </a:moveTo>
                  <a:lnTo>
                    <a:pt x="90" y="0"/>
                  </a:lnTo>
                  <a:lnTo>
                    <a:pt x="0" y="24"/>
                  </a:lnTo>
                  <a:lnTo>
                    <a:pt x="0" y="106"/>
                  </a:lnTo>
                  <a:lnTo>
                    <a:pt x="90" y="81"/>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4" name="Freeform 163"/>
            <p:cNvSpPr>
              <a:spLocks/>
            </p:cNvSpPr>
            <p:nvPr/>
          </p:nvSpPr>
          <p:spPr bwMode="auto">
            <a:xfrm>
              <a:off x="1704" y="1003"/>
              <a:ext cx="92" cy="105"/>
            </a:xfrm>
            <a:custGeom>
              <a:avLst/>
              <a:gdLst>
                <a:gd name="T0" fmla="*/ 91 w 92"/>
                <a:gd name="T1" fmla="*/ 80 h 105"/>
                <a:gd name="T2" fmla="*/ 91 w 92"/>
                <a:gd name="T3" fmla="*/ 0 h 105"/>
                <a:gd name="T4" fmla="*/ 0 w 92"/>
                <a:gd name="T5" fmla="*/ 23 h 105"/>
                <a:gd name="T6" fmla="*/ 0 w 92"/>
                <a:gd name="T7" fmla="*/ 104 h 105"/>
                <a:gd name="T8" fmla="*/ 91 w 92"/>
                <a:gd name="T9" fmla="*/ 80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05">
                  <a:moveTo>
                    <a:pt x="91" y="80"/>
                  </a:moveTo>
                  <a:lnTo>
                    <a:pt x="91" y="0"/>
                  </a:lnTo>
                  <a:lnTo>
                    <a:pt x="0" y="23"/>
                  </a:lnTo>
                  <a:lnTo>
                    <a:pt x="0" y="104"/>
                  </a:lnTo>
                  <a:lnTo>
                    <a:pt x="91" y="80"/>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5" name="Freeform 164"/>
            <p:cNvSpPr>
              <a:spLocks/>
            </p:cNvSpPr>
            <p:nvPr/>
          </p:nvSpPr>
          <p:spPr bwMode="auto">
            <a:xfrm>
              <a:off x="1189" y="1253"/>
              <a:ext cx="90" cy="108"/>
            </a:xfrm>
            <a:custGeom>
              <a:avLst/>
              <a:gdLst>
                <a:gd name="T0" fmla="*/ 89 w 90"/>
                <a:gd name="T1" fmla="*/ 81 h 108"/>
                <a:gd name="T2" fmla="*/ 89 w 90"/>
                <a:gd name="T3" fmla="*/ 0 h 108"/>
                <a:gd name="T4" fmla="*/ 0 w 90"/>
                <a:gd name="T5" fmla="*/ 23 h 108"/>
                <a:gd name="T6" fmla="*/ 0 w 90"/>
                <a:gd name="T7" fmla="*/ 107 h 108"/>
                <a:gd name="T8" fmla="*/ 89 w 90"/>
                <a:gd name="T9" fmla="*/ 81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08">
                  <a:moveTo>
                    <a:pt x="89" y="81"/>
                  </a:moveTo>
                  <a:lnTo>
                    <a:pt x="89" y="0"/>
                  </a:lnTo>
                  <a:lnTo>
                    <a:pt x="0" y="23"/>
                  </a:lnTo>
                  <a:lnTo>
                    <a:pt x="0" y="107"/>
                  </a:lnTo>
                  <a:lnTo>
                    <a:pt x="89" y="81"/>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6" name="Freeform 165"/>
            <p:cNvSpPr>
              <a:spLocks/>
            </p:cNvSpPr>
            <p:nvPr/>
          </p:nvSpPr>
          <p:spPr bwMode="auto">
            <a:xfrm>
              <a:off x="1319" y="1217"/>
              <a:ext cx="91" cy="108"/>
            </a:xfrm>
            <a:custGeom>
              <a:avLst/>
              <a:gdLst>
                <a:gd name="T0" fmla="*/ 90 w 91"/>
                <a:gd name="T1" fmla="*/ 83 h 108"/>
                <a:gd name="T2" fmla="*/ 90 w 91"/>
                <a:gd name="T3" fmla="*/ 0 h 108"/>
                <a:gd name="T4" fmla="*/ 0 w 91"/>
                <a:gd name="T5" fmla="*/ 23 h 108"/>
                <a:gd name="T6" fmla="*/ 0 w 91"/>
                <a:gd name="T7" fmla="*/ 107 h 108"/>
                <a:gd name="T8" fmla="*/ 90 w 91"/>
                <a:gd name="T9" fmla="*/ 83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8">
                  <a:moveTo>
                    <a:pt x="90" y="83"/>
                  </a:moveTo>
                  <a:lnTo>
                    <a:pt x="90" y="0"/>
                  </a:lnTo>
                  <a:lnTo>
                    <a:pt x="0" y="23"/>
                  </a:lnTo>
                  <a:lnTo>
                    <a:pt x="0" y="107"/>
                  </a:lnTo>
                  <a:lnTo>
                    <a:pt x="90"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7" name="Freeform 166"/>
            <p:cNvSpPr>
              <a:spLocks/>
            </p:cNvSpPr>
            <p:nvPr/>
          </p:nvSpPr>
          <p:spPr bwMode="auto">
            <a:xfrm>
              <a:off x="1449" y="1185"/>
              <a:ext cx="88" cy="105"/>
            </a:xfrm>
            <a:custGeom>
              <a:avLst/>
              <a:gdLst>
                <a:gd name="T0" fmla="*/ 87 w 88"/>
                <a:gd name="T1" fmla="*/ 80 h 105"/>
                <a:gd name="T2" fmla="*/ 87 w 88"/>
                <a:gd name="T3" fmla="*/ 0 h 105"/>
                <a:gd name="T4" fmla="*/ 0 w 88"/>
                <a:gd name="T5" fmla="*/ 23 h 105"/>
                <a:gd name="T6" fmla="*/ 0 w 88"/>
                <a:gd name="T7" fmla="*/ 104 h 105"/>
                <a:gd name="T8" fmla="*/ 87 w 88"/>
                <a:gd name="T9" fmla="*/ 80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105">
                  <a:moveTo>
                    <a:pt x="87" y="80"/>
                  </a:moveTo>
                  <a:lnTo>
                    <a:pt x="87" y="0"/>
                  </a:lnTo>
                  <a:lnTo>
                    <a:pt x="0" y="23"/>
                  </a:lnTo>
                  <a:lnTo>
                    <a:pt x="0" y="104"/>
                  </a:lnTo>
                  <a:lnTo>
                    <a:pt x="87" y="80"/>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8" name="Freeform 167"/>
            <p:cNvSpPr>
              <a:spLocks/>
            </p:cNvSpPr>
            <p:nvPr/>
          </p:nvSpPr>
          <p:spPr bwMode="auto">
            <a:xfrm>
              <a:off x="1577" y="1149"/>
              <a:ext cx="91" cy="110"/>
            </a:xfrm>
            <a:custGeom>
              <a:avLst/>
              <a:gdLst>
                <a:gd name="T0" fmla="*/ 90 w 91"/>
                <a:gd name="T1" fmla="*/ 84 h 110"/>
                <a:gd name="T2" fmla="*/ 90 w 91"/>
                <a:gd name="T3" fmla="*/ 0 h 110"/>
                <a:gd name="T4" fmla="*/ 0 w 91"/>
                <a:gd name="T5" fmla="*/ 24 h 110"/>
                <a:gd name="T6" fmla="*/ 0 w 91"/>
                <a:gd name="T7" fmla="*/ 109 h 110"/>
                <a:gd name="T8" fmla="*/ 90 w 91"/>
                <a:gd name="T9" fmla="*/ 84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10">
                  <a:moveTo>
                    <a:pt x="90" y="84"/>
                  </a:moveTo>
                  <a:lnTo>
                    <a:pt x="90" y="0"/>
                  </a:lnTo>
                  <a:lnTo>
                    <a:pt x="0" y="24"/>
                  </a:lnTo>
                  <a:lnTo>
                    <a:pt x="0" y="109"/>
                  </a:lnTo>
                  <a:lnTo>
                    <a:pt x="90" y="8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9" name="Freeform 168"/>
            <p:cNvSpPr>
              <a:spLocks/>
            </p:cNvSpPr>
            <p:nvPr/>
          </p:nvSpPr>
          <p:spPr bwMode="auto">
            <a:xfrm>
              <a:off x="1704" y="1117"/>
              <a:ext cx="92" cy="106"/>
            </a:xfrm>
            <a:custGeom>
              <a:avLst/>
              <a:gdLst>
                <a:gd name="T0" fmla="*/ 91 w 92"/>
                <a:gd name="T1" fmla="*/ 81 h 106"/>
                <a:gd name="T2" fmla="*/ 91 w 92"/>
                <a:gd name="T3" fmla="*/ 0 h 106"/>
                <a:gd name="T4" fmla="*/ 0 w 92"/>
                <a:gd name="T5" fmla="*/ 23 h 106"/>
                <a:gd name="T6" fmla="*/ 0 w 92"/>
                <a:gd name="T7" fmla="*/ 105 h 106"/>
                <a:gd name="T8" fmla="*/ 91 w 92"/>
                <a:gd name="T9" fmla="*/ 81 h 1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06">
                  <a:moveTo>
                    <a:pt x="91" y="81"/>
                  </a:moveTo>
                  <a:lnTo>
                    <a:pt x="91" y="0"/>
                  </a:lnTo>
                  <a:lnTo>
                    <a:pt x="0" y="23"/>
                  </a:lnTo>
                  <a:lnTo>
                    <a:pt x="0" y="105"/>
                  </a:lnTo>
                  <a:lnTo>
                    <a:pt x="91" y="81"/>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0" name="Freeform 169"/>
            <p:cNvSpPr>
              <a:spLocks/>
            </p:cNvSpPr>
            <p:nvPr/>
          </p:nvSpPr>
          <p:spPr bwMode="auto">
            <a:xfrm>
              <a:off x="1189" y="1367"/>
              <a:ext cx="90" cy="109"/>
            </a:xfrm>
            <a:custGeom>
              <a:avLst/>
              <a:gdLst>
                <a:gd name="T0" fmla="*/ 89 w 90"/>
                <a:gd name="T1" fmla="*/ 83 h 109"/>
                <a:gd name="T2" fmla="*/ 89 w 90"/>
                <a:gd name="T3" fmla="*/ 0 h 109"/>
                <a:gd name="T4" fmla="*/ 0 w 90"/>
                <a:gd name="T5" fmla="*/ 24 h 109"/>
                <a:gd name="T6" fmla="*/ 0 w 90"/>
                <a:gd name="T7" fmla="*/ 108 h 109"/>
                <a:gd name="T8" fmla="*/ 89 w 90"/>
                <a:gd name="T9" fmla="*/ 83 h 1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09">
                  <a:moveTo>
                    <a:pt x="89" y="83"/>
                  </a:moveTo>
                  <a:lnTo>
                    <a:pt x="89" y="0"/>
                  </a:lnTo>
                  <a:lnTo>
                    <a:pt x="0" y="24"/>
                  </a:lnTo>
                  <a:lnTo>
                    <a:pt x="0" y="108"/>
                  </a:lnTo>
                  <a:lnTo>
                    <a:pt x="89"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1" name="Freeform 170"/>
            <p:cNvSpPr>
              <a:spLocks/>
            </p:cNvSpPr>
            <p:nvPr/>
          </p:nvSpPr>
          <p:spPr bwMode="auto">
            <a:xfrm>
              <a:off x="1319" y="1332"/>
              <a:ext cx="91" cy="108"/>
            </a:xfrm>
            <a:custGeom>
              <a:avLst/>
              <a:gdLst>
                <a:gd name="T0" fmla="*/ 90 w 91"/>
                <a:gd name="T1" fmla="*/ 82 h 108"/>
                <a:gd name="T2" fmla="*/ 90 w 91"/>
                <a:gd name="T3" fmla="*/ 0 h 108"/>
                <a:gd name="T4" fmla="*/ 0 w 91"/>
                <a:gd name="T5" fmla="*/ 24 h 108"/>
                <a:gd name="T6" fmla="*/ 0 w 91"/>
                <a:gd name="T7" fmla="*/ 107 h 108"/>
                <a:gd name="T8" fmla="*/ 90 w 91"/>
                <a:gd name="T9" fmla="*/ 82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8">
                  <a:moveTo>
                    <a:pt x="90" y="82"/>
                  </a:moveTo>
                  <a:lnTo>
                    <a:pt x="90" y="0"/>
                  </a:lnTo>
                  <a:lnTo>
                    <a:pt x="0" y="24"/>
                  </a:lnTo>
                  <a:lnTo>
                    <a:pt x="0" y="107"/>
                  </a:lnTo>
                  <a:lnTo>
                    <a:pt x="90" y="8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2" name="Freeform 171"/>
            <p:cNvSpPr>
              <a:spLocks/>
            </p:cNvSpPr>
            <p:nvPr/>
          </p:nvSpPr>
          <p:spPr bwMode="auto">
            <a:xfrm>
              <a:off x="1449" y="1300"/>
              <a:ext cx="88" cy="107"/>
            </a:xfrm>
            <a:custGeom>
              <a:avLst/>
              <a:gdLst>
                <a:gd name="T0" fmla="*/ 87 w 88"/>
                <a:gd name="T1" fmla="*/ 82 h 107"/>
                <a:gd name="T2" fmla="*/ 87 w 88"/>
                <a:gd name="T3" fmla="*/ 0 h 107"/>
                <a:gd name="T4" fmla="*/ 0 w 88"/>
                <a:gd name="T5" fmla="*/ 23 h 107"/>
                <a:gd name="T6" fmla="*/ 0 w 88"/>
                <a:gd name="T7" fmla="*/ 106 h 107"/>
                <a:gd name="T8" fmla="*/ 87 w 88"/>
                <a:gd name="T9" fmla="*/ 82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107">
                  <a:moveTo>
                    <a:pt x="87" y="82"/>
                  </a:moveTo>
                  <a:lnTo>
                    <a:pt x="87" y="0"/>
                  </a:lnTo>
                  <a:lnTo>
                    <a:pt x="0" y="23"/>
                  </a:lnTo>
                  <a:lnTo>
                    <a:pt x="0" y="106"/>
                  </a:lnTo>
                  <a:lnTo>
                    <a:pt x="87" y="8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3" name="Freeform 172"/>
            <p:cNvSpPr>
              <a:spLocks/>
            </p:cNvSpPr>
            <p:nvPr/>
          </p:nvSpPr>
          <p:spPr bwMode="auto">
            <a:xfrm>
              <a:off x="1577" y="1265"/>
              <a:ext cx="91" cy="108"/>
            </a:xfrm>
            <a:custGeom>
              <a:avLst/>
              <a:gdLst>
                <a:gd name="T0" fmla="*/ 90 w 91"/>
                <a:gd name="T1" fmla="*/ 82 h 108"/>
                <a:gd name="T2" fmla="*/ 90 w 91"/>
                <a:gd name="T3" fmla="*/ 0 h 108"/>
                <a:gd name="T4" fmla="*/ 0 w 91"/>
                <a:gd name="T5" fmla="*/ 24 h 108"/>
                <a:gd name="T6" fmla="*/ 0 w 91"/>
                <a:gd name="T7" fmla="*/ 107 h 108"/>
                <a:gd name="T8" fmla="*/ 90 w 91"/>
                <a:gd name="T9" fmla="*/ 82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8">
                  <a:moveTo>
                    <a:pt x="90" y="82"/>
                  </a:moveTo>
                  <a:lnTo>
                    <a:pt x="90" y="0"/>
                  </a:lnTo>
                  <a:lnTo>
                    <a:pt x="0" y="24"/>
                  </a:lnTo>
                  <a:lnTo>
                    <a:pt x="0" y="107"/>
                  </a:lnTo>
                  <a:lnTo>
                    <a:pt x="90" y="8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4" name="Freeform 173"/>
            <p:cNvSpPr>
              <a:spLocks/>
            </p:cNvSpPr>
            <p:nvPr/>
          </p:nvSpPr>
          <p:spPr bwMode="auto">
            <a:xfrm>
              <a:off x="1704" y="1229"/>
              <a:ext cx="92" cy="109"/>
            </a:xfrm>
            <a:custGeom>
              <a:avLst/>
              <a:gdLst>
                <a:gd name="T0" fmla="*/ 91 w 92"/>
                <a:gd name="T1" fmla="*/ 83 h 109"/>
                <a:gd name="T2" fmla="*/ 91 w 92"/>
                <a:gd name="T3" fmla="*/ 0 h 109"/>
                <a:gd name="T4" fmla="*/ 0 w 92"/>
                <a:gd name="T5" fmla="*/ 24 h 109"/>
                <a:gd name="T6" fmla="*/ 0 w 92"/>
                <a:gd name="T7" fmla="*/ 108 h 109"/>
                <a:gd name="T8" fmla="*/ 91 w 92"/>
                <a:gd name="T9" fmla="*/ 83 h 1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09">
                  <a:moveTo>
                    <a:pt x="91" y="83"/>
                  </a:moveTo>
                  <a:lnTo>
                    <a:pt x="91" y="0"/>
                  </a:lnTo>
                  <a:lnTo>
                    <a:pt x="0" y="24"/>
                  </a:lnTo>
                  <a:lnTo>
                    <a:pt x="0" y="108"/>
                  </a:lnTo>
                  <a:lnTo>
                    <a:pt x="91"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5" name="Freeform 174"/>
            <p:cNvSpPr>
              <a:spLocks/>
            </p:cNvSpPr>
            <p:nvPr/>
          </p:nvSpPr>
          <p:spPr bwMode="auto">
            <a:xfrm>
              <a:off x="1189" y="1484"/>
              <a:ext cx="90" cy="104"/>
            </a:xfrm>
            <a:custGeom>
              <a:avLst/>
              <a:gdLst>
                <a:gd name="T0" fmla="*/ 89 w 90"/>
                <a:gd name="T1" fmla="*/ 79 h 104"/>
                <a:gd name="T2" fmla="*/ 89 w 90"/>
                <a:gd name="T3" fmla="*/ 0 h 104"/>
                <a:gd name="T4" fmla="*/ 0 w 90"/>
                <a:gd name="T5" fmla="*/ 23 h 104"/>
                <a:gd name="T6" fmla="*/ 0 w 90"/>
                <a:gd name="T7" fmla="*/ 103 h 104"/>
                <a:gd name="T8" fmla="*/ 89 w 90"/>
                <a:gd name="T9" fmla="*/ 79 h 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04">
                  <a:moveTo>
                    <a:pt x="89" y="79"/>
                  </a:moveTo>
                  <a:lnTo>
                    <a:pt x="89" y="0"/>
                  </a:lnTo>
                  <a:lnTo>
                    <a:pt x="0" y="23"/>
                  </a:lnTo>
                  <a:lnTo>
                    <a:pt x="0" y="103"/>
                  </a:lnTo>
                  <a:lnTo>
                    <a:pt x="89" y="79"/>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6" name="Freeform 175"/>
            <p:cNvSpPr>
              <a:spLocks/>
            </p:cNvSpPr>
            <p:nvPr/>
          </p:nvSpPr>
          <p:spPr bwMode="auto">
            <a:xfrm>
              <a:off x="1319" y="1448"/>
              <a:ext cx="91" cy="107"/>
            </a:xfrm>
            <a:custGeom>
              <a:avLst/>
              <a:gdLst>
                <a:gd name="T0" fmla="*/ 90 w 91"/>
                <a:gd name="T1" fmla="*/ 82 h 107"/>
                <a:gd name="T2" fmla="*/ 90 w 91"/>
                <a:gd name="T3" fmla="*/ 0 h 107"/>
                <a:gd name="T4" fmla="*/ 0 w 91"/>
                <a:gd name="T5" fmla="*/ 23 h 107"/>
                <a:gd name="T6" fmla="*/ 0 w 91"/>
                <a:gd name="T7" fmla="*/ 106 h 107"/>
                <a:gd name="T8" fmla="*/ 90 w 91"/>
                <a:gd name="T9" fmla="*/ 82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7">
                  <a:moveTo>
                    <a:pt x="90" y="82"/>
                  </a:moveTo>
                  <a:lnTo>
                    <a:pt x="90" y="0"/>
                  </a:lnTo>
                  <a:lnTo>
                    <a:pt x="0" y="23"/>
                  </a:lnTo>
                  <a:lnTo>
                    <a:pt x="0" y="106"/>
                  </a:lnTo>
                  <a:lnTo>
                    <a:pt x="90" y="8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7" name="Freeform 176"/>
            <p:cNvSpPr>
              <a:spLocks/>
            </p:cNvSpPr>
            <p:nvPr/>
          </p:nvSpPr>
          <p:spPr bwMode="auto">
            <a:xfrm>
              <a:off x="1449" y="1413"/>
              <a:ext cx="88" cy="108"/>
            </a:xfrm>
            <a:custGeom>
              <a:avLst/>
              <a:gdLst>
                <a:gd name="T0" fmla="*/ 87 w 88"/>
                <a:gd name="T1" fmla="*/ 82 h 108"/>
                <a:gd name="T2" fmla="*/ 87 w 88"/>
                <a:gd name="T3" fmla="*/ 0 h 108"/>
                <a:gd name="T4" fmla="*/ 0 w 88"/>
                <a:gd name="T5" fmla="*/ 24 h 108"/>
                <a:gd name="T6" fmla="*/ 0 w 88"/>
                <a:gd name="T7" fmla="*/ 107 h 108"/>
                <a:gd name="T8" fmla="*/ 87 w 88"/>
                <a:gd name="T9" fmla="*/ 82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108">
                  <a:moveTo>
                    <a:pt x="87" y="82"/>
                  </a:moveTo>
                  <a:lnTo>
                    <a:pt x="87" y="0"/>
                  </a:lnTo>
                  <a:lnTo>
                    <a:pt x="0" y="24"/>
                  </a:lnTo>
                  <a:lnTo>
                    <a:pt x="0" y="107"/>
                  </a:lnTo>
                  <a:lnTo>
                    <a:pt x="87" y="8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8" name="Freeform 177"/>
            <p:cNvSpPr>
              <a:spLocks/>
            </p:cNvSpPr>
            <p:nvPr/>
          </p:nvSpPr>
          <p:spPr bwMode="auto">
            <a:xfrm>
              <a:off x="1577" y="1379"/>
              <a:ext cx="91" cy="107"/>
            </a:xfrm>
            <a:custGeom>
              <a:avLst/>
              <a:gdLst>
                <a:gd name="T0" fmla="*/ 90 w 91"/>
                <a:gd name="T1" fmla="*/ 82 h 107"/>
                <a:gd name="T2" fmla="*/ 90 w 91"/>
                <a:gd name="T3" fmla="*/ 0 h 107"/>
                <a:gd name="T4" fmla="*/ 0 w 91"/>
                <a:gd name="T5" fmla="*/ 23 h 107"/>
                <a:gd name="T6" fmla="*/ 0 w 91"/>
                <a:gd name="T7" fmla="*/ 106 h 107"/>
                <a:gd name="T8" fmla="*/ 90 w 91"/>
                <a:gd name="T9" fmla="*/ 82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7">
                  <a:moveTo>
                    <a:pt x="90" y="82"/>
                  </a:moveTo>
                  <a:lnTo>
                    <a:pt x="90" y="0"/>
                  </a:lnTo>
                  <a:lnTo>
                    <a:pt x="0" y="23"/>
                  </a:lnTo>
                  <a:lnTo>
                    <a:pt x="0" y="106"/>
                  </a:lnTo>
                  <a:lnTo>
                    <a:pt x="90" y="8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9" name="Freeform 178"/>
            <p:cNvSpPr>
              <a:spLocks/>
            </p:cNvSpPr>
            <p:nvPr/>
          </p:nvSpPr>
          <p:spPr bwMode="auto">
            <a:xfrm>
              <a:off x="1704" y="1343"/>
              <a:ext cx="92" cy="108"/>
            </a:xfrm>
            <a:custGeom>
              <a:avLst/>
              <a:gdLst>
                <a:gd name="T0" fmla="*/ 91 w 92"/>
                <a:gd name="T1" fmla="*/ 83 h 108"/>
                <a:gd name="T2" fmla="*/ 91 w 92"/>
                <a:gd name="T3" fmla="*/ 0 h 108"/>
                <a:gd name="T4" fmla="*/ 0 w 92"/>
                <a:gd name="T5" fmla="*/ 25 h 108"/>
                <a:gd name="T6" fmla="*/ 0 w 92"/>
                <a:gd name="T7" fmla="*/ 107 h 108"/>
                <a:gd name="T8" fmla="*/ 91 w 92"/>
                <a:gd name="T9" fmla="*/ 83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08">
                  <a:moveTo>
                    <a:pt x="91" y="83"/>
                  </a:moveTo>
                  <a:lnTo>
                    <a:pt x="91" y="0"/>
                  </a:lnTo>
                  <a:lnTo>
                    <a:pt x="0" y="25"/>
                  </a:lnTo>
                  <a:lnTo>
                    <a:pt x="0" y="107"/>
                  </a:lnTo>
                  <a:lnTo>
                    <a:pt x="91"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0" name="Freeform 179"/>
            <p:cNvSpPr>
              <a:spLocks/>
            </p:cNvSpPr>
            <p:nvPr/>
          </p:nvSpPr>
          <p:spPr bwMode="auto">
            <a:xfrm>
              <a:off x="1189" y="1598"/>
              <a:ext cx="90" cy="105"/>
            </a:xfrm>
            <a:custGeom>
              <a:avLst/>
              <a:gdLst>
                <a:gd name="T0" fmla="*/ 89 w 90"/>
                <a:gd name="T1" fmla="*/ 80 h 105"/>
                <a:gd name="T2" fmla="*/ 89 w 90"/>
                <a:gd name="T3" fmla="*/ 0 h 105"/>
                <a:gd name="T4" fmla="*/ 0 w 90"/>
                <a:gd name="T5" fmla="*/ 23 h 105"/>
                <a:gd name="T6" fmla="*/ 0 w 90"/>
                <a:gd name="T7" fmla="*/ 104 h 105"/>
                <a:gd name="T8" fmla="*/ 89 w 90"/>
                <a:gd name="T9" fmla="*/ 80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05">
                  <a:moveTo>
                    <a:pt x="89" y="80"/>
                  </a:moveTo>
                  <a:lnTo>
                    <a:pt x="89" y="0"/>
                  </a:lnTo>
                  <a:lnTo>
                    <a:pt x="0" y="23"/>
                  </a:lnTo>
                  <a:lnTo>
                    <a:pt x="0" y="104"/>
                  </a:lnTo>
                  <a:lnTo>
                    <a:pt x="89" y="80"/>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1" name="Freeform 180"/>
            <p:cNvSpPr>
              <a:spLocks/>
            </p:cNvSpPr>
            <p:nvPr/>
          </p:nvSpPr>
          <p:spPr bwMode="auto">
            <a:xfrm>
              <a:off x="1319" y="1563"/>
              <a:ext cx="91" cy="105"/>
            </a:xfrm>
            <a:custGeom>
              <a:avLst/>
              <a:gdLst>
                <a:gd name="T0" fmla="*/ 90 w 91"/>
                <a:gd name="T1" fmla="*/ 80 h 105"/>
                <a:gd name="T2" fmla="*/ 90 w 91"/>
                <a:gd name="T3" fmla="*/ 0 h 105"/>
                <a:gd name="T4" fmla="*/ 0 w 91"/>
                <a:gd name="T5" fmla="*/ 23 h 105"/>
                <a:gd name="T6" fmla="*/ 0 w 91"/>
                <a:gd name="T7" fmla="*/ 104 h 105"/>
                <a:gd name="T8" fmla="*/ 90 w 91"/>
                <a:gd name="T9" fmla="*/ 80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5">
                  <a:moveTo>
                    <a:pt x="90" y="80"/>
                  </a:moveTo>
                  <a:lnTo>
                    <a:pt x="90" y="0"/>
                  </a:lnTo>
                  <a:lnTo>
                    <a:pt x="0" y="23"/>
                  </a:lnTo>
                  <a:lnTo>
                    <a:pt x="0" y="104"/>
                  </a:lnTo>
                  <a:lnTo>
                    <a:pt x="90" y="80"/>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2" name="Freeform 181"/>
            <p:cNvSpPr>
              <a:spLocks/>
            </p:cNvSpPr>
            <p:nvPr/>
          </p:nvSpPr>
          <p:spPr bwMode="auto">
            <a:xfrm>
              <a:off x="1449" y="1527"/>
              <a:ext cx="88" cy="108"/>
            </a:xfrm>
            <a:custGeom>
              <a:avLst/>
              <a:gdLst>
                <a:gd name="T0" fmla="*/ 87 w 88"/>
                <a:gd name="T1" fmla="*/ 83 h 108"/>
                <a:gd name="T2" fmla="*/ 87 w 88"/>
                <a:gd name="T3" fmla="*/ 0 h 108"/>
                <a:gd name="T4" fmla="*/ 0 w 88"/>
                <a:gd name="T5" fmla="*/ 23 h 108"/>
                <a:gd name="T6" fmla="*/ 0 w 88"/>
                <a:gd name="T7" fmla="*/ 107 h 108"/>
                <a:gd name="T8" fmla="*/ 87 w 88"/>
                <a:gd name="T9" fmla="*/ 83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108">
                  <a:moveTo>
                    <a:pt x="87" y="83"/>
                  </a:moveTo>
                  <a:lnTo>
                    <a:pt x="87" y="0"/>
                  </a:lnTo>
                  <a:lnTo>
                    <a:pt x="0" y="23"/>
                  </a:lnTo>
                  <a:lnTo>
                    <a:pt x="0" y="107"/>
                  </a:lnTo>
                  <a:lnTo>
                    <a:pt x="87"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3" name="Freeform 182"/>
            <p:cNvSpPr>
              <a:spLocks/>
            </p:cNvSpPr>
            <p:nvPr/>
          </p:nvSpPr>
          <p:spPr bwMode="auto">
            <a:xfrm>
              <a:off x="1577" y="1492"/>
              <a:ext cx="91" cy="108"/>
            </a:xfrm>
            <a:custGeom>
              <a:avLst/>
              <a:gdLst>
                <a:gd name="T0" fmla="*/ 90 w 91"/>
                <a:gd name="T1" fmla="*/ 83 h 108"/>
                <a:gd name="T2" fmla="*/ 90 w 91"/>
                <a:gd name="T3" fmla="*/ 0 h 108"/>
                <a:gd name="T4" fmla="*/ 0 w 91"/>
                <a:gd name="T5" fmla="*/ 25 h 108"/>
                <a:gd name="T6" fmla="*/ 0 w 91"/>
                <a:gd name="T7" fmla="*/ 107 h 108"/>
                <a:gd name="T8" fmla="*/ 90 w 91"/>
                <a:gd name="T9" fmla="*/ 83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8">
                  <a:moveTo>
                    <a:pt x="90" y="83"/>
                  </a:moveTo>
                  <a:lnTo>
                    <a:pt x="90" y="0"/>
                  </a:lnTo>
                  <a:lnTo>
                    <a:pt x="0" y="25"/>
                  </a:lnTo>
                  <a:lnTo>
                    <a:pt x="0" y="107"/>
                  </a:lnTo>
                  <a:lnTo>
                    <a:pt x="90"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4" name="Freeform 183"/>
            <p:cNvSpPr>
              <a:spLocks/>
            </p:cNvSpPr>
            <p:nvPr/>
          </p:nvSpPr>
          <p:spPr bwMode="auto">
            <a:xfrm>
              <a:off x="1704" y="1457"/>
              <a:ext cx="92" cy="110"/>
            </a:xfrm>
            <a:custGeom>
              <a:avLst/>
              <a:gdLst>
                <a:gd name="T0" fmla="*/ 91 w 92"/>
                <a:gd name="T1" fmla="*/ 83 h 110"/>
                <a:gd name="T2" fmla="*/ 91 w 92"/>
                <a:gd name="T3" fmla="*/ 0 h 110"/>
                <a:gd name="T4" fmla="*/ 0 w 92"/>
                <a:gd name="T5" fmla="*/ 24 h 110"/>
                <a:gd name="T6" fmla="*/ 0 w 92"/>
                <a:gd name="T7" fmla="*/ 109 h 110"/>
                <a:gd name="T8" fmla="*/ 91 w 92"/>
                <a:gd name="T9" fmla="*/ 83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10">
                  <a:moveTo>
                    <a:pt x="91" y="83"/>
                  </a:moveTo>
                  <a:lnTo>
                    <a:pt x="91" y="0"/>
                  </a:lnTo>
                  <a:lnTo>
                    <a:pt x="0" y="24"/>
                  </a:lnTo>
                  <a:lnTo>
                    <a:pt x="0" y="109"/>
                  </a:lnTo>
                  <a:lnTo>
                    <a:pt x="91"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5" name="Freeform 184"/>
            <p:cNvSpPr>
              <a:spLocks/>
            </p:cNvSpPr>
            <p:nvPr/>
          </p:nvSpPr>
          <p:spPr bwMode="auto">
            <a:xfrm>
              <a:off x="1189" y="1710"/>
              <a:ext cx="90" cy="107"/>
            </a:xfrm>
            <a:custGeom>
              <a:avLst/>
              <a:gdLst>
                <a:gd name="T0" fmla="*/ 89 w 90"/>
                <a:gd name="T1" fmla="*/ 81 h 107"/>
                <a:gd name="T2" fmla="*/ 89 w 90"/>
                <a:gd name="T3" fmla="*/ 0 h 107"/>
                <a:gd name="T4" fmla="*/ 0 w 90"/>
                <a:gd name="T5" fmla="*/ 24 h 107"/>
                <a:gd name="T6" fmla="*/ 0 w 90"/>
                <a:gd name="T7" fmla="*/ 106 h 107"/>
                <a:gd name="T8" fmla="*/ 89 w 90"/>
                <a:gd name="T9" fmla="*/ 81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07">
                  <a:moveTo>
                    <a:pt x="89" y="81"/>
                  </a:moveTo>
                  <a:lnTo>
                    <a:pt x="89" y="0"/>
                  </a:lnTo>
                  <a:lnTo>
                    <a:pt x="0" y="24"/>
                  </a:lnTo>
                  <a:lnTo>
                    <a:pt x="0" y="106"/>
                  </a:lnTo>
                  <a:lnTo>
                    <a:pt x="89" y="81"/>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6" name="Freeform 185"/>
            <p:cNvSpPr>
              <a:spLocks/>
            </p:cNvSpPr>
            <p:nvPr/>
          </p:nvSpPr>
          <p:spPr bwMode="auto">
            <a:xfrm>
              <a:off x="1319" y="1676"/>
              <a:ext cx="91" cy="106"/>
            </a:xfrm>
            <a:custGeom>
              <a:avLst/>
              <a:gdLst>
                <a:gd name="T0" fmla="*/ 90 w 91"/>
                <a:gd name="T1" fmla="*/ 81 h 106"/>
                <a:gd name="T2" fmla="*/ 90 w 91"/>
                <a:gd name="T3" fmla="*/ 0 h 106"/>
                <a:gd name="T4" fmla="*/ 0 w 91"/>
                <a:gd name="T5" fmla="*/ 23 h 106"/>
                <a:gd name="T6" fmla="*/ 0 w 91"/>
                <a:gd name="T7" fmla="*/ 105 h 106"/>
                <a:gd name="T8" fmla="*/ 90 w 91"/>
                <a:gd name="T9" fmla="*/ 81 h 1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6">
                  <a:moveTo>
                    <a:pt x="90" y="81"/>
                  </a:moveTo>
                  <a:lnTo>
                    <a:pt x="90" y="0"/>
                  </a:lnTo>
                  <a:lnTo>
                    <a:pt x="0" y="23"/>
                  </a:lnTo>
                  <a:lnTo>
                    <a:pt x="0" y="105"/>
                  </a:lnTo>
                  <a:lnTo>
                    <a:pt x="90" y="81"/>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7" name="Freeform 186"/>
            <p:cNvSpPr>
              <a:spLocks/>
            </p:cNvSpPr>
            <p:nvPr/>
          </p:nvSpPr>
          <p:spPr bwMode="auto">
            <a:xfrm>
              <a:off x="1449" y="1643"/>
              <a:ext cx="88" cy="105"/>
            </a:xfrm>
            <a:custGeom>
              <a:avLst/>
              <a:gdLst>
                <a:gd name="T0" fmla="*/ 87 w 88"/>
                <a:gd name="T1" fmla="*/ 80 h 105"/>
                <a:gd name="T2" fmla="*/ 87 w 88"/>
                <a:gd name="T3" fmla="*/ 0 h 105"/>
                <a:gd name="T4" fmla="*/ 0 w 88"/>
                <a:gd name="T5" fmla="*/ 23 h 105"/>
                <a:gd name="T6" fmla="*/ 0 w 88"/>
                <a:gd name="T7" fmla="*/ 104 h 105"/>
                <a:gd name="T8" fmla="*/ 87 w 88"/>
                <a:gd name="T9" fmla="*/ 80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105">
                  <a:moveTo>
                    <a:pt x="87" y="80"/>
                  </a:moveTo>
                  <a:lnTo>
                    <a:pt x="87" y="0"/>
                  </a:lnTo>
                  <a:lnTo>
                    <a:pt x="0" y="23"/>
                  </a:lnTo>
                  <a:lnTo>
                    <a:pt x="0" y="104"/>
                  </a:lnTo>
                  <a:lnTo>
                    <a:pt x="87" y="80"/>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8" name="Freeform 187"/>
            <p:cNvSpPr>
              <a:spLocks/>
            </p:cNvSpPr>
            <p:nvPr/>
          </p:nvSpPr>
          <p:spPr bwMode="auto">
            <a:xfrm>
              <a:off x="1577" y="1608"/>
              <a:ext cx="91" cy="105"/>
            </a:xfrm>
            <a:custGeom>
              <a:avLst/>
              <a:gdLst>
                <a:gd name="T0" fmla="*/ 90 w 91"/>
                <a:gd name="T1" fmla="*/ 79 h 105"/>
                <a:gd name="T2" fmla="*/ 90 w 91"/>
                <a:gd name="T3" fmla="*/ 0 h 105"/>
                <a:gd name="T4" fmla="*/ 0 w 91"/>
                <a:gd name="T5" fmla="*/ 23 h 105"/>
                <a:gd name="T6" fmla="*/ 0 w 91"/>
                <a:gd name="T7" fmla="*/ 104 h 105"/>
                <a:gd name="T8" fmla="*/ 90 w 91"/>
                <a:gd name="T9" fmla="*/ 79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5">
                  <a:moveTo>
                    <a:pt x="90" y="79"/>
                  </a:moveTo>
                  <a:lnTo>
                    <a:pt x="90" y="0"/>
                  </a:lnTo>
                  <a:lnTo>
                    <a:pt x="0" y="23"/>
                  </a:lnTo>
                  <a:lnTo>
                    <a:pt x="0" y="104"/>
                  </a:lnTo>
                  <a:lnTo>
                    <a:pt x="90" y="79"/>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9" name="Freeform 188"/>
            <p:cNvSpPr>
              <a:spLocks/>
            </p:cNvSpPr>
            <p:nvPr/>
          </p:nvSpPr>
          <p:spPr bwMode="auto">
            <a:xfrm>
              <a:off x="1704" y="1571"/>
              <a:ext cx="92" cy="109"/>
            </a:xfrm>
            <a:custGeom>
              <a:avLst/>
              <a:gdLst>
                <a:gd name="T0" fmla="*/ 91 w 92"/>
                <a:gd name="T1" fmla="*/ 83 h 109"/>
                <a:gd name="T2" fmla="*/ 91 w 92"/>
                <a:gd name="T3" fmla="*/ 0 h 109"/>
                <a:gd name="T4" fmla="*/ 0 w 92"/>
                <a:gd name="T5" fmla="*/ 24 h 109"/>
                <a:gd name="T6" fmla="*/ 0 w 92"/>
                <a:gd name="T7" fmla="*/ 108 h 109"/>
                <a:gd name="T8" fmla="*/ 91 w 92"/>
                <a:gd name="T9" fmla="*/ 83 h 1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09">
                  <a:moveTo>
                    <a:pt x="91" y="83"/>
                  </a:moveTo>
                  <a:lnTo>
                    <a:pt x="91" y="0"/>
                  </a:lnTo>
                  <a:lnTo>
                    <a:pt x="0" y="24"/>
                  </a:lnTo>
                  <a:lnTo>
                    <a:pt x="0" y="108"/>
                  </a:lnTo>
                  <a:lnTo>
                    <a:pt x="91"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190" name="Line 189"/>
          <p:cNvSpPr>
            <a:spLocks noChangeShapeType="1"/>
          </p:cNvSpPr>
          <p:nvPr/>
        </p:nvSpPr>
        <p:spPr bwMode="auto">
          <a:xfrm>
            <a:off x="5687420" y="5809841"/>
            <a:ext cx="1111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91" name="Line 190"/>
          <p:cNvSpPr>
            <a:spLocks noChangeShapeType="1"/>
          </p:cNvSpPr>
          <p:nvPr/>
        </p:nvSpPr>
        <p:spPr bwMode="auto">
          <a:xfrm>
            <a:off x="5541370" y="5859054"/>
            <a:ext cx="127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nvGrpSpPr>
          <p:cNvPr id="192" name="Group 191"/>
          <p:cNvGrpSpPr>
            <a:grpSpLocks/>
          </p:cNvGrpSpPr>
          <p:nvPr/>
        </p:nvGrpSpPr>
        <p:grpSpPr bwMode="auto">
          <a:xfrm>
            <a:off x="5007970" y="4496979"/>
            <a:ext cx="1876425" cy="1628775"/>
            <a:chOff x="3477" y="2423"/>
            <a:chExt cx="1182" cy="1026"/>
          </a:xfrm>
        </p:grpSpPr>
        <p:grpSp>
          <p:nvGrpSpPr>
            <p:cNvPr id="193" name="Group 192"/>
            <p:cNvGrpSpPr>
              <a:grpSpLocks/>
            </p:cNvGrpSpPr>
            <p:nvPr/>
          </p:nvGrpSpPr>
          <p:grpSpPr bwMode="auto">
            <a:xfrm>
              <a:off x="4028" y="2423"/>
              <a:ext cx="77" cy="122"/>
              <a:chOff x="3879" y="2423"/>
              <a:chExt cx="77" cy="122"/>
            </a:xfrm>
          </p:grpSpPr>
          <p:sp>
            <p:nvSpPr>
              <p:cNvPr id="257" name="Freeform 193"/>
              <p:cNvSpPr>
                <a:spLocks/>
              </p:cNvSpPr>
              <p:nvPr/>
            </p:nvSpPr>
            <p:spPr bwMode="auto">
              <a:xfrm>
                <a:off x="3879" y="2434"/>
                <a:ext cx="23" cy="111"/>
              </a:xfrm>
              <a:custGeom>
                <a:avLst/>
                <a:gdLst>
                  <a:gd name="T0" fmla="*/ 0 w 23"/>
                  <a:gd name="T1" fmla="*/ 0 h 111"/>
                  <a:gd name="T2" fmla="*/ 0 w 23"/>
                  <a:gd name="T3" fmla="*/ 97 h 111"/>
                  <a:gd name="T4" fmla="*/ 22 w 23"/>
                  <a:gd name="T5" fmla="*/ 110 h 111"/>
                  <a:gd name="T6" fmla="*/ 22 w 23"/>
                  <a:gd name="T7" fmla="*/ 11 h 111"/>
                  <a:gd name="T8" fmla="*/ 0 w 23"/>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11">
                    <a:moveTo>
                      <a:pt x="0" y="0"/>
                    </a:moveTo>
                    <a:lnTo>
                      <a:pt x="0" y="97"/>
                    </a:lnTo>
                    <a:lnTo>
                      <a:pt x="22" y="110"/>
                    </a:lnTo>
                    <a:lnTo>
                      <a:pt x="22" y="1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58" name="Freeform 194"/>
              <p:cNvSpPr>
                <a:spLocks/>
              </p:cNvSpPr>
              <p:nvPr/>
            </p:nvSpPr>
            <p:spPr bwMode="auto">
              <a:xfrm>
                <a:off x="3879" y="2426"/>
                <a:ext cx="77" cy="39"/>
              </a:xfrm>
              <a:custGeom>
                <a:avLst/>
                <a:gdLst>
                  <a:gd name="T0" fmla="*/ 0 w 77"/>
                  <a:gd name="T1" fmla="*/ 15 h 39"/>
                  <a:gd name="T2" fmla="*/ 52 w 77"/>
                  <a:gd name="T3" fmla="*/ 0 h 39"/>
                  <a:gd name="T4" fmla="*/ 76 w 77"/>
                  <a:gd name="T5" fmla="*/ 12 h 39"/>
                  <a:gd name="T6" fmla="*/ 50 w 77"/>
                  <a:gd name="T7" fmla="*/ 38 h 39"/>
                  <a:gd name="T8" fmla="*/ 22 w 77"/>
                  <a:gd name="T9" fmla="*/ 26 h 39"/>
                  <a:gd name="T10" fmla="*/ 0 w 77"/>
                  <a:gd name="T11" fmla="*/ 15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39">
                    <a:moveTo>
                      <a:pt x="0" y="15"/>
                    </a:moveTo>
                    <a:lnTo>
                      <a:pt x="52" y="0"/>
                    </a:lnTo>
                    <a:lnTo>
                      <a:pt x="76" y="12"/>
                    </a:lnTo>
                    <a:lnTo>
                      <a:pt x="50" y="38"/>
                    </a:lnTo>
                    <a:lnTo>
                      <a:pt x="22" y="26"/>
                    </a:lnTo>
                    <a:lnTo>
                      <a:pt x="0" y="15"/>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59" name="Freeform 195"/>
              <p:cNvSpPr>
                <a:spLocks/>
              </p:cNvSpPr>
              <p:nvPr/>
            </p:nvSpPr>
            <p:spPr bwMode="auto">
              <a:xfrm>
                <a:off x="3899" y="2423"/>
                <a:ext cx="55" cy="114"/>
              </a:xfrm>
              <a:custGeom>
                <a:avLst/>
                <a:gdLst>
                  <a:gd name="T0" fmla="*/ 54 w 55"/>
                  <a:gd name="T1" fmla="*/ 0 h 114"/>
                  <a:gd name="T2" fmla="*/ 0 w 55"/>
                  <a:gd name="T3" fmla="*/ 14 h 114"/>
                  <a:gd name="T4" fmla="*/ 0 w 55"/>
                  <a:gd name="T5" fmla="*/ 113 h 114"/>
                  <a:gd name="T6" fmla="*/ 54 w 55"/>
                  <a:gd name="T7" fmla="*/ 98 h 114"/>
                  <a:gd name="T8" fmla="*/ 54 w 55"/>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14">
                    <a:moveTo>
                      <a:pt x="54" y="0"/>
                    </a:moveTo>
                    <a:lnTo>
                      <a:pt x="0" y="14"/>
                    </a:lnTo>
                    <a:lnTo>
                      <a:pt x="0" y="113"/>
                    </a:lnTo>
                    <a:lnTo>
                      <a:pt x="54" y="98"/>
                    </a:lnTo>
                    <a:lnTo>
                      <a:pt x="54"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194" name="Line 196"/>
            <p:cNvSpPr>
              <a:spLocks noChangeShapeType="1"/>
            </p:cNvSpPr>
            <p:nvPr/>
          </p:nvSpPr>
          <p:spPr bwMode="auto">
            <a:xfrm flipV="1">
              <a:off x="4072" y="2524"/>
              <a:ext cx="0" cy="23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nvGrpSpPr>
            <p:cNvPr id="195" name="Group 197"/>
            <p:cNvGrpSpPr>
              <a:grpSpLocks/>
            </p:cNvGrpSpPr>
            <p:nvPr/>
          </p:nvGrpSpPr>
          <p:grpSpPr bwMode="auto">
            <a:xfrm>
              <a:off x="3628" y="3269"/>
              <a:ext cx="77" cy="122"/>
              <a:chOff x="3479" y="3269"/>
              <a:chExt cx="77" cy="122"/>
            </a:xfrm>
          </p:grpSpPr>
          <p:sp>
            <p:nvSpPr>
              <p:cNvPr id="254" name="Freeform 198"/>
              <p:cNvSpPr>
                <a:spLocks/>
              </p:cNvSpPr>
              <p:nvPr/>
            </p:nvSpPr>
            <p:spPr bwMode="auto">
              <a:xfrm>
                <a:off x="3479" y="3280"/>
                <a:ext cx="23" cy="111"/>
              </a:xfrm>
              <a:custGeom>
                <a:avLst/>
                <a:gdLst>
                  <a:gd name="T0" fmla="*/ 0 w 23"/>
                  <a:gd name="T1" fmla="*/ 0 h 111"/>
                  <a:gd name="T2" fmla="*/ 0 w 23"/>
                  <a:gd name="T3" fmla="*/ 97 h 111"/>
                  <a:gd name="T4" fmla="*/ 22 w 23"/>
                  <a:gd name="T5" fmla="*/ 110 h 111"/>
                  <a:gd name="T6" fmla="*/ 22 w 23"/>
                  <a:gd name="T7" fmla="*/ 11 h 111"/>
                  <a:gd name="T8" fmla="*/ 0 w 23"/>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11">
                    <a:moveTo>
                      <a:pt x="0" y="0"/>
                    </a:moveTo>
                    <a:lnTo>
                      <a:pt x="0" y="97"/>
                    </a:lnTo>
                    <a:lnTo>
                      <a:pt x="22" y="110"/>
                    </a:lnTo>
                    <a:lnTo>
                      <a:pt x="22" y="1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55" name="Freeform 199"/>
              <p:cNvSpPr>
                <a:spLocks/>
              </p:cNvSpPr>
              <p:nvPr/>
            </p:nvSpPr>
            <p:spPr bwMode="auto">
              <a:xfrm>
                <a:off x="3479" y="3272"/>
                <a:ext cx="77" cy="39"/>
              </a:xfrm>
              <a:custGeom>
                <a:avLst/>
                <a:gdLst>
                  <a:gd name="T0" fmla="*/ 0 w 77"/>
                  <a:gd name="T1" fmla="*/ 15 h 39"/>
                  <a:gd name="T2" fmla="*/ 52 w 77"/>
                  <a:gd name="T3" fmla="*/ 0 h 39"/>
                  <a:gd name="T4" fmla="*/ 76 w 77"/>
                  <a:gd name="T5" fmla="*/ 12 h 39"/>
                  <a:gd name="T6" fmla="*/ 50 w 77"/>
                  <a:gd name="T7" fmla="*/ 38 h 39"/>
                  <a:gd name="T8" fmla="*/ 22 w 77"/>
                  <a:gd name="T9" fmla="*/ 26 h 39"/>
                  <a:gd name="T10" fmla="*/ 0 w 77"/>
                  <a:gd name="T11" fmla="*/ 15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39">
                    <a:moveTo>
                      <a:pt x="0" y="15"/>
                    </a:moveTo>
                    <a:lnTo>
                      <a:pt x="52" y="0"/>
                    </a:lnTo>
                    <a:lnTo>
                      <a:pt x="76" y="12"/>
                    </a:lnTo>
                    <a:lnTo>
                      <a:pt x="50" y="38"/>
                    </a:lnTo>
                    <a:lnTo>
                      <a:pt x="22" y="26"/>
                    </a:lnTo>
                    <a:lnTo>
                      <a:pt x="0" y="15"/>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56" name="Freeform 200"/>
              <p:cNvSpPr>
                <a:spLocks/>
              </p:cNvSpPr>
              <p:nvPr/>
            </p:nvSpPr>
            <p:spPr bwMode="auto">
              <a:xfrm>
                <a:off x="3499" y="3269"/>
                <a:ext cx="55" cy="114"/>
              </a:xfrm>
              <a:custGeom>
                <a:avLst/>
                <a:gdLst>
                  <a:gd name="T0" fmla="*/ 54 w 55"/>
                  <a:gd name="T1" fmla="*/ 0 h 114"/>
                  <a:gd name="T2" fmla="*/ 0 w 55"/>
                  <a:gd name="T3" fmla="*/ 14 h 114"/>
                  <a:gd name="T4" fmla="*/ 0 w 55"/>
                  <a:gd name="T5" fmla="*/ 113 h 114"/>
                  <a:gd name="T6" fmla="*/ 54 w 55"/>
                  <a:gd name="T7" fmla="*/ 98 h 114"/>
                  <a:gd name="T8" fmla="*/ 54 w 55"/>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14">
                    <a:moveTo>
                      <a:pt x="54" y="0"/>
                    </a:moveTo>
                    <a:lnTo>
                      <a:pt x="0" y="14"/>
                    </a:lnTo>
                    <a:lnTo>
                      <a:pt x="0" y="113"/>
                    </a:lnTo>
                    <a:lnTo>
                      <a:pt x="54" y="98"/>
                    </a:lnTo>
                    <a:lnTo>
                      <a:pt x="54"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196" name="Line 201"/>
            <p:cNvSpPr>
              <a:spLocks noChangeShapeType="1"/>
            </p:cNvSpPr>
            <p:nvPr/>
          </p:nvSpPr>
          <p:spPr bwMode="auto">
            <a:xfrm flipH="1">
              <a:off x="3669" y="2520"/>
              <a:ext cx="368" cy="32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97" name="Line 202"/>
            <p:cNvSpPr>
              <a:spLocks noChangeShapeType="1"/>
            </p:cNvSpPr>
            <p:nvPr/>
          </p:nvSpPr>
          <p:spPr bwMode="auto">
            <a:xfrm>
              <a:off x="4101" y="2512"/>
              <a:ext cx="368" cy="13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nvGrpSpPr>
            <p:cNvPr id="198" name="Group 203"/>
            <p:cNvGrpSpPr>
              <a:grpSpLocks/>
            </p:cNvGrpSpPr>
            <p:nvPr/>
          </p:nvGrpSpPr>
          <p:grpSpPr bwMode="auto">
            <a:xfrm>
              <a:off x="4443" y="2580"/>
              <a:ext cx="77" cy="121"/>
              <a:chOff x="4294" y="2580"/>
              <a:chExt cx="77" cy="121"/>
            </a:xfrm>
          </p:grpSpPr>
          <p:sp>
            <p:nvSpPr>
              <p:cNvPr id="251" name="Freeform 204"/>
              <p:cNvSpPr>
                <a:spLocks/>
              </p:cNvSpPr>
              <p:nvPr/>
            </p:nvSpPr>
            <p:spPr bwMode="auto">
              <a:xfrm>
                <a:off x="4294" y="2590"/>
                <a:ext cx="23" cy="111"/>
              </a:xfrm>
              <a:custGeom>
                <a:avLst/>
                <a:gdLst>
                  <a:gd name="T0" fmla="*/ 0 w 23"/>
                  <a:gd name="T1" fmla="*/ 0 h 111"/>
                  <a:gd name="T2" fmla="*/ 0 w 23"/>
                  <a:gd name="T3" fmla="*/ 97 h 111"/>
                  <a:gd name="T4" fmla="*/ 22 w 23"/>
                  <a:gd name="T5" fmla="*/ 110 h 111"/>
                  <a:gd name="T6" fmla="*/ 22 w 23"/>
                  <a:gd name="T7" fmla="*/ 11 h 111"/>
                  <a:gd name="T8" fmla="*/ 0 w 23"/>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11">
                    <a:moveTo>
                      <a:pt x="0" y="0"/>
                    </a:moveTo>
                    <a:lnTo>
                      <a:pt x="0" y="97"/>
                    </a:lnTo>
                    <a:lnTo>
                      <a:pt x="22" y="110"/>
                    </a:lnTo>
                    <a:lnTo>
                      <a:pt x="22" y="1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52" name="Freeform 205"/>
              <p:cNvSpPr>
                <a:spLocks/>
              </p:cNvSpPr>
              <p:nvPr/>
            </p:nvSpPr>
            <p:spPr bwMode="auto">
              <a:xfrm>
                <a:off x="4294" y="2582"/>
                <a:ext cx="77" cy="39"/>
              </a:xfrm>
              <a:custGeom>
                <a:avLst/>
                <a:gdLst>
                  <a:gd name="T0" fmla="*/ 0 w 77"/>
                  <a:gd name="T1" fmla="*/ 15 h 39"/>
                  <a:gd name="T2" fmla="*/ 52 w 77"/>
                  <a:gd name="T3" fmla="*/ 0 h 39"/>
                  <a:gd name="T4" fmla="*/ 76 w 77"/>
                  <a:gd name="T5" fmla="*/ 12 h 39"/>
                  <a:gd name="T6" fmla="*/ 50 w 77"/>
                  <a:gd name="T7" fmla="*/ 38 h 39"/>
                  <a:gd name="T8" fmla="*/ 22 w 77"/>
                  <a:gd name="T9" fmla="*/ 26 h 39"/>
                  <a:gd name="T10" fmla="*/ 0 w 77"/>
                  <a:gd name="T11" fmla="*/ 15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39">
                    <a:moveTo>
                      <a:pt x="0" y="15"/>
                    </a:moveTo>
                    <a:lnTo>
                      <a:pt x="52" y="0"/>
                    </a:lnTo>
                    <a:lnTo>
                      <a:pt x="76" y="12"/>
                    </a:lnTo>
                    <a:lnTo>
                      <a:pt x="50" y="38"/>
                    </a:lnTo>
                    <a:lnTo>
                      <a:pt x="22" y="26"/>
                    </a:lnTo>
                    <a:lnTo>
                      <a:pt x="0" y="15"/>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53" name="Freeform 206"/>
              <p:cNvSpPr>
                <a:spLocks/>
              </p:cNvSpPr>
              <p:nvPr/>
            </p:nvSpPr>
            <p:spPr bwMode="auto">
              <a:xfrm>
                <a:off x="4314" y="2580"/>
                <a:ext cx="55" cy="114"/>
              </a:xfrm>
              <a:custGeom>
                <a:avLst/>
                <a:gdLst>
                  <a:gd name="T0" fmla="*/ 54 w 55"/>
                  <a:gd name="T1" fmla="*/ 0 h 114"/>
                  <a:gd name="T2" fmla="*/ 0 w 55"/>
                  <a:gd name="T3" fmla="*/ 14 h 114"/>
                  <a:gd name="T4" fmla="*/ 0 w 55"/>
                  <a:gd name="T5" fmla="*/ 113 h 114"/>
                  <a:gd name="T6" fmla="*/ 54 w 55"/>
                  <a:gd name="T7" fmla="*/ 98 h 114"/>
                  <a:gd name="T8" fmla="*/ 54 w 55"/>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14">
                    <a:moveTo>
                      <a:pt x="54" y="0"/>
                    </a:moveTo>
                    <a:lnTo>
                      <a:pt x="0" y="14"/>
                    </a:lnTo>
                    <a:lnTo>
                      <a:pt x="0" y="113"/>
                    </a:lnTo>
                    <a:lnTo>
                      <a:pt x="54" y="98"/>
                    </a:lnTo>
                    <a:lnTo>
                      <a:pt x="54"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199" name="Group 207"/>
            <p:cNvGrpSpPr>
              <a:grpSpLocks/>
            </p:cNvGrpSpPr>
            <p:nvPr/>
          </p:nvGrpSpPr>
          <p:grpSpPr bwMode="auto">
            <a:xfrm>
              <a:off x="3509" y="2912"/>
              <a:ext cx="304" cy="448"/>
              <a:chOff x="3360" y="2912"/>
              <a:chExt cx="304" cy="448"/>
            </a:xfrm>
          </p:grpSpPr>
          <p:sp>
            <p:nvSpPr>
              <p:cNvPr id="248" name="Line 208"/>
              <p:cNvSpPr>
                <a:spLocks noChangeShapeType="1"/>
              </p:cNvSpPr>
              <p:nvPr/>
            </p:nvSpPr>
            <p:spPr bwMode="auto">
              <a:xfrm flipH="1" flipV="1">
                <a:off x="3512" y="2912"/>
                <a:ext cx="1" cy="37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49" name="Line 209"/>
              <p:cNvSpPr>
                <a:spLocks noChangeShapeType="1"/>
              </p:cNvSpPr>
              <p:nvPr/>
            </p:nvSpPr>
            <p:spPr bwMode="auto">
              <a:xfrm flipH="1" flipV="1">
                <a:off x="3536" y="2912"/>
                <a:ext cx="128" cy="36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50" name="Line 210"/>
              <p:cNvSpPr>
                <a:spLocks noChangeShapeType="1"/>
              </p:cNvSpPr>
              <p:nvPr/>
            </p:nvSpPr>
            <p:spPr bwMode="auto">
              <a:xfrm flipV="1">
                <a:off x="3360" y="2920"/>
                <a:ext cx="128" cy="44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00" name="Group 211"/>
            <p:cNvGrpSpPr>
              <a:grpSpLocks/>
            </p:cNvGrpSpPr>
            <p:nvPr/>
          </p:nvGrpSpPr>
          <p:grpSpPr bwMode="auto">
            <a:xfrm>
              <a:off x="3622" y="2811"/>
              <a:ext cx="77" cy="122"/>
              <a:chOff x="3473" y="2811"/>
              <a:chExt cx="77" cy="122"/>
            </a:xfrm>
          </p:grpSpPr>
          <p:sp>
            <p:nvSpPr>
              <p:cNvPr id="245" name="Freeform 212"/>
              <p:cNvSpPr>
                <a:spLocks/>
              </p:cNvSpPr>
              <p:nvPr/>
            </p:nvSpPr>
            <p:spPr bwMode="auto">
              <a:xfrm>
                <a:off x="3473" y="2822"/>
                <a:ext cx="23" cy="111"/>
              </a:xfrm>
              <a:custGeom>
                <a:avLst/>
                <a:gdLst>
                  <a:gd name="T0" fmla="*/ 0 w 23"/>
                  <a:gd name="T1" fmla="*/ 0 h 111"/>
                  <a:gd name="T2" fmla="*/ 0 w 23"/>
                  <a:gd name="T3" fmla="*/ 97 h 111"/>
                  <a:gd name="T4" fmla="*/ 22 w 23"/>
                  <a:gd name="T5" fmla="*/ 110 h 111"/>
                  <a:gd name="T6" fmla="*/ 22 w 23"/>
                  <a:gd name="T7" fmla="*/ 11 h 111"/>
                  <a:gd name="T8" fmla="*/ 0 w 23"/>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11">
                    <a:moveTo>
                      <a:pt x="0" y="0"/>
                    </a:moveTo>
                    <a:lnTo>
                      <a:pt x="0" y="97"/>
                    </a:lnTo>
                    <a:lnTo>
                      <a:pt x="22" y="110"/>
                    </a:lnTo>
                    <a:lnTo>
                      <a:pt x="22" y="1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46" name="Freeform 213"/>
              <p:cNvSpPr>
                <a:spLocks/>
              </p:cNvSpPr>
              <p:nvPr/>
            </p:nvSpPr>
            <p:spPr bwMode="auto">
              <a:xfrm>
                <a:off x="3473" y="2814"/>
                <a:ext cx="77" cy="39"/>
              </a:xfrm>
              <a:custGeom>
                <a:avLst/>
                <a:gdLst>
                  <a:gd name="T0" fmla="*/ 0 w 77"/>
                  <a:gd name="T1" fmla="*/ 15 h 39"/>
                  <a:gd name="T2" fmla="*/ 52 w 77"/>
                  <a:gd name="T3" fmla="*/ 0 h 39"/>
                  <a:gd name="T4" fmla="*/ 76 w 77"/>
                  <a:gd name="T5" fmla="*/ 12 h 39"/>
                  <a:gd name="T6" fmla="*/ 50 w 77"/>
                  <a:gd name="T7" fmla="*/ 38 h 39"/>
                  <a:gd name="T8" fmla="*/ 22 w 77"/>
                  <a:gd name="T9" fmla="*/ 26 h 39"/>
                  <a:gd name="T10" fmla="*/ 0 w 77"/>
                  <a:gd name="T11" fmla="*/ 15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39">
                    <a:moveTo>
                      <a:pt x="0" y="15"/>
                    </a:moveTo>
                    <a:lnTo>
                      <a:pt x="52" y="0"/>
                    </a:lnTo>
                    <a:lnTo>
                      <a:pt x="76" y="12"/>
                    </a:lnTo>
                    <a:lnTo>
                      <a:pt x="50" y="38"/>
                    </a:lnTo>
                    <a:lnTo>
                      <a:pt x="22" y="26"/>
                    </a:lnTo>
                    <a:lnTo>
                      <a:pt x="0" y="15"/>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47" name="Freeform 214"/>
              <p:cNvSpPr>
                <a:spLocks/>
              </p:cNvSpPr>
              <p:nvPr/>
            </p:nvSpPr>
            <p:spPr bwMode="auto">
              <a:xfrm>
                <a:off x="3493" y="2811"/>
                <a:ext cx="55" cy="114"/>
              </a:xfrm>
              <a:custGeom>
                <a:avLst/>
                <a:gdLst>
                  <a:gd name="T0" fmla="*/ 54 w 55"/>
                  <a:gd name="T1" fmla="*/ 0 h 114"/>
                  <a:gd name="T2" fmla="*/ 0 w 55"/>
                  <a:gd name="T3" fmla="*/ 14 h 114"/>
                  <a:gd name="T4" fmla="*/ 0 w 55"/>
                  <a:gd name="T5" fmla="*/ 113 h 114"/>
                  <a:gd name="T6" fmla="*/ 54 w 55"/>
                  <a:gd name="T7" fmla="*/ 98 h 114"/>
                  <a:gd name="T8" fmla="*/ 54 w 55"/>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14">
                    <a:moveTo>
                      <a:pt x="54" y="0"/>
                    </a:moveTo>
                    <a:lnTo>
                      <a:pt x="0" y="14"/>
                    </a:lnTo>
                    <a:lnTo>
                      <a:pt x="0" y="113"/>
                    </a:lnTo>
                    <a:lnTo>
                      <a:pt x="54" y="98"/>
                    </a:lnTo>
                    <a:lnTo>
                      <a:pt x="54"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01" name="Group 215"/>
            <p:cNvGrpSpPr>
              <a:grpSpLocks/>
            </p:cNvGrpSpPr>
            <p:nvPr/>
          </p:nvGrpSpPr>
          <p:grpSpPr bwMode="auto">
            <a:xfrm>
              <a:off x="3477" y="3327"/>
              <a:ext cx="77" cy="122"/>
              <a:chOff x="3328" y="3327"/>
              <a:chExt cx="77" cy="122"/>
            </a:xfrm>
          </p:grpSpPr>
          <p:sp>
            <p:nvSpPr>
              <p:cNvPr id="242" name="Freeform 216"/>
              <p:cNvSpPr>
                <a:spLocks/>
              </p:cNvSpPr>
              <p:nvPr/>
            </p:nvSpPr>
            <p:spPr bwMode="auto">
              <a:xfrm>
                <a:off x="3328" y="3338"/>
                <a:ext cx="23" cy="111"/>
              </a:xfrm>
              <a:custGeom>
                <a:avLst/>
                <a:gdLst>
                  <a:gd name="T0" fmla="*/ 0 w 23"/>
                  <a:gd name="T1" fmla="*/ 0 h 111"/>
                  <a:gd name="T2" fmla="*/ 0 w 23"/>
                  <a:gd name="T3" fmla="*/ 97 h 111"/>
                  <a:gd name="T4" fmla="*/ 22 w 23"/>
                  <a:gd name="T5" fmla="*/ 110 h 111"/>
                  <a:gd name="T6" fmla="*/ 22 w 23"/>
                  <a:gd name="T7" fmla="*/ 11 h 111"/>
                  <a:gd name="T8" fmla="*/ 0 w 23"/>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11">
                    <a:moveTo>
                      <a:pt x="0" y="0"/>
                    </a:moveTo>
                    <a:lnTo>
                      <a:pt x="0" y="97"/>
                    </a:lnTo>
                    <a:lnTo>
                      <a:pt x="22" y="110"/>
                    </a:lnTo>
                    <a:lnTo>
                      <a:pt x="22" y="1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43" name="Freeform 217"/>
              <p:cNvSpPr>
                <a:spLocks/>
              </p:cNvSpPr>
              <p:nvPr/>
            </p:nvSpPr>
            <p:spPr bwMode="auto">
              <a:xfrm>
                <a:off x="3328" y="3330"/>
                <a:ext cx="77" cy="39"/>
              </a:xfrm>
              <a:custGeom>
                <a:avLst/>
                <a:gdLst>
                  <a:gd name="T0" fmla="*/ 0 w 77"/>
                  <a:gd name="T1" fmla="*/ 15 h 39"/>
                  <a:gd name="T2" fmla="*/ 52 w 77"/>
                  <a:gd name="T3" fmla="*/ 0 h 39"/>
                  <a:gd name="T4" fmla="*/ 76 w 77"/>
                  <a:gd name="T5" fmla="*/ 12 h 39"/>
                  <a:gd name="T6" fmla="*/ 50 w 77"/>
                  <a:gd name="T7" fmla="*/ 38 h 39"/>
                  <a:gd name="T8" fmla="*/ 22 w 77"/>
                  <a:gd name="T9" fmla="*/ 26 h 39"/>
                  <a:gd name="T10" fmla="*/ 0 w 77"/>
                  <a:gd name="T11" fmla="*/ 15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39">
                    <a:moveTo>
                      <a:pt x="0" y="15"/>
                    </a:moveTo>
                    <a:lnTo>
                      <a:pt x="52" y="0"/>
                    </a:lnTo>
                    <a:lnTo>
                      <a:pt x="76" y="12"/>
                    </a:lnTo>
                    <a:lnTo>
                      <a:pt x="50" y="38"/>
                    </a:lnTo>
                    <a:lnTo>
                      <a:pt x="22" y="26"/>
                    </a:lnTo>
                    <a:lnTo>
                      <a:pt x="0" y="15"/>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44" name="Freeform 218"/>
              <p:cNvSpPr>
                <a:spLocks/>
              </p:cNvSpPr>
              <p:nvPr/>
            </p:nvSpPr>
            <p:spPr bwMode="auto">
              <a:xfrm>
                <a:off x="3348" y="3327"/>
                <a:ext cx="55" cy="114"/>
              </a:xfrm>
              <a:custGeom>
                <a:avLst/>
                <a:gdLst>
                  <a:gd name="T0" fmla="*/ 54 w 55"/>
                  <a:gd name="T1" fmla="*/ 0 h 114"/>
                  <a:gd name="T2" fmla="*/ 0 w 55"/>
                  <a:gd name="T3" fmla="*/ 14 h 114"/>
                  <a:gd name="T4" fmla="*/ 0 w 55"/>
                  <a:gd name="T5" fmla="*/ 113 h 114"/>
                  <a:gd name="T6" fmla="*/ 54 w 55"/>
                  <a:gd name="T7" fmla="*/ 98 h 114"/>
                  <a:gd name="T8" fmla="*/ 54 w 55"/>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14">
                    <a:moveTo>
                      <a:pt x="54" y="0"/>
                    </a:moveTo>
                    <a:lnTo>
                      <a:pt x="0" y="14"/>
                    </a:lnTo>
                    <a:lnTo>
                      <a:pt x="0" y="113"/>
                    </a:lnTo>
                    <a:lnTo>
                      <a:pt x="54" y="98"/>
                    </a:lnTo>
                    <a:lnTo>
                      <a:pt x="54"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02" name="Group 219"/>
            <p:cNvGrpSpPr>
              <a:grpSpLocks/>
            </p:cNvGrpSpPr>
            <p:nvPr/>
          </p:nvGrpSpPr>
          <p:grpSpPr bwMode="auto">
            <a:xfrm>
              <a:off x="3776" y="3220"/>
              <a:ext cx="77" cy="122"/>
              <a:chOff x="3627" y="3220"/>
              <a:chExt cx="77" cy="122"/>
            </a:xfrm>
          </p:grpSpPr>
          <p:sp>
            <p:nvSpPr>
              <p:cNvPr id="239" name="Freeform 220"/>
              <p:cNvSpPr>
                <a:spLocks/>
              </p:cNvSpPr>
              <p:nvPr/>
            </p:nvSpPr>
            <p:spPr bwMode="auto">
              <a:xfrm>
                <a:off x="3627" y="3231"/>
                <a:ext cx="23" cy="111"/>
              </a:xfrm>
              <a:custGeom>
                <a:avLst/>
                <a:gdLst>
                  <a:gd name="T0" fmla="*/ 0 w 23"/>
                  <a:gd name="T1" fmla="*/ 0 h 111"/>
                  <a:gd name="T2" fmla="*/ 0 w 23"/>
                  <a:gd name="T3" fmla="*/ 97 h 111"/>
                  <a:gd name="T4" fmla="*/ 22 w 23"/>
                  <a:gd name="T5" fmla="*/ 110 h 111"/>
                  <a:gd name="T6" fmla="*/ 22 w 23"/>
                  <a:gd name="T7" fmla="*/ 11 h 111"/>
                  <a:gd name="T8" fmla="*/ 0 w 23"/>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11">
                    <a:moveTo>
                      <a:pt x="0" y="0"/>
                    </a:moveTo>
                    <a:lnTo>
                      <a:pt x="0" y="97"/>
                    </a:lnTo>
                    <a:lnTo>
                      <a:pt x="22" y="110"/>
                    </a:lnTo>
                    <a:lnTo>
                      <a:pt x="22" y="1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40" name="Freeform 221"/>
              <p:cNvSpPr>
                <a:spLocks/>
              </p:cNvSpPr>
              <p:nvPr/>
            </p:nvSpPr>
            <p:spPr bwMode="auto">
              <a:xfrm>
                <a:off x="3627" y="3223"/>
                <a:ext cx="77" cy="39"/>
              </a:xfrm>
              <a:custGeom>
                <a:avLst/>
                <a:gdLst>
                  <a:gd name="T0" fmla="*/ 0 w 77"/>
                  <a:gd name="T1" fmla="*/ 15 h 39"/>
                  <a:gd name="T2" fmla="*/ 52 w 77"/>
                  <a:gd name="T3" fmla="*/ 0 h 39"/>
                  <a:gd name="T4" fmla="*/ 76 w 77"/>
                  <a:gd name="T5" fmla="*/ 12 h 39"/>
                  <a:gd name="T6" fmla="*/ 50 w 77"/>
                  <a:gd name="T7" fmla="*/ 38 h 39"/>
                  <a:gd name="T8" fmla="*/ 22 w 77"/>
                  <a:gd name="T9" fmla="*/ 26 h 39"/>
                  <a:gd name="T10" fmla="*/ 0 w 77"/>
                  <a:gd name="T11" fmla="*/ 15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39">
                    <a:moveTo>
                      <a:pt x="0" y="15"/>
                    </a:moveTo>
                    <a:lnTo>
                      <a:pt x="52" y="0"/>
                    </a:lnTo>
                    <a:lnTo>
                      <a:pt x="76" y="12"/>
                    </a:lnTo>
                    <a:lnTo>
                      <a:pt x="50" y="38"/>
                    </a:lnTo>
                    <a:lnTo>
                      <a:pt x="22" y="26"/>
                    </a:lnTo>
                    <a:lnTo>
                      <a:pt x="0" y="15"/>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41" name="Freeform 222"/>
              <p:cNvSpPr>
                <a:spLocks/>
              </p:cNvSpPr>
              <p:nvPr/>
            </p:nvSpPr>
            <p:spPr bwMode="auto">
              <a:xfrm>
                <a:off x="3647" y="3220"/>
                <a:ext cx="55" cy="114"/>
              </a:xfrm>
              <a:custGeom>
                <a:avLst/>
                <a:gdLst>
                  <a:gd name="T0" fmla="*/ 54 w 55"/>
                  <a:gd name="T1" fmla="*/ 0 h 114"/>
                  <a:gd name="T2" fmla="*/ 0 w 55"/>
                  <a:gd name="T3" fmla="*/ 14 h 114"/>
                  <a:gd name="T4" fmla="*/ 0 w 55"/>
                  <a:gd name="T5" fmla="*/ 113 h 114"/>
                  <a:gd name="T6" fmla="*/ 54 w 55"/>
                  <a:gd name="T7" fmla="*/ 98 h 114"/>
                  <a:gd name="T8" fmla="*/ 54 w 55"/>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14">
                    <a:moveTo>
                      <a:pt x="54" y="0"/>
                    </a:moveTo>
                    <a:lnTo>
                      <a:pt x="0" y="14"/>
                    </a:lnTo>
                    <a:lnTo>
                      <a:pt x="0" y="113"/>
                    </a:lnTo>
                    <a:lnTo>
                      <a:pt x="54" y="98"/>
                    </a:lnTo>
                    <a:lnTo>
                      <a:pt x="54"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03" name="Group 223"/>
            <p:cNvGrpSpPr>
              <a:grpSpLocks/>
            </p:cNvGrpSpPr>
            <p:nvPr/>
          </p:nvGrpSpPr>
          <p:grpSpPr bwMode="auto">
            <a:xfrm>
              <a:off x="3917" y="2776"/>
              <a:ext cx="304" cy="448"/>
              <a:chOff x="3768" y="2776"/>
              <a:chExt cx="304" cy="448"/>
            </a:xfrm>
          </p:grpSpPr>
          <p:sp>
            <p:nvSpPr>
              <p:cNvPr id="236" name="Line 224"/>
              <p:cNvSpPr>
                <a:spLocks noChangeShapeType="1"/>
              </p:cNvSpPr>
              <p:nvPr/>
            </p:nvSpPr>
            <p:spPr bwMode="auto">
              <a:xfrm flipH="1" flipV="1">
                <a:off x="3920" y="2776"/>
                <a:ext cx="1" cy="37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37" name="Line 225"/>
              <p:cNvSpPr>
                <a:spLocks noChangeShapeType="1"/>
              </p:cNvSpPr>
              <p:nvPr/>
            </p:nvSpPr>
            <p:spPr bwMode="auto">
              <a:xfrm flipH="1" flipV="1">
                <a:off x="3944" y="2776"/>
                <a:ext cx="128" cy="36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38" name="Line 226"/>
              <p:cNvSpPr>
                <a:spLocks noChangeShapeType="1"/>
              </p:cNvSpPr>
              <p:nvPr/>
            </p:nvSpPr>
            <p:spPr bwMode="auto">
              <a:xfrm flipV="1">
                <a:off x="3768" y="2784"/>
                <a:ext cx="128" cy="44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04" name="Group 227"/>
            <p:cNvGrpSpPr>
              <a:grpSpLocks/>
            </p:cNvGrpSpPr>
            <p:nvPr/>
          </p:nvGrpSpPr>
          <p:grpSpPr bwMode="auto">
            <a:xfrm>
              <a:off x="4325" y="2664"/>
              <a:ext cx="304" cy="448"/>
              <a:chOff x="4176" y="2664"/>
              <a:chExt cx="304" cy="448"/>
            </a:xfrm>
          </p:grpSpPr>
          <p:sp>
            <p:nvSpPr>
              <p:cNvPr id="233" name="Line 228"/>
              <p:cNvSpPr>
                <a:spLocks noChangeShapeType="1"/>
              </p:cNvSpPr>
              <p:nvPr/>
            </p:nvSpPr>
            <p:spPr bwMode="auto">
              <a:xfrm flipH="1" flipV="1">
                <a:off x="4328" y="2664"/>
                <a:ext cx="1" cy="37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34" name="Line 229"/>
              <p:cNvSpPr>
                <a:spLocks noChangeShapeType="1"/>
              </p:cNvSpPr>
              <p:nvPr/>
            </p:nvSpPr>
            <p:spPr bwMode="auto">
              <a:xfrm flipH="1" flipV="1">
                <a:off x="4352" y="2664"/>
                <a:ext cx="128" cy="36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35" name="Line 230"/>
              <p:cNvSpPr>
                <a:spLocks noChangeShapeType="1"/>
              </p:cNvSpPr>
              <p:nvPr/>
            </p:nvSpPr>
            <p:spPr bwMode="auto">
              <a:xfrm flipV="1">
                <a:off x="4176" y="2672"/>
                <a:ext cx="128" cy="44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05" name="Group 231"/>
            <p:cNvGrpSpPr>
              <a:grpSpLocks/>
            </p:cNvGrpSpPr>
            <p:nvPr/>
          </p:nvGrpSpPr>
          <p:grpSpPr bwMode="auto">
            <a:xfrm>
              <a:off x="4034" y="2698"/>
              <a:ext cx="77" cy="122"/>
              <a:chOff x="3885" y="2698"/>
              <a:chExt cx="77" cy="122"/>
            </a:xfrm>
          </p:grpSpPr>
          <p:sp>
            <p:nvSpPr>
              <p:cNvPr id="230" name="Freeform 232"/>
              <p:cNvSpPr>
                <a:spLocks/>
              </p:cNvSpPr>
              <p:nvPr/>
            </p:nvSpPr>
            <p:spPr bwMode="auto">
              <a:xfrm>
                <a:off x="3885" y="2709"/>
                <a:ext cx="23" cy="111"/>
              </a:xfrm>
              <a:custGeom>
                <a:avLst/>
                <a:gdLst>
                  <a:gd name="T0" fmla="*/ 0 w 23"/>
                  <a:gd name="T1" fmla="*/ 0 h 111"/>
                  <a:gd name="T2" fmla="*/ 0 w 23"/>
                  <a:gd name="T3" fmla="*/ 97 h 111"/>
                  <a:gd name="T4" fmla="*/ 22 w 23"/>
                  <a:gd name="T5" fmla="*/ 110 h 111"/>
                  <a:gd name="T6" fmla="*/ 22 w 23"/>
                  <a:gd name="T7" fmla="*/ 11 h 111"/>
                  <a:gd name="T8" fmla="*/ 0 w 23"/>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11">
                    <a:moveTo>
                      <a:pt x="0" y="0"/>
                    </a:moveTo>
                    <a:lnTo>
                      <a:pt x="0" y="97"/>
                    </a:lnTo>
                    <a:lnTo>
                      <a:pt x="22" y="110"/>
                    </a:lnTo>
                    <a:lnTo>
                      <a:pt x="22" y="1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31" name="Freeform 233"/>
              <p:cNvSpPr>
                <a:spLocks/>
              </p:cNvSpPr>
              <p:nvPr/>
            </p:nvSpPr>
            <p:spPr bwMode="auto">
              <a:xfrm>
                <a:off x="3885" y="2701"/>
                <a:ext cx="77" cy="39"/>
              </a:xfrm>
              <a:custGeom>
                <a:avLst/>
                <a:gdLst>
                  <a:gd name="T0" fmla="*/ 0 w 77"/>
                  <a:gd name="T1" fmla="*/ 15 h 39"/>
                  <a:gd name="T2" fmla="*/ 52 w 77"/>
                  <a:gd name="T3" fmla="*/ 0 h 39"/>
                  <a:gd name="T4" fmla="*/ 76 w 77"/>
                  <a:gd name="T5" fmla="*/ 12 h 39"/>
                  <a:gd name="T6" fmla="*/ 50 w 77"/>
                  <a:gd name="T7" fmla="*/ 38 h 39"/>
                  <a:gd name="T8" fmla="*/ 22 w 77"/>
                  <a:gd name="T9" fmla="*/ 26 h 39"/>
                  <a:gd name="T10" fmla="*/ 0 w 77"/>
                  <a:gd name="T11" fmla="*/ 15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39">
                    <a:moveTo>
                      <a:pt x="0" y="15"/>
                    </a:moveTo>
                    <a:lnTo>
                      <a:pt x="52" y="0"/>
                    </a:lnTo>
                    <a:lnTo>
                      <a:pt x="76" y="12"/>
                    </a:lnTo>
                    <a:lnTo>
                      <a:pt x="50" y="38"/>
                    </a:lnTo>
                    <a:lnTo>
                      <a:pt x="22" y="26"/>
                    </a:lnTo>
                    <a:lnTo>
                      <a:pt x="0" y="15"/>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32" name="Freeform 234"/>
              <p:cNvSpPr>
                <a:spLocks/>
              </p:cNvSpPr>
              <p:nvPr/>
            </p:nvSpPr>
            <p:spPr bwMode="auto">
              <a:xfrm>
                <a:off x="3905" y="2698"/>
                <a:ext cx="55" cy="114"/>
              </a:xfrm>
              <a:custGeom>
                <a:avLst/>
                <a:gdLst>
                  <a:gd name="T0" fmla="*/ 54 w 55"/>
                  <a:gd name="T1" fmla="*/ 0 h 114"/>
                  <a:gd name="T2" fmla="*/ 0 w 55"/>
                  <a:gd name="T3" fmla="*/ 14 h 114"/>
                  <a:gd name="T4" fmla="*/ 0 w 55"/>
                  <a:gd name="T5" fmla="*/ 113 h 114"/>
                  <a:gd name="T6" fmla="*/ 54 w 55"/>
                  <a:gd name="T7" fmla="*/ 98 h 114"/>
                  <a:gd name="T8" fmla="*/ 54 w 55"/>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14">
                    <a:moveTo>
                      <a:pt x="54" y="0"/>
                    </a:moveTo>
                    <a:lnTo>
                      <a:pt x="0" y="14"/>
                    </a:lnTo>
                    <a:lnTo>
                      <a:pt x="0" y="113"/>
                    </a:lnTo>
                    <a:lnTo>
                      <a:pt x="54" y="98"/>
                    </a:lnTo>
                    <a:lnTo>
                      <a:pt x="54"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06" name="Group 235"/>
            <p:cNvGrpSpPr>
              <a:grpSpLocks/>
            </p:cNvGrpSpPr>
            <p:nvPr/>
          </p:nvGrpSpPr>
          <p:grpSpPr bwMode="auto">
            <a:xfrm>
              <a:off x="4164" y="3101"/>
              <a:ext cx="78" cy="122"/>
              <a:chOff x="4015" y="3101"/>
              <a:chExt cx="78" cy="122"/>
            </a:xfrm>
          </p:grpSpPr>
          <p:sp>
            <p:nvSpPr>
              <p:cNvPr id="227" name="Freeform 236"/>
              <p:cNvSpPr>
                <a:spLocks/>
              </p:cNvSpPr>
              <p:nvPr/>
            </p:nvSpPr>
            <p:spPr bwMode="auto">
              <a:xfrm>
                <a:off x="4015" y="3112"/>
                <a:ext cx="23" cy="111"/>
              </a:xfrm>
              <a:custGeom>
                <a:avLst/>
                <a:gdLst>
                  <a:gd name="T0" fmla="*/ 0 w 23"/>
                  <a:gd name="T1" fmla="*/ 0 h 111"/>
                  <a:gd name="T2" fmla="*/ 0 w 23"/>
                  <a:gd name="T3" fmla="*/ 97 h 111"/>
                  <a:gd name="T4" fmla="*/ 22 w 23"/>
                  <a:gd name="T5" fmla="*/ 110 h 111"/>
                  <a:gd name="T6" fmla="*/ 22 w 23"/>
                  <a:gd name="T7" fmla="*/ 11 h 111"/>
                  <a:gd name="T8" fmla="*/ 0 w 23"/>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11">
                    <a:moveTo>
                      <a:pt x="0" y="0"/>
                    </a:moveTo>
                    <a:lnTo>
                      <a:pt x="0" y="97"/>
                    </a:lnTo>
                    <a:lnTo>
                      <a:pt x="22" y="110"/>
                    </a:lnTo>
                    <a:lnTo>
                      <a:pt x="22" y="1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28" name="Freeform 237"/>
              <p:cNvSpPr>
                <a:spLocks/>
              </p:cNvSpPr>
              <p:nvPr/>
            </p:nvSpPr>
            <p:spPr bwMode="auto">
              <a:xfrm>
                <a:off x="4015" y="3104"/>
                <a:ext cx="78" cy="39"/>
              </a:xfrm>
              <a:custGeom>
                <a:avLst/>
                <a:gdLst>
                  <a:gd name="T0" fmla="*/ 0 w 78"/>
                  <a:gd name="T1" fmla="*/ 15 h 39"/>
                  <a:gd name="T2" fmla="*/ 53 w 78"/>
                  <a:gd name="T3" fmla="*/ 0 h 39"/>
                  <a:gd name="T4" fmla="*/ 77 w 78"/>
                  <a:gd name="T5" fmla="*/ 12 h 39"/>
                  <a:gd name="T6" fmla="*/ 50 w 78"/>
                  <a:gd name="T7" fmla="*/ 38 h 39"/>
                  <a:gd name="T8" fmla="*/ 22 w 78"/>
                  <a:gd name="T9" fmla="*/ 26 h 39"/>
                  <a:gd name="T10" fmla="*/ 0 w 78"/>
                  <a:gd name="T11" fmla="*/ 15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8" h="39">
                    <a:moveTo>
                      <a:pt x="0" y="15"/>
                    </a:moveTo>
                    <a:lnTo>
                      <a:pt x="53" y="0"/>
                    </a:lnTo>
                    <a:lnTo>
                      <a:pt x="77" y="12"/>
                    </a:lnTo>
                    <a:lnTo>
                      <a:pt x="50" y="38"/>
                    </a:lnTo>
                    <a:lnTo>
                      <a:pt x="22" y="26"/>
                    </a:lnTo>
                    <a:lnTo>
                      <a:pt x="0" y="15"/>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29" name="Freeform 238"/>
              <p:cNvSpPr>
                <a:spLocks/>
              </p:cNvSpPr>
              <p:nvPr/>
            </p:nvSpPr>
            <p:spPr bwMode="auto">
              <a:xfrm>
                <a:off x="4036" y="3101"/>
                <a:ext cx="55" cy="114"/>
              </a:xfrm>
              <a:custGeom>
                <a:avLst/>
                <a:gdLst>
                  <a:gd name="T0" fmla="*/ 54 w 55"/>
                  <a:gd name="T1" fmla="*/ 0 h 114"/>
                  <a:gd name="T2" fmla="*/ 0 w 55"/>
                  <a:gd name="T3" fmla="*/ 14 h 114"/>
                  <a:gd name="T4" fmla="*/ 0 w 55"/>
                  <a:gd name="T5" fmla="*/ 113 h 114"/>
                  <a:gd name="T6" fmla="*/ 54 w 55"/>
                  <a:gd name="T7" fmla="*/ 98 h 114"/>
                  <a:gd name="T8" fmla="*/ 54 w 55"/>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14">
                    <a:moveTo>
                      <a:pt x="54" y="0"/>
                    </a:moveTo>
                    <a:lnTo>
                      <a:pt x="0" y="14"/>
                    </a:lnTo>
                    <a:lnTo>
                      <a:pt x="0" y="113"/>
                    </a:lnTo>
                    <a:lnTo>
                      <a:pt x="54" y="98"/>
                    </a:lnTo>
                    <a:lnTo>
                      <a:pt x="54"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07" name="Group 239"/>
            <p:cNvGrpSpPr>
              <a:grpSpLocks/>
            </p:cNvGrpSpPr>
            <p:nvPr/>
          </p:nvGrpSpPr>
          <p:grpSpPr bwMode="auto">
            <a:xfrm>
              <a:off x="4040" y="3148"/>
              <a:ext cx="77" cy="121"/>
              <a:chOff x="3891" y="3148"/>
              <a:chExt cx="77" cy="121"/>
            </a:xfrm>
          </p:grpSpPr>
          <p:sp>
            <p:nvSpPr>
              <p:cNvPr id="224" name="Freeform 240"/>
              <p:cNvSpPr>
                <a:spLocks/>
              </p:cNvSpPr>
              <p:nvPr/>
            </p:nvSpPr>
            <p:spPr bwMode="auto">
              <a:xfrm>
                <a:off x="3891" y="3158"/>
                <a:ext cx="23" cy="111"/>
              </a:xfrm>
              <a:custGeom>
                <a:avLst/>
                <a:gdLst>
                  <a:gd name="T0" fmla="*/ 0 w 23"/>
                  <a:gd name="T1" fmla="*/ 0 h 111"/>
                  <a:gd name="T2" fmla="*/ 0 w 23"/>
                  <a:gd name="T3" fmla="*/ 97 h 111"/>
                  <a:gd name="T4" fmla="*/ 22 w 23"/>
                  <a:gd name="T5" fmla="*/ 110 h 111"/>
                  <a:gd name="T6" fmla="*/ 22 w 23"/>
                  <a:gd name="T7" fmla="*/ 11 h 111"/>
                  <a:gd name="T8" fmla="*/ 0 w 23"/>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11">
                    <a:moveTo>
                      <a:pt x="0" y="0"/>
                    </a:moveTo>
                    <a:lnTo>
                      <a:pt x="0" y="97"/>
                    </a:lnTo>
                    <a:lnTo>
                      <a:pt x="22" y="110"/>
                    </a:lnTo>
                    <a:lnTo>
                      <a:pt x="22" y="1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25" name="Freeform 241"/>
              <p:cNvSpPr>
                <a:spLocks/>
              </p:cNvSpPr>
              <p:nvPr/>
            </p:nvSpPr>
            <p:spPr bwMode="auto">
              <a:xfrm>
                <a:off x="3891" y="3150"/>
                <a:ext cx="77" cy="39"/>
              </a:xfrm>
              <a:custGeom>
                <a:avLst/>
                <a:gdLst>
                  <a:gd name="T0" fmla="*/ 0 w 77"/>
                  <a:gd name="T1" fmla="*/ 15 h 39"/>
                  <a:gd name="T2" fmla="*/ 52 w 77"/>
                  <a:gd name="T3" fmla="*/ 0 h 39"/>
                  <a:gd name="T4" fmla="*/ 76 w 77"/>
                  <a:gd name="T5" fmla="*/ 12 h 39"/>
                  <a:gd name="T6" fmla="*/ 50 w 77"/>
                  <a:gd name="T7" fmla="*/ 38 h 39"/>
                  <a:gd name="T8" fmla="*/ 22 w 77"/>
                  <a:gd name="T9" fmla="*/ 26 h 39"/>
                  <a:gd name="T10" fmla="*/ 0 w 77"/>
                  <a:gd name="T11" fmla="*/ 15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39">
                    <a:moveTo>
                      <a:pt x="0" y="15"/>
                    </a:moveTo>
                    <a:lnTo>
                      <a:pt x="52" y="0"/>
                    </a:lnTo>
                    <a:lnTo>
                      <a:pt x="76" y="12"/>
                    </a:lnTo>
                    <a:lnTo>
                      <a:pt x="50" y="38"/>
                    </a:lnTo>
                    <a:lnTo>
                      <a:pt x="22" y="26"/>
                    </a:lnTo>
                    <a:lnTo>
                      <a:pt x="0" y="15"/>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26" name="Freeform 242"/>
              <p:cNvSpPr>
                <a:spLocks/>
              </p:cNvSpPr>
              <p:nvPr/>
            </p:nvSpPr>
            <p:spPr bwMode="auto">
              <a:xfrm>
                <a:off x="3911" y="3148"/>
                <a:ext cx="55" cy="114"/>
              </a:xfrm>
              <a:custGeom>
                <a:avLst/>
                <a:gdLst>
                  <a:gd name="T0" fmla="*/ 54 w 55"/>
                  <a:gd name="T1" fmla="*/ 0 h 114"/>
                  <a:gd name="T2" fmla="*/ 0 w 55"/>
                  <a:gd name="T3" fmla="*/ 14 h 114"/>
                  <a:gd name="T4" fmla="*/ 0 w 55"/>
                  <a:gd name="T5" fmla="*/ 113 h 114"/>
                  <a:gd name="T6" fmla="*/ 54 w 55"/>
                  <a:gd name="T7" fmla="*/ 98 h 114"/>
                  <a:gd name="T8" fmla="*/ 54 w 55"/>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14">
                    <a:moveTo>
                      <a:pt x="54" y="0"/>
                    </a:moveTo>
                    <a:lnTo>
                      <a:pt x="0" y="14"/>
                    </a:lnTo>
                    <a:lnTo>
                      <a:pt x="0" y="113"/>
                    </a:lnTo>
                    <a:lnTo>
                      <a:pt x="54" y="98"/>
                    </a:lnTo>
                    <a:lnTo>
                      <a:pt x="54"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08" name="Group 243"/>
            <p:cNvGrpSpPr>
              <a:grpSpLocks/>
            </p:cNvGrpSpPr>
            <p:nvPr/>
          </p:nvGrpSpPr>
          <p:grpSpPr bwMode="auto">
            <a:xfrm>
              <a:off x="3877" y="3194"/>
              <a:ext cx="78" cy="122"/>
              <a:chOff x="3728" y="3194"/>
              <a:chExt cx="78" cy="122"/>
            </a:xfrm>
          </p:grpSpPr>
          <p:sp>
            <p:nvSpPr>
              <p:cNvPr id="221" name="Freeform 244"/>
              <p:cNvSpPr>
                <a:spLocks/>
              </p:cNvSpPr>
              <p:nvPr/>
            </p:nvSpPr>
            <p:spPr bwMode="auto">
              <a:xfrm>
                <a:off x="3728" y="3205"/>
                <a:ext cx="23" cy="111"/>
              </a:xfrm>
              <a:custGeom>
                <a:avLst/>
                <a:gdLst>
                  <a:gd name="T0" fmla="*/ 0 w 23"/>
                  <a:gd name="T1" fmla="*/ 0 h 111"/>
                  <a:gd name="T2" fmla="*/ 0 w 23"/>
                  <a:gd name="T3" fmla="*/ 97 h 111"/>
                  <a:gd name="T4" fmla="*/ 22 w 23"/>
                  <a:gd name="T5" fmla="*/ 110 h 111"/>
                  <a:gd name="T6" fmla="*/ 22 w 23"/>
                  <a:gd name="T7" fmla="*/ 11 h 111"/>
                  <a:gd name="T8" fmla="*/ 0 w 23"/>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11">
                    <a:moveTo>
                      <a:pt x="0" y="0"/>
                    </a:moveTo>
                    <a:lnTo>
                      <a:pt x="0" y="97"/>
                    </a:lnTo>
                    <a:lnTo>
                      <a:pt x="22" y="110"/>
                    </a:lnTo>
                    <a:lnTo>
                      <a:pt x="22" y="1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22" name="Freeform 245"/>
              <p:cNvSpPr>
                <a:spLocks/>
              </p:cNvSpPr>
              <p:nvPr/>
            </p:nvSpPr>
            <p:spPr bwMode="auto">
              <a:xfrm>
                <a:off x="3728" y="3197"/>
                <a:ext cx="78" cy="38"/>
              </a:xfrm>
              <a:custGeom>
                <a:avLst/>
                <a:gdLst>
                  <a:gd name="T0" fmla="*/ 0 w 78"/>
                  <a:gd name="T1" fmla="*/ 15 h 38"/>
                  <a:gd name="T2" fmla="*/ 53 w 78"/>
                  <a:gd name="T3" fmla="*/ 0 h 38"/>
                  <a:gd name="T4" fmla="*/ 77 w 78"/>
                  <a:gd name="T5" fmla="*/ 12 h 38"/>
                  <a:gd name="T6" fmla="*/ 50 w 78"/>
                  <a:gd name="T7" fmla="*/ 37 h 38"/>
                  <a:gd name="T8" fmla="*/ 22 w 78"/>
                  <a:gd name="T9" fmla="*/ 26 h 38"/>
                  <a:gd name="T10" fmla="*/ 0 w 78"/>
                  <a:gd name="T11" fmla="*/ 15 h 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8" h="38">
                    <a:moveTo>
                      <a:pt x="0" y="15"/>
                    </a:moveTo>
                    <a:lnTo>
                      <a:pt x="53" y="0"/>
                    </a:lnTo>
                    <a:lnTo>
                      <a:pt x="77" y="12"/>
                    </a:lnTo>
                    <a:lnTo>
                      <a:pt x="50" y="37"/>
                    </a:lnTo>
                    <a:lnTo>
                      <a:pt x="22" y="26"/>
                    </a:lnTo>
                    <a:lnTo>
                      <a:pt x="0" y="15"/>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23" name="Freeform 246"/>
              <p:cNvSpPr>
                <a:spLocks/>
              </p:cNvSpPr>
              <p:nvPr/>
            </p:nvSpPr>
            <p:spPr bwMode="auto">
              <a:xfrm>
                <a:off x="3748" y="3194"/>
                <a:ext cx="56" cy="114"/>
              </a:xfrm>
              <a:custGeom>
                <a:avLst/>
                <a:gdLst>
                  <a:gd name="T0" fmla="*/ 55 w 56"/>
                  <a:gd name="T1" fmla="*/ 0 h 114"/>
                  <a:gd name="T2" fmla="*/ 0 w 56"/>
                  <a:gd name="T3" fmla="*/ 14 h 114"/>
                  <a:gd name="T4" fmla="*/ 0 w 56"/>
                  <a:gd name="T5" fmla="*/ 113 h 114"/>
                  <a:gd name="T6" fmla="*/ 55 w 56"/>
                  <a:gd name="T7" fmla="*/ 98 h 114"/>
                  <a:gd name="T8" fmla="*/ 55 w 56"/>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114">
                    <a:moveTo>
                      <a:pt x="55" y="0"/>
                    </a:moveTo>
                    <a:lnTo>
                      <a:pt x="0" y="14"/>
                    </a:lnTo>
                    <a:lnTo>
                      <a:pt x="0" y="113"/>
                    </a:lnTo>
                    <a:lnTo>
                      <a:pt x="55" y="98"/>
                    </a:lnTo>
                    <a:lnTo>
                      <a:pt x="55"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09" name="Group 247"/>
            <p:cNvGrpSpPr>
              <a:grpSpLocks/>
            </p:cNvGrpSpPr>
            <p:nvPr/>
          </p:nvGrpSpPr>
          <p:grpSpPr bwMode="auto">
            <a:xfrm>
              <a:off x="4300" y="3061"/>
              <a:ext cx="78" cy="121"/>
              <a:chOff x="4151" y="3061"/>
              <a:chExt cx="78" cy="121"/>
            </a:xfrm>
          </p:grpSpPr>
          <p:sp>
            <p:nvSpPr>
              <p:cNvPr id="218" name="Freeform 248"/>
              <p:cNvSpPr>
                <a:spLocks/>
              </p:cNvSpPr>
              <p:nvPr/>
            </p:nvSpPr>
            <p:spPr bwMode="auto">
              <a:xfrm>
                <a:off x="4151" y="3071"/>
                <a:ext cx="24" cy="111"/>
              </a:xfrm>
              <a:custGeom>
                <a:avLst/>
                <a:gdLst>
                  <a:gd name="T0" fmla="*/ 0 w 24"/>
                  <a:gd name="T1" fmla="*/ 0 h 111"/>
                  <a:gd name="T2" fmla="*/ 0 w 24"/>
                  <a:gd name="T3" fmla="*/ 97 h 111"/>
                  <a:gd name="T4" fmla="*/ 23 w 24"/>
                  <a:gd name="T5" fmla="*/ 110 h 111"/>
                  <a:gd name="T6" fmla="*/ 23 w 24"/>
                  <a:gd name="T7" fmla="*/ 11 h 111"/>
                  <a:gd name="T8" fmla="*/ 0 w 24"/>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111">
                    <a:moveTo>
                      <a:pt x="0" y="0"/>
                    </a:moveTo>
                    <a:lnTo>
                      <a:pt x="0" y="97"/>
                    </a:lnTo>
                    <a:lnTo>
                      <a:pt x="23" y="110"/>
                    </a:lnTo>
                    <a:lnTo>
                      <a:pt x="23" y="1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19" name="Freeform 249"/>
              <p:cNvSpPr>
                <a:spLocks/>
              </p:cNvSpPr>
              <p:nvPr/>
            </p:nvSpPr>
            <p:spPr bwMode="auto">
              <a:xfrm>
                <a:off x="4151" y="3064"/>
                <a:ext cx="78" cy="38"/>
              </a:xfrm>
              <a:custGeom>
                <a:avLst/>
                <a:gdLst>
                  <a:gd name="T0" fmla="*/ 0 w 78"/>
                  <a:gd name="T1" fmla="*/ 15 h 38"/>
                  <a:gd name="T2" fmla="*/ 53 w 78"/>
                  <a:gd name="T3" fmla="*/ 0 h 38"/>
                  <a:gd name="T4" fmla="*/ 77 w 78"/>
                  <a:gd name="T5" fmla="*/ 12 h 38"/>
                  <a:gd name="T6" fmla="*/ 50 w 78"/>
                  <a:gd name="T7" fmla="*/ 37 h 38"/>
                  <a:gd name="T8" fmla="*/ 22 w 78"/>
                  <a:gd name="T9" fmla="*/ 26 h 38"/>
                  <a:gd name="T10" fmla="*/ 0 w 78"/>
                  <a:gd name="T11" fmla="*/ 15 h 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8" h="38">
                    <a:moveTo>
                      <a:pt x="0" y="15"/>
                    </a:moveTo>
                    <a:lnTo>
                      <a:pt x="53" y="0"/>
                    </a:lnTo>
                    <a:lnTo>
                      <a:pt x="77" y="12"/>
                    </a:lnTo>
                    <a:lnTo>
                      <a:pt x="50" y="37"/>
                    </a:lnTo>
                    <a:lnTo>
                      <a:pt x="22" y="26"/>
                    </a:lnTo>
                    <a:lnTo>
                      <a:pt x="0" y="15"/>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20" name="Freeform 250"/>
              <p:cNvSpPr>
                <a:spLocks/>
              </p:cNvSpPr>
              <p:nvPr/>
            </p:nvSpPr>
            <p:spPr bwMode="auto">
              <a:xfrm>
                <a:off x="4172" y="3061"/>
                <a:ext cx="55" cy="114"/>
              </a:xfrm>
              <a:custGeom>
                <a:avLst/>
                <a:gdLst>
                  <a:gd name="T0" fmla="*/ 54 w 55"/>
                  <a:gd name="T1" fmla="*/ 0 h 114"/>
                  <a:gd name="T2" fmla="*/ 0 w 55"/>
                  <a:gd name="T3" fmla="*/ 14 h 114"/>
                  <a:gd name="T4" fmla="*/ 0 w 55"/>
                  <a:gd name="T5" fmla="*/ 113 h 114"/>
                  <a:gd name="T6" fmla="*/ 54 w 55"/>
                  <a:gd name="T7" fmla="*/ 98 h 114"/>
                  <a:gd name="T8" fmla="*/ 54 w 55"/>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14">
                    <a:moveTo>
                      <a:pt x="54" y="0"/>
                    </a:moveTo>
                    <a:lnTo>
                      <a:pt x="0" y="14"/>
                    </a:lnTo>
                    <a:lnTo>
                      <a:pt x="0" y="113"/>
                    </a:lnTo>
                    <a:lnTo>
                      <a:pt x="54" y="98"/>
                    </a:lnTo>
                    <a:lnTo>
                      <a:pt x="54"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10" name="Group 251"/>
            <p:cNvGrpSpPr>
              <a:grpSpLocks/>
            </p:cNvGrpSpPr>
            <p:nvPr/>
          </p:nvGrpSpPr>
          <p:grpSpPr bwMode="auto">
            <a:xfrm>
              <a:off x="4419" y="3020"/>
              <a:ext cx="78" cy="122"/>
              <a:chOff x="4270" y="3020"/>
              <a:chExt cx="78" cy="122"/>
            </a:xfrm>
          </p:grpSpPr>
          <p:sp>
            <p:nvSpPr>
              <p:cNvPr id="215" name="Freeform 252"/>
              <p:cNvSpPr>
                <a:spLocks/>
              </p:cNvSpPr>
              <p:nvPr/>
            </p:nvSpPr>
            <p:spPr bwMode="auto">
              <a:xfrm>
                <a:off x="4270" y="3031"/>
                <a:ext cx="23" cy="111"/>
              </a:xfrm>
              <a:custGeom>
                <a:avLst/>
                <a:gdLst>
                  <a:gd name="T0" fmla="*/ 0 w 23"/>
                  <a:gd name="T1" fmla="*/ 0 h 111"/>
                  <a:gd name="T2" fmla="*/ 0 w 23"/>
                  <a:gd name="T3" fmla="*/ 97 h 111"/>
                  <a:gd name="T4" fmla="*/ 22 w 23"/>
                  <a:gd name="T5" fmla="*/ 110 h 111"/>
                  <a:gd name="T6" fmla="*/ 22 w 23"/>
                  <a:gd name="T7" fmla="*/ 11 h 111"/>
                  <a:gd name="T8" fmla="*/ 0 w 23"/>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11">
                    <a:moveTo>
                      <a:pt x="0" y="0"/>
                    </a:moveTo>
                    <a:lnTo>
                      <a:pt x="0" y="97"/>
                    </a:lnTo>
                    <a:lnTo>
                      <a:pt x="22" y="110"/>
                    </a:lnTo>
                    <a:lnTo>
                      <a:pt x="22" y="1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16" name="Freeform 253"/>
              <p:cNvSpPr>
                <a:spLocks/>
              </p:cNvSpPr>
              <p:nvPr/>
            </p:nvSpPr>
            <p:spPr bwMode="auto">
              <a:xfrm>
                <a:off x="4270" y="3023"/>
                <a:ext cx="78" cy="39"/>
              </a:xfrm>
              <a:custGeom>
                <a:avLst/>
                <a:gdLst>
                  <a:gd name="T0" fmla="*/ 0 w 78"/>
                  <a:gd name="T1" fmla="*/ 15 h 39"/>
                  <a:gd name="T2" fmla="*/ 53 w 78"/>
                  <a:gd name="T3" fmla="*/ 0 h 39"/>
                  <a:gd name="T4" fmla="*/ 77 w 78"/>
                  <a:gd name="T5" fmla="*/ 12 h 39"/>
                  <a:gd name="T6" fmla="*/ 50 w 78"/>
                  <a:gd name="T7" fmla="*/ 38 h 39"/>
                  <a:gd name="T8" fmla="*/ 22 w 78"/>
                  <a:gd name="T9" fmla="*/ 26 h 39"/>
                  <a:gd name="T10" fmla="*/ 0 w 78"/>
                  <a:gd name="T11" fmla="*/ 15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8" h="39">
                    <a:moveTo>
                      <a:pt x="0" y="15"/>
                    </a:moveTo>
                    <a:lnTo>
                      <a:pt x="53" y="0"/>
                    </a:lnTo>
                    <a:lnTo>
                      <a:pt x="77" y="12"/>
                    </a:lnTo>
                    <a:lnTo>
                      <a:pt x="50" y="38"/>
                    </a:lnTo>
                    <a:lnTo>
                      <a:pt x="22" y="26"/>
                    </a:lnTo>
                    <a:lnTo>
                      <a:pt x="0" y="15"/>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17" name="Freeform 254"/>
              <p:cNvSpPr>
                <a:spLocks/>
              </p:cNvSpPr>
              <p:nvPr/>
            </p:nvSpPr>
            <p:spPr bwMode="auto">
              <a:xfrm>
                <a:off x="4291" y="3020"/>
                <a:ext cx="55" cy="114"/>
              </a:xfrm>
              <a:custGeom>
                <a:avLst/>
                <a:gdLst>
                  <a:gd name="T0" fmla="*/ 54 w 55"/>
                  <a:gd name="T1" fmla="*/ 0 h 114"/>
                  <a:gd name="T2" fmla="*/ 0 w 55"/>
                  <a:gd name="T3" fmla="*/ 14 h 114"/>
                  <a:gd name="T4" fmla="*/ 0 w 55"/>
                  <a:gd name="T5" fmla="*/ 113 h 114"/>
                  <a:gd name="T6" fmla="*/ 54 w 55"/>
                  <a:gd name="T7" fmla="*/ 98 h 114"/>
                  <a:gd name="T8" fmla="*/ 54 w 55"/>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14">
                    <a:moveTo>
                      <a:pt x="54" y="0"/>
                    </a:moveTo>
                    <a:lnTo>
                      <a:pt x="0" y="14"/>
                    </a:lnTo>
                    <a:lnTo>
                      <a:pt x="0" y="113"/>
                    </a:lnTo>
                    <a:lnTo>
                      <a:pt x="54" y="98"/>
                    </a:lnTo>
                    <a:lnTo>
                      <a:pt x="54"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11" name="Group 255"/>
            <p:cNvGrpSpPr>
              <a:grpSpLocks/>
            </p:cNvGrpSpPr>
            <p:nvPr/>
          </p:nvGrpSpPr>
          <p:grpSpPr bwMode="auto">
            <a:xfrm>
              <a:off x="4582" y="2959"/>
              <a:ext cx="77" cy="122"/>
              <a:chOff x="4433" y="2959"/>
              <a:chExt cx="77" cy="122"/>
            </a:xfrm>
          </p:grpSpPr>
          <p:sp>
            <p:nvSpPr>
              <p:cNvPr id="212" name="Freeform 256"/>
              <p:cNvSpPr>
                <a:spLocks/>
              </p:cNvSpPr>
              <p:nvPr/>
            </p:nvSpPr>
            <p:spPr bwMode="auto">
              <a:xfrm>
                <a:off x="4433" y="2970"/>
                <a:ext cx="23" cy="111"/>
              </a:xfrm>
              <a:custGeom>
                <a:avLst/>
                <a:gdLst>
                  <a:gd name="T0" fmla="*/ 0 w 23"/>
                  <a:gd name="T1" fmla="*/ 0 h 111"/>
                  <a:gd name="T2" fmla="*/ 0 w 23"/>
                  <a:gd name="T3" fmla="*/ 97 h 111"/>
                  <a:gd name="T4" fmla="*/ 22 w 23"/>
                  <a:gd name="T5" fmla="*/ 110 h 111"/>
                  <a:gd name="T6" fmla="*/ 22 w 23"/>
                  <a:gd name="T7" fmla="*/ 11 h 111"/>
                  <a:gd name="T8" fmla="*/ 0 w 23"/>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11">
                    <a:moveTo>
                      <a:pt x="0" y="0"/>
                    </a:moveTo>
                    <a:lnTo>
                      <a:pt x="0" y="97"/>
                    </a:lnTo>
                    <a:lnTo>
                      <a:pt x="22" y="110"/>
                    </a:lnTo>
                    <a:lnTo>
                      <a:pt x="22" y="1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13" name="Freeform 257"/>
              <p:cNvSpPr>
                <a:spLocks/>
              </p:cNvSpPr>
              <p:nvPr/>
            </p:nvSpPr>
            <p:spPr bwMode="auto">
              <a:xfrm>
                <a:off x="4433" y="2962"/>
                <a:ext cx="77" cy="39"/>
              </a:xfrm>
              <a:custGeom>
                <a:avLst/>
                <a:gdLst>
                  <a:gd name="T0" fmla="*/ 0 w 77"/>
                  <a:gd name="T1" fmla="*/ 15 h 39"/>
                  <a:gd name="T2" fmla="*/ 52 w 77"/>
                  <a:gd name="T3" fmla="*/ 0 h 39"/>
                  <a:gd name="T4" fmla="*/ 76 w 77"/>
                  <a:gd name="T5" fmla="*/ 12 h 39"/>
                  <a:gd name="T6" fmla="*/ 50 w 77"/>
                  <a:gd name="T7" fmla="*/ 38 h 39"/>
                  <a:gd name="T8" fmla="*/ 22 w 77"/>
                  <a:gd name="T9" fmla="*/ 26 h 39"/>
                  <a:gd name="T10" fmla="*/ 0 w 77"/>
                  <a:gd name="T11" fmla="*/ 15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39">
                    <a:moveTo>
                      <a:pt x="0" y="15"/>
                    </a:moveTo>
                    <a:lnTo>
                      <a:pt x="52" y="0"/>
                    </a:lnTo>
                    <a:lnTo>
                      <a:pt x="76" y="12"/>
                    </a:lnTo>
                    <a:lnTo>
                      <a:pt x="50" y="38"/>
                    </a:lnTo>
                    <a:lnTo>
                      <a:pt x="22" y="26"/>
                    </a:lnTo>
                    <a:lnTo>
                      <a:pt x="0" y="15"/>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14" name="Freeform 258"/>
              <p:cNvSpPr>
                <a:spLocks/>
              </p:cNvSpPr>
              <p:nvPr/>
            </p:nvSpPr>
            <p:spPr bwMode="auto">
              <a:xfrm>
                <a:off x="4453" y="2959"/>
                <a:ext cx="55" cy="114"/>
              </a:xfrm>
              <a:custGeom>
                <a:avLst/>
                <a:gdLst>
                  <a:gd name="T0" fmla="*/ 54 w 55"/>
                  <a:gd name="T1" fmla="*/ 0 h 114"/>
                  <a:gd name="T2" fmla="*/ 0 w 55"/>
                  <a:gd name="T3" fmla="*/ 14 h 114"/>
                  <a:gd name="T4" fmla="*/ 0 w 55"/>
                  <a:gd name="T5" fmla="*/ 113 h 114"/>
                  <a:gd name="T6" fmla="*/ 54 w 55"/>
                  <a:gd name="T7" fmla="*/ 98 h 114"/>
                  <a:gd name="T8" fmla="*/ 54 w 55"/>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14">
                    <a:moveTo>
                      <a:pt x="54" y="0"/>
                    </a:moveTo>
                    <a:lnTo>
                      <a:pt x="0" y="14"/>
                    </a:lnTo>
                    <a:lnTo>
                      <a:pt x="0" y="113"/>
                    </a:lnTo>
                    <a:lnTo>
                      <a:pt x="54" y="98"/>
                    </a:lnTo>
                    <a:lnTo>
                      <a:pt x="54"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grpSp>
        <p:nvGrpSpPr>
          <p:cNvPr id="260" name="Group 3"/>
          <p:cNvGrpSpPr>
            <a:grpSpLocks/>
          </p:cNvGrpSpPr>
          <p:nvPr/>
        </p:nvGrpSpPr>
        <p:grpSpPr bwMode="auto">
          <a:xfrm>
            <a:off x="10051677" y="4341404"/>
            <a:ext cx="590550" cy="622300"/>
            <a:chOff x="4143" y="748"/>
            <a:chExt cx="372" cy="392"/>
          </a:xfrm>
        </p:grpSpPr>
        <p:sp>
          <p:nvSpPr>
            <p:cNvPr id="261" name="Freeform 4"/>
            <p:cNvSpPr>
              <a:spLocks/>
            </p:cNvSpPr>
            <p:nvPr/>
          </p:nvSpPr>
          <p:spPr bwMode="auto">
            <a:xfrm>
              <a:off x="4144" y="833"/>
              <a:ext cx="97" cy="307"/>
            </a:xfrm>
            <a:custGeom>
              <a:avLst/>
              <a:gdLst>
                <a:gd name="T0" fmla="*/ 96 w 97"/>
                <a:gd name="T1" fmla="*/ 306 h 307"/>
                <a:gd name="T2" fmla="*/ 96 w 97"/>
                <a:gd name="T3" fmla="*/ 39 h 307"/>
                <a:gd name="T4" fmla="*/ 0 w 97"/>
                <a:gd name="T5" fmla="*/ 0 h 307"/>
                <a:gd name="T6" fmla="*/ 0 w 97"/>
                <a:gd name="T7" fmla="*/ 266 h 307"/>
                <a:gd name="T8" fmla="*/ 96 w 97"/>
                <a:gd name="T9" fmla="*/ 306 h 3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307">
                  <a:moveTo>
                    <a:pt x="96" y="306"/>
                  </a:moveTo>
                  <a:lnTo>
                    <a:pt x="96" y="39"/>
                  </a:lnTo>
                  <a:lnTo>
                    <a:pt x="0" y="0"/>
                  </a:lnTo>
                  <a:lnTo>
                    <a:pt x="0" y="266"/>
                  </a:lnTo>
                  <a:lnTo>
                    <a:pt x="96" y="306"/>
                  </a:lnTo>
                </a:path>
              </a:pathLst>
            </a:custGeom>
            <a:solidFill>
              <a:srgbClr val="0099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62" name="Freeform 5"/>
            <p:cNvSpPr>
              <a:spLocks/>
            </p:cNvSpPr>
            <p:nvPr/>
          </p:nvSpPr>
          <p:spPr bwMode="auto">
            <a:xfrm>
              <a:off x="4143" y="748"/>
              <a:ext cx="372" cy="182"/>
            </a:xfrm>
            <a:custGeom>
              <a:avLst/>
              <a:gdLst>
                <a:gd name="T0" fmla="*/ 371 w 372"/>
                <a:gd name="T1" fmla="*/ 39 h 182"/>
                <a:gd name="T2" fmla="*/ 274 w 372"/>
                <a:gd name="T3" fmla="*/ 0 h 182"/>
                <a:gd name="T4" fmla="*/ 0 w 372"/>
                <a:gd name="T5" fmla="*/ 84 h 182"/>
                <a:gd name="T6" fmla="*/ 98 w 372"/>
                <a:gd name="T7" fmla="*/ 124 h 182"/>
                <a:gd name="T8" fmla="*/ 268 w 372"/>
                <a:gd name="T9" fmla="*/ 181 h 182"/>
                <a:gd name="T10" fmla="*/ 371 w 372"/>
                <a:gd name="T11" fmla="*/ 39 h 1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182">
                  <a:moveTo>
                    <a:pt x="371" y="39"/>
                  </a:moveTo>
                  <a:lnTo>
                    <a:pt x="274" y="0"/>
                  </a:lnTo>
                  <a:lnTo>
                    <a:pt x="0" y="84"/>
                  </a:lnTo>
                  <a:lnTo>
                    <a:pt x="98" y="124"/>
                  </a:lnTo>
                  <a:lnTo>
                    <a:pt x="268" y="181"/>
                  </a:lnTo>
                  <a:lnTo>
                    <a:pt x="371" y="39"/>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63" name="Freeform 6"/>
            <p:cNvSpPr>
              <a:spLocks/>
            </p:cNvSpPr>
            <p:nvPr/>
          </p:nvSpPr>
          <p:spPr bwMode="auto">
            <a:xfrm>
              <a:off x="4240" y="788"/>
              <a:ext cx="274" cy="352"/>
            </a:xfrm>
            <a:custGeom>
              <a:avLst/>
              <a:gdLst>
                <a:gd name="T0" fmla="*/ 273 w 274"/>
                <a:gd name="T1" fmla="*/ 266 h 352"/>
                <a:gd name="T2" fmla="*/ 273 w 274"/>
                <a:gd name="T3" fmla="*/ 0 h 352"/>
                <a:gd name="T4" fmla="*/ 0 w 274"/>
                <a:gd name="T5" fmla="*/ 84 h 352"/>
                <a:gd name="T6" fmla="*/ 0 w 274"/>
                <a:gd name="T7" fmla="*/ 351 h 352"/>
                <a:gd name="T8" fmla="*/ 273 w 274"/>
                <a:gd name="T9" fmla="*/ 266 h 3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4" h="352">
                  <a:moveTo>
                    <a:pt x="273" y="266"/>
                  </a:moveTo>
                  <a:lnTo>
                    <a:pt x="273" y="0"/>
                  </a:lnTo>
                  <a:lnTo>
                    <a:pt x="0" y="84"/>
                  </a:lnTo>
                  <a:lnTo>
                    <a:pt x="0" y="351"/>
                  </a:lnTo>
                  <a:lnTo>
                    <a:pt x="273" y="266"/>
                  </a:lnTo>
                </a:path>
              </a:pathLst>
            </a:custGeom>
            <a:solidFill>
              <a:srgbClr val="99FF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264" name="Rectangle 7"/>
          <p:cNvSpPr>
            <a:spLocks noChangeArrowheads="1"/>
          </p:cNvSpPr>
          <p:nvPr/>
        </p:nvSpPr>
        <p:spPr bwMode="auto">
          <a:xfrm>
            <a:off x="9084096" y="3289918"/>
            <a:ext cx="2135188" cy="637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pPr>
            <a:r>
              <a:rPr lang="en-US" sz="1800"/>
              <a:t>Index-organized</a:t>
            </a:r>
            <a:br>
              <a:rPr lang="en-US" sz="1800"/>
            </a:br>
            <a:r>
              <a:rPr lang="en-US" sz="1800" smtClean="0"/>
              <a:t>table segment</a:t>
            </a:r>
            <a:endParaRPr lang="en-US" sz="1800"/>
          </a:p>
        </p:txBody>
      </p:sp>
      <p:grpSp>
        <p:nvGrpSpPr>
          <p:cNvPr id="265" name="Group 8"/>
          <p:cNvGrpSpPr>
            <a:grpSpLocks/>
          </p:cNvGrpSpPr>
          <p:nvPr/>
        </p:nvGrpSpPr>
        <p:grpSpPr bwMode="auto">
          <a:xfrm>
            <a:off x="9337302" y="2232743"/>
            <a:ext cx="1628775" cy="930275"/>
            <a:chOff x="951" y="916"/>
            <a:chExt cx="1026" cy="586"/>
          </a:xfrm>
        </p:grpSpPr>
        <p:grpSp>
          <p:nvGrpSpPr>
            <p:cNvPr id="266" name="Group 9"/>
            <p:cNvGrpSpPr>
              <a:grpSpLocks/>
            </p:cNvGrpSpPr>
            <p:nvPr/>
          </p:nvGrpSpPr>
          <p:grpSpPr bwMode="auto">
            <a:xfrm>
              <a:off x="951" y="916"/>
              <a:ext cx="1026" cy="586"/>
              <a:chOff x="951" y="916"/>
              <a:chExt cx="1026" cy="586"/>
            </a:xfrm>
          </p:grpSpPr>
          <p:sp>
            <p:nvSpPr>
              <p:cNvPr id="273" name="Freeform 10"/>
              <p:cNvSpPr>
                <a:spLocks/>
              </p:cNvSpPr>
              <p:nvPr/>
            </p:nvSpPr>
            <p:spPr bwMode="auto">
              <a:xfrm>
                <a:off x="1166" y="1080"/>
                <a:ext cx="329" cy="177"/>
              </a:xfrm>
              <a:custGeom>
                <a:avLst/>
                <a:gdLst>
                  <a:gd name="T0" fmla="*/ 286 w 329"/>
                  <a:gd name="T1" fmla="*/ 128 h 177"/>
                  <a:gd name="T2" fmla="*/ 325 w 329"/>
                  <a:gd name="T3" fmla="*/ 118 h 177"/>
                  <a:gd name="T4" fmla="*/ 328 w 329"/>
                  <a:gd name="T5" fmla="*/ 176 h 177"/>
                  <a:gd name="T6" fmla="*/ 189 w 329"/>
                  <a:gd name="T7" fmla="*/ 155 h 177"/>
                  <a:gd name="T8" fmla="*/ 231 w 329"/>
                  <a:gd name="T9" fmla="*/ 143 h 177"/>
                  <a:gd name="T10" fmla="*/ 0 w 329"/>
                  <a:gd name="T11" fmla="*/ 17 h 177"/>
                  <a:gd name="T12" fmla="*/ 59 w 329"/>
                  <a:gd name="T13" fmla="*/ 0 h 177"/>
                  <a:gd name="T14" fmla="*/ 286 w 329"/>
                  <a:gd name="T15" fmla="*/ 128 h 17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9" h="177">
                    <a:moveTo>
                      <a:pt x="286" y="128"/>
                    </a:moveTo>
                    <a:lnTo>
                      <a:pt x="325" y="118"/>
                    </a:lnTo>
                    <a:lnTo>
                      <a:pt x="328" y="176"/>
                    </a:lnTo>
                    <a:lnTo>
                      <a:pt x="189" y="155"/>
                    </a:lnTo>
                    <a:lnTo>
                      <a:pt x="231" y="143"/>
                    </a:lnTo>
                    <a:lnTo>
                      <a:pt x="0" y="17"/>
                    </a:lnTo>
                    <a:lnTo>
                      <a:pt x="59" y="0"/>
                    </a:lnTo>
                    <a:lnTo>
                      <a:pt x="286" y="128"/>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74" name="Freeform 11"/>
              <p:cNvSpPr>
                <a:spLocks/>
              </p:cNvSpPr>
              <p:nvPr/>
            </p:nvSpPr>
            <p:spPr bwMode="auto">
              <a:xfrm>
                <a:off x="1057" y="1074"/>
                <a:ext cx="633" cy="243"/>
              </a:xfrm>
              <a:custGeom>
                <a:avLst/>
                <a:gdLst>
                  <a:gd name="T0" fmla="*/ 0 w 633"/>
                  <a:gd name="T1" fmla="*/ 139 h 243"/>
                  <a:gd name="T2" fmla="*/ 128 w 633"/>
                  <a:gd name="T3" fmla="*/ 208 h 243"/>
                  <a:gd name="T4" fmla="*/ 86 w 633"/>
                  <a:gd name="T5" fmla="*/ 221 h 243"/>
                  <a:gd name="T6" fmla="*/ 225 w 633"/>
                  <a:gd name="T7" fmla="*/ 242 h 243"/>
                  <a:gd name="T8" fmla="*/ 221 w 633"/>
                  <a:gd name="T9" fmla="*/ 183 h 243"/>
                  <a:gd name="T10" fmla="*/ 183 w 633"/>
                  <a:gd name="T11" fmla="*/ 194 h 243"/>
                  <a:gd name="T12" fmla="*/ 102 w 633"/>
                  <a:gd name="T13" fmla="*/ 148 h 243"/>
                  <a:gd name="T14" fmla="*/ 453 w 633"/>
                  <a:gd name="T15" fmla="*/ 42 h 243"/>
                  <a:gd name="T16" fmla="*/ 535 w 633"/>
                  <a:gd name="T17" fmla="*/ 86 h 243"/>
                  <a:gd name="T18" fmla="*/ 493 w 633"/>
                  <a:gd name="T19" fmla="*/ 99 h 243"/>
                  <a:gd name="T20" fmla="*/ 632 w 633"/>
                  <a:gd name="T21" fmla="*/ 120 h 243"/>
                  <a:gd name="T22" fmla="*/ 628 w 633"/>
                  <a:gd name="T23" fmla="*/ 61 h 243"/>
                  <a:gd name="T24" fmla="*/ 590 w 633"/>
                  <a:gd name="T25" fmla="*/ 71 h 243"/>
                  <a:gd name="T26" fmla="*/ 465 w 633"/>
                  <a:gd name="T27" fmla="*/ 0 h 243"/>
                  <a:gd name="T28" fmla="*/ 0 w 633"/>
                  <a:gd name="T29" fmla="*/ 139 h 2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33" h="243">
                    <a:moveTo>
                      <a:pt x="0" y="139"/>
                    </a:moveTo>
                    <a:lnTo>
                      <a:pt x="128" y="208"/>
                    </a:lnTo>
                    <a:lnTo>
                      <a:pt x="86" y="221"/>
                    </a:lnTo>
                    <a:lnTo>
                      <a:pt x="225" y="242"/>
                    </a:lnTo>
                    <a:lnTo>
                      <a:pt x="221" y="183"/>
                    </a:lnTo>
                    <a:lnTo>
                      <a:pt x="183" y="194"/>
                    </a:lnTo>
                    <a:lnTo>
                      <a:pt x="102" y="148"/>
                    </a:lnTo>
                    <a:lnTo>
                      <a:pt x="453" y="42"/>
                    </a:lnTo>
                    <a:lnTo>
                      <a:pt x="535" y="86"/>
                    </a:lnTo>
                    <a:lnTo>
                      <a:pt x="493" y="99"/>
                    </a:lnTo>
                    <a:lnTo>
                      <a:pt x="632" y="120"/>
                    </a:lnTo>
                    <a:lnTo>
                      <a:pt x="628" y="61"/>
                    </a:lnTo>
                    <a:lnTo>
                      <a:pt x="590" y="71"/>
                    </a:lnTo>
                    <a:lnTo>
                      <a:pt x="465" y="0"/>
                    </a:lnTo>
                    <a:lnTo>
                      <a:pt x="0" y="139"/>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nvGrpSpPr>
              <p:cNvPr id="275" name="Group 12"/>
              <p:cNvGrpSpPr>
                <a:grpSpLocks/>
              </p:cNvGrpSpPr>
              <p:nvPr/>
            </p:nvGrpSpPr>
            <p:grpSpPr bwMode="auto">
              <a:xfrm>
                <a:off x="1057" y="1067"/>
                <a:ext cx="633" cy="243"/>
                <a:chOff x="1057" y="1067"/>
                <a:chExt cx="633" cy="243"/>
              </a:xfrm>
            </p:grpSpPr>
            <p:sp>
              <p:nvSpPr>
                <p:cNvPr id="296" name="Freeform 13"/>
                <p:cNvSpPr>
                  <a:spLocks/>
                </p:cNvSpPr>
                <p:nvPr/>
              </p:nvSpPr>
              <p:spPr bwMode="auto">
                <a:xfrm>
                  <a:off x="1166" y="1074"/>
                  <a:ext cx="329" cy="177"/>
                </a:xfrm>
                <a:custGeom>
                  <a:avLst/>
                  <a:gdLst>
                    <a:gd name="T0" fmla="*/ 286 w 329"/>
                    <a:gd name="T1" fmla="*/ 128 h 177"/>
                    <a:gd name="T2" fmla="*/ 325 w 329"/>
                    <a:gd name="T3" fmla="*/ 117 h 177"/>
                    <a:gd name="T4" fmla="*/ 328 w 329"/>
                    <a:gd name="T5" fmla="*/ 176 h 177"/>
                    <a:gd name="T6" fmla="*/ 189 w 329"/>
                    <a:gd name="T7" fmla="*/ 155 h 177"/>
                    <a:gd name="T8" fmla="*/ 231 w 329"/>
                    <a:gd name="T9" fmla="*/ 142 h 177"/>
                    <a:gd name="T10" fmla="*/ 0 w 329"/>
                    <a:gd name="T11" fmla="*/ 16 h 177"/>
                    <a:gd name="T12" fmla="*/ 59 w 329"/>
                    <a:gd name="T13" fmla="*/ 0 h 177"/>
                    <a:gd name="T14" fmla="*/ 286 w 329"/>
                    <a:gd name="T15" fmla="*/ 128 h 17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9" h="177">
                      <a:moveTo>
                        <a:pt x="286" y="128"/>
                      </a:moveTo>
                      <a:lnTo>
                        <a:pt x="325" y="117"/>
                      </a:lnTo>
                      <a:lnTo>
                        <a:pt x="328" y="176"/>
                      </a:lnTo>
                      <a:lnTo>
                        <a:pt x="189" y="155"/>
                      </a:lnTo>
                      <a:lnTo>
                        <a:pt x="231" y="142"/>
                      </a:lnTo>
                      <a:lnTo>
                        <a:pt x="0" y="16"/>
                      </a:lnTo>
                      <a:lnTo>
                        <a:pt x="59" y="0"/>
                      </a:lnTo>
                      <a:lnTo>
                        <a:pt x="286" y="128"/>
                      </a:lnTo>
                    </a:path>
                  </a:pathLst>
                </a:custGeom>
                <a:solidFill>
                  <a:srgbClr val="FF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97" name="Freeform 14"/>
                <p:cNvSpPr>
                  <a:spLocks/>
                </p:cNvSpPr>
                <p:nvPr/>
              </p:nvSpPr>
              <p:spPr bwMode="auto">
                <a:xfrm>
                  <a:off x="1057" y="1067"/>
                  <a:ext cx="633" cy="243"/>
                </a:xfrm>
                <a:custGeom>
                  <a:avLst/>
                  <a:gdLst>
                    <a:gd name="T0" fmla="*/ 0 w 633"/>
                    <a:gd name="T1" fmla="*/ 139 h 243"/>
                    <a:gd name="T2" fmla="*/ 128 w 633"/>
                    <a:gd name="T3" fmla="*/ 209 h 243"/>
                    <a:gd name="T4" fmla="*/ 86 w 633"/>
                    <a:gd name="T5" fmla="*/ 221 h 243"/>
                    <a:gd name="T6" fmla="*/ 225 w 633"/>
                    <a:gd name="T7" fmla="*/ 242 h 243"/>
                    <a:gd name="T8" fmla="*/ 221 w 633"/>
                    <a:gd name="T9" fmla="*/ 184 h 243"/>
                    <a:gd name="T10" fmla="*/ 183 w 633"/>
                    <a:gd name="T11" fmla="*/ 194 h 243"/>
                    <a:gd name="T12" fmla="*/ 102 w 633"/>
                    <a:gd name="T13" fmla="*/ 148 h 243"/>
                    <a:gd name="T14" fmla="*/ 453 w 633"/>
                    <a:gd name="T15" fmla="*/ 43 h 243"/>
                    <a:gd name="T16" fmla="*/ 535 w 633"/>
                    <a:gd name="T17" fmla="*/ 87 h 243"/>
                    <a:gd name="T18" fmla="*/ 493 w 633"/>
                    <a:gd name="T19" fmla="*/ 99 h 243"/>
                    <a:gd name="T20" fmla="*/ 632 w 633"/>
                    <a:gd name="T21" fmla="*/ 120 h 243"/>
                    <a:gd name="T22" fmla="*/ 628 w 633"/>
                    <a:gd name="T23" fmla="*/ 62 h 243"/>
                    <a:gd name="T24" fmla="*/ 590 w 633"/>
                    <a:gd name="T25" fmla="*/ 72 h 243"/>
                    <a:gd name="T26" fmla="*/ 465 w 633"/>
                    <a:gd name="T27" fmla="*/ 0 h 243"/>
                    <a:gd name="T28" fmla="*/ 0 w 633"/>
                    <a:gd name="T29" fmla="*/ 139 h 2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33" h="243">
                      <a:moveTo>
                        <a:pt x="0" y="139"/>
                      </a:moveTo>
                      <a:lnTo>
                        <a:pt x="128" y="209"/>
                      </a:lnTo>
                      <a:lnTo>
                        <a:pt x="86" y="221"/>
                      </a:lnTo>
                      <a:lnTo>
                        <a:pt x="225" y="242"/>
                      </a:lnTo>
                      <a:lnTo>
                        <a:pt x="221" y="184"/>
                      </a:lnTo>
                      <a:lnTo>
                        <a:pt x="183" y="194"/>
                      </a:lnTo>
                      <a:lnTo>
                        <a:pt x="102" y="148"/>
                      </a:lnTo>
                      <a:lnTo>
                        <a:pt x="453" y="43"/>
                      </a:lnTo>
                      <a:lnTo>
                        <a:pt x="535" y="87"/>
                      </a:lnTo>
                      <a:lnTo>
                        <a:pt x="493" y="99"/>
                      </a:lnTo>
                      <a:lnTo>
                        <a:pt x="632" y="120"/>
                      </a:lnTo>
                      <a:lnTo>
                        <a:pt x="628" y="62"/>
                      </a:lnTo>
                      <a:lnTo>
                        <a:pt x="590" y="72"/>
                      </a:lnTo>
                      <a:lnTo>
                        <a:pt x="465" y="0"/>
                      </a:lnTo>
                      <a:lnTo>
                        <a:pt x="0" y="139"/>
                      </a:lnTo>
                    </a:path>
                  </a:pathLst>
                </a:custGeom>
                <a:solidFill>
                  <a:srgbClr val="FF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76" name="Group 15"/>
              <p:cNvGrpSpPr>
                <a:grpSpLocks/>
              </p:cNvGrpSpPr>
              <p:nvPr/>
            </p:nvGrpSpPr>
            <p:grpSpPr bwMode="auto">
              <a:xfrm>
                <a:off x="951" y="916"/>
                <a:ext cx="352" cy="205"/>
                <a:chOff x="951" y="916"/>
                <a:chExt cx="352" cy="205"/>
              </a:xfrm>
            </p:grpSpPr>
            <p:sp>
              <p:nvSpPr>
                <p:cNvPr id="292" name="Freeform 16"/>
                <p:cNvSpPr>
                  <a:spLocks/>
                </p:cNvSpPr>
                <p:nvPr/>
              </p:nvSpPr>
              <p:spPr bwMode="auto">
                <a:xfrm>
                  <a:off x="951" y="968"/>
                  <a:ext cx="352" cy="153"/>
                </a:xfrm>
                <a:custGeom>
                  <a:avLst/>
                  <a:gdLst>
                    <a:gd name="T0" fmla="*/ 351 w 352"/>
                    <a:gd name="T1" fmla="*/ 108 h 153"/>
                    <a:gd name="T2" fmla="*/ 152 w 352"/>
                    <a:gd name="T3" fmla="*/ 0 h 153"/>
                    <a:gd name="T4" fmla="*/ 0 w 352"/>
                    <a:gd name="T5" fmla="*/ 38 h 153"/>
                    <a:gd name="T6" fmla="*/ 190 w 352"/>
                    <a:gd name="T7" fmla="*/ 152 h 153"/>
                    <a:gd name="T8" fmla="*/ 351 w 352"/>
                    <a:gd name="T9" fmla="*/ 108 h 1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3">
                      <a:moveTo>
                        <a:pt x="351" y="108"/>
                      </a:moveTo>
                      <a:lnTo>
                        <a:pt x="152" y="0"/>
                      </a:lnTo>
                      <a:lnTo>
                        <a:pt x="0" y="38"/>
                      </a:lnTo>
                      <a:lnTo>
                        <a:pt x="190" y="152"/>
                      </a:lnTo>
                      <a:lnTo>
                        <a:pt x="351" y="108"/>
                      </a:lnTo>
                    </a:path>
                  </a:pathLst>
                </a:custGeom>
                <a:solidFill>
                  <a:srgbClr val="0066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93" name="Freeform 17"/>
                <p:cNvSpPr>
                  <a:spLocks/>
                </p:cNvSpPr>
                <p:nvPr/>
              </p:nvSpPr>
              <p:spPr bwMode="auto">
                <a:xfrm>
                  <a:off x="951" y="954"/>
                  <a:ext cx="352" cy="152"/>
                </a:xfrm>
                <a:custGeom>
                  <a:avLst/>
                  <a:gdLst>
                    <a:gd name="T0" fmla="*/ 351 w 352"/>
                    <a:gd name="T1" fmla="*/ 107 h 152"/>
                    <a:gd name="T2" fmla="*/ 152 w 352"/>
                    <a:gd name="T3" fmla="*/ 0 h 152"/>
                    <a:gd name="T4" fmla="*/ 0 w 352"/>
                    <a:gd name="T5" fmla="*/ 37 h 152"/>
                    <a:gd name="T6" fmla="*/ 190 w 352"/>
                    <a:gd name="T7" fmla="*/ 151 h 152"/>
                    <a:gd name="T8" fmla="*/ 351 w 352"/>
                    <a:gd name="T9" fmla="*/ 107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2">
                      <a:moveTo>
                        <a:pt x="351" y="107"/>
                      </a:moveTo>
                      <a:lnTo>
                        <a:pt x="152" y="0"/>
                      </a:lnTo>
                      <a:lnTo>
                        <a:pt x="0" y="37"/>
                      </a:lnTo>
                      <a:lnTo>
                        <a:pt x="190" y="151"/>
                      </a:lnTo>
                      <a:lnTo>
                        <a:pt x="351" y="107"/>
                      </a:lnTo>
                    </a:path>
                  </a:pathLst>
                </a:custGeom>
                <a:solidFill>
                  <a:srgbClr val="0099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94" name="Freeform 18"/>
                <p:cNvSpPr>
                  <a:spLocks/>
                </p:cNvSpPr>
                <p:nvPr/>
              </p:nvSpPr>
              <p:spPr bwMode="auto">
                <a:xfrm>
                  <a:off x="951" y="934"/>
                  <a:ext cx="352" cy="152"/>
                </a:xfrm>
                <a:custGeom>
                  <a:avLst/>
                  <a:gdLst>
                    <a:gd name="T0" fmla="*/ 351 w 352"/>
                    <a:gd name="T1" fmla="*/ 108 h 152"/>
                    <a:gd name="T2" fmla="*/ 152 w 352"/>
                    <a:gd name="T3" fmla="*/ 0 h 152"/>
                    <a:gd name="T4" fmla="*/ 0 w 352"/>
                    <a:gd name="T5" fmla="*/ 38 h 152"/>
                    <a:gd name="T6" fmla="*/ 190 w 352"/>
                    <a:gd name="T7" fmla="*/ 151 h 152"/>
                    <a:gd name="T8" fmla="*/ 351 w 352"/>
                    <a:gd name="T9" fmla="*/ 108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2">
                      <a:moveTo>
                        <a:pt x="351" y="108"/>
                      </a:moveTo>
                      <a:lnTo>
                        <a:pt x="152" y="0"/>
                      </a:lnTo>
                      <a:lnTo>
                        <a:pt x="0" y="38"/>
                      </a:lnTo>
                      <a:lnTo>
                        <a:pt x="190" y="151"/>
                      </a:lnTo>
                      <a:lnTo>
                        <a:pt x="351" y="108"/>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95" name="Freeform 19"/>
                <p:cNvSpPr>
                  <a:spLocks/>
                </p:cNvSpPr>
                <p:nvPr/>
              </p:nvSpPr>
              <p:spPr bwMode="auto">
                <a:xfrm>
                  <a:off x="951" y="916"/>
                  <a:ext cx="352" cy="152"/>
                </a:xfrm>
                <a:custGeom>
                  <a:avLst/>
                  <a:gdLst>
                    <a:gd name="T0" fmla="*/ 351 w 352"/>
                    <a:gd name="T1" fmla="*/ 108 h 152"/>
                    <a:gd name="T2" fmla="*/ 152 w 352"/>
                    <a:gd name="T3" fmla="*/ 0 h 152"/>
                    <a:gd name="T4" fmla="*/ 0 w 352"/>
                    <a:gd name="T5" fmla="*/ 37 h 152"/>
                    <a:gd name="T6" fmla="*/ 190 w 352"/>
                    <a:gd name="T7" fmla="*/ 151 h 152"/>
                    <a:gd name="T8" fmla="*/ 351 w 352"/>
                    <a:gd name="T9" fmla="*/ 108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2">
                      <a:moveTo>
                        <a:pt x="351" y="108"/>
                      </a:moveTo>
                      <a:lnTo>
                        <a:pt x="152" y="0"/>
                      </a:lnTo>
                      <a:lnTo>
                        <a:pt x="0" y="37"/>
                      </a:lnTo>
                      <a:lnTo>
                        <a:pt x="190" y="151"/>
                      </a:lnTo>
                      <a:lnTo>
                        <a:pt x="351" y="108"/>
                      </a:lnTo>
                    </a:path>
                  </a:pathLst>
                </a:custGeom>
                <a:solidFill>
                  <a:srgbClr val="CCE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77" name="Group 20"/>
              <p:cNvGrpSpPr>
                <a:grpSpLocks/>
              </p:cNvGrpSpPr>
              <p:nvPr/>
            </p:nvGrpSpPr>
            <p:grpSpPr bwMode="auto">
              <a:xfrm>
                <a:off x="1421" y="1232"/>
                <a:ext cx="352" cy="205"/>
                <a:chOff x="1421" y="1232"/>
                <a:chExt cx="352" cy="205"/>
              </a:xfrm>
            </p:grpSpPr>
            <p:sp>
              <p:nvSpPr>
                <p:cNvPr id="288" name="Freeform 21"/>
                <p:cNvSpPr>
                  <a:spLocks/>
                </p:cNvSpPr>
                <p:nvPr/>
              </p:nvSpPr>
              <p:spPr bwMode="auto">
                <a:xfrm>
                  <a:off x="1421" y="1285"/>
                  <a:ext cx="352" cy="152"/>
                </a:xfrm>
                <a:custGeom>
                  <a:avLst/>
                  <a:gdLst>
                    <a:gd name="T0" fmla="*/ 351 w 352"/>
                    <a:gd name="T1" fmla="*/ 108 h 152"/>
                    <a:gd name="T2" fmla="*/ 152 w 352"/>
                    <a:gd name="T3" fmla="*/ 0 h 152"/>
                    <a:gd name="T4" fmla="*/ 0 w 352"/>
                    <a:gd name="T5" fmla="*/ 38 h 152"/>
                    <a:gd name="T6" fmla="*/ 190 w 352"/>
                    <a:gd name="T7" fmla="*/ 151 h 152"/>
                    <a:gd name="T8" fmla="*/ 351 w 352"/>
                    <a:gd name="T9" fmla="*/ 108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2">
                      <a:moveTo>
                        <a:pt x="351" y="108"/>
                      </a:moveTo>
                      <a:lnTo>
                        <a:pt x="152" y="0"/>
                      </a:lnTo>
                      <a:lnTo>
                        <a:pt x="0" y="38"/>
                      </a:lnTo>
                      <a:lnTo>
                        <a:pt x="190" y="151"/>
                      </a:lnTo>
                      <a:lnTo>
                        <a:pt x="351" y="108"/>
                      </a:lnTo>
                    </a:path>
                  </a:pathLst>
                </a:custGeom>
                <a:solidFill>
                  <a:srgbClr val="0066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89" name="Freeform 22"/>
                <p:cNvSpPr>
                  <a:spLocks/>
                </p:cNvSpPr>
                <p:nvPr/>
              </p:nvSpPr>
              <p:spPr bwMode="auto">
                <a:xfrm>
                  <a:off x="1421" y="1270"/>
                  <a:ext cx="352" cy="153"/>
                </a:xfrm>
                <a:custGeom>
                  <a:avLst/>
                  <a:gdLst>
                    <a:gd name="T0" fmla="*/ 351 w 352"/>
                    <a:gd name="T1" fmla="*/ 108 h 153"/>
                    <a:gd name="T2" fmla="*/ 152 w 352"/>
                    <a:gd name="T3" fmla="*/ 0 h 153"/>
                    <a:gd name="T4" fmla="*/ 0 w 352"/>
                    <a:gd name="T5" fmla="*/ 38 h 153"/>
                    <a:gd name="T6" fmla="*/ 190 w 352"/>
                    <a:gd name="T7" fmla="*/ 152 h 153"/>
                    <a:gd name="T8" fmla="*/ 351 w 352"/>
                    <a:gd name="T9" fmla="*/ 108 h 1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3">
                      <a:moveTo>
                        <a:pt x="351" y="108"/>
                      </a:moveTo>
                      <a:lnTo>
                        <a:pt x="152" y="0"/>
                      </a:lnTo>
                      <a:lnTo>
                        <a:pt x="0" y="38"/>
                      </a:lnTo>
                      <a:lnTo>
                        <a:pt x="190" y="152"/>
                      </a:lnTo>
                      <a:lnTo>
                        <a:pt x="351" y="108"/>
                      </a:lnTo>
                    </a:path>
                  </a:pathLst>
                </a:custGeom>
                <a:solidFill>
                  <a:srgbClr val="0099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90" name="Freeform 23"/>
                <p:cNvSpPr>
                  <a:spLocks/>
                </p:cNvSpPr>
                <p:nvPr/>
              </p:nvSpPr>
              <p:spPr bwMode="auto">
                <a:xfrm>
                  <a:off x="1421" y="1251"/>
                  <a:ext cx="352" cy="152"/>
                </a:xfrm>
                <a:custGeom>
                  <a:avLst/>
                  <a:gdLst>
                    <a:gd name="T0" fmla="*/ 351 w 352"/>
                    <a:gd name="T1" fmla="*/ 108 h 152"/>
                    <a:gd name="T2" fmla="*/ 152 w 352"/>
                    <a:gd name="T3" fmla="*/ 0 h 152"/>
                    <a:gd name="T4" fmla="*/ 0 w 352"/>
                    <a:gd name="T5" fmla="*/ 37 h 152"/>
                    <a:gd name="T6" fmla="*/ 190 w 352"/>
                    <a:gd name="T7" fmla="*/ 151 h 152"/>
                    <a:gd name="T8" fmla="*/ 351 w 352"/>
                    <a:gd name="T9" fmla="*/ 108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2">
                      <a:moveTo>
                        <a:pt x="351" y="108"/>
                      </a:moveTo>
                      <a:lnTo>
                        <a:pt x="152" y="0"/>
                      </a:lnTo>
                      <a:lnTo>
                        <a:pt x="0" y="37"/>
                      </a:lnTo>
                      <a:lnTo>
                        <a:pt x="190" y="151"/>
                      </a:lnTo>
                      <a:lnTo>
                        <a:pt x="351" y="108"/>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91" name="Freeform 24"/>
                <p:cNvSpPr>
                  <a:spLocks/>
                </p:cNvSpPr>
                <p:nvPr/>
              </p:nvSpPr>
              <p:spPr bwMode="auto">
                <a:xfrm>
                  <a:off x="1421" y="1232"/>
                  <a:ext cx="352" cy="153"/>
                </a:xfrm>
                <a:custGeom>
                  <a:avLst/>
                  <a:gdLst>
                    <a:gd name="T0" fmla="*/ 351 w 352"/>
                    <a:gd name="T1" fmla="*/ 108 h 153"/>
                    <a:gd name="T2" fmla="*/ 152 w 352"/>
                    <a:gd name="T3" fmla="*/ 0 h 153"/>
                    <a:gd name="T4" fmla="*/ 0 w 352"/>
                    <a:gd name="T5" fmla="*/ 38 h 153"/>
                    <a:gd name="T6" fmla="*/ 190 w 352"/>
                    <a:gd name="T7" fmla="*/ 152 h 153"/>
                    <a:gd name="T8" fmla="*/ 351 w 352"/>
                    <a:gd name="T9" fmla="*/ 108 h 1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3">
                      <a:moveTo>
                        <a:pt x="351" y="108"/>
                      </a:moveTo>
                      <a:lnTo>
                        <a:pt x="152" y="0"/>
                      </a:lnTo>
                      <a:lnTo>
                        <a:pt x="0" y="38"/>
                      </a:lnTo>
                      <a:lnTo>
                        <a:pt x="190" y="152"/>
                      </a:lnTo>
                      <a:lnTo>
                        <a:pt x="351" y="108"/>
                      </a:lnTo>
                    </a:path>
                  </a:pathLst>
                </a:custGeom>
                <a:solidFill>
                  <a:srgbClr val="CCE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78" name="Group 25"/>
              <p:cNvGrpSpPr>
                <a:grpSpLocks/>
              </p:cNvGrpSpPr>
              <p:nvPr/>
            </p:nvGrpSpPr>
            <p:grpSpPr bwMode="auto">
              <a:xfrm>
                <a:off x="1625" y="1170"/>
                <a:ext cx="352" cy="205"/>
                <a:chOff x="1625" y="1170"/>
                <a:chExt cx="352" cy="205"/>
              </a:xfrm>
            </p:grpSpPr>
            <p:sp>
              <p:nvSpPr>
                <p:cNvPr id="284" name="Freeform 26"/>
                <p:cNvSpPr>
                  <a:spLocks/>
                </p:cNvSpPr>
                <p:nvPr/>
              </p:nvSpPr>
              <p:spPr bwMode="auto">
                <a:xfrm>
                  <a:off x="1625" y="1222"/>
                  <a:ext cx="352" cy="153"/>
                </a:xfrm>
                <a:custGeom>
                  <a:avLst/>
                  <a:gdLst>
                    <a:gd name="T0" fmla="*/ 351 w 352"/>
                    <a:gd name="T1" fmla="*/ 108 h 153"/>
                    <a:gd name="T2" fmla="*/ 153 w 352"/>
                    <a:gd name="T3" fmla="*/ 0 h 153"/>
                    <a:gd name="T4" fmla="*/ 0 w 352"/>
                    <a:gd name="T5" fmla="*/ 38 h 153"/>
                    <a:gd name="T6" fmla="*/ 190 w 352"/>
                    <a:gd name="T7" fmla="*/ 152 h 153"/>
                    <a:gd name="T8" fmla="*/ 351 w 352"/>
                    <a:gd name="T9" fmla="*/ 108 h 1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3">
                      <a:moveTo>
                        <a:pt x="351" y="108"/>
                      </a:moveTo>
                      <a:lnTo>
                        <a:pt x="153" y="0"/>
                      </a:lnTo>
                      <a:lnTo>
                        <a:pt x="0" y="38"/>
                      </a:lnTo>
                      <a:lnTo>
                        <a:pt x="190" y="152"/>
                      </a:lnTo>
                      <a:lnTo>
                        <a:pt x="351" y="108"/>
                      </a:lnTo>
                    </a:path>
                  </a:pathLst>
                </a:custGeom>
                <a:solidFill>
                  <a:srgbClr val="0066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85" name="Freeform 27"/>
                <p:cNvSpPr>
                  <a:spLocks/>
                </p:cNvSpPr>
                <p:nvPr/>
              </p:nvSpPr>
              <p:spPr bwMode="auto">
                <a:xfrm>
                  <a:off x="1625" y="1208"/>
                  <a:ext cx="352" cy="152"/>
                </a:xfrm>
                <a:custGeom>
                  <a:avLst/>
                  <a:gdLst>
                    <a:gd name="T0" fmla="*/ 351 w 352"/>
                    <a:gd name="T1" fmla="*/ 107 h 152"/>
                    <a:gd name="T2" fmla="*/ 153 w 352"/>
                    <a:gd name="T3" fmla="*/ 0 h 152"/>
                    <a:gd name="T4" fmla="*/ 0 w 352"/>
                    <a:gd name="T5" fmla="*/ 37 h 152"/>
                    <a:gd name="T6" fmla="*/ 190 w 352"/>
                    <a:gd name="T7" fmla="*/ 151 h 152"/>
                    <a:gd name="T8" fmla="*/ 351 w 352"/>
                    <a:gd name="T9" fmla="*/ 107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2">
                      <a:moveTo>
                        <a:pt x="351" y="107"/>
                      </a:moveTo>
                      <a:lnTo>
                        <a:pt x="153" y="0"/>
                      </a:lnTo>
                      <a:lnTo>
                        <a:pt x="0" y="37"/>
                      </a:lnTo>
                      <a:lnTo>
                        <a:pt x="190" y="151"/>
                      </a:lnTo>
                      <a:lnTo>
                        <a:pt x="351" y="107"/>
                      </a:lnTo>
                    </a:path>
                  </a:pathLst>
                </a:custGeom>
                <a:solidFill>
                  <a:srgbClr val="0099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86" name="Freeform 28"/>
                <p:cNvSpPr>
                  <a:spLocks/>
                </p:cNvSpPr>
                <p:nvPr/>
              </p:nvSpPr>
              <p:spPr bwMode="auto">
                <a:xfrm>
                  <a:off x="1625" y="1188"/>
                  <a:ext cx="352" cy="152"/>
                </a:xfrm>
                <a:custGeom>
                  <a:avLst/>
                  <a:gdLst>
                    <a:gd name="T0" fmla="*/ 351 w 352"/>
                    <a:gd name="T1" fmla="*/ 108 h 152"/>
                    <a:gd name="T2" fmla="*/ 153 w 352"/>
                    <a:gd name="T3" fmla="*/ 0 h 152"/>
                    <a:gd name="T4" fmla="*/ 0 w 352"/>
                    <a:gd name="T5" fmla="*/ 38 h 152"/>
                    <a:gd name="T6" fmla="*/ 190 w 352"/>
                    <a:gd name="T7" fmla="*/ 151 h 152"/>
                    <a:gd name="T8" fmla="*/ 351 w 352"/>
                    <a:gd name="T9" fmla="*/ 108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2">
                      <a:moveTo>
                        <a:pt x="351" y="108"/>
                      </a:moveTo>
                      <a:lnTo>
                        <a:pt x="153" y="0"/>
                      </a:lnTo>
                      <a:lnTo>
                        <a:pt x="0" y="38"/>
                      </a:lnTo>
                      <a:lnTo>
                        <a:pt x="190" y="151"/>
                      </a:lnTo>
                      <a:lnTo>
                        <a:pt x="351" y="108"/>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87" name="Freeform 29"/>
                <p:cNvSpPr>
                  <a:spLocks/>
                </p:cNvSpPr>
                <p:nvPr/>
              </p:nvSpPr>
              <p:spPr bwMode="auto">
                <a:xfrm>
                  <a:off x="1625" y="1170"/>
                  <a:ext cx="352" cy="152"/>
                </a:xfrm>
                <a:custGeom>
                  <a:avLst/>
                  <a:gdLst>
                    <a:gd name="T0" fmla="*/ 351 w 352"/>
                    <a:gd name="T1" fmla="*/ 108 h 152"/>
                    <a:gd name="T2" fmla="*/ 153 w 352"/>
                    <a:gd name="T3" fmla="*/ 0 h 152"/>
                    <a:gd name="T4" fmla="*/ 0 w 352"/>
                    <a:gd name="T5" fmla="*/ 37 h 152"/>
                    <a:gd name="T6" fmla="*/ 190 w 352"/>
                    <a:gd name="T7" fmla="*/ 151 h 152"/>
                    <a:gd name="T8" fmla="*/ 351 w 352"/>
                    <a:gd name="T9" fmla="*/ 108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2">
                      <a:moveTo>
                        <a:pt x="351" y="108"/>
                      </a:moveTo>
                      <a:lnTo>
                        <a:pt x="153" y="0"/>
                      </a:lnTo>
                      <a:lnTo>
                        <a:pt x="0" y="37"/>
                      </a:lnTo>
                      <a:lnTo>
                        <a:pt x="190" y="151"/>
                      </a:lnTo>
                      <a:lnTo>
                        <a:pt x="351" y="108"/>
                      </a:lnTo>
                    </a:path>
                  </a:pathLst>
                </a:custGeom>
                <a:solidFill>
                  <a:srgbClr val="CCE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79" name="Group 30"/>
              <p:cNvGrpSpPr>
                <a:grpSpLocks/>
              </p:cNvGrpSpPr>
              <p:nvPr/>
            </p:nvGrpSpPr>
            <p:grpSpPr bwMode="auto">
              <a:xfrm>
                <a:off x="1205" y="1297"/>
                <a:ext cx="352" cy="205"/>
                <a:chOff x="1205" y="1297"/>
                <a:chExt cx="352" cy="205"/>
              </a:xfrm>
            </p:grpSpPr>
            <p:sp>
              <p:nvSpPr>
                <p:cNvPr id="280" name="Freeform 31"/>
                <p:cNvSpPr>
                  <a:spLocks/>
                </p:cNvSpPr>
                <p:nvPr/>
              </p:nvSpPr>
              <p:spPr bwMode="auto">
                <a:xfrm>
                  <a:off x="1205" y="1349"/>
                  <a:ext cx="352" cy="153"/>
                </a:xfrm>
                <a:custGeom>
                  <a:avLst/>
                  <a:gdLst>
                    <a:gd name="T0" fmla="*/ 351 w 352"/>
                    <a:gd name="T1" fmla="*/ 108 h 153"/>
                    <a:gd name="T2" fmla="*/ 153 w 352"/>
                    <a:gd name="T3" fmla="*/ 0 h 153"/>
                    <a:gd name="T4" fmla="*/ 0 w 352"/>
                    <a:gd name="T5" fmla="*/ 38 h 153"/>
                    <a:gd name="T6" fmla="*/ 190 w 352"/>
                    <a:gd name="T7" fmla="*/ 152 h 153"/>
                    <a:gd name="T8" fmla="*/ 351 w 352"/>
                    <a:gd name="T9" fmla="*/ 108 h 1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3">
                      <a:moveTo>
                        <a:pt x="351" y="108"/>
                      </a:moveTo>
                      <a:lnTo>
                        <a:pt x="153" y="0"/>
                      </a:lnTo>
                      <a:lnTo>
                        <a:pt x="0" y="38"/>
                      </a:lnTo>
                      <a:lnTo>
                        <a:pt x="190" y="152"/>
                      </a:lnTo>
                      <a:lnTo>
                        <a:pt x="351" y="108"/>
                      </a:lnTo>
                    </a:path>
                  </a:pathLst>
                </a:custGeom>
                <a:solidFill>
                  <a:srgbClr val="0066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81" name="Freeform 32"/>
                <p:cNvSpPr>
                  <a:spLocks/>
                </p:cNvSpPr>
                <p:nvPr/>
              </p:nvSpPr>
              <p:spPr bwMode="auto">
                <a:xfrm>
                  <a:off x="1205" y="1335"/>
                  <a:ext cx="352" cy="152"/>
                </a:xfrm>
                <a:custGeom>
                  <a:avLst/>
                  <a:gdLst>
                    <a:gd name="T0" fmla="*/ 351 w 352"/>
                    <a:gd name="T1" fmla="*/ 108 h 152"/>
                    <a:gd name="T2" fmla="*/ 153 w 352"/>
                    <a:gd name="T3" fmla="*/ 0 h 152"/>
                    <a:gd name="T4" fmla="*/ 0 w 352"/>
                    <a:gd name="T5" fmla="*/ 37 h 152"/>
                    <a:gd name="T6" fmla="*/ 190 w 352"/>
                    <a:gd name="T7" fmla="*/ 151 h 152"/>
                    <a:gd name="T8" fmla="*/ 351 w 352"/>
                    <a:gd name="T9" fmla="*/ 108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2">
                      <a:moveTo>
                        <a:pt x="351" y="108"/>
                      </a:moveTo>
                      <a:lnTo>
                        <a:pt x="153" y="0"/>
                      </a:lnTo>
                      <a:lnTo>
                        <a:pt x="0" y="37"/>
                      </a:lnTo>
                      <a:lnTo>
                        <a:pt x="190" y="151"/>
                      </a:lnTo>
                      <a:lnTo>
                        <a:pt x="351" y="108"/>
                      </a:lnTo>
                    </a:path>
                  </a:pathLst>
                </a:custGeom>
                <a:solidFill>
                  <a:srgbClr val="0099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82" name="Freeform 33"/>
                <p:cNvSpPr>
                  <a:spLocks/>
                </p:cNvSpPr>
                <p:nvPr/>
              </p:nvSpPr>
              <p:spPr bwMode="auto">
                <a:xfrm>
                  <a:off x="1205" y="1315"/>
                  <a:ext cx="352" cy="152"/>
                </a:xfrm>
                <a:custGeom>
                  <a:avLst/>
                  <a:gdLst>
                    <a:gd name="T0" fmla="*/ 351 w 352"/>
                    <a:gd name="T1" fmla="*/ 108 h 152"/>
                    <a:gd name="T2" fmla="*/ 153 w 352"/>
                    <a:gd name="T3" fmla="*/ 0 h 152"/>
                    <a:gd name="T4" fmla="*/ 0 w 352"/>
                    <a:gd name="T5" fmla="*/ 38 h 152"/>
                    <a:gd name="T6" fmla="*/ 190 w 352"/>
                    <a:gd name="T7" fmla="*/ 151 h 152"/>
                    <a:gd name="T8" fmla="*/ 351 w 352"/>
                    <a:gd name="T9" fmla="*/ 108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2">
                      <a:moveTo>
                        <a:pt x="351" y="108"/>
                      </a:moveTo>
                      <a:lnTo>
                        <a:pt x="153" y="0"/>
                      </a:lnTo>
                      <a:lnTo>
                        <a:pt x="0" y="38"/>
                      </a:lnTo>
                      <a:lnTo>
                        <a:pt x="190" y="151"/>
                      </a:lnTo>
                      <a:lnTo>
                        <a:pt x="351" y="108"/>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83" name="Freeform 34"/>
                <p:cNvSpPr>
                  <a:spLocks/>
                </p:cNvSpPr>
                <p:nvPr/>
              </p:nvSpPr>
              <p:spPr bwMode="auto">
                <a:xfrm>
                  <a:off x="1205" y="1297"/>
                  <a:ext cx="352" cy="152"/>
                </a:xfrm>
                <a:custGeom>
                  <a:avLst/>
                  <a:gdLst>
                    <a:gd name="T0" fmla="*/ 351 w 352"/>
                    <a:gd name="T1" fmla="*/ 108 h 152"/>
                    <a:gd name="T2" fmla="*/ 153 w 352"/>
                    <a:gd name="T3" fmla="*/ 0 h 152"/>
                    <a:gd name="T4" fmla="*/ 0 w 352"/>
                    <a:gd name="T5" fmla="*/ 37 h 152"/>
                    <a:gd name="T6" fmla="*/ 190 w 352"/>
                    <a:gd name="T7" fmla="*/ 151 h 152"/>
                    <a:gd name="T8" fmla="*/ 351 w 352"/>
                    <a:gd name="T9" fmla="*/ 108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2">
                      <a:moveTo>
                        <a:pt x="351" y="108"/>
                      </a:moveTo>
                      <a:lnTo>
                        <a:pt x="153" y="0"/>
                      </a:lnTo>
                      <a:lnTo>
                        <a:pt x="0" y="37"/>
                      </a:lnTo>
                      <a:lnTo>
                        <a:pt x="190" y="151"/>
                      </a:lnTo>
                      <a:lnTo>
                        <a:pt x="351" y="108"/>
                      </a:lnTo>
                    </a:path>
                  </a:pathLst>
                </a:custGeom>
                <a:solidFill>
                  <a:srgbClr val="CCE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sp>
          <p:nvSpPr>
            <p:cNvPr id="267" name="Freeform 35"/>
            <p:cNvSpPr>
              <a:spLocks/>
            </p:cNvSpPr>
            <p:nvPr/>
          </p:nvSpPr>
          <p:spPr bwMode="auto">
            <a:xfrm>
              <a:off x="1481" y="1256"/>
              <a:ext cx="134" cy="70"/>
            </a:xfrm>
            <a:custGeom>
              <a:avLst/>
              <a:gdLst>
                <a:gd name="T0" fmla="*/ 133 w 134"/>
                <a:gd name="T1" fmla="*/ 33 h 70"/>
                <a:gd name="T2" fmla="*/ 133 w 134"/>
                <a:gd name="T3" fmla="*/ 0 h 70"/>
                <a:gd name="T4" fmla="*/ 0 w 134"/>
                <a:gd name="T5" fmla="*/ 35 h 70"/>
                <a:gd name="T6" fmla="*/ 0 w 134"/>
                <a:gd name="T7" fmla="*/ 69 h 70"/>
                <a:gd name="T8" fmla="*/ 133 w 134"/>
                <a:gd name="T9" fmla="*/ 33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 h="70">
                  <a:moveTo>
                    <a:pt x="133" y="33"/>
                  </a:moveTo>
                  <a:lnTo>
                    <a:pt x="133" y="0"/>
                  </a:lnTo>
                  <a:lnTo>
                    <a:pt x="0" y="35"/>
                  </a:lnTo>
                  <a:lnTo>
                    <a:pt x="0" y="69"/>
                  </a:lnTo>
                  <a:lnTo>
                    <a:pt x="133" y="33"/>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68" name="Freeform 36"/>
            <p:cNvSpPr>
              <a:spLocks/>
            </p:cNvSpPr>
            <p:nvPr/>
          </p:nvSpPr>
          <p:spPr bwMode="auto">
            <a:xfrm>
              <a:off x="1577" y="1304"/>
              <a:ext cx="134" cy="70"/>
            </a:xfrm>
            <a:custGeom>
              <a:avLst/>
              <a:gdLst>
                <a:gd name="T0" fmla="*/ 133 w 134"/>
                <a:gd name="T1" fmla="*/ 33 h 70"/>
                <a:gd name="T2" fmla="*/ 133 w 134"/>
                <a:gd name="T3" fmla="*/ 0 h 70"/>
                <a:gd name="T4" fmla="*/ 0 w 134"/>
                <a:gd name="T5" fmla="*/ 35 h 70"/>
                <a:gd name="T6" fmla="*/ 0 w 134"/>
                <a:gd name="T7" fmla="*/ 69 h 70"/>
                <a:gd name="T8" fmla="*/ 133 w 134"/>
                <a:gd name="T9" fmla="*/ 33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 h="70">
                  <a:moveTo>
                    <a:pt x="133" y="33"/>
                  </a:moveTo>
                  <a:lnTo>
                    <a:pt x="133" y="0"/>
                  </a:lnTo>
                  <a:lnTo>
                    <a:pt x="0" y="35"/>
                  </a:lnTo>
                  <a:lnTo>
                    <a:pt x="0" y="69"/>
                  </a:lnTo>
                  <a:lnTo>
                    <a:pt x="133" y="33"/>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69" name="Freeform 37"/>
            <p:cNvSpPr>
              <a:spLocks/>
            </p:cNvSpPr>
            <p:nvPr/>
          </p:nvSpPr>
          <p:spPr bwMode="auto">
            <a:xfrm>
              <a:off x="1769" y="1256"/>
              <a:ext cx="134" cy="70"/>
            </a:xfrm>
            <a:custGeom>
              <a:avLst/>
              <a:gdLst>
                <a:gd name="T0" fmla="*/ 133 w 134"/>
                <a:gd name="T1" fmla="*/ 33 h 70"/>
                <a:gd name="T2" fmla="*/ 133 w 134"/>
                <a:gd name="T3" fmla="*/ 0 h 70"/>
                <a:gd name="T4" fmla="*/ 0 w 134"/>
                <a:gd name="T5" fmla="*/ 35 h 70"/>
                <a:gd name="T6" fmla="*/ 0 w 134"/>
                <a:gd name="T7" fmla="*/ 69 h 70"/>
                <a:gd name="T8" fmla="*/ 133 w 134"/>
                <a:gd name="T9" fmla="*/ 33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 h="70">
                  <a:moveTo>
                    <a:pt x="133" y="33"/>
                  </a:moveTo>
                  <a:lnTo>
                    <a:pt x="133" y="0"/>
                  </a:lnTo>
                  <a:lnTo>
                    <a:pt x="0" y="35"/>
                  </a:lnTo>
                  <a:lnTo>
                    <a:pt x="0" y="69"/>
                  </a:lnTo>
                  <a:lnTo>
                    <a:pt x="133" y="33"/>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70" name="Freeform 38"/>
            <p:cNvSpPr>
              <a:spLocks/>
            </p:cNvSpPr>
            <p:nvPr/>
          </p:nvSpPr>
          <p:spPr bwMode="auto">
            <a:xfrm>
              <a:off x="1700" y="1190"/>
              <a:ext cx="134" cy="70"/>
            </a:xfrm>
            <a:custGeom>
              <a:avLst/>
              <a:gdLst>
                <a:gd name="T0" fmla="*/ 133 w 134"/>
                <a:gd name="T1" fmla="*/ 33 h 70"/>
                <a:gd name="T2" fmla="*/ 133 w 134"/>
                <a:gd name="T3" fmla="*/ 0 h 70"/>
                <a:gd name="T4" fmla="*/ 0 w 134"/>
                <a:gd name="T5" fmla="*/ 35 h 70"/>
                <a:gd name="T6" fmla="*/ 0 w 134"/>
                <a:gd name="T7" fmla="*/ 69 h 70"/>
                <a:gd name="T8" fmla="*/ 133 w 134"/>
                <a:gd name="T9" fmla="*/ 33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 h="70">
                  <a:moveTo>
                    <a:pt x="133" y="33"/>
                  </a:moveTo>
                  <a:lnTo>
                    <a:pt x="133" y="0"/>
                  </a:lnTo>
                  <a:lnTo>
                    <a:pt x="0" y="35"/>
                  </a:lnTo>
                  <a:lnTo>
                    <a:pt x="0" y="69"/>
                  </a:lnTo>
                  <a:lnTo>
                    <a:pt x="133" y="33"/>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71" name="Freeform 39"/>
            <p:cNvSpPr>
              <a:spLocks/>
            </p:cNvSpPr>
            <p:nvPr/>
          </p:nvSpPr>
          <p:spPr bwMode="auto">
            <a:xfrm>
              <a:off x="1289" y="1304"/>
              <a:ext cx="134" cy="70"/>
            </a:xfrm>
            <a:custGeom>
              <a:avLst/>
              <a:gdLst>
                <a:gd name="T0" fmla="*/ 133 w 134"/>
                <a:gd name="T1" fmla="*/ 33 h 70"/>
                <a:gd name="T2" fmla="*/ 133 w 134"/>
                <a:gd name="T3" fmla="*/ 0 h 70"/>
                <a:gd name="T4" fmla="*/ 0 w 134"/>
                <a:gd name="T5" fmla="*/ 35 h 70"/>
                <a:gd name="T6" fmla="*/ 0 w 134"/>
                <a:gd name="T7" fmla="*/ 69 h 70"/>
                <a:gd name="T8" fmla="*/ 133 w 134"/>
                <a:gd name="T9" fmla="*/ 33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 h="70">
                  <a:moveTo>
                    <a:pt x="133" y="33"/>
                  </a:moveTo>
                  <a:lnTo>
                    <a:pt x="133" y="0"/>
                  </a:lnTo>
                  <a:lnTo>
                    <a:pt x="0" y="35"/>
                  </a:lnTo>
                  <a:lnTo>
                    <a:pt x="0" y="69"/>
                  </a:lnTo>
                  <a:lnTo>
                    <a:pt x="133" y="33"/>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72" name="Freeform 40"/>
            <p:cNvSpPr>
              <a:spLocks/>
            </p:cNvSpPr>
            <p:nvPr/>
          </p:nvSpPr>
          <p:spPr bwMode="auto">
            <a:xfrm>
              <a:off x="1337" y="1352"/>
              <a:ext cx="134" cy="70"/>
            </a:xfrm>
            <a:custGeom>
              <a:avLst/>
              <a:gdLst>
                <a:gd name="T0" fmla="*/ 133 w 134"/>
                <a:gd name="T1" fmla="*/ 33 h 70"/>
                <a:gd name="T2" fmla="*/ 133 w 134"/>
                <a:gd name="T3" fmla="*/ 0 h 70"/>
                <a:gd name="T4" fmla="*/ 0 w 134"/>
                <a:gd name="T5" fmla="*/ 35 h 70"/>
                <a:gd name="T6" fmla="*/ 0 w 134"/>
                <a:gd name="T7" fmla="*/ 69 h 70"/>
                <a:gd name="T8" fmla="*/ 133 w 134"/>
                <a:gd name="T9" fmla="*/ 33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 h="70">
                  <a:moveTo>
                    <a:pt x="133" y="33"/>
                  </a:moveTo>
                  <a:lnTo>
                    <a:pt x="133" y="0"/>
                  </a:lnTo>
                  <a:lnTo>
                    <a:pt x="0" y="35"/>
                  </a:lnTo>
                  <a:lnTo>
                    <a:pt x="0" y="69"/>
                  </a:lnTo>
                  <a:lnTo>
                    <a:pt x="133" y="33"/>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298" name="Rectangle 41"/>
          <p:cNvSpPr>
            <a:spLocks noChangeArrowheads="1"/>
          </p:cNvSpPr>
          <p:nvPr/>
        </p:nvSpPr>
        <p:spPr bwMode="auto">
          <a:xfrm>
            <a:off x="8985394" y="5762217"/>
            <a:ext cx="2617842" cy="1052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pPr>
            <a:r>
              <a:rPr lang="en-US" sz="1800"/>
              <a:t>Index </a:t>
            </a:r>
            <a:br>
              <a:rPr lang="en-US" sz="1800"/>
            </a:br>
            <a:r>
              <a:rPr lang="en-US" sz="1800" smtClean="0"/>
              <a:t>partition </a:t>
            </a:r>
            <a:r>
              <a:rPr lang="en-US" sz="1800"/>
              <a:t>segment</a:t>
            </a:r>
          </a:p>
          <a:p>
            <a:pPr algn="ctr">
              <a:spcBef>
                <a:spcPct val="50000"/>
              </a:spcBef>
              <a:buClrTx/>
              <a:buFontTx/>
              <a:buNone/>
            </a:pPr>
            <a:endParaRPr lang="en-US" sz="1800"/>
          </a:p>
        </p:txBody>
      </p:sp>
      <p:sp>
        <p:nvSpPr>
          <p:cNvPr id="299" name="Freeform 58"/>
          <p:cNvSpPr>
            <a:spLocks/>
          </p:cNvSpPr>
          <p:nvPr/>
        </p:nvSpPr>
        <p:spPr bwMode="auto">
          <a:xfrm>
            <a:off x="10270752" y="4804954"/>
            <a:ext cx="152400" cy="488950"/>
          </a:xfrm>
          <a:custGeom>
            <a:avLst/>
            <a:gdLst>
              <a:gd name="T0" fmla="*/ 150813 w 96"/>
              <a:gd name="T1" fmla="*/ 487363 h 308"/>
              <a:gd name="T2" fmla="*/ 150813 w 96"/>
              <a:gd name="T3" fmla="*/ 61913 h 308"/>
              <a:gd name="T4" fmla="*/ 0 w 96"/>
              <a:gd name="T5" fmla="*/ 0 h 308"/>
              <a:gd name="T6" fmla="*/ 0 w 96"/>
              <a:gd name="T7" fmla="*/ 425450 h 308"/>
              <a:gd name="T8" fmla="*/ 150813 w 96"/>
              <a:gd name="T9" fmla="*/ 487363 h 3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 h="308">
                <a:moveTo>
                  <a:pt x="95" y="307"/>
                </a:moveTo>
                <a:lnTo>
                  <a:pt x="95" y="39"/>
                </a:lnTo>
                <a:lnTo>
                  <a:pt x="0" y="0"/>
                </a:lnTo>
                <a:lnTo>
                  <a:pt x="0" y="268"/>
                </a:lnTo>
                <a:lnTo>
                  <a:pt x="95" y="307"/>
                </a:lnTo>
              </a:path>
            </a:pathLst>
          </a:custGeom>
          <a:solidFill>
            <a:srgbClr val="0099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0" name="Freeform 59"/>
          <p:cNvSpPr>
            <a:spLocks/>
          </p:cNvSpPr>
          <p:nvPr/>
        </p:nvSpPr>
        <p:spPr bwMode="auto">
          <a:xfrm>
            <a:off x="10050090" y="4670017"/>
            <a:ext cx="592137" cy="203200"/>
          </a:xfrm>
          <a:custGeom>
            <a:avLst/>
            <a:gdLst>
              <a:gd name="T0" fmla="*/ 590550 w 373"/>
              <a:gd name="T1" fmla="*/ 61913 h 128"/>
              <a:gd name="T2" fmla="*/ 434975 w 373"/>
              <a:gd name="T3" fmla="*/ 0 h 128"/>
              <a:gd name="T4" fmla="*/ 0 w 373"/>
              <a:gd name="T5" fmla="*/ 133350 h 128"/>
              <a:gd name="T6" fmla="*/ 153987 w 373"/>
              <a:gd name="T7" fmla="*/ 196850 h 128"/>
              <a:gd name="T8" fmla="*/ 414337 w 373"/>
              <a:gd name="T9" fmla="*/ 201613 h 128"/>
              <a:gd name="T10" fmla="*/ 590550 w 373"/>
              <a:gd name="T11" fmla="*/ 61913 h 1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3" h="128">
                <a:moveTo>
                  <a:pt x="372" y="39"/>
                </a:moveTo>
                <a:lnTo>
                  <a:pt x="274" y="0"/>
                </a:lnTo>
                <a:lnTo>
                  <a:pt x="0" y="84"/>
                </a:lnTo>
                <a:lnTo>
                  <a:pt x="97" y="124"/>
                </a:lnTo>
                <a:lnTo>
                  <a:pt x="261" y="127"/>
                </a:lnTo>
                <a:lnTo>
                  <a:pt x="372" y="39"/>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1" name="Line 60"/>
          <p:cNvSpPr>
            <a:spLocks noChangeShapeType="1"/>
          </p:cNvSpPr>
          <p:nvPr/>
        </p:nvSpPr>
        <p:spPr bwMode="auto">
          <a:xfrm flipH="1">
            <a:off x="9865940" y="4657317"/>
            <a:ext cx="962025" cy="3048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2" name="Freeform 61"/>
          <p:cNvSpPr>
            <a:spLocks/>
          </p:cNvSpPr>
          <p:nvPr/>
        </p:nvSpPr>
        <p:spPr bwMode="auto">
          <a:xfrm>
            <a:off x="10127877" y="4733517"/>
            <a:ext cx="436563" cy="560387"/>
          </a:xfrm>
          <a:custGeom>
            <a:avLst/>
            <a:gdLst>
              <a:gd name="T0" fmla="*/ 434975 w 275"/>
              <a:gd name="T1" fmla="*/ 423862 h 353"/>
              <a:gd name="T2" fmla="*/ 434975 w 275"/>
              <a:gd name="T3" fmla="*/ 0 h 353"/>
              <a:gd name="T4" fmla="*/ 0 w 275"/>
              <a:gd name="T5" fmla="*/ 133350 h 353"/>
              <a:gd name="T6" fmla="*/ 0 w 275"/>
              <a:gd name="T7" fmla="*/ 558800 h 353"/>
              <a:gd name="T8" fmla="*/ 434975 w 275"/>
              <a:gd name="T9" fmla="*/ 423862 h 3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353">
                <a:moveTo>
                  <a:pt x="274" y="267"/>
                </a:moveTo>
                <a:lnTo>
                  <a:pt x="274" y="0"/>
                </a:lnTo>
                <a:lnTo>
                  <a:pt x="0" y="84"/>
                </a:lnTo>
                <a:lnTo>
                  <a:pt x="0" y="352"/>
                </a:lnTo>
                <a:lnTo>
                  <a:pt x="274" y="267"/>
                </a:lnTo>
              </a:path>
            </a:pathLst>
          </a:custGeom>
          <a:solidFill>
            <a:srgbClr val="99FF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nvGrpSpPr>
          <p:cNvPr id="303" name="Group 62"/>
          <p:cNvGrpSpPr>
            <a:grpSpLocks/>
          </p:cNvGrpSpPr>
          <p:nvPr/>
        </p:nvGrpSpPr>
        <p:grpSpPr bwMode="auto">
          <a:xfrm>
            <a:off x="9872290" y="5120867"/>
            <a:ext cx="947737" cy="601662"/>
            <a:chOff x="3265" y="1239"/>
            <a:chExt cx="597" cy="379"/>
          </a:xfrm>
        </p:grpSpPr>
        <p:sp>
          <p:nvSpPr>
            <p:cNvPr id="304" name="Freeform 63"/>
            <p:cNvSpPr>
              <a:spLocks/>
            </p:cNvSpPr>
            <p:nvPr/>
          </p:nvSpPr>
          <p:spPr bwMode="auto">
            <a:xfrm>
              <a:off x="3266" y="1464"/>
              <a:ext cx="48" cy="154"/>
            </a:xfrm>
            <a:custGeom>
              <a:avLst/>
              <a:gdLst>
                <a:gd name="T0" fmla="*/ 47 w 48"/>
                <a:gd name="T1" fmla="*/ 153 h 154"/>
                <a:gd name="T2" fmla="*/ 47 w 48"/>
                <a:gd name="T3" fmla="*/ 19 h 154"/>
                <a:gd name="T4" fmla="*/ 0 w 48"/>
                <a:gd name="T5" fmla="*/ 0 h 154"/>
                <a:gd name="T6" fmla="*/ 0 w 48"/>
                <a:gd name="T7" fmla="*/ 133 h 154"/>
                <a:gd name="T8" fmla="*/ 47 w 48"/>
                <a:gd name="T9" fmla="*/ 153 h 1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154">
                  <a:moveTo>
                    <a:pt x="47" y="153"/>
                  </a:moveTo>
                  <a:lnTo>
                    <a:pt x="47" y="19"/>
                  </a:lnTo>
                  <a:lnTo>
                    <a:pt x="0" y="0"/>
                  </a:lnTo>
                  <a:lnTo>
                    <a:pt x="0" y="133"/>
                  </a:lnTo>
                  <a:lnTo>
                    <a:pt x="47" y="153"/>
                  </a:lnTo>
                </a:path>
              </a:pathLst>
            </a:custGeom>
            <a:solidFill>
              <a:srgbClr val="9966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5" name="Freeform 64"/>
            <p:cNvSpPr>
              <a:spLocks/>
            </p:cNvSpPr>
            <p:nvPr/>
          </p:nvSpPr>
          <p:spPr bwMode="auto">
            <a:xfrm>
              <a:off x="3265" y="1422"/>
              <a:ext cx="187" cy="88"/>
            </a:xfrm>
            <a:custGeom>
              <a:avLst/>
              <a:gdLst>
                <a:gd name="T0" fmla="*/ 186 w 187"/>
                <a:gd name="T1" fmla="*/ 19 h 88"/>
                <a:gd name="T2" fmla="*/ 138 w 187"/>
                <a:gd name="T3" fmla="*/ 0 h 88"/>
                <a:gd name="T4" fmla="*/ 0 w 187"/>
                <a:gd name="T5" fmla="*/ 42 h 88"/>
                <a:gd name="T6" fmla="*/ 49 w 187"/>
                <a:gd name="T7" fmla="*/ 62 h 88"/>
                <a:gd name="T8" fmla="*/ 108 w 187"/>
                <a:gd name="T9" fmla="*/ 87 h 88"/>
                <a:gd name="T10" fmla="*/ 186 w 187"/>
                <a:gd name="T11" fmla="*/ 19 h 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7" h="88">
                  <a:moveTo>
                    <a:pt x="186" y="19"/>
                  </a:moveTo>
                  <a:lnTo>
                    <a:pt x="138" y="0"/>
                  </a:lnTo>
                  <a:lnTo>
                    <a:pt x="0" y="42"/>
                  </a:lnTo>
                  <a:lnTo>
                    <a:pt x="49" y="62"/>
                  </a:lnTo>
                  <a:lnTo>
                    <a:pt x="108" y="87"/>
                  </a:lnTo>
                  <a:lnTo>
                    <a:pt x="186" y="19"/>
                  </a:lnTo>
                </a:path>
              </a:pathLst>
            </a:custGeom>
            <a:solidFill>
              <a:srgbClr val="FF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6" name="Freeform 65"/>
            <p:cNvSpPr>
              <a:spLocks/>
            </p:cNvSpPr>
            <p:nvPr/>
          </p:nvSpPr>
          <p:spPr bwMode="auto">
            <a:xfrm>
              <a:off x="3471" y="1402"/>
              <a:ext cx="48" cy="154"/>
            </a:xfrm>
            <a:custGeom>
              <a:avLst/>
              <a:gdLst>
                <a:gd name="T0" fmla="*/ 47 w 48"/>
                <a:gd name="T1" fmla="*/ 153 h 154"/>
                <a:gd name="T2" fmla="*/ 47 w 48"/>
                <a:gd name="T3" fmla="*/ 19 h 154"/>
                <a:gd name="T4" fmla="*/ 0 w 48"/>
                <a:gd name="T5" fmla="*/ 0 h 154"/>
                <a:gd name="T6" fmla="*/ 0 w 48"/>
                <a:gd name="T7" fmla="*/ 133 h 154"/>
                <a:gd name="T8" fmla="*/ 47 w 48"/>
                <a:gd name="T9" fmla="*/ 153 h 1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154">
                  <a:moveTo>
                    <a:pt x="47" y="153"/>
                  </a:moveTo>
                  <a:lnTo>
                    <a:pt x="47" y="19"/>
                  </a:lnTo>
                  <a:lnTo>
                    <a:pt x="0" y="0"/>
                  </a:lnTo>
                  <a:lnTo>
                    <a:pt x="0" y="133"/>
                  </a:lnTo>
                  <a:lnTo>
                    <a:pt x="47" y="153"/>
                  </a:lnTo>
                </a:path>
              </a:pathLst>
            </a:custGeom>
            <a:solidFill>
              <a:srgbClr val="9966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7" name="Freeform 66"/>
            <p:cNvSpPr>
              <a:spLocks/>
            </p:cNvSpPr>
            <p:nvPr/>
          </p:nvSpPr>
          <p:spPr bwMode="auto">
            <a:xfrm>
              <a:off x="3471" y="1360"/>
              <a:ext cx="186" cy="77"/>
            </a:xfrm>
            <a:custGeom>
              <a:avLst/>
              <a:gdLst>
                <a:gd name="T0" fmla="*/ 185 w 186"/>
                <a:gd name="T1" fmla="*/ 19 h 77"/>
                <a:gd name="T2" fmla="*/ 136 w 186"/>
                <a:gd name="T3" fmla="*/ 0 h 77"/>
                <a:gd name="T4" fmla="*/ 0 w 186"/>
                <a:gd name="T5" fmla="*/ 41 h 77"/>
                <a:gd name="T6" fmla="*/ 47 w 186"/>
                <a:gd name="T7" fmla="*/ 61 h 77"/>
                <a:gd name="T8" fmla="*/ 97 w 186"/>
                <a:gd name="T9" fmla="*/ 76 h 77"/>
                <a:gd name="T10" fmla="*/ 185 w 186"/>
                <a:gd name="T11" fmla="*/ 19 h 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6" h="77">
                  <a:moveTo>
                    <a:pt x="185" y="19"/>
                  </a:moveTo>
                  <a:lnTo>
                    <a:pt x="136" y="0"/>
                  </a:lnTo>
                  <a:lnTo>
                    <a:pt x="0" y="41"/>
                  </a:lnTo>
                  <a:lnTo>
                    <a:pt x="47" y="61"/>
                  </a:lnTo>
                  <a:lnTo>
                    <a:pt x="97" y="76"/>
                  </a:lnTo>
                  <a:lnTo>
                    <a:pt x="185" y="19"/>
                  </a:lnTo>
                </a:path>
              </a:pathLst>
            </a:custGeom>
            <a:solidFill>
              <a:srgbClr val="FF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8" name="Freeform 67"/>
            <p:cNvSpPr>
              <a:spLocks/>
            </p:cNvSpPr>
            <p:nvPr/>
          </p:nvSpPr>
          <p:spPr bwMode="auto">
            <a:xfrm>
              <a:off x="3676" y="1337"/>
              <a:ext cx="47" cy="155"/>
            </a:xfrm>
            <a:custGeom>
              <a:avLst/>
              <a:gdLst>
                <a:gd name="T0" fmla="*/ 46 w 47"/>
                <a:gd name="T1" fmla="*/ 154 h 155"/>
                <a:gd name="T2" fmla="*/ 46 w 47"/>
                <a:gd name="T3" fmla="*/ 20 h 155"/>
                <a:gd name="T4" fmla="*/ 0 w 47"/>
                <a:gd name="T5" fmla="*/ 0 h 155"/>
                <a:gd name="T6" fmla="*/ 0 w 47"/>
                <a:gd name="T7" fmla="*/ 133 h 155"/>
                <a:gd name="T8" fmla="*/ 46 w 47"/>
                <a:gd name="T9" fmla="*/ 154 h 1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155">
                  <a:moveTo>
                    <a:pt x="46" y="154"/>
                  </a:moveTo>
                  <a:lnTo>
                    <a:pt x="46" y="20"/>
                  </a:lnTo>
                  <a:lnTo>
                    <a:pt x="0" y="0"/>
                  </a:lnTo>
                  <a:lnTo>
                    <a:pt x="0" y="133"/>
                  </a:lnTo>
                  <a:lnTo>
                    <a:pt x="46" y="154"/>
                  </a:lnTo>
                </a:path>
              </a:pathLst>
            </a:custGeom>
            <a:solidFill>
              <a:srgbClr val="9966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9" name="Freeform 68"/>
            <p:cNvSpPr>
              <a:spLocks/>
            </p:cNvSpPr>
            <p:nvPr/>
          </p:nvSpPr>
          <p:spPr bwMode="auto">
            <a:xfrm>
              <a:off x="3675" y="1295"/>
              <a:ext cx="187" cy="88"/>
            </a:xfrm>
            <a:custGeom>
              <a:avLst/>
              <a:gdLst>
                <a:gd name="T0" fmla="*/ 186 w 187"/>
                <a:gd name="T1" fmla="*/ 20 h 88"/>
                <a:gd name="T2" fmla="*/ 136 w 187"/>
                <a:gd name="T3" fmla="*/ 0 h 88"/>
                <a:gd name="T4" fmla="*/ 0 w 187"/>
                <a:gd name="T5" fmla="*/ 42 h 88"/>
                <a:gd name="T6" fmla="*/ 49 w 187"/>
                <a:gd name="T7" fmla="*/ 63 h 88"/>
                <a:gd name="T8" fmla="*/ 95 w 187"/>
                <a:gd name="T9" fmla="*/ 87 h 88"/>
                <a:gd name="T10" fmla="*/ 186 w 187"/>
                <a:gd name="T11" fmla="*/ 20 h 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7" h="88">
                  <a:moveTo>
                    <a:pt x="186" y="20"/>
                  </a:moveTo>
                  <a:lnTo>
                    <a:pt x="136" y="0"/>
                  </a:lnTo>
                  <a:lnTo>
                    <a:pt x="0" y="42"/>
                  </a:lnTo>
                  <a:lnTo>
                    <a:pt x="49" y="63"/>
                  </a:lnTo>
                  <a:lnTo>
                    <a:pt x="95" y="87"/>
                  </a:lnTo>
                  <a:lnTo>
                    <a:pt x="186" y="20"/>
                  </a:lnTo>
                </a:path>
              </a:pathLst>
            </a:custGeom>
            <a:solidFill>
              <a:srgbClr val="FF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0" name="Line 69"/>
            <p:cNvSpPr>
              <a:spLocks noChangeShapeType="1"/>
            </p:cNvSpPr>
            <p:nvPr/>
          </p:nvSpPr>
          <p:spPr bwMode="auto">
            <a:xfrm flipH="1">
              <a:off x="3362" y="1239"/>
              <a:ext cx="207" cy="212"/>
            </a:xfrm>
            <a:prstGeom prst="line">
              <a:avLst/>
            </a:prstGeom>
            <a:noFill/>
            <a:ln w="25400">
              <a:solidFill>
                <a:srgbClr val="FFF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1" name="Line 70"/>
            <p:cNvSpPr>
              <a:spLocks noChangeShapeType="1"/>
            </p:cNvSpPr>
            <p:nvPr/>
          </p:nvSpPr>
          <p:spPr bwMode="auto">
            <a:xfrm>
              <a:off x="3579" y="1253"/>
              <a:ext cx="185" cy="75"/>
            </a:xfrm>
            <a:prstGeom prst="line">
              <a:avLst/>
            </a:prstGeom>
            <a:noFill/>
            <a:ln w="25400">
              <a:solidFill>
                <a:srgbClr val="FFF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2" name="Line 71"/>
            <p:cNvSpPr>
              <a:spLocks noChangeShapeType="1"/>
            </p:cNvSpPr>
            <p:nvPr/>
          </p:nvSpPr>
          <p:spPr bwMode="auto">
            <a:xfrm flipV="1">
              <a:off x="3561" y="1249"/>
              <a:ext cx="0" cy="139"/>
            </a:xfrm>
            <a:prstGeom prst="line">
              <a:avLst/>
            </a:prstGeom>
            <a:noFill/>
            <a:ln w="25400">
              <a:solidFill>
                <a:srgbClr val="FFF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3" name="Freeform 72"/>
            <p:cNvSpPr>
              <a:spLocks/>
            </p:cNvSpPr>
            <p:nvPr/>
          </p:nvSpPr>
          <p:spPr bwMode="auto">
            <a:xfrm>
              <a:off x="3313" y="1441"/>
              <a:ext cx="139" cy="177"/>
            </a:xfrm>
            <a:custGeom>
              <a:avLst/>
              <a:gdLst>
                <a:gd name="T0" fmla="*/ 138 w 139"/>
                <a:gd name="T1" fmla="*/ 133 h 177"/>
                <a:gd name="T2" fmla="*/ 138 w 139"/>
                <a:gd name="T3" fmla="*/ 0 h 177"/>
                <a:gd name="T4" fmla="*/ 0 w 139"/>
                <a:gd name="T5" fmla="*/ 42 h 177"/>
                <a:gd name="T6" fmla="*/ 0 w 139"/>
                <a:gd name="T7" fmla="*/ 176 h 177"/>
                <a:gd name="T8" fmla="*/ 138 w 139"/>
                <a:gd name="T9" fmla="*/ 133 h 1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 h="177">
                  <a:moveTo>
                    <a:pt x="138" y="133"/>
                  </a:moveTo>
                  <a:lnTo>
                    <a:pt x="138" y="0"/>
                  </a:lnTo>
                  <a:lnTo>
                    <a:pt x="0" y="42"/>
                  </a:lnTo>
                  <a:lnTo>
                    <a:pt x="0" y="176"/>
                  </a:lnTo>
                  <a:lnTo>
                    <a:pt x="138" y="133"/>
                  </a:lnTo>
                </a:path>
              </a:pathLst>
            </a:custGeom>
            <a:solidFill>
              <a:schemeClr val="accent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4" name="Freeform 73"/>
            <p:cNvSpPr>
              <a:spLocks/>
            </p:cNvSpPr>
            <p:nvPr/>
          </p:nvSpPr>
          <p:spPr bwMode="auto">
            <a:xfrm>
              <a:off x="3518" y="1379"/>
              <a:ext cx="138" cy="177"/>
            </a:xfrm>
            <a:custGeom>
              <a:avLst/>
              <a:gdLst>
                <a:gd name="T0" fmla="*/ 137 w 138"/>
                <a:gd name="T1" fmla="*/ 133 h 177"/>
                <a:gd name="T2" fmla="*/ 137 w 138"/>
                <a:gd name="T3" fmla="*/ 0 h 177"/>
                <a:gd name="T4" fmla="*/ 0 w 138"/>
                <a:gd name="T5" fmla="*/ 42 h 177"/>
                <a:gd name="T6" fmla="*/ 0 w 138"/>
                <a:gd name="T7" fmla="*/ 176 h 177"/>
                <a:gd name="T8" fmla="*/ 137 w 138"/>
                <a:gd name="T9" fmla="*/ 133 h 1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77">
                  <a:moveTo>
                    <a:pt x="137" y="133"/>
                  </a:moveTo>
                  <a:lnTo>
                    <a:pt x="137" y="0"/>
                  </a:lnTo>
                  <a:lnTo>
                    <a:pt x="0" y="42"/>
                  </a:lnTo>
                  <a:lnTo>
                    <a:pt x="0" y="176"/>
                  </a:lnTo>
                  <a:lnTo>
                    <a:pt x="137" y="133"/>
                  </a:lnTo>
                </a:path>
              </a:pathLst>
            </a:custGeom>
            <a:solidFill>
              <a:schemeClr val="accent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5" name="Freeform 74"/>
            <p:cNvSpPr>
              <a:spLocks/>
            </p:cNvSpPr>
            <p:nvPr/>
          </p:nvSpPr>
          <p:spPr bwMode="auto">
            <a:xfrm>
              <a:off x="3722" y="1315"/>
              <a:ext cx="140" cy="177"/>
            </a:xfrm>
            <a:custGeom>
              <a:avLst/>
              <a:gdLst>
                <a:gd name="T0" fmla="*/ 139 w 140"/>
                <a:gd name="T1" fmla="*/ 133 h 177"/>
                <a:gd name="T2" fmla="*/ 139 w 140"/>
                <a:gd name="T3" fmla="*/ 0 h 177"/>
                <a:gd name="T4" fmla="*/ 0 w 140"/>
                <a:gd name="T5" fmla="*/ 42 h 177"/>
                <a:gd name="T6" fmla="*/ 0 w 140"/>
                <a:gd name="T7" fmla="*/ 176 h 177"/>
                <a:gd name="T8" fmla="*/ 139 w 140"/>
                <a:gd name="T9" fmla="*/ 133 h 1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0" h="177">
                  <a:moveTo>
                    <a:pt x="139" y="133"/>
                  </a:moveTo>
                  <a:lnTo>
                    <a:pt x="139" y="0"/>
                  </a:lnTo>
                  <a:lnTo>
                    <a:pt x="0" y="42"/>
                  </a:lnTo>
                  <a:lnTo>
                    <a:pt x="0" y="176"/>
                  </a:lnTo>
                  <a:lnTo>
                    <a:pt x="139" y="133"/>
                  </a:lnTo>
                </a:path>
              </a:pathLst>
            </a:custGeom>
            <a:solidFill>
              <a:schemeClr val="accent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316" name="Group 75"/>
          <p:cNvGrpSpPr>
            <a:grpSpLocks/>
          </p:cNvGrpSpPr>
          <p:nvPr/>
        </p:nvGrpSpPr>
        <p:grpSpPr bwMode="auto">
          <a:xfrm>
            <a:off x="9873877" y="4854167"/>
            <a:ext cx="947738" cy="601662"/>
            <a:chOff x="4073" y="1071"/>
            <a:chExt cx="597" cy="379"/>
          </a:xfrm>
        </p:grpSpPr>
        <p:sp>
          <p:nvSpPr>
            <p:cNvPr id="317" name="Freeform 76"/>
            <p:cNvSpPr>
              <a:spLocks/>
            </p:cNvSpPr>
            <p:nvPr/>
          </p:nvSpPr>
          <p:spPr bwMode="auto">
            <a:xfrm>
              <a:off x="4074" y="1296"/>
              <a:ext cx="48" cy="154"/>
            </a:xfrm>
            <a:custGeom>
              <a:avLst/>
              <a:gdLst>
                <a:gd name="T0" fmla="*/ 47 w 48"/>
                <a:gd name="T1" fmla="*/ 153 h 154"/>
                <a:gd name="T2" fmla="*/ 47 w 48"/>
                <a:gd name="T3" fmla="*/ 19 h 154"/>
                <a:gd name="T4" fmla="*/ 0 w 48"/>
                <a:gd name="T5" fmla="*/ 0 h 154"/>
                <a:gd name="T6" fmla="*/ 0 w 48"/>
                <a:gd name="T7" fmla="*/ 133 h 154"/>
                <a:gd name="T8" fmla="*/ 47 w 48"/>
                <a:gd name="T9" fmla="*/ 153 h 1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154">
                  <a:moveTo>
                    <a:pt x="47" y="153"/>
                  </a:moveTo>
                  <a:lnTo>
                    <a:pt x="47" y="19"/>
                  </a:lnTo>
                  <a:lnTo>
                    <a:pt x="0" y="0"/>
                  </a:lnTo>
                  <a:lnTo>
                    <a:pt x="0" y="133"/>
                  </a:lnTo>
                  <a:lnTo>
                    <a:pt x="47" y="153"/>
                  </a:lnTo>
                </a:path>
              </a:pathLst>
            </a:custGeom>
            <a:solidFill>
              <a:srgbClr val="996633"/>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8" name="Freeform 77"/>
            <p:cNvSpPr>
              <a:spLocks/>
            </p:cNvSpPr>
            <p:nvPr/>
          </p:nvSpPr>
          <p:spPr bwMode="auto">
            <a:xfrm>
              <a:off x="4073" y="1254"/>
              <a:ext cx="187" cy="88"/>
            </a:xfrm>
            <a:custGeom>
              <a:avLst/>
              <a:gdLst>
                <a:gd name="T0" fmla="*/ 186 w 187"/>
                <a:gd name="T1" fmla="*/ 19 h 88"/>
                <a:gd name="T2" fmla="*/ 138 w 187"/>
                <a:gd name="T3" fmla="*/ 0 h 88"/>
                <a:gd name="T4" fmla="*/ 0 w 187"/>
                <a:gd name="T5" fmla="*/ 42 h 88"/>
                <a:gd name="T6" fmla="*/ 49 w 187"/>
                <a:gd name="T7" fmla="*/ 62 h 88"/>
                <a:gd name="T8" fmla="*/ 108 w 187"/>
                <a:gd name="T9" fmla="*/ 87 h 88"/>
                <a:gd name="T10" fmla="*/ 186 w 187"/>
                <a:gd name="T11" fmla="*/ 19 h 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7" h="88">
                  <a:moveTo>
                    <a:pt x="186" y="19"/>
                  </a:moveTo>
                  <a:lnTo>
                    <a:pt x="138" y="0"/>
                  </a:lnTo>
                  <a:lnTo>
                    <a:pt x="0" y="42"/>
                  </a:lnTo>
                  <a:lnTo>
                    <a:pt x="49" y="62"/>
                  </a:lnTo>
                  <a:lnTo>
                    <a:pt x="108" y="87"/>
                  </a:lnTo>
                  <a:lnTo>
                    <a:pt x="186" y="19"/>
                  </a:lnTo>
                </a:path>
              </a:pathLst>
            </a:custGeom>
            <a:solidFill>
              <a:srgbClr val="FF9900"/>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9" name="Freeform 78"/>
            <p:cNvSpPr>
              <a:spLocks/>
            </p:cNvSpPr>
            <p:nvPr/>
          </p:nvSpPr>
          <p:spPr bwMode="auto">
            <a:xfrm>
              <a:off x="4279" y="1234"/>
              <a:ext cx="48" cy="154"/>
            </a:xfrm>
            <a:custGeom>
              <a:avLst/>
              <a:gdLst>
                <a:gd name="T0" fmla="*/ 47 w 48"/>
                <a:gd name="T1" fmla="*/ 153 h 154"/>
                <a:gd name="T2" fmla="*/ 47 w 48"/>
                <a:gd name="T3" fmla="*/ 19 h 154"/>
                <a:gd name="T4" fmla="*/ 0 w 48"/>
                <a:gd name="T5" fmla="*/ 0 h 154"/>
                <a:gd name="T6" fmla="*/ 0 w 48"/>
                <a:gd name="T7" fmla="*/ 133 h 154"/>
                <a:gd name="T8" fmla="*/ 47 w 48"/>
                <a:gd name="T9" fmla="*/ 153 h 1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154">
                  <a:moveTo>
                    <a:pt x="47" y="153"/>
                  </a:moveTo>
                  <a:lnTo>
                    <a:pt x="47" y="19"/>
                  </a:lnTo>
                  <a:lnTo>
                    <a:pt x="0" y="0"/>
                  </a:lnTo>
                  <a:lnTo>
                    <a:pt x="0" y="133"/>
                  </a:lnTo>
                  <a:lnTo>
                    <a:pt x="47" y="153"/>
                  </a:lnTo>
                </a:path>
              </a:pathLst>
            </a:custGeom>
            <a:solidFill>
              <a:srgbClr val="996633"/>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0" name="Freeform 79"/>
            <p:cNvSpPr>
              <a:spLocks/>
            </p:cNvSpPr>
            <p:nvPr/>
          </p:nvSpPr>
          <p:spPr bwMode="auto">
            <a:xfrm>
              <a:off x="4279" y="1192"/>
              <a:ext cx="186" cy="77"/>
            </a:xfrm>
            <a:custGeom>
              <a:avLst/>
              <a:gdLst>
                <a:gd name="T0" fmla="*/ 185 w 186"/>
                <a:gd name="T1" fmla="*/ 19 h 77"/>
                <a:gd name="T2" fmla="*/ 136 w 186"/>
                <a:gd name="T3" fmla="*/ 0 h 77"/>
                <a:gd name="T4" fmla="*/ 0 w 186"/>
                <a:gd name="T5" fmla="*/ 41 h 77"/>
                <a:gd name="T6" fmla="*/ 47 w 186"/>
                <a:gd name="T7" fmla="*/ 61 h 77"/>
                <a:gd name="T8" fmla="*/ 97 w 186"/>
                <a:gd name="T9" fmla="*/ 76 h 77"/>
                <a:gd name="T10" fmla="*/ 185 w 186"/>
                <a:gd name="T11" fmla="*/ 19 h 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6" h="77">
                  <a:moveTo>
                    <a:pt x="185" y="19"/>
                  </a:moveTo>
                  <a:lnTo>
                    <a:pt x="136" y="0"/>
                  </a:lnTo>
                  <a:lnTo>
                    <a:pt x="0" y="41"/>
                  </a:lnTo>
                  <a:lnTo>
                    <a:pt x="47" y="61"/>
                  </a:lnTo>
                  <a:lnTo>
                    <a:pt x="97" y="76"/>
                  </a:lnTo>
                  <a:lnTo>
                    <a:pt x="185" y="19"/>
                  </a:lnTo>
                </a:path>
              </a:pathLst>
            </a:custGeom>
            <a:solidFill>
              <a:srgbClr val="FF9900"/>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1" name="Freeform 80"/>
            <p:cNvSpPr>
              <a:spLocks/>
            </p:cNvSpPr>
            <p:nvPr/>
          </p:nvSpPr>
          <p:spPr bwMode="auto">
            <a:xfrm>
              <a:off x="4484" y="1169"/>
              <a:ext cx="47" cy="155"/>
            </a:xfrm>
            <a:custGeom>
              <a:avLst/>
              <a:gdLst>
                <a:gd name="T0" fmla="*/ 46 w 47"/>
                <a:gd name="T1" fmla="*/ 154 h 155"/>
                <a:gd name="T2" fmla="*/ 46 w 47"/>
                <a:gd name="T3" fmla="*/ 20 h 155"/>
                <a:gd name="T4" fmla="*/ 0 w 47"/>
                <a:gd name="T5" fmla="*/ 0 h 155"/>
                <a:gd name="T6" fmla="*/ 0 w 47"/>
                <a:gd name="T7" fmla="*/ 133 h 155"/>
                <a:gd name="T8" fmla="*/ 46 w 47"/>
                <a:gd name="T9" fmla="*/ 154 h 1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155">
                  <a:moveTo>
                    <a:pt x="46" y="154"/>
                  </a:moveTo>
                  <a:lnTo>
                    <a:pt x="46" y="20"/>
                  </a:lnTo>
                  <a:lnTo>
                    <a:pt x="0" y="0"/>
                  </a:lnTo>
                  <a:lnTo>
                    <a:pt x="0" y="133"/>
                  </a:lnTo>
                  <a:lnTo>
                    <a:pt x="46" y="154"/>
                  </a:lnTo>
                </a:path>
              </a:pathLst>
            </a:custGeom>
            <a:solidFill>
              <a:srgbClr val="996633"/>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2" name="Freeform 81"/>
            <p:cNvSpPr>
              <a:spLocks/>
            </p:cNvSpPr>
            <p:nvPr/>
          </p:nvSpPr>
          <p:spPr bwMode="auto">
            <a:xfrm>
              <a:off x="4483" y="1127"/>
              <a:ext cx="187" cy="88"/>
            </a:xfrm>
            <a:custGeom>
              <a:avLst/>
              <a:gdLst>
                <a:gd name="T0" fmla="*/ 186 w 187"/>
                <a:gd name="T1" fmla="*/ 20 h 88"/>
                <a:gd name="T2" fmla="*/ 136 w 187"/>
                <a:gd name="T3" fmla="*/ 0 h 88"/>
                <a:gd name="T4" fmla="*/ 0 w 187"/>
                <a:gd name="T5" fmla="*/ 42 h 88"/>
                <a:gd name="T6" fmla="*/ 49 w 187"/>
                <a:gd name="T7" fmla="*/ 63 h 88"/>
                <a:gd name="T8" fmla="*/ 95 w 187"/>
                <a:gd name="T9" fmla="*/ 87 h 88"/>
                <a:gd name="T10" fmla="*/ 186 w 187"/>
                <a:gd name="T11" fmla="*/ 20 h 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7" h="88">
                  <a:moveTo>
                    <a:pt x="186" y="20"/>
                  </a:moveTo>
                  <a:lnTo>
                    <a:pt x="136" y="0"/>
                  </a:lnTo>
                  <a:lnTo>
                    <a:pt x="0" y="42"/>
                  </a:lnTo>
                  <a:lnTo>
                    <a:pt x="49" y="63"/>
                  </a:lnTo>
                  <a:lnTo>
                    <a:pt x="95" y="87"/>
                  </a:lnTo>
                  <a:lnTo>
                    <a:pt x="186" y="20"/>
                  </a:lnTo>
                </a:path>
              </a:pathLst>
            </a:custGeom>
            <a:solidFill>
              <a:srgbClr val="FF9900"/>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3" name="Line 82"/>
            <p:cNvSpPr>
              <a:spLocks noChangeShapeType="1"/>
            </p:cNvSpPr>
            <p:nvPr/>
          </p:nvSpPr>
          <p:spPr bwMode="auto">
            <a:xfrm flipH="1">
              <a:off x="4170" y="1071"/>
              <a:ext cx="207" cy="21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4" name="Line 83"/>
            <p:cNvSpPr>
              <a:spLocks noChangeShapeType="1"/>
            </p:cNvSpPr>
            <p:nvPr/>
          </p:nvSpPr>
          <p:spPr bwMode="auto">
            <a:xfrm>
              <a:off x="4387" y="1085"/>
              <a:ext cx="185" cy="7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5" name="Line 84"/>
            <p:cNvSpPr>
              <a:spLocks noChangeShapeType="1"/>
            </p:cNvSpPr>
            <p:nvPr/>
          </p:nvSpPr>
          <p:spPr bwMode="auto">
            <a:xfrm flipV="1">
              <a:off x="4369" y="1081"/>
              <a:ext cx="0" cy="13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6" name="Freeform 85"/>
            <p:cNvSpPr>
              <a:spLocks/>
            </p:cNvSpPr>
            <p:nvPr/>
          </p:nvSpPr>
          <p:spPr bwMode="auto">
            <a:xfrm>
              <a:off x="4121" y="1273"/>
              <a:ext cx="139" cy="177"/>
            </a:xfrm>
            <a:custGeom>
              <a:avLst/>
              <a:gdLst>
                <a:gd name="T0" fmla="*/ 138 w 139"/>
                <a:gd name="T1" fmla="*/ 133 h 177"/>
                <a:gd name="T2" fmla="*/ 138 w 139"/>
                <a:gd name="T3" fmla="*/ 0 h 177"/>
                <a:gd name="T4" fmla="*/ 0 w 139"/>
                <a:gd name="T5" fmla="*/ 42 h 177"/>
                <a:gd name="T6" fmla="*/ 0 w 139"/>
                <a:gd name="T7" fmla="*/ 176 h 177"/>
                <a:gd name="T8" fmla="*/ 138 w 139"/>
                <a:gd name="T9" fmla="*/ 133 h 1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 h="177">
                  <a:moveTo>
                    <a:pt x="138" y="133"/>
                  </a:moveTo>
                  <a:lnTo>
                    <a:pt x="138" y="0"/>
                  </a:lnTo>
                  <a:lnTo>
                    <a:pt x="0" y="42"/>
                  </a:lnTo>
                  <a:lnTo>
                    <a:pt x="0" y="176"/>
                  </a:lnTo>
                  <a:lnTo>
                    <a:pt x="138" y="133"/>
                  </a:lnTo>
                </a:path>
              </a:pathLst>
            </a:custGeom>
            <a:solidFill>
              <a:schemeClr val="accent2"/>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7" name="Freeform 86"/>
            <p:cNvSpPr>
              <a:spLocks/>
            </p:cNvSpPr>
            <p:nvPr/>
          </p:nvSpPr>
          <p:spPr bwMode="auto">
            <a:xfrm>
              <a:off x="4326" y="1211"/>
              <a:ext cx="138" cy="177"/>
            </a:xfrm>
            <a:custGeom>
              <a:avLst/>
              <a:gdLst>
                <a:gd name="T0" fmla="*/ 137 w 138"/>
                <a:gd name="T1" fmla="*/ 133 h 177"/>
                <a:gd name="T2" fmla="*/ 137 w 138"/>
                <a:gd name="T3" fmla="*/ 0 h 177"/>
                <a:gd name="T4" fmla="*/ 0 w 138"/>
                <a:gd name="T5" fmla="*/ 42 h 177"/>
                <a:gd name="T6" fmla="*/ 0 w 138"/>
                <a:gd name="T7" fmla="*/ 176 h 177"/>
                <a:gd name="T8" fmla="*/ 137 w 138"/>
                <a:gd name="T9" fmla="*/ 133 h 1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77">
                  <a:moveTo>
                    <a:pt x="137" y="133"/>
                  </a:moveTo>
                  <a:lnTo>
                    <a:pt x="137" y="0"/>
                  </a:lnTo>
                  <a:lnTo>
                    <a:pt x="0" y="42"/>
                  </a:lnTo>
                  <a:lnTo>
                    <a:pt x="0" y="176"/>
                  </a:lnTo>
                  <a:lnTo>
                    <a:pt x="137" y="133"/>
                  </a:lnTo>
                </a:path>
              </a:pathLst>
            </a:custGeom>
            <a:solidFill>
              <a:schemeClr val="accent2"/>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8" name="Freeform 87"/>
            <p:cNvSpPr>
              <a:spLocks/>
            </p:cNvSpPr>
            <p:nvPr/>
          </p:nvSpPr>
          <p:spPr bwMode="auto">
            <a:xfrm>
              <a:off x="4530" y="1147"/>
              <a:ext cx="140" cy="177"/>
            </a:xfrm>
            <a:custGeom>
              <a:avLst/>
              <a:gdLst>
                <a:gd name="T0" fmla="*/ 139 w 140"/>
                <a:gd name="T1" fmla="*/ 133 h 177"/>
                <a:gd name="T2" fmla="*/ 139 w 140"/>
                <a:gd name="T3" fmla="*/ 0 h 177"/>
                <a:gd name="T4" fmla="*/ 0 w 140"/>
                <a:gd name="T5" fmla="*/ 42 h 177"/>
                <a:gd name="T6" fmla="*/ 0 w 140"/>
                <a:gd name="T7" fmla="*/ 176 h 177"/>
                <a:gd name="T8" fmla="*/ 139 w 140"/>
                <a:gd name="T9" fmla="*/ 133 h 1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0" h="177">
                  <a:moveTo>
                    <a:pt x="139" y="133"/>
                  </a:moveTo>
                  <a:lnTo>
                    <a:pt x="139" y="0"/>
                  </a:lnTo>
                  <a:lnTo>
                    <a:pt x="0" y="42"/>
                  </a:lnTo>
                  <a:lnTo>
                    <a:pt x="0" y="176"/>
                  </a:lnTo>
                  <a:lnTo>
                    <a:pt x="139" y="133"/>
                  </a:lnTo>
                </a:path>
              </a:pathLst>
            </a:custGeom>
            <a:solidFill>
              <a:schemeClr val="accent2"/>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Tree>
    <p:extLst>
      <p:ext uri="{BB962C8B-B14F-4D97-AF65-F5344CB8AC3E}">
        <p14:creationId xmlns:p14="http://schemas.microsoft.com/office/powerpoint/2010/main" val="2565830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CÁC LOẠI </a:t>
            </a:r>
            <a:r>
              <a:rPr lang="en-US" kern="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SEGMENTS</a:t>
            </a:r>
            <a:endParaRPr lang="vi-VN"/>
          </a:p>
        </p:txBody>
      </p:sp>
      <p:sp>
        <p:nvSpPr>
          <p:cNvPr id="3" name="Rectangle 2"/>
          <p:cNvSpPr/>
          <p:nvPr/>
        </p:nvSpPr>
        <p:spPr>
          <a:xfrm>
            <a:off x="199765" y="898286"/>
            <a:ext cx="3352136" cy="523220"/>
          </a:xfrm>
          <a:prstGeom prst="rect">
            <a:avLst/>
          </a:prstGeom>
        </p:spPr>
        <p:txBody>
          <a:bodyPr wrap="none">
            <a:spAutoFit/>
          </a:bodyPr>
          <a:lstStyle/>
          <a:p>
            <a:pPr marL="457200" indent="-457200">
              <a:buFont typeface="Wingdings" panose="05000000000000000000" pitchFamily="2" charset="2"/>
              <a:buChar char="q"/>
            </a:pPr>
            <a:r>
              <a:rPr lang="vi-VN" sz="2800" b="1" smtClean="0">
                <a:latin typeface="Times New Roman" panose="02020603050405020304" pitchFamily="18" charset="0"/>
                <a:cs typeface="Times New Roman" panose="02020603050405020304" pitchFamily="18" charset="0"/>
              </a:rPr>
              <a:t>1. User </a:t>
            </a:r>
            <a:r>
              <a:rPr lang="vi-VN" sz="2800" b="1">
                <a:latin typeface="Times New Roman" panose="02020603050405020304" pitchFamily="18" charset="0"/>
                <a:cs typeface="Times New Roman" panose="02020603050405020304" pitchFamily="18" charset="0"/>
              </a:rPr>
              <a:t>Segments </a:t>
            </a:r>
          </a:p>
        </p:txBody>
      </p:sp>
      <p:sp>
        <p:nvSpPr>
          <p:cNvPr id="329" name="Rectangle 3"/>
          <p:cNvSpPr>
            <a:spLocks noChangeArrowheads="1"/>
          </p:cNvSpPr>
          <p:nvPr/>
        </p:nvSpPr>
        <p:spPr bwMode="auto">
          <a:xfrm>
            <a:off x="1348984" y="4185847"/>
            <a:ext cx="11049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sz="1800"/>
              <a:t>LOB</a:t>
            </a:r>
            <a:br>
              <a:rPr lang="en-US" sz="1800"/>
            </a:br>
            <a:r>
              <a:rPr lang="en-US" sz="1800"/>
              <a:t>segment</a:t>
            </a:r>
          </a:p>
        </p:txBody>
      </p:sp>
      <p:sp>
        <p:nvSpPr>
          <p:cNvPr id="330" name="Rectangle 16"/>
          <p:cNvSpPr>
            <a:spLocks noChangeArrowheads="1"/>
          </p:cNvSpPr>
          <p:nvPr/>
        </p:nvSpPr>
        <p:spPr bwMode="auto">
          <a:xfrm>
            <a:off x="8960803" y="4153754"/>
            <a:ext cx="1524000" cy="1052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pPr>
            <a:r>
              <a:rPr lang="en-US" sz="1800"/>
              <a:t>Nested </a:t>
            </a:r>
            <a:r>
              <a:rPr lang="en-US" sz="1800" smtClean="0"/>
              <a:t>table segment</a:t>
            </a:r>
            <a:endParaRPr lang="en-US" sz="1800"/>
          </a:p>
          <a:p>
            <a:pPr algn="ctr">
              <a:spcBef>
                <a:spcPct val="50000"/>
              </a:spcBef>
              <a:buClrTx/>
              <a:buFontTx/>
              <a:buNone/>
            </a:pPr>
            <a:endParaRPr lang="en-US" sz="1800"/>
          </a:p>
        </p:txBody>
      </p:sp>
      <p:grpSp>
        <p:nvGrpSpPr>
          <p:cNvPr id="331" name="Group 17"/>
          <p:cNvGrpSpPr>
            <a:grpSpLocks/>
          </p:cNvGrpSpPr>
          <p:nvPr/>
        </p:nvGrpSpPr>
        <p:grpSpPr bwMode="auto">
          <a:xfrm>
            <a:off x="8962390" y="2298309"/>
            <a:ext cx="1555750" cy="1552575"/>
            <a:chOff x="966" y="2432"/>
            <a:chExt cx="980" cy="978"/>
          </a:xfrm>
        </p:grpSpPr>
        <p:grpSp>
          <p:nvGrpSpPr>
            <p:cNvPr id="332" name="Group 18"/>
            <p:cNvGrpSpPr>
              <a:grpSpLocks/>
            </p:cNvGrpSpPr>
            <p:nvPr/>
          </p:nvGrpSpPr>
          <p:grpSpPr bwMode="auto">
            <a:xfrm>
              <a:off x="966" y="2432"/>
              <a:ext cx="738" cy="978"/>
              <a:chOff x="966" y="2432"/>
              <a:chExt cx="738" cy="978"/>
            </a:xfrm>
          </p:grpSpPr>
          <p:sp>
            <p:nvSpPr>
              <p:cNvPr id="368" name="Freeform 19"/>
              <p:cNvSpPr>
                <a:spLocks/>
              </p:cNvSpPr>
              <p:nvPr/>
            </p:nvSpPr>
            <p:spPr bwMode="auto">
              <a:xfrm>
                <a:off x="966" y="2432"/>
                <a:ext cx="738" cy="978"/>
              </a:xfrm>
              <a:custGeom>
                <a:avLst/>
                <a:gdLst>
                  <a:gd name="T0" fmla="*/ 737 w 738"/>
                  <a:gd name="T1" fmla="*/ 779 h 978"/>
                  <a:gd name="T2" fmla="*/ 0 w 738"/>
                  <a:gd name="T3" fmla="*/ 977 h 978"/>
                  <a:gd name="T4" fmla="*/ 0 w 738"/>
                  <a:gd name="T5" fmla="*/ 197 h 978"/>
                  <a:gd name="T6" fmla="*/ 737 w 738"/>
                  <a:gd name="T7" fmla="*/ 0 h 978"/>
                  <a:gd name="T8" fmla="*/ 737 w 738"/>
                  <a:gd name="T9" fmla="*/ 779 h 9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8" h="978">
                    <a:moveTo>
                      <a:pt x="737" y="779"/>
                    </a:moveTo>
                    <a:lnTo>
                      <a:pt x="0" y="977"/>
                    </a:lnTo>
                    <a:lnTo>
                      <a:pt x="0" y="197"/>
                    </a:lnTo>
                    <a:lnTo>
                      <a:pt x="737" y="0"/>
                    </a:lnTo>
                    <a:lnTo>
                      <a:pt x="737" y="779"/>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9" name="Freeform 20"/>
              <p:cNvSpPr>
                <a:spLocks/>
              </p:cNvSpPr>
              <p:nvPr/>
            </p:nvSpPr>
            <p:spPr bwMode="auto">
              <a:xfrm>
                <a:off x="996" y="2474"/>
                <a:ext cx="676" cy="896"/>
              </a:xfrm>
              <a:custGeom>
                <a:avLst/>
                <a:gdLst>
                  <a:gd name="T0" fmla="*/ 675 w 676"/>
                  <a:gd name="T1" fmla="*/ 714 h 896"/>
                  <a:gd name="T2" fmla="*/ 0 w 676"/>
                  <a:gd name="T3" fmla="*/ 895 h 896"/>
                  <a:gd name="T4" fmla="*/ 0 w 676"/>
                  <a:gd name="T5" fmla="*/ 180 h 896"/>
                  <a:gd name="T6" fmla="*/ 675 w 676"/>
                  <a:gd name="T7" fmla="*/ 0 h 896"/>
                  <a:gd name="T8" fmla="*/ 675 w 676"/>
                  <a:gd name="T9" fmla="*/ 714 h 8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6" h="896">
                    <a:moveTo>
                      <a:pt x="675" y="714"/>
                    </a:moveTo>
                    <a:lnTo>
                      <a:pt x="0" y="895"/>
                    </a:lnTo>
                    <a:lnTo>
                      <a:pt x="0" y="180"/>
                    </a:lnTo>
                    <a:lnTo>
                      <a:pt x="675" y="0"/>
                    </a:lnTo>
                    <a:lnTo>
                      <a:pt x="675" y="714"/>
                    </a:lnTo>
                  </a:path>
                </a:pathLst>
              </a:custGeom>
              <a:solidFill>
                <a:srgbClr val="FFFF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0" name="Freeform 21"/>
              <p:cNvSpPr>
                <a:spLocks/>
              </p:cNvSpPr>
              <p:nvPr/>
            </p:nvSpPr>
            <p:spPr bwMode="auto">
              <a:xfrm>
                <a:off x="1027" y="2649"/>
                <a:ext cx="90" cy="107"/>
              </a:xfrm>
              <a:custGeom>
                <a:avLst/>
                <a:gdLst>
                  <a:gd name="T0" fmla="*/ 89 w 90"/>
                  <a:gd name="T1" fmla="*/ 82 h 107"/>
                  <a:gd name="T2" fmla="*/ 89 w 90"/>
                  <a:gd name="T3" fmla="*/ 0 h 107"/>
                  <a:gd name="T4" fmla="*/ 0 w 90"/>
                  <a:gd name="T5" fmla="*/ 25 h 107"/>
                  <a:gd name="T6" fmla="*/ 0 w 90"/>
                  <a:gd name="T7" fmla="*/ 106 h 107"/>
                  <a:gd name="T8" fmla="*/ 89 w 90"/>
                  <a:gd name="T9" fmla="*/ 82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07">
                    <a:moveTo>
                      <a:pt x="89" y="82"/>
                    </a:moveTo>
                    <a:lnTo>
                      <a:pt x="89" y="0"/>
                    </a:lnTo>
                    <a:lnTo>
                      <a:pt x="0" y="25"/>
                    </a:lnTo>
                    <a:lnTo>
                      <a:pt x="0" y="106"/>
                    </a:lnTo>
                    <a:lnTo>
                      <a:pt x="89" y="8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1" name="Freeform 22"/>
              <p:cNvSpPr>
                <a:spLocks/>
              </p:cNvSpPr>
              <p:nvPr/>
            </p:nvSpPr>
            <p:spPr bwMode="auto">
              <a:xfrm>
                <a:off x="1157" y="2615"/>
                <a:ext cx="91" cy="106"/>
              </a:xfrm>
              <a:custGeom>
                <a:avLst/>
                <a:gdLst>
                  <a:gd name="T0" fmla="*/ 90 w 91"/>
                  <a:gd name="T1" fmla="*/ 81 h 106"/>
                  <a:gd name="T2" fmla="*/ 90 w 91"/>
                  <a:gd name="T3" fmla="*/ 0 h 106"/>
                  <a:gd name="T4" fmla="*/ 0 w 91"/>
                  <a:gd name="T5" fmla="*/ 23 h 106"/>
                  <a:gd name="T6" fmla="*/ 0 w 91"/>
                  <a:gd name="T7" fmla="*/ 105 h 106"/>
                  <a:gd name="T8" fmla="*/ 90 w 91"/>
                  <a:gd name="T9" fmla="*/ 81 h 1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6">
                    <a:moveTo>
                      <a:pt x="90" y="81"/>
                    </a:moveTo>
                    <a:lnTo>
                      <a:pt x="90" y="0"/>
                    </a:lnTo>
                    <a:lnTo>
                      <a:pt x="0" y="23"/>
                    </a:lnTo>
                    <a:lnTo>
                      <a:pt x="0" y="105"/>
                    </a:lnTo>
                    <a:lnTo>
                      <a:pt x="90" y="81"/>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2" name="Freeform 23"/>
              <p:cNvSpPr>
                <a:spLocks/>
              </p:cNvSpPr>
              <p:nvPr/>
            </p:nvSpPr>
            <p:spPr bwMode="auto">
              <a:xfrm>
                <a:off x="1287" y="2579"/>
                <a:ext cx="88" cy="109"/>
              </a:xfrm>
              <a:custGeom>
                <a:avLst/>
                <a:gdLst>
                  <a:gd name="T0" fmla="*/ 87 w 88"/>
                  <a:gd name="T1" fmla="*/ 83 h 109"/>
                  <a:gd name="T2" fmla="*/ 87 w 88"/>
                  <a:gd name="T3" fmla="*/ 0 h 109"/>
                  <a:gd name="T4" fmla="*/ 0 w 88"/>
                  <a:gd name="T5" fmla="*/ 24 h 109"/>
                  <a:gd name="T6" fmla="*/ 0 w 88"/>
                  <a:gd name="T7" fmla="*/ 108 h 109"/>
                  <a:gd name="T8" fmla="*/ 87 w 88"/>
                  <a:gd name="T9" fmla="*/ 83 h 1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109">
                    <a:moveTo>
                      <a:pt x="87" y="83"/>
                    </a:moveTo>
                    <a:lnTo>
                      <a:pt x="87" y="0"/>
                    </a:lnTo>
                    <a:lnTo>
                      <a:pt x="0" y="24"/>
                    </a:lnTo>
                    <a:lnTo>
                      <a:pt x="0" y="108"/>
                    </a:lnTo>
                    <a:lnTo>
                      <a:pt x="87"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3" name="Freeform 24"/>
              <p:cNvSpPr>
                <a:spLocks/>
              </p:cNvSpPr>
              <p:nvPr/>
            </p:nvSpPr>
            <p:spPr bwMode="auto">
              <a:xfrm>
                <a:off x="1415" y="2545"/>
                <a:ext cx="91" cy="107"/>
              </a:xfrm>
              <a:custGeom>
                <a:avLst/>
                <a:gdLst>
                  <a:gd name="T0" fmla="*/ 90 w 91"/>
                  <a:gd name="T1" fmla="*/ 81 h 107"/>
                  <a:gd name="T2" fmla="*/ 90 w 91"/>
                  <a:gd name="T3" fmla="*/ 0 h 107"/>
                  <a:gd name="T4" fmla="*/ 0 w 91"/>
                  <a:gd name="T5" fmla="*/ 24 h 107"/>
                  <a:gd name="T6" fmla="*/ 0 w 91"/>
                  <a:gd name="T7" fmla="*/ 106 h 107"/>
                  <a:gd name="T8" fmla="*/ 90 w 91"/>
                  <a:gd name="T9" fmla="*/ 81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7">
                    <a:moveTo>
                      <a:pt x="90" y="81"/>
                    </a:moveTo>
                    <a:lnTo>
                      <a:pt x="90" y="0"/>
                    </a:lnTo>
                    <a:lnTo>
                      <a:pt x="0" y="24"/>
                    </a:lnTo>
                    <a:lnTo>
                      <a:pt x="0" y="106"/>
                    </a:lnTo>
                    <a:lnTo>
                      <a:pt x="90" y="81"/>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4" name="Freeform 25"/>
              <p:cNvSpPr>
                <a:spLocks/>
              </p:cNvSpPr>
              <p:nvPr/>
            </p:nvSpPr>
            <p:spPr bwMode="auto">
              <a:xfrm>
                <a:off x="1542" y="2513"/>
                <a:ext cx="92" cy="105"/>
              </a:xfrm>
              <a:custGeom>
                <a:avLst/>
                <a:gdLst>
                  <a:gd name="T0" fmla="*/ 91 w 92"/>
                  <a:gd name="T1" fmla="*/ 80 h 105"/>
                  <a:gd name="T2" fmla="*/ 91 w 92"/>
                  <a:gd name="T3" fmla="*/ 0 h 105"/>
                  <a:gd name="T4" fmla="*/ 0 w 92"/>
                  <a:gd name="T5" fmla="*/ 23 h 105"/>
                  <a:gd name="T6" fmla="*/ 0 w 92"/>
                  <a:gd name="T7" fmla="*/ 104 h 105"/>
                  <a:gd name="T8" fmla="*/ 91 w 92"/>
                  <a:gd name="T9" fmla="*/ 80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05">
                    <a:moveTo>
                      <a:pt x="91" y="80"/>
                    </a:moveTo>
                    <a:lnTo>
                      <a:pt x="91" y="0"/>
                    </a:lnTo>
                    <a:lnTo>
                      <a:pt x="0" y="23"/>
                    </a:lnTo>
                    <a:lnTo>
                      <a:pt x="0" y="104"/>
                    </a:lnTo>
                    <a:lnTo>
                      <a:pt x="91" y="80"/>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5" name="Freeform 26"/>
              <p:cNvSpPr>
                <a:spLocks/>
              </p:cNvSpPr>
              <p:nvPr/>
            </p:nvSpPr>
            <p:spPr bwMode="auto">
              <a:xfrm>
                <a:off x="1027" y="2763"/>
                <a:ext cx="90" cy="108"/>
              </a:xfrm>
              <a:custGeom>
                <a:avLst/>
                <a:gdLst>
                  <a:gd name="T0" fmla="*/ 89 w 90"/>
                  <a:gd name="T1" fmla="*/ 81 h 108"/>
                  <a:gd name="T2" fmla="*/ 89 w 90"/>
                  <a:gd name="T3" fmla="*/ 0 h 108"/>
                  <a:gd name="T4" fmla="*/ 0 w 90"/>
                  <a:gd name="T5" fmla="*/ 23 h 108"/>
                  <a:gd name="T6" fmla="*/ 0 w 90"/>
                  <a:gd name="T7" fmla="*/ 107 h 108"/>
                  <a:gd name="T8" fmla="*/ 89 w 90"/>
                  <a:gd name="T9" fmla="*/ 81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08">
                    <a:moveTo>
                      <a:pt x="89" y="81"/>
                    </a:moveTo>
                    <a:lnTo>
                      <a:pt x="89" y="0"/>
                    </a:lnTo>
                    <a:lnTo>
                      <a:pt x="0" y="23"/>
                    </a:lnTo>
                    <a:lnTo>
                      <a:pt x="0" y="107"/>
                    </a:lnTo>
                    <a:lnTo>
                      <a:pt x="89" y="81"/>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6" name="Freeform 27"/>
              <p:cNvSpPr>
                <a:spLocks/>
              </p:cNvSpPr>
              <p:nvPr/>
            </p:nvSpPr>
            <p:spPr bwMode="auto">
              <a:xfrm>
                <a:off x="1157" y="2727"/>
                <a:ext cx="91" cy="108"/>
              </a:xfrm>
              <a:custGeom>
                <a:avLst/>
                <a:gdLst>
                  <a:gd name="T0" fmla="*/ 90 w 91"/>
                  <a:gd name="T1" fmla="*/ 83 h 108"/>
                  <a:gd name="T2" fmla="*/ 90 w 91"/>
                  <a:gd name="T3" fmla="*/ 0 h 108"/>
                  <a:gd name="T4" fmla="*/ 0 w 91"/>
                  <a:gd name="T5" fmla="*/ 23 h 108"/>
                  <a:gd name="T6" fmla="*/ 0 w 91"/>
                  <a:gd name="T7" fmla="*/ 107 h 108"/>
                  <a:gd name="T8" fmla="*/ 90 w 91"/>
                  <a:gd name="T9" fmla="*/ 83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8">
                    <a:moveTo>
                      <a:pt x="90" y="83"/>
                    </a:moveTo>
                    <a:lnTo>
                      <a:pt x="90" y="0"/>
                    </a:lnTo>
                    <a:lnTo>
                      <a:pt x="0" y="23"/>
                    </a:lnTo>
                    <a:lnTo>
                      <a:pt x="0" y="107"/>
                    </a:lnTo>
                    <a:lnTo>
                      <a:pt x="90"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7" name="Freeform 28"/>
              <p:cNvSpPr>
                <a:spLocks/>
              </p:cNvSpPr>
              <p:nvPr/>
            </p:nvSpPr>
            <p:spPr bwMode="auto">
              <a:xfrm>
                <a:off x="1287" y="2695"/>
                <a:ext cx="88" cy="105"/>
              </a:xfrm>
              <a:custGeom>
                <a:avLst/>
                <a:gdLst>
                  <a:gd name="T0" fmla="*/ 87 w 88"/>
                  <a:gd name="T1" fmla="*/ 80 h 105"/>
                  <a:gd name="T2" fmla="*/ 87 w 88"/>
                  <a:gd name="T3" fmla="*/ 0 h 105"/>
                  <a:gd name="T4" fmla="*/ 0 w 88"/>
                  <a:gd name="T5" fmla="*/ 23 h 105"/>
                  <a:gd name="T6" fmla="*/ 0 w 88"/>
                  <a:gd name="T7" fmla="*/ 104 h 105"/>
                  <a:gd name="T8" fmla="*/ 87 w 88"/>
                  <a:gd name="T9" fmla="*/ 80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105">
                    <a:moveTo>
                      <a:pt x="87" y="80"/>
                    </a:moveTo>
                    <a:lnTo>
                      <a:pt x="87" y="0"/>
                    </a:lnTo>
                    <a:lnTo>
                      <a:pt x="0" y="23"/>
                    </a:lnTo>
                    <a:lnTo>
                      <a:pt x="0" y="104"/>
                    </a:lnTo>
                    <a:lnTo>
                      <a:pt x="87" y="80"/>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8" name="Freeform 29"/>
              <p:cNvSpPr>
                <a:spLocks/>
              </p:cNvSpPr>
              <p:nvPr/>
            </p:nvSpPr>
            <p:spPr bwMode="auto">
              <a:xfrm>
                <a:off x="1415" y="2659"/>
                <a:ext cx="91" cy="110"/>
              </a:xfrm>
              <a:custGeom>
                <a:avLst/>
                <a:gdLst>
                  <a:gd name="T0" fmla="*/ 90 w 91"/>
                  <a:gd name="T1" fmla="*/ 84 h 110"/>
                  <a:gd name="T2" fmla="*/ 90 w 91"/>
                  <a:gd name="T3" fmla="*/ 0 h 110"/>
                  <a:gd name="T4" fmla="*/ 0 w 91"/>
                  <a:gd name="T5" fmla="*/ 24 h 110"/>
                  <a:gd name="T6" fmla="*/ 0 w 91"/>
                  <a:gd name="T7" fmla="*/ 109 h 110"/>
                  <a:gd name="T8" fmla="*/ 90 w 91"/>
                  <a:gd name="T9" fmla="*/ 84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10">
                    <a:moveTo>
                      <a:pt x="90" y="84"/>
                    </a:moveTo>
                    <a:lnTo>
                      <a:pt x="90" y="0"/>
                    </a:lnTo>
                    <a:lnTo>
                      <a:pt x="0" y="24"/>
                    </a:lnTo>
                    <a:lnTo>
                      <a:pt x="0" y="109"/>
                    </a:lnTo>
                    <a:lnTo>
                      <a:pt x="90" y="8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9" name="Freeform 30"/>
              <p:cNvSpPr>
                <a:spLocks/>
              </p:cNvSpPr>
              <p:nvPr/>
            </p:nvSpPr>
            <p:spPr bwMode="auto">
              <a:xfrm>
                <a:off x="1542" y="2627"/>
                <a:ext cx="92" cy="106"/>
              </a:xfrm>
              <a:custGeom>
                <a:avLst/>
                <a:gdLst>
                  <a:gd name="T0" fmla="*/ 91 w 92"/>
                  <a:gd name="T1" fmla="*/ 81 h 106"/>
                  <a:gd name="T2" fmla="*/ 91 w 92"/>
                  <a:gd name="T3" fmla="*/ 0 h 106"/>
                  <a:gd name="T4" fmla="*/ 0 w 92"/>
                  <a:gd name="T5" fmla="*/ 23 h 106"/>
                  <a:gd name="T6" fmla="*/ 0 w 92"/>
                  <a:gd name="T7" fmla="*/ 105 h 106"/>
                  <a:gd name="T8" fmla="*/ 91 w 92"/>
                  <a:gd name="T9" fmla="*/ 81 h 1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06">
                    <a:moveTo>
                      <a:pt x="91" y="81"/>
                    </a:moveTo>
                    <a:lnTo>
                      <a:pt x="91" y="0"/>
                    </a:lnTo>
                    <a:lnTo>
                      <a:pt x="0" y="23"/>
                    </a:lnTo>
                    <a:lnTo>
                      <a:pt x="0" y="105"/>
                    </a:lnTo>
                    <a:lnTo>
                      <a:pt x="91" y="81"/>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0" name="Freeform 31"/>
              <p:cNvSpPr>
                <a:spLocks/>
              </p:cNvSpPr>
              <p:nvPr/>
            </p:nvSpPr>
            <p:spPr bwMode="auto">
              <a:xfrm>
                <a:off x="1027" y="2877"/>
                <a:ext cx="90" cy="109"/>
              </a:xfrm>
              <a:custGeom>
                <a:avLst/>
                <a:gdLst>
                  <a:gd name="T0" fmla="*/ 89 w 90"/>
                  <a:gd name="T1" fmla="*/ 83 h 109"/>
                  <a:gd name="T2" fmla="*/ 89 w 90"/>
                  <a:gd name="T3" fmla="*/ 0 h 109"/>
                  <a:gd name="T4" fmla="*/ 0 w 90"/>
                  <a:gd name="T5" fmla="*/ 24 h 109"/>
                  <a:gd name="T6" fmla="*/ 0 w 90"/>
                  <a:gd name="T7" fmla="*/ 108 h 109"/>
                  <a:gd name="T8" fmla="*/ 89 w 90"/>
                  <a:gd name="T9" fmla="*/ 83 h 1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09">
                    <a:moveTo>
                      <a:pt x="89" y="83"/>
                    </a:moveTo>
                    <a:lnTo>
                      <a:pt x="89" y="0"/>
                    </a:lnTo>
                    <a:lnTo>
                      <a:pt x="0" y="24"/>
                    </a:lnTo>
                    <a:lnTo>
                      <a:pt x="0" y="108"/>
                    </a:lnTo>
                    <a:lnTo>
                      <a:pt x="89"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1" name="Freeform 32"/>
              <p:cNvSpPr>
                <a:spLocks/>
              </p:cNvSpPr>
              <p:nvPr/>
            </p:nvSpPr>
            <p:spPr bwMode="auto">
              <a:xfrm>
                <a:off x="1157" y="2842"/>
                <a:ext cx="91" cy="108"/>
              </a:xfrm>
              <a:custGeom>
                <a:avLst/>
                <a:gdLst>
                  <a:gd name="T0" fmla="*/ 90 w 91"/>
                  <a:gd name="T1" fmla="*/ 82 h 108"/>
                  <a:gd name="T2" fmla="*/ 90 w 91"/>
                  <a:gd name="T3" fmla="*/ 0 h 108"/>
                  <a:gd name="T4" fmla="*/ 0 w 91"/>
                  <a:gd name="T5" fmla="*/ 24 h 108"/>
                  <a:gd name="T6" fmla="*/ 0 w 91"/>
                  <a:gd name="T7" fmla="*/ 107 h 108"/>
                  <a:gd name="T8" fmla="*/ 90 w 91"/>
                  <a:gd name="T9" fmla="*/ 82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8">
                    <a:moveTo>
                      <a:pt x="90" y="82"/>
                    </a:moveTo>
                    <a:lnTo>
                      <a:pt x="90" y="0"/>
                    </a:lnTo>
                    <a:lnTo>
                      <a:pt x="0" y="24"/>
                    </a:lnTo>
                    <a:lnTo>
                      <a:pt x="0" y="107"/>
                    </a:lnTo>
                    <a:lnTo>
                      <a:pt x="90" y="8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2" name="Freeform 33"/>
              <p:cNvSpPr>
                <a:spLocks/>
              </p:cNvSpPr>
              <p:nvPr/>
            </p:nvSpPr>
            <p:spPr bwMode="auto">
              <a:xfrm>
                <a:off x="1287" y="2810"/>
                <a:ext cx="88" cy="107"/>
              </a:xfrm>
              <a:custGeom>
                <a:avLst/>
                <a:gdLst>
                  <a:gd name="T0" fmla="*/ 87 w 88"/>
                  <a:gd name="T1" fmla="*/ 82 h 107"/>
                  <a:gd name="T2" fmla="*/ 87 w 88"/>
                  <a:gd name="T3" fmla="*/ 0 h 107"/>
                  <a:gd name="T4" fmla="*/ 0 w 88"/>
                  <a:gd name="T5" fmla="*/ 23 h 107"/>
                  <a:gd name="T6" fmla="*/ 0 w 88"/>
                  <a:gd name="T7" fmla="*/ 106 h 107"/>
                  <a:gd name="T8" fmla="*/ 87 w 88"/>
                  <a:gd name="T9" fmla="*/ 82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107">
                    <a:moveTo>
                      <a:pt x="87" y="82"/>
                    </a:moveTo>
                    <a:lnTo>
                      <a:pt x="87" y="0"/>
                    </a:lnTo>
                    <a:lnTo>
                      <a:pt x="0" y="23"/>
                    </a:lnTo>
                    <a:lnTo>
                      <a:pt x="0" y="106"/>
                    </a:lnTo>
                    <a:lnTo>
                      <a:pt x="87" y="8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3" name="Freeform 34"/>
              <p:cNvSpPr>
                <a:spLocks/>
              </p:cNvSpPr>
              <p:nvPr/>
            </p:nvSpPr>
            <p:spPr bwMode="auto">
              <a:xfrm>
                <a:off x="1415" y="2775"/>
                <a:ext cx="91" cy="108"/>
              </a:xfrm>
              <a:custGeom>
                <a:avLst/>
                <a:gdLst>
                  <a:gd name="T0" fmla="*/ 90 w 91"/>
                  <a:gd name="T1" fmla="*/ 82 h 108"/>
                  <a:gd name="T2" fmla="*/ 90 w 91"/>
                  <a:gd name="T3" fmla="*/ 0 h 108"/>
                  <a:gd name="T4" fmla="*/ 0 w 91"/>
                  <a:gd name="T5" fmla="*/ 24 h 108"/>
                  <a:gd name="T6" fmla="*/ 0 w 91"/>
                  <a:gd name="T7" fmla="*/ 107 h 108"/>
                  <a:gd name="T8" fmla="*/ 90 w 91"/>
                  <a:gd name="T9" fmla="*/ 82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8">
                    <a:moveTo>
                      <a:pt x="90" y="82"/>
                    </a:moveTo>
                    <a:lnTo>
                      <a:pt x="90" y="0"/>
                    </a:lnTo>
                    <a:lnTo>
                      <a:pt x="0" y="24"/>
                    </a:lnTo>
                    <a:lnTo>
                      <a:pt x="0" y="107"/>
                    </a:lnTo>
                    <a:lnTo>
                      <a:pt x="90" y="8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4" name="Freeform 35"/>
              <p:cNvSpPr>
                <a:spLocks/>
              </p:cNvSpPr>
              <p:nvPr/>
            </p:nvSpPr>
            <p:spPr bwMode="auto">
              <a:xfrm>
                <a:off x="1542" y="2739"/>
                <a:ext cx="92" cy="109"/>
              </a:xfrm>
              <a:custGeom>
                <a:avLst/>
                <a:gdLst>
                  <a:gd name="T0" fmla="*/ 91 w 92"/>
                  <a:gd name="T1" fmla="*/ 83 h 109"/>
                  <a:gd name="T2" fmla="*/ 91 w 92"/>
                  <a:gd name="T3" fmla="*/ 0 h 109"/>
                  <a:gd name="T4" fmla="*/ 0 w 92"/>
                  <a:gd name="T5" fmla="*/ 24 h 109"/>
                  <a:gd name="T6" fmla="*/ 0 w 92"/>
                  <a:gd name="T7" fmla="*/ 108 h 109"/>
                  <a:gd name="T8" fmla="*/ 91 w 92"/>
                  <a:gd name="T9" fmla="*/ 83 h 1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09">
                    <a:moveTo>
                      <a:pt x="91" y="83"/>
                    </a:moveTo>
                    <a:lnTo>
                      <a:pt x="91" y="0"/>
                    </a:lnTo>
                    <a:lnTo>
                      <a:pt x="0" y="24"/>
                    </a:lnTo>
                    <a:lnTo>
                      <a:pt x="0" y="108"/>
                    </a:lnTo>
                    <a:lnTo>
                      <a:pt x="91"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5" name="Freeform 36"/>
              <p:cNvSpPr>
                <a:spLocks/>
              </p:cNvSpPr>
              <p:nvPr/>
            </p:nvSpPr>
            <p:spPr bwMode="auto">
              <a:xfrm>
                <a:off x="1027" y="2994"/>
                <a:ext cx="90" cy="104"/>
              </a:xfrm>
              <a:custGeom>
                <a:avLst/>
                <a:gdLst>
                  <a:gd name="T0" fmla="*/ 89 w 90"/>
                  <a:gd name="T1" fmla="*/ 79 h 104"/>
                  <a:gd name="T2" fmla="*/ 89 w 90"/>
                  <a:gd name="T3" fmla="*/ 0 h 104"/>
                  <a:gd name="T4" fmla="*/ 0 w 90"/>
                  <a:gd name="T5" fmla="*/ 23 h 104"/>
                  <a:gd name="T6" fmla="*/ 0 w 90"/>
                  <a:gd name="T7" fmla="*/ 103 h 104"/>
                  <a:gd name="T8" fmla="*/ 89 w 90"/>
                  <a:gd name="T9" fmla="*/ 79 h 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04">
                    <a:moveTo>
                      <a:pt x="89" y="79"/>
                    </a:moveTo>
                    <a:lnTo>
                      <a:pt x="89" y="0"/>
                    </a:lnTo>
                    <a:lnTo>
                      <a:pt x="0" y="23"/>
                    </a:lnTo>
                    <a:lnTo>
                      <a:pt x="0" y="103"/>
                    </a:lnTo>
                    <a:lnTo>
                      <a:pt x="89" y="79"/>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6" name="Freeform 37"/>
              <p:cNvSpPr>
                <a:spLocks/>
              </p:cNvSpPr>
              <p:nvPr/>
            </p:nvSpPr>
            <p:spPr bwMode="auto">
              <a:xfrm>
                <a:off x="1157" y="2958"/>
                <a:ext cx="91" cy="107"/>
              </a:xfrm>
              <a:custGeom>
                <a:avLst/>
                <a:gdLst>
                  <a:gd name="T0" fmla="*/ 90 w 91"/>
                  <a:gd name="T1" fmla="*/ 82 h 107"/>
                  <a:gd name="T2" fmla="*/ 90 w 91"/>
                  <a:gd name="T3" fmla="*/ 0 h 107"/>
                  <a:gd name="T4" fmla="*/ 0 w 91"/>
                  <a:gd name="T5" fmla="*/ 23 h 107"/>
                  <a:gd name="T6" fmla="*/ 0 w 91"/>
                  <a:gd name="T7" fmla="*/ 106 h 107"/>
                  <a:gd name="T8" fmla="*/ 90 w 91"/>
                  <a:gd name="T9" fmla="*/ 82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7">
                    <a:moveTo>
                      <a:pt x="90" y="82"/>
                    </a:moveTo>
                    <a:lnTo>
                      <a:pt x="90" y="0"/>
                    </a:lnTo>
                    <a:lnTo>
                      <a:pt x="0" y="23"/>
                    </a:lnTo>
                    <a:lnTo>
                      <a:pt x="0" y="106"/>
                    </a:lnTo>
                    <a:lnTo>
                      <a:pt x="90" y="8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7" name="Freeform 38"/>
              <p:cNvSpPr>
                <a:spLocks/>
              </p:cNvSpPr>
              <p:nvPr/>
            </p:nvSpPr>
            <p:spPr bwMode="auto">
              <a:xfrm>
                <a:off x="1287" y="2923"/>
                <a:ext cx="88" cy="108"/>
              </a:xfrm>
              <a:custGeom>
                <a:avLst/>
                <a:gdLst>
                  <a:gd name="T0" fmla="*/ 87 w 88"/>
                  <a:gd name="T1" fmla="*/ 82 h 108"/>
                  <a:gd name="T2" fmla="*/ 87 w 88"/>
                  <a:gd name="T3" fmla="*/ 0 h 108"/>
                  <a:gd name="T4" fmla="*/ 0 w 88"/>
                  <a:gd name="T5" fmla="*/ 24 h 108"/>
                  <a:gd name="T6" fmla="*/ 0 w 88"/>
                  <a:gd name="T7" fmla="*/ 107 h 108"/>
                  <a:gd name="T8" fmla="*/ 87 w 88"/>
                  <a:gd name="T9" fmla="*/ 82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108">
                    <a:moveTo>
                      <a:pt x="87" y="82"/>
                    </a:moveTo>
                    <a:lnTo>
                      <a:pt x="87" y="0"/>
                    </a:lnTo>
                    <a:lnTo>
                      <a:pt x="0" y="24"/>
                    </a:lnTo>
                    <a:lnTo>
                      <a:pt x="0" y="107"/>
                    </a:lnTo>
                    <a:lnTo>
                      <a:pt x="87" y="8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8" name="Freeform 39"/>
              <p:cNvSpPr>
                <a:spLocks/>
              </p:cNvSpPr>
              <p:nvPr/>
            </p:nvSpPr>
            <p:spPr bwMode="auto">
              <a:xfrm>
                <a:off x="1415" y="2889"/>
                <a:ext cx="91" cy="107"/>
              </a:xfrm>
              <a:custGeom>
                <a:avLst/>
                <a:gdLst>
                  <a:gd name="T0" fmla="*/ 90 w 91"/>
                  <a:gd name="T1" fmla="*/ 82 h 107"/>
                  <a:gd name="T2" fmla="*/ 90 w 91"/>
                  <a:gd name="T3" fmla="*/ 0 h 107"/>
                  <a:gd name="T4" fmla="*/ 0 w 91"/>
                  <a:gd name="T5" fmla="*/ 23 h 107"/>
                  <a:gd name="T6" fmla="*/ 0 w 91"/>
                  <a:gd name="T7" fmla="*/ 106 h 107"/>
                  <a:gd name="T8" fmla="*/ 90 w 91"/>
                  <a:gd name="T9" fmla="*/ 82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7">
                    <a:moveTo>
                      <a:pt x="90" y="82"/>
                    </a:moveTo>
                    <a:lnTo>
                      <a:pt x="90" y="0"/>
                    </a:lnTo>
                    <a:lnTo>
                      <a:pt x="0" y="23"/>
                    </a:lnTo>
                    <a:lnTo>
                      <a:pt x="0" y="106"/>
                    </a:lnTo>
                    <a:lnTo>
                      <a:pt x="90" y="8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9" name="Freeform 40"/>
              <p:cNvSpPr>
                <a:spLocks/>
              </p:cNvSpPr>
              <p:nvPr/>
            </p:nvSpPr>
            <p:spPr bwMode="auto">
              <a:xfrm>
                <a:off x="1542" y="2853"/>
                <a:ext cx="92" cy="108"/>
              </a:xfrm>
              <a:custGeom>
                <a:avLst/>
                <a:gdLst>
                  <a:gd name="T0" fmla="*/ 91 w 92"/>
                  <a:gd name="T1" fmla="*/ 83 h 108"/>
                  <a:gd name="T2" fmla="*/ 91 w 92"/>
                  <a:gd name="T3" fmla="*/ 0 h 108"/>
                  <a:gd name="T4" fmla="*/ 0 w 92"/>
                  <a:gd name="T5" fmla="*/ 25 h 108"/>
                  <a:gd name="T6" fmla="*/ 0 w 92"/>
                  <a:gd name="T7" fmla="*/ 107 h 108"/>
                  <a:gd name="T8" fmla="*/ 91 w 92"/>
                  <a:gd name="T9" fmla="*/ 83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08">
                    <a:moveTo>
                      <a:pt x="91" y="83"/>
                    </a:moveTo>
                    <a:lnTo>
                      <a:pt x="91" y="0"/>
                    </a:lnTo>
                    <a:lnTo>
                      <a:pt x="0" y="25"/>
                    </a:lnTo>
                    <a:lnTo>
                      <a:pt x="0" y="107"/>
                    </a:lnTo>
                    <a:lnTo>
                      <a:pt x="91"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0" name="Freeform 41"/>
              <p:cNvSpPr>
                <a:spLocks/>
              </p:cNvSpPr>
              <p:nvPr/>
            </p:nvSpPr>
            <p:spPr bwMode="auto">
              <a:xfrm>
                <a:off x="1027" y="3108"/>
                <a:ext cx="90" cy="105"/>
              </a:xfrm>
              <a:custGeom>
                <a:avLst/>
                <a:gdLst>
                  <a:gd name="T0" fmla="*/ 89 w 90"/>
                  <a:gd name="T1" fmla="*/ 80 h 105"/>
                  <a:gd name="T2" fmla="*/ 89 w 90"/>
                  <a:gd name="T3" fmla="*/ 0 h 105"/>
                  <a:gd name="T4" fmla="*/ 0 w 90"/>
                  <a:gd name="T5" fmla="*/ 23 h 105"/>
                  <a:gd name="T6" fmla="*/ 0 w 90"/>
                  <a:gd name="T7" fmla="*/ 104 h 105"/>
                  <a:gd name="T8" fmla="*/ 89 w 90"/>
                  <a:gd name="T9" fmla="*/ 80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05">
                    <a:moveTo>
                      <a:pt x="89" y="80"/>
                    </a:moveTo>
                    <a:lnTo>
                      <a:pt x="89" y="0"/>
                    </a:lnTo>
                    <a:lnTo>
                      <a:pt x="0" y="23"/>
                    </a:lnTo>
                    <a:lnTo>
                      <a:pt x="0" y="104"/>
                    </a:lnTo>
                    <a:lnTo>
                      <a:pt x="89" y="80"/>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1" name="Freeform 42"/>
              <p:cNvSpPr>
                <a:spLocks/>
              </p:cNvSpPr>
              <p:nvPr/>
            </p:nvSpPr>
            <p:spPr bwMode="auto">
              <a:xfrm>
                <a:off x="1157" y="3073"/>
                <a:ext cx="91" cy="105"/>
              </a:xfrm>
              <a:custGeom>
                <a:avLst/>
                <a:gdLst>
                  <a:gd name="T0" fmla="*/ 90 w 91"/>
                  <a:gd name="T1" fmla="*/ 80 h 105"/>
                  <a:gd name="T2" fmla="*/ 90 w 91"/>
                  <a:gd name="T3" fmla="*/ 0 h 105"/>
                  <a:gd name="T4" fmla="*/ 0 w 91"/>
                  <a:gd name="T5" fmla="*/ 23 h 105"/>
                  <a:gd name="T6" fmla="*/ 0 w 91"/>
                  <a:gd name="T7" fmla="*/ 104 h 105"/>
                  <a:gd name="T8" fmla="*/ 90 w 91"/>
                  <a:gd name="T9" fmla="*/ 80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5">
                    <a:moveTo>
                      <a:pt x="90" y="80"/>
                    </a:moveTo>
                    <a:lnTo>
                      <a:pt x="90" y="0"/>
                    </a:lnTo>
                    <a:lnTo>
                      <a:pt x="0" y="23"/>
                    </a:lnTo>
                    <a:lnTo>
                      <a:pt x="0" y="104"/>
                    </a:lnTo>
                    <a:lnTo>
                      <a:pt x="90" y="80"/>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2" name="Freeform 43"/>
              <p:cNvSpPr>
                <a:spLocks/>
              </p:cNvSpPr>
              <p:nvPr/>
            </p:nvSpPr>
            <p:spPr bwMode="auto">
              <a:xfrm>
                <a:off x="1287" y="3037"/>
                <a:ext cx="88" cy="108"/>
              </a:xfrm>
              <a:custGeom>
                <a:avLst/>
                <a:gdLst>
                  <a:gd name="T0" fmla="*/ 87 w 88"/>
                  <a:gd name="T1" fmla="*/ 83 h 108"/>
                  <a:gd name="T2" fmla="*/ 87 w 88"/>
                  <a:gd name="T3" fmla="*/ 0 h 108"/>
                  <a:gd name="T4" fmla="*/ 0 w 88"/>
                  <a:gd name="T5" fmla="*/ 23 h 108"/>
                  <a:gd name="T6" fmla="*/ 0 w 88"/>
                  <a:gd name="T7" fmla="*/ 107 h 108"/>
                  <a:gd name="T8" fmla="*/ 87 w 88"/>
                  <a:gd name="T9" fmla="*/ 83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108">
                    <a:moveTo>
                      <a:pt x="87" y="83"/>
                    </a:moveTo>
                    <a:lnTo>
                      <a:pt x="87" y="0"/>
                    </a:lnTo>
                    <a:lnTo>
                      <a:pt x="0" y="23"/>
                    </a:lnTo>
                    <a:lnTo>
                      <a:pt x="0" y="107"/>
                    </a:lnTo>
                    <a:lnTo>
                      <a:pt x="87"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3" name="Freeform 44"/>
              <p:cNvSpPr>
                <a:spLocks/>
              </p:cNvSpPr>
              <p:nvPr/>
            </p:nvSpPr>
            <p:spPr bwMode="auto">
              <a:xfrm>
                <a:off x="1415" y="3002"/>
                <a:ext cx="91" cy="108"/>
              </a:xfrm>
              <a:custGeom>
                <a:avLst/>
                <a:gdLst>
                  <a:gd name="T0" fmla="*/ 90 w 91"/>
                  <a:gd name="T1" fmla="*/ 83 h 108"/>
                  <a:gd name="T2" fmla="*/ 90 w 91"/>
                  <a:gd name="T3" fmla="*/ 0 h 108"/>
                  <a:gd name="T4" fmla="*/ 0 w 91"/>
                  <a:gd name="T5" fmla="*/ 25 h 108"/>
                  <a:gd name="T6" fmla="*/ 0 w 91"/>
                  <a:gd name="T7" fmla="*/ 107 h 108"/>
                  <a:gd name="T8" fmla="*/ 90 w 91"/>
                  <a:gd name="T9" fmla="*/ 83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8">
                    <a:moveTo>
                      <a:pt x="90" y="83"/>
                    </a:moveTo>
                    <a:lnTo>
                      <a:pt x="90" y="0"/>
                    </a:lnTo>
                    <a:lnTo>
                      <a:pt x="0" y="25"/>
                    </a:lnTo>
                    <a:lnTo>
                      <a:pt x="0" y="107"/>
                    </a:lnTo>
                    <a:lnTo>
                      <a:pt x="90"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4" name="Freeform 45"/>
              <p:cNvSpPr>
                <a:spLocks/>
              </p:cNvSpPr>
              <p:nvPr/>
            </p:nvSpPr>
            <p:spPr bwMode="auto">
              <a:xfrm>
                <a:off x="1542" y="2967"/>
                <a:ext cx="92" cy="110"/>
              </a:xfrm>
              <a:custGeom>
                <a:avLst/>
                <a:gdLst>
                  <a:gd name="T0" fmla="*/ 91 w 92"/>
                  <a:gd name="T1" fmla="*/ 83 h 110"/>
                  <a:gd name="T2" fmla="*/ 91 w 92"/>
                  <a:gd name="T3" fmla="*/ 0 h 110"/>
                  <a:gd name="T4" fmla="*/ 0 w 92"/>
                  <a:gd name="T5" fmla="*/ 24 h 110"/>
                  <a:gd name="T6" fmla="*/ 0 w 92"/>
                  <a:gd name="T7" fmla="*/ 109 h 110"/>
                  <a:gd name="T8" fmla="*/ 91 w 92"/>
                  <a:gd name="T9" fmla="*/ 83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10">
                    <a:moveTo>
                      <a:pt x="91" y="83"/>
                    </a:moveTo>
                    <a:lnTo>
                      <a:pt x="91" y="0"/>
                    </a:lnTo>
                    <a:lnTo>
                      <a:pt x="0" y="24"/>
                    </a:lnTo>
                    <a:lnTo>
                      <a:pt x="0" y="109"/>
                    </a:lnTo>
                    <a:lnTo>
                      <a:pt x="91"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5" name="Freeform 46"/>
              <p:cNvSpPr>
                <a:spLocks/>
              </p:cNvSpPr>
              <p:nvPr/>
            </p:nvSpPr>
            <p:spPr bwMode="auto">
              <a:xfrm>
                <a:off x="1027" y="3220"/>
                <a:ext cx="90" cy="107"/>
              </a:xfrm>
              <a:custGeom>
                <a:avLst/>
                <a:gdLst>
                  <a:gd name="T0" fmla="*/ 89 w 90"/>
                  <a:gd name="T1" fmla="*/ 81 h 107"/>
                  <a:gd name="T2" fmla="*/ 89 w 90"/>
                  <a:gd name="T3" fmla="*/ 0 h 107"/>
                  <a:gd name="T4" fmla="*/ 0 w 90"/>
                  <a:gd name="T5" fmla="*/ 24 h 107"/>
                  <a:gd name="T6" fmla="*/ 0 w 90"/>
                  <a:gd name="T7" fmla="*/ 106 h 107"/>
                  <a:gd name="T8" fmla="*/ 89 w 90"/>
                  <a:gd name="T9" fmla="*/ 81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07">
                    <a:moveTo>
                      <a:pt x="89" y="81"/>
                    </a:moveTo>
                    <a:lnTo>
                      <a:pt x="89" y="0"/>
                    </a:lnTo>
                    <a:lnTo>
                      <a:pt x="0" y="24"/>
                    </a:lnTo>
                    <a:lnTo>
                      <a:pt x="0" y="106"/>
                    </a:lnTo>
                    <a:lnTo>
                      <a:pt x="89" y="81"/>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6" name="Freeform 47"/>
              <p:cNvSpPr>
                <a:spLocks/>
              </p:cNvSpPr>
              <p:nvPr/>
            </p:nvSpPr>
            <p:spPr bwMode="auto">
              <a:xfrm>
                <a:off x="1157" y="3186"/>
                <a:ext cx="91" cy="106"/>
              </a:xfrm>
              <a:custGeom>
                <a:avLst/>
                <a:gdLst>
                  <a:gd name="T0" fmla="*/ 90 w 91"/>
                  <a:gd name="T1" fmla="*/ 81 h 106"/>
                  <a:gd name="T2" fmla="*/ 90 w 91"/>
                  <a:gd name="T3" fmla="*/ 0 h 106"/>
                  <a:gd name="T4" fmla="*/ 0 w 91"/>
                  <a:gd name="T5" fmla="*/ 23 h 106"/>
                  <a:gd name="T6" fmla="*/ 0 w 91"/>
                  <a:gd name="T7" fmla="*/ 105 h 106"/>
                  <a:gd name="T8" fmla="*/ 90 w 91"/>
                  <a:gd name="T9" fmla="*/ 81 h 1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6">
                    <a:moveTo>
                      <a:pt x="90" y="81"/>
                    </a:moveTo>
                    <a:lnTo>
                      <a:pt x="90" y="0"/>
                    </a:lnTo>
                    <a:lnTo>
                      <a:pt x="0" y="23"/>
                    </a:lnTo>
                    <a:lnTo>
                      <a:pt x="0" y="105"/>
                    </a:lnTo>
                    <a:lnTo>
                      <a:pt x="90" y="81"/>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7" name="Freeform 48"/>
              <p:cNvSpPr>
                <a:spLocks/>
              </p:cNvSpPr>
              <p:nvPr/>
            </p:nvSpPr>
            <p:spPr bwMode="auto">
              <a:xfrm>
                <a:off x="1287" y="3153"/>
                <a:ext cx="88" cy="105"/>
              </a:xfrm>
              <a:custGeom>
                <a:avLst/>
                <a:gdLst>
                  <a:gd name="T0" fmla="*/ 87 w 88"/>
                  <a:gd name="T1" fmla="*/ 80 h 105"/>
                  <a:gd name="T2" fmla="*/ 87 w 88"/>
                  <a:gd name="T3" fmla="*/ 0 h 105"/>
                  <a:gd name="T4" fmla="*/ 0 w 88"/>
                  <a:gd name="T5" fmla="*/ 23 h 105"/>
                  <a:gd name="T6" fmla="*/ 0 w 88"/>
                  <a:gd name="T7" fmla="*/ 104 h 105"/>
                  <a:gd name="T8" fmla="*/ 87 w 88"/>
                  <a:gd name="T9" fmla="*/ 80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105">
                    <a:moveTo>
                      <a:pt x="87" y="80"/>
                    </a:moveTo>
                    <a:lnTo>
                      <a:pt x="87" y="0"/>
                    </a:lnTo>
                    <a:lnTo>
                      <a:pt x="0" y="23"/>
                    </a:lnTo>
                    <a:lnTo>
                      <a:pt x="0" y="104"/>
                    </a:lnTo>
                    <a:lnTo>
                      <a:pt x="87" y="80"/>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8" name="Freeform 49"/>
              <p:cNvSpPr>
                <a:spLocks/>
              </p:cNvSpPr>
              <p:nvPr/>
            </p:nvSpPr>
            <p:spPr bwMode="auto">
              <a:xfrm>
                <a:off x="1415" y="3118"/>
                <a:ext cx="91" cy="105"/>
              </a:xfrm>
              <a:custGeom>
                <a:avLst/>
                <a:gdLst>
                  <a:gd name="T0" fmla="*/ 90 w 91"/>
                  <a:gd name="T1" fmla="*/ 79 h 105"/>
                  <a:gd name="T2" fmla="*/ 90 w 91"/>
                  <a:gd name="T3" fmla="*/ 0 h 105"/>
                  <a:gd name="T4" fmla="*/ 0 w 91"/>
                  <a:gd name="T5" fmla="*/ 23 h 105"/>
                  <a:gd name="T6" fmla="*/ 0 w 91"/>
                  <a:gd name="T7" fmla="*/ 104 h 105"/>
                  <a:gd name="T8" fmla="*/ 90 w 91"/>
                  <a:gd name="T9" fmla="*/ 79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5">
                    <a:moveTo>
                      <a:pt x="90" y="79"/>
                    </a:moveTo>
                    <a:lnTo>
                      <a:pt x="90" y="0"/>
                    </a:lnTo>
                    <a:lnTo>
                      <a:pt x="0" y="23"/>
                    </a:lnTo>
                    <a:lnTo>
                      <a:pt x="0" y="104"/>
                    </a:lnTo>
                    <a:lnTo>
                      <a:pt x="90" y="79"/>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9" name="Freeform 50"/>
              <p:cNvSpPr>
                <a:spLocks/>
              </p:cNvSpPr>
              <p:nvPr/>
            </p:nvSpPr>
            <p:spPr bwMode="auto">
              <a:xfrm>
                <a:off x="1542" y="3081"/>
                <a:ext cx="92" cy="109"/>
              </a:xfrm>
              <a:custGeom>
                <a:avLst/>
                <a:gdLst>
                  <a:gd name="T0" fmla="*/ 91 w 92"/>
                  <a:gd name="T1" fmla="*/ 83 h 109"/>
                  <a:gd name="T2" fmla="*/ 91 w 92"/>
                  <a:gd name="T3" fmla="*/ 0 h 109"/>
                  <a:gd name="T4" fmla="*/ 0 w 92"/>
                  <a:gd name="T5" fmla="*/ 24 h 109"/>
                  <a:gd name="T6" fmla="*/ 0 w 92"/>
                  <a:gd name="T7" fmla="*/ 108 h 109"/>
                  <a:gd name="T8" fmla="*/ 91 w 92"/>
                  <a:gd name="T9" fmla="*/ 83 h 1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09">
                    <a:moveTo>
                      <a:pt x="91" y="83"/>
                    </a:moveTo>
                    <a:lnTo>
                      <a:pt x="91" y="0"/>
                    </a:lnTo>
                    <a:lnTo>
                      <a:pt x="0" y="24"/>
                    </a:lnTo>
                    <a:lnTo>
                      <a:pt x="0" y="108"/>
                    </a:lnTo>
                    <a:lnTo>
                      <a:pt x="91"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333" name="Freeform 51"/>
            <p:cNvSpPr>
              <a:spLocks/>
            </p:cNvSpPr>
            <p:nvPr/>
          </p:nvSpPr>
          <p:spPr bwMode="auto">
            <a:xfrm>
              <a:off x="1284" y="2822"/>
              <a:ext cx="267" cy="562"/>
            </a:xfrm>
            <a:custGeom>
              <a:avLst/>
              <a:gdLst>
                <a:gd name="T0" fmla="*/ 266 w 267"/>
                <a:gd name="T1" fmla="*/ 561 h 562"/>
                <a:gd name="T2" fmla="*/ 266 w 267"/>
                <a:gd name="T3" fmla="*/ 143 h 562"/>
                <a:gd name="T4" fmla="*/ 0 w 267"/>
                <a:gd name="T5" fmla="*/ 0 h 562"/>
                <a:gd name="T6" fmla="*/ 1 w 267"/>
                <a:gd name="T7" fmla="*/ 87 h 562"/>
                <a:gd name="T8" fmla="*/ 266 w 267"/>
                <a:gd name="T9" fmla="*/ 561 h 5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7" h="562">
                  <a:moveTo>
                    <a:pt x="266" y="561"/>
                  </a:moveTo>
                  <a:lnTo>
                    <a:pt x="266" y="143"/>
                  </a:lnTo>
                  <a:lnTo>
                    <a:pt x="0" y="0"/>
                  </a:lnTo>
                  <a:lnTo>
                    <a:pt x="1" y="87"/>
                  </a:lnTo>
                  <a:lnTo>
                    <a:pt x="266" y="561"/>
                  </a:lnTo>
                </a:path>
              </a:pathLst>
            </a:custGeom>
            <a:solidFill>
              <a:srgbClr val="96969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34" name="Freeform 52"/>
            <p:cNvSpPr>
              <a:spLocks/>
            </p:cNvSpPr>
            <p:nvPr/>
          </p:nvSpPr>
          <p:spPr bwMode="auto">
            <a:xfrm>
              <a:off x="1284" y="2791"/>
              <a:ext cx="662" cy="175"/>
            </a:xfrm>
            <a:custGeom>
              <a:avLst/>
              <a:gdLst>
                <a:gd name="T0" fmla="*/ 661 w 662"/>
                <a:gd name="T1" fmla="*/ 67 h 175"/>
                <a:gd name="T2" fmla="*/ 101 w 662"/>
                <a:gd name="T3" fmla="*/ 0 h 175"/>
                <a:gd name="T4" fmla="*/ 0 w 662"/>
                <a:gd name="T5" fmla="*/ 31 h 175"/>
                <a:gd name="T6" fmla="*/ 264 w 662"/>
                <a:gd name="T7" fmla="*/ 174 h 175"/>
                <a:gd name="T8" fmla="*/ 661 w 662"/>
                <a:gd name="T9" fmla="*/ 67 h 1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2" h="175">
                  <a:moveTo>
                    <a:pt x="661" y="67"/>
                  </a:moveTo>
                  <a:lnTo>
                    <a:pt x="101" y="0"/>
                  </a:lnTo>
                  <a:lnTo>
                    <a:pt x="0" y="31"/>
                  </a:lnTo>
                  <a:lnTo>
                    <a:pt x="264" y="174"/>
                  </a:lnTo>
                  <a:lnTo>
                    <a:pt x="661" y="67"/>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nvGrpSpPr>
            <p:cNvPr id="335" name="Group 53"/>
            <p:cNvGrpSpPr>
              <a:grpSpLocks/>
            </p:cNvGrpSpPr>
            <p:nvPr/>
          </p:nvGrpSpPr>
          <p:grpSpPr bwMode="auto">
            <a:xfrm>
              <a:off x="1550" y="2857"/>
              <a:ext cx="392" cy="519"/>
              <a:chOff x="1550" y="2857"/>
              <a:chExt cx="392" cy="519"/>
            </a:xfrm>
          </p:grpSpPr>
          <p:sp>
            <p:nvSpPr>
              <p:cNvPr id="336" name="Freeform 54"/>
              <p:cNvSpPr>
                <a:spLocks/>
              </p:cNvSpPr>
              <p:nvPr/>
            </p:nvSpPr>
            <p:spPr bwMode="auto">
              <a:xfrm>
                <a:off x="1550" y="2857"/>
                <a:ext cx="392" cy="519"/>
              </a:xfrm>
              <a:custGeom>
                <a:avLst/>
                <a:gdLst>
                  <a:gd name="T0" fmla="*/ 391 w 392"/>
                  <a:gd name="T1" fmla="*/ 413 h 519"/>
                  <a:gd name="T2" fmla="*/ 0 w 392"/>
                  <a:gd name="T3" fmla="*/ 518 h 519"/>
                  <a:gd name="T4" fmla="*/ 0 w 392"/>
                  <a:gd name="T5" fmla="*/ 104 h 519"/>
                  <a:gd name="T6" fmla="*/ 391 w 392"/>
                  <a:gd name="T7" fmla="*/ 0 h 519"/>
                  <a:gd name="T8" fmla="*/ 391 w 392"/>
                  <a:gd name="T9" fmla="*/ 413 h 5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2" h="519">
                    <a:moveTo>
                      <a:pt x="391" y="413"/>
                    </a:moveTo>
                    <a:lnTo>
                      <a:pt x="0" y="518"/>
                    </a:lnTo>
                    <a:lnTo>
                      <a:pt x="0" y="104"/>
                    </a:lnTo>
                    <a:lnTo>
                      <a:pt x="391" y="0"/>
                    </a:lnTo>
                    <a:lnTo>
                      <a:pt x="391" y="413"/>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37" name="Freeform 55"/>
              <p:cNvSpPr>
                <a:spLocks/>
              </p:cNvSpPr>
              <p:nvPr/>
            </p:nvSpPr>
            <p:spPr bwMode="auto">
              <a:xfrm>
                <a:off x="1565" y="2880"/>
                <a:ext cx="360" cy="476"/>
              </a:xfrm>
              <a:custGeom>
                <a:avLst/>
                <a:gdLst>
                  <a:gd name="T0" fmla="*/ 359 w 360"/>
                  <a:gd name="T1" fmla="*/ 379 h 476"/>
                  <a:gd name="T2" fmla="*/ 0 w 360"/>
                  <a:gd name="T3" fmla="*/ 475 h 476"/>
                  <a:gd name="T4" fmla="*/ 0 w 360"/>
                  <a:gd name="T5" fmla="*/ 95 h 476"/>
                  <a:gd name="T6" fmla="*/ 359 w 360"/>
                  <a:gd name="T7" fmla="*/ 0 h 476"/>
                  <a:gd name="T8" fmla="*/ 359 w 360"/>
                  <a:gd name="T9" fmla="*/ 379 h 4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0" h="476">
                    <a:moveTo>
                      <a:pt x="359" y="379"/>
                    </a:moveTo>
                    <a:lnTo>
                      <a:pt x="0" y="475"/>
                    </a:lnTo>
                    <a:lnTo>
                      <a:pt x="0" y="95"/>
                    </a:lnTo>
                    <a:lnTo>
                      <a:pt x="359" y="0"/>
                    </a:lnTo>
                    <a:lnTo>
                      <a:pt x="359" y="379"/>
                    </a:lnTo>
                  </a:path>
                </a:pathLst>
              </a:custGeom>
              <a:solidFill>
                <a:srgbClr val="FFFF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38" name="Freeform 56"/>
              <p:cNvSpPr>
                <a:spLocks/>
              </p:cNvSpPr>
              <p:nvPr/>
            </p:nvSpPr>
            <p:spPr bwMode="auto">
              <a:xfrm>
                <a:off x="1582" y="2972"/>
                <a:ext cx="48" cy="56"/>
              </a:xfrm>
              <a:custGeom>
                <a:avLst/>
                <a:gdLst>
                  <a:gd name="T0" fmla="*/ 47 w 48"/>
                  <a:gd name="T1" fmla="*/ 42 h 56"/>
                  <a:gd name="T2" fmla="*/ 47 w 48"/>
                  <a:gd name="T3" fmla="*/ 0 h 56"/>
                  <a:gd name="T4" fmla="*/ 0 w 48"/>
                  <a:gd name="T5" fmla="*/ 13 h 56"/>
                  <a:gd name="T6" fmla="*/ 0 w 48"/>
                  <a:gd name="T7" fmla="*/ 55 h 56"/>
                  <a:gd name="T8" fmla="*/ 47 w 48"/>
                  <a:gd name="T9" fmla="*/ 42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6">
                    <a:moveTo>
                      <a:pt x="47" y="42"/>
                    </a:moveTo>
                    <a:lnTo>
                      <a:pt x="47" y="0"/>
                    </a:lnTo>
                    <a:lnTo>
                      <a:pt x="0" y="13"/>
                    </a:lnTo>
                    <a:lnTo>
                      <a:pt x="0" y="55"/>
                    </a:lnTo>
                    <a:lnTo>
                      <a:pt x="47" y="4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39" name="Freeform 57"/>
              <p:cNvSpPr>
                <a:spLocks/>
              </p:cNvSpPr>
              <p:nvPr/>
            </p:nvSpPr>
            <p:spPr bwMode="auto">
              <a:xfrm>
                <a:off x="1652" y="2954"/>
                <a:ext cx="48" cy="57"/>
              </a:xfrm>
              <a:custGeom>
                <a:avLst/>
                <a:gdLst>
                  <a:gd name="T0" fmla="*/ 47 w 48"/>
                  <a:gd name="T1" fmla="*/ 43 h 57"/>
                  <a:gd name="T2" fmla="*/ 47 w 48"/>
                  <a:gd name="T3" fmla="*/ 0 h 57"/>
                  <a:gd name="T4" fmla="*/ 0 w 48"/>
                  <a:gd name="T5" fmla="*/ 12 h 57"/>
                  <a:gd name="T6" fmla="*/ 0 w 48"/>
                  <a:gd name="T7" fmla="*/ 56 h 57"/>
                  <a:gd name="T8" fmla="*/ 47 w 48"/>
                  <a:gd name="T9" fmla="*/ 43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7">
                    <a:moveTo>
                      <a:pt x="47" y="43"/>
                    </a:moveTo>
                    <a:lnTo>
                      <a:pt x="47" y="0"/>
                    </a:lnTo>
                    <a:lnTo>
                      <a:pt x="0" y="12"/>
                    </a:lnTo>
                    <a:lnTo>
                      <a:pt x="0" y="56"/>
                    </a:lnTo>
                    <a:lnTo>
                      <a:pt x="47" y="4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40" name="Freeform 58"/>
              <p:cNvSpPr>
                <a:spLocks/>
              </p:cNvSpPr>
              <p:nvPr/>
            </p:nvSpPr>
            <p:spPr bwMode="auto">
              <a:xfrm>
                <a:off x="1720" y="2935"/>
                <a:ext cx="48" cy="58"/>
              </a:xfrm>
              <a:custGeom>
                <a:avLst/>
                <a:gdLst>
                  <a:gd name="T0" fmla="*/ 47 w 48"/>
                  <a:gd name="T1" fmla="*/ 44 h 58"/>
                  <a:gd name="T2" fmla="*/ 47 w 48"/>
                  <a:gd name="T3" fmla="*/ 0 h 58"/>
                  <a:gd name="T4" fmla="*/ 0 w 48"/>
                  <a:gd name="T5" fmla="*/ 12 h 58"/>
                  <a:gd name="T6" fmla="*/ 0 w 48"/>
                  <a:gd name="T7" fmla="*/ 57 h 58"/>
                  <a:gd name="T8" fmla="*/ 47 w 48"/>
                  <a:gd name="T9" fmla="*/ 44 h 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8">
                    <a:moveTo>
                      <a:pt x="47" y="44"/>
                    </a:moveTo>
                    <a:lnTo>
                      <a:pt x="47" y="0"/>
                    </a:lnTo>
                    <a:lnTo>
                      <a:pt x="0" y="12"/>
                    </a:lnTo>
                    <a:lnTo>
                      <a:pt x="0" y="57"/>
                    </a:lnTo>
                    <a:lnTo>
                      <a:pt x="47" y="4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41" name="Freeform 59"/>
              <p:cNvSpPr>
                <a:spLocks/>
              </p:cNvSpPr>
              <p:nvPr/>
            </p:nvSpPr>
            <p:spPr bwMode="auto">
              <a:xfrm>
                <a:off x="1787" y="2917"/>
                <a:ext cx="50" cy="57"/>
              </a:xfrm>
              <a:custGeom>
                <a:avLst/>
                <a:gdLst>
                  <a:gd name="T0" fmla="*/ 49 w 50"/>
                  <a:gd name="T1" fmla="*/ 43 h 57"/>
                  <a:gd name="T2" fmla="*/ 49 w 50"/>
                  <a:gd name="T3" fmla="*/ 0 h 57"/>
                  <a:gd name="T4" fmla="*/ 0 w 50"/>
                  <a:gd name="T5" fmla="*/ 12 h 57"/>
                  <a:gd name="T6" fmla="*/ 0 w 50"/>
                  <a:gd name="T7" fmla="*/ 56 h 57"/>
                  <a:gd name="T8" fmla="*/ 49 w 50"/>
                  <a:gd name="T9" fmla="*/ 43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57">
                    <a:moveTo>
                      <a:pt x="49" y="43"/>
                    </a:moveTo>
                    <a:lnTo>
                      <a:pt x="49" y="0"/>
                    </a:lnTo>
                    <a:lnTo>
                      <a:pt x="0" y="12"/>
                    </a:lnTo>
                    <a:lnTo>
                      <a:pt x="0" y="56"/>
                    </a:lnTo>
                    <a:lnTo>
                      <a:pt x="49" y="4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42" name="Freeform 60"/>
              <p:cNvSpPr>
                <a:spLocks/>
              </p:cNvSpPr>
              <p:nvPr/>
            </p:nvSpPr>
            <p:spPr bwMode="auto">
              <a:xfrm>
                <a:off x="1856" y="2900"/>
                <a:ext cx="49" cy="56"/>
              </a:xfrm>
              <a:custGeom>
                <a:avLst/>
                <a:gdLst>
                  <a:gd name="T0" fmla="*/ 48 w 49"/>
                  <a:gd name="T1" fmla="*/ 42 h 56"/>
                  <a:gd name="T2" fmla="*/ 48 w 49"/>
                  <a:gd name="T3" fmla="*/ 0 h 56"/>
                  <a:gd name="T4" fmla="*/ 0 w 49"/>
                  <a:gd name="T5" fmla="*/ 12 h 56"/>
                  <a:gd name="T6" fmla="*/ 0 w 49"/>
                  <a:gd name="T7" fmla="*/ 55 h 56"/>
                  <a:gd name="T8" fmla="*/ 48 w 49"/>
                  <a:gd name="T9" fmla="*/ 42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56">
                    <a:moveTo>
                      <a:pt x="48" y="42"/>
                    </a:moveTo>
                    <a:lnTo>
                      <a:pt x="48" y="0"/>
                    </a:lnTo>
                    <a:lnTo>
                      <a:pt x="0" y="12"/>
                    </a:lnTo>
                    <a:lnTo>
                      <a:pt x="0" y="55"/>
                    </a:lnTo>
                    <a:lnTo>
                      <a:pt x="48" y="4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43" name="Freeform 61"/>
              <p:cNvSpPr>
                <a:spLocks/>
              </p:cNvSpPr>
              <p:nvPr/>
            </p:nvSpPr>
            <p:spPr bwMode="auto">
              <a:xfrm>
                <a:off x="1582" y="3032"/>
                <a:ext cx="48" cy="59"/>
              </a:xfrm>
              <a:custGeom>
                <a:avLst/>
                <a:gdLst>
                  <a:gd name="T0" fmla="*/ 47 w 48"/>
                  <a:gd name="T1" fmla="*/ 44 h 59"/>
                  <a:gd name="T2" fmla="*/ 47 w 48"/>
                  <a:gd name="T3" fmla="*/ 0 h 59"/>
                  <a:gd name="T4" fmla="*/ 0 w 48"/>
                  <a:gd name="T5" fmla="*/ 12 h 59"/>
                  <a:gd name="T6" fmla="*/ 0 w 48"/>
                  <a:gd name="T7" fmla="*/ 58 h 59"/>
                  <a:gd name="T8" fmla="*/ 47 w 48"/>
                  <a:gd name="T9" fmla="*/ 44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9">
                    <a:moveTo>
                      <a:pt x="47" y="44"/>
                    </a:moveTo>
                    <a:lnTo>
                      <a:pt x="47" y="0"/>
                    </a:lnTo>
                    <a:lnTo>
                      <a:pt x="0" y="12"/>
                    </a:lnTo>
                    <a:lnTo>
                      <a:pt x="0" y="58"/>
                    </a:lnTo>
                    <a:lnTo>
                      <a:pt x="47" y="4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44" name="Freeform 62"/>
              <p:cNvSpPr>
                <a:spLocks/>
              </p:cNvSpPr>
              <p:nvPr/>
            </p:nvSpPr>
            <p:spPr bwMode="auto">
              <a:xfrm>
                <a:off x="1652" y="3014"/>
                <a:ext cx="48" cy="56"/>
              </a:xfrm>
              <a:custGeom>
                <a:avLst/>
                <a:gdLst>
                  <a:gd name="T0" fmla="*/ 47 w 48"/>
                  <a:gd name="T1" fmla="*/ 42 h 56"/>
                  <a:gd name="T2" fmla="*/ 47 w 48"/>
                  <a:gd name="T3" fmla="*/ 0 h 56"/>
                  <a:gd name="T4" fmla="*/ 0 w 48"/>
                  <a:gd name="T5" fmla="*/ 12 h 56"/>
                  <a:gd name="T6" fmla="*/ 0 w 48"/>
                  <a:gd name="T7" fmla="*/ 55 h 56"/>
                  <a:gd name="T8" fmla="*/ 47 w 48"/>
                  <a:gd name="T9" fmla="*/ 42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6">
                    <a:moveTo>
                      <a:pt x="47" y="42"/>
                    </a:moveTo>
                    <a:lnTo>
                      <a:pt x="47" y="0"/>
                    </a:lnTo>
                    <a:lnTo>
                      <a:pt x="0" y="12"/>
                    </a:lnTo>
                    <a:lnTo>
                      <a:pt x="0" y="55"/>
                    </a:lnTo>
                    <a:lnTo>
                      <a:pt x="47" y="4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45" name="Freeform 63"/>
              <p:cNvSpPr>
                <a:spLocks/>
              </p:cNvSpPr>
              <p:nvPr/>
            </p:nvSpPr>
            <p:spPr bwMode="auto">
              <a:xfrm>
                <a:off x="1720" y="2996"/>
                <a:ext cx="48" cy="57"/>
              </a:xfrm>
              <a:custGeom>
                <a:avLst/>
                <a:gdLst>
                  <a:gd name="T0" fmla="*/ 47 w 48"/>
                  <a:gd name="T1" fmla="*/ 43 h 57"/>
                  <a:gd name="T2" fmla="*/ 47 w 48"/>
                  <a:gd name="T3" fmla="*/ 0 h 57"/>
                  <a:gd name="T4" fmla="*/ 0 w 48"/>
                  <a:gd name="T5" fmla="*/ 12 h 57"/>
                  <a:gd name="T6" fmla="*/ 0 w 48"/>
                  <a:gd name="T7" fmla="*/ 56 h 57"/>
                  <a:gd name="T8" fmla="*/ 47 w 48"/>
                  <a:gd name="T9" fmla="*/ 43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7">
                    <a:moveTo>
                      <a:pt x="47" y="43"/>
                    </a:moveTo>
                    <a:lnTo>
                      <a:pt x="47" y="0"/>
                    </a:lnTo>
                    <a:lnTo>
                      <a:pt x="0" y="12"/>
                    </a:lnTo>
                    <a:lnTo>
                      <a:pt x="0" y="56"/>
                    </a:lnTo>
                    <a:lnTo>
                      <a:pt x="47" y="4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46" name="Freeform 64"/>
              <p:cNvSpPr>
                <a:spLocks/>
              </p:cNvSpPr>
              <p:nvPr/>
            </p:nvSpPr>
            <p:spPr bwMode="auto">
              <a:xfrm>
                <a:off x="1787" y="2977"/>
                <a:ext cx="50" cy="60"/>
              </a:xfrm>
              <a:custGeom>
                <a:avLst/>
                <a:gdLst>
                  <a:gd name="T0" fmla="*/ 49 w 50"/>
                  <a:gd name="T1" fmla="*/ 45 h 60"/>
                  <a:gd name="T2" fmla="*/ 49 w 50"/>
                  <a:gd name="T3" fmla="*/ 0 h 60"/>
                  <a:gd name="T4" fmla="*/ 0 w 50"/>
                  <a:gd name="T5" fmla="*/ 13 h 60"/>
                  <a:gd name="T6" fmla="*/ 0 w 50"/>
                  <a:gd name="T7" fmla="*/ 59 h 60"/>
                  <a:gd name="T8" fmla="*/ 49 w 50"/>
                  <a:gd name="T9" fmla="*/ 45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0">
                    <a:moveTo>
                      <a:pt x="49" y="45"/>
                    </a:moveTo>
                    <a:lnTo>
                      <a:pt x="49" y="0"/>
                    </a:lnTo>
                    <a:lnTo>
                      <a:pt x="0" y="13"/>
                    </a:lnTo>
                    <a:lnTo>
                      <a:pt x="0" y="59"/>
                    </a:lnTo>
                    <a:lnTo>
                      <a:pt x="49" y="4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47" name="Freeform 65"/>
              <p:cNvSpPr>
                <a:spLocks/>
              </p:cNvSpPr>
              <p:nvPr/>
            </p:nvSpPr>
            <p:spPr bwMode="auto">
              <a:xfrm>
                <a:off x="1856" y="2960"/>
                <a:ext cx="49" cy="56"/>
              </a:xfrm>
              <a:custGeom>
                <a:avLst/>
                <a:gdLst>
                  <a:gd name="T0" fmla="*/ 48 w 49"/>
                  <a:gd name="T1" fmla="*/ 42 h 56"/>
                  <a:gd name="T2" fmla="*/ 48 w 49"/>
                  <a:gd name="T3" fmla="*/ 0 h 56"/>
                  <a:gd name="T4" fmla="*/ 0 w 49"/>
                  <a:gd name="T5" fmla="*/ 12 h 56"/>
                  <a:gd name="T6" fmla="*/ 0 w 49"/>
                  <a:gd name="T7" fmla="*/ 55 h 56"/>
                  <a:gd name="T8" fmla="*/ 48 w 49"/>
                  <a:gd name="T9" fmla="*/ 42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56">
                    <a:moveTo>
                      <a:pt x="48" y="42"/>
                    </a:moveTo>
                    <a:lnTo>
                      <a:pt x="48" y="0"/>
                    </a:lnTo>
                    <a:lnTo>
                      <a:pt x="0" y="12"/>
                    </a:lnTo>
                    <a:lnTo>
                      <a:pt x="0" y="55"/>
                    </a:lnTo>
                    <a:lnTo>
                      <a:pt x="48" y="4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48" name="Freeform 66"/>
              <p:cNvSpPr>
                <a:spLocks/>
              </p:cNvSpPr>
              <p:nvPr/>
            </p:nvSpPr>
            <p:spPr bwMode="auto">
              <a:xfrm>
                <a:off x="1582" y="3093"/>
                <a:ext cx="48" cy="58"/>
              </a:xfrm>
              <a:custGeom>
                <a:avLst/>
                <a:gdLst>
                  <a:gd name="T0" fmla="*/ 47 w 48"/>
                  <a:gd name="T1" fmla="*/ 44 h 58"/>
                  <a:gd name="T2" fmla="*/ 47 w 48"/>
                  <a:gd name="T3" fmla="*/ 0 h 58"/>
                  <a:gd name="T4" fmla="*/ 0 w 48"/>
                  <a:gd name="T5" fmla="*/ 12 h 58"/>
                  <a:gd name="T6" fmla="*/ 0 w 48"/>
                  <a:gd name="T7" fmla="*/ 57 h 58"/>
                  <a:gd name="T8" fmla="*/ 47 w 48"/>
                  <a:gd name="T9" fmla="*/ 44 h 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8">
                    <a:moveTo>
                      <a:pt x="47" y="44"/>
                    </a:moveTo>
                    <a:lnTo>
                      <a:pt x="47" y="0"/>
                    </a:lnTo>
                    <a:lnTo>
                      <a:pt x="0" y="12"/>
                    </a:lnTo>
                    <a:lnTo>
                      <a:pt x="0" y="57"/>
                    </a:lnTo>
                    <a:lnTo>
                      <a:pt x="47" y="4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49" name="Freeform 67"/>
              <p:cNvSpPr>
                <a:spLocks/>
              </p:cNvSpPr>
              <p:nvPr/>
            </p:nvSpPr>
            <p:spPr bwMode="auto">
              <a:xfrm>
                <a:off x="1652" y="3074"/>
                <a:ext cx="48" cy="59"/>
              </a:xfrm>
              <a:custGeom>
                <a:avLst/>
                <a:gdLst>
                  <a:gd name="T0" fmla="*/ 47 w 48"/>
                  <a:gd name="T1" fmla="*/ 44 h 59"/>
                  <a:gd name="T2" fmla="*/ 47 w 48"/>
                  <a:gd name="T3" fmla="*/ 0 h 59"/>
                  <a:gd name="T4" fmla="*/ 0 w 48"/>
                  <a:gd name="T5" fmla="*/ 13 h 59"/>
                  <a:gd name="T6" fmla="*/ 0 w 48"/>
                  <a:gd name="T7" fmla="*/ 58 h 59"/>
                  <a:gd name="T8" fmla="*/ 47 w 48"/>
                  <a:gd name="T9" fmla="*/ 44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9">
                    <a:moveTo>
                      <a:pt x="47" y="44"/>
                    </a:moveTo>
                    <a:lnTo>
                      <a:pt x="47" y="0"/>
                    </a:lnTo>
                    <a:lnTo>
                      <a:pt x="0" y="13"/>
                    </a:lnTo>
                    <a:lnTo>
                      <a:pt x="0" y="58"/>
                    </a:lnTo>
                    <a:lnTo>
                      <a:pt x="47" y="4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0" name="Freeform 68"/>
              <p:cNvSpPr>
                <a:spLocks/>
              </p:cNvSpPr>
              <p:nvPr/>
            </p:nvSpPr>
            <p:spPr bwMode="auto">
              <a:xfrm>
                <a:off x="1720" y="3057"/>
                <a:ext cx="48" cy="58"/>
              </a:xfrm>
              <a:custGeom>
                <a:avLst/>
                <a:gdLst>
                  <a:gd name="T0" fmla="*/ 47 w 48"/>
                  <a:gd name="T1" fmla="*/ 44 h 58"/>
                  <a:gd name="T2" fmla="*/ 47 w 48"/>
                  <a:gd name="T3" fmla="*/ 0 h 58"/>
                  <a:gd name="T4" fmla="*/ 0 w 48"/>
                  <a:gd name="T5" fmla="*/ 12 h 58"/>
                  <a:gd name="T6" fmla="*/ 0 w 48"/>
                  <a:gd name="T7" fmla="*/ 57 h 58"/>
                  <a:gd name="T8" fmla="*/ 47 w 48"/>
                  <a:gd name="T9" fmla="*/ 44 h 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8">
                    <a:moveTo>
                      <a:pt x="47" y="44"/>
                    </a:moveTo>
                    <a:lnTo>
                      <a:pt x="47" y="0"/>
                    </a:lnTo>
                    <a:lnTo>
                      <a:pt x="0" y="12"/>
                    </a:lnTo>
                    <a:lnTo>
                      <a:pt x="0" y="57"/>
                    </a:lnTo>
                    <a:lnTo>
                      <a:pt x="47" y="4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1" name="Freeform 69"/>
              <p:cNvSpPr>
                <a:spLocks/>
              </p:cNvSpPr>
              <p:nvPr/>
            </p:nvSpPr>
            <p:spPr bwMode="auto">
              <a:xfrm>
                <a:off x="1787" y="3039"/>
                <a:ext cx="50" cy="58"/>
              </a:xfrm>
              <a:custGeom>
                <a:avLst/>
                <a:gdLst>
                  <a:gd name="T0" fmla="*/ 49 w 50"/>
                  <a:gd name="T1" fmla="*/ 44 h 58"/>
                  <a:gd name="T2" fmla="*/ 49 w 50"/>
                  <a:gd name="T3" fmla="*/ 0 h 58"/>
                  <a:gd name="T4" fmla="*/ 0 w 50"/>
                  <a:gd name="T5" fmla="*/ 12 h 58"/>
                  <a:gd name="T6" fmla="*/ 0 w 50"/>
                  <a:gd name="T7" fmla="*/ 57 h 58"/>
                  <a:gd name="T8" fmla="*/ 49 w 50"/>
                  <a:gd name="T9" fmla="*/ 44 h 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58">
                    <a:moveTo>
                      <a:pt x="49" y="44"/>
                    </a:moveTo>
                    <a:lnTo>
                      <a:pt x="49" y="0"/>
                    </a:lnTo>
                    <a:lnTo>
                      <a:pt x="0" y="12"/>
                    </a:lnTo>
                    <a:lnTo>
                      <a:pt x="0" y="57"/>
                    </a:lnTo>
                    <a:lnTo>
                      <a:pt x="49" y="4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2" name="Freeform 70"/>
              <p:cNvSpPr>
                <a:spLocks/>
              </p:cNvSpPr>
              <p:nvPr/>
            </p:nvSpPr>
            <p:spPr bwMode="auto">
              <a:xfrm>
                <a:off x="1856" y="3020"/>
                <a:ext cx="49" cy="59"/>
              </a:xfrm>
              <a:custGeom>
                <a:avLst/>
                <a:gdLst>
                  <a:gd name="T0" fmla="*/ 48 w 49"/>
                  <a:gd name="T1" fmla="*/ 45 h 59"/>
                  <a:gd name="T2" fmla="*/ 48 w 49"/>
                  <a:gd name="T3" fmla="*/ 0 h 59"/>
                  <a:gd name="T4" fmla="*/ 0 w 49"/>
                  <a:gd name="T5" fmla="*/ 12 h 59"/>
                  <a:gd name="T6" fmla="*/ 0 w 49"/>
                  <a:gd name="T7" fmla="*/ 58 h 59"/>
                  <a:gd name="T8" fmla="*/ 48 w 49"/>
                  <a:gd name="T9" fmla="*/ 45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59">
                    <a:moveTo>
                      <a:pt x="48" y="45"/>
                    </a:moveTo>
                    <a:lnTo>
                      <a:pt x="48" y="0"/>
                    </a:lnTo>
                    <a:lnTo>
                      <a:pt x="0" y="12"/>
                    </a:lnTo>
                    <a:lnTo>
                      <a:pt x="0" y="58"/>
                    </a:lnTo>
                    <a:lnTo>
                      <a:pt x="48" y="4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3" name="Freeform 71"/>
              <p:cNvSpPr>
                <a:spLocks/>
              </p:cNvSpPr>
              <p:nvPr/>
            </p:nvSpPr>
            <p:spPr bwMode="auto">
              <a:xfrm>
                <a:off x="1582" y="3154"/>
                <a:ext cx="48" cy="57"/>
              </a:xfrm>
              <a:custGeom>
                <a:avLst/>
                <a:gdLst>
                  <a:gd name="T0" fmla="*/ 47 w 48"/>
                  <a:gd name="T1" fmla="*/ 43 h 57"/>
                  <a:gd name="T2" fmla="*/ 47 w 48"/>
                  <a:gd name="T3" fmla="*/ 0 h 57"/>
                  <a:gd name="T4" fmla="*/ 0 w 48"/>
                  <a:gd name="T5" fmla="*/ 12 h 57"/>
                  <a:gd name="T6" fmla="*/ 0 w 48"/>
                  <a:gd name="T7" fmla="*/ 56 h 57"/>
                  <a:gd name="T8" fmla="*/ 47 w 48"/>
                  <a:gd name="T9" fmla="*/ 43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7">
                    <a:moveTo>
                      <a:pt x="47" y="43"/>
                    </a:moveTo>
                    <a:lnTo>
                      <a:pt x="47" y="0"/>
                    </a:lnTo>
                    <a:lnTo>
                      <a:pt x="0" y="12"/>
                    </a:lnTo>
                    <a:lnTo>
                      <a:pt x="0" y="56"/>
                    </a:lnTo>
                    <a:lnTo>
                      <a:pt x="47" y="4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4" name="Freeform 72"/>
              <p:cNvSpPr>
                <a:spLocks/>
              </p:cNvSpPr>
              <p:nvPr/>
            </p:nvSpPr>
            <p:spPr bwMode="auto">
              <a:xfrm>
                <a:off x="1652" y="3136"/>
                <a:ext cx="48" cy="57"/>
              </a:xfrm>
              <a:custGeom>
                <a:avLst/>
                <a:gdLst>
                  <a:gd name="T0" fmla="*/ 47 w 48"/>
                  <a:gd name="T1" fmla="*/ 43 h 57"/>
                  <a:gd name="T2" fmla="*/ 47 w 48"/>
                  <a:gd name="T3" fmla="*/ 0 h 57"/>
                  <a:gd name="T4" fmla="*/ 0 w 48"/>
                  <a:gd name="T5" fmla="*/ 12 h 57"/>
                  <a:gd name="T6" fmla="*/ 0 w 48"/>
                  <a:gd name="T7" fmla="*/ 56 h 57"/>
                  <a:gd name="T8" fmla="*/ 47 w 48"/>
                  <a:gd name="T9" fmla="*/ 43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7">
                    <a:moveTo>
                      <a:pt x="47" y="43"/>
                    </a:moveTo>
                    <a:lnTo>
                      <a:pt x="47" y="0"/>
                    </a:lnTo>
                    <a:lnTo>
                      <a:pt x="0" y="12"/>
                    </a:lnTo>
                    <a:lnTo>
                      <a:pt x="0" y="56"/>
                    </a:lnTo>
                    <a:lnTo>
                      <a:pt x="47" y="4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5" name="Freeform 73"/>
              <p:cNvSpPr>
                <a:spLocks/>
              </p:cNvSpPr>
              <p:nvPr/>
            </p:nvSpPr>
            <p:spPr bwMode="auto">
              <a:xfrm>
                <a:off x="1720" y="3117"/>
                <a:ext cx="48" cy="59"/>
              </a:xfrm>
              <a:custGeom>
                <a:avLst/>
                <a:gdLst>
                  <a:gd name="T0" fmla="*/ 47 w 48"/>
                  <a:gd name="T1" fmla="*/ 44 h 59"/>
                  <a:gd name="T2" fmla="*/ 47 w 48"/>
                  <a:gd name="T3" fmla="*/ 0 h 59"/>
                  <a:gd name="T4" fmla="*/ 0 w 48"/>
                  <a:gd name="T5" fmla="*/ 13 h 59"/>
                  <a:gd name="T6" fmla="*/ 0 w 48"/>
                  <a:gd name="T7" fmla="*/ 58 h 59"/>
                  <a:gd name="T8" fmla="*/ 47 w 48"/>
                  <a:gd name="T9" fmla="*/ 44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9">
                    <a:moveTo>
                      <a:pt x="47" y="44"/>
                    </a:moveTo>
                    <a:lnTo>
                      <a:pt x="47" y="0"/>
                    </a:lnTo>
                    <a:lnTo>
                      <a:pt x="0" y="13"/>
                    </a:lnTo>
                    <a:lnTo>
                      <a:pt x="0" y="58"/>
                    </a:lnTo>
                    <a:lnTo>
                      <a:pt x="47" y="4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6" name="Freeform 74"/>
              <p:cNvSpPr>
                <a:spLocks/>
              </p:cNvSpPr>
              <p:nvPr/>
            </p:nvSpPr>
            <p:spPr bwMode="auto">
              <a:xfrm>
                <a:off x="1787" y="3099"/>
                <a:ext cx="50" cy="58"/>
              </a:xfrm>
              <a:custGeom>
                <a:avLst/>
                <a:gdLst>
                  <a:gd name="T0" fmla="*/ 49 w 50"/>
                  <a:gd name="T1" fmla="*/ 44 h 58"/>
                  <a:gd name="T2" fmla="*/ 49 w 50"/>
                  <a:gd name="T3" fmla="*/ 0 h 58"/>
                  <a:gd name="T4" fmla="*/ 0 w 50"/>
                  <a:gd name="T5" fmla="*/ 12 h 58"/>
                  <a:gd name="T6" fmla="*/ 0 w 50"/>
                  <a:gd name="T7" fmla="*/ 57 h 58"/>
                  <a:gd name="T8" fmla="*/ 49 w 50"/>
                  <a:gd name="T9" fmla="*/ 44 h 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58">
                    <a:moveTo>
                      <a:pt x="49" y="44"/>
                    </a:moveTo>
                    <a:lnTo>
                      <a:pt x="49" y="0"/>
                    </a:lnTo>
                    <a:lnTo>
                      <a:pt x="0" y="12"/>
                    </a:lnTo>
                    <a:lnTo>
                      <a:pt x="0" y="57"/>
                    </a:lnTo>
                    <a:lnTo>
                      <a:pt x="49" y="4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7" name="Freeform 75"/>
              <p:cNvSpPr>
                <a:spLocks/>
              </p:cNvSpPr>
              <p:nvPr/>
            </p:nvSpPr>
            <p:spPr bwMode="auto">
              <a:xfrm>
                <a:off x="1856" y="3080"/>
                <a:ext cx="49" cy="59"/>
              </a:xfrm>
              <a:custGeom>
                <a:avLst/>
                <a:gdLst>
                  <a:gd name="T0" fmla="*/ 48 w 49"/>
                  <a:gd name="T1" fmla="*/ 45 h 59"/>
                  <a:gd name="T2" fmla="*/ 48 w 49"/>
                  <a:gd name="T3" fmla="*/ 0 h 59"/>
                  <a:gd name="T4" fmla="*/ 0 w 49"/>
                  <a:gd name="T5" fmla="*/ 13 h 59"/>
                  <a:gd name="T6" fmla="*/ 0 w 49"/>
                  <a:gd name="T7" fmla="*/ 58 h 59"/>
                  <a:gd name="T8" fmla="*/ 48 w 49"/>
                  <a:gd name="T9" fmla="*/ 45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59">
                    <a:moveTo>
                      <a:pt x="48" y="45"/>
                    </a:moveTo>
                    <a:lnTo>
                      <a:pt x="48" y="0"/>
                    </a:lnTo>
                    <a:lnTo>
                      <a:pt x="0" y="13"/>
                    </a:lnTo>
                    <a:lnTo>
                      <a:pt x="0" y="58"/>
                    </a:lnTo>
                    <a:lnTo>
                      <a:pt x="48" y="4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8" name="Freeform 76"/>
              <p:cNvSpPr>
                <a:spLocks/>
              </p:cNvSpPr>
              <p:nvPr/>
            </p:nvSpPr>
            <p:spPr bwMode="auto">
              <a:xfrm>
                <a:off x="1582" y="3216"/>
                <a:ext cx="48" cy="56"/>
              </a:xfrm>
              <a:custGeom>
                <a:avLst/>
                <a:gdLst>
                  <a:gd name="T0" fmla="*/ 47 w 48"/>
                  <a:gd name="T1" fmla="*/ 42 h 56"/>
                  <a:gd name="T2" fmla="*/ 47 w 48"/>
                  <a:gd name="T3" fmla="*/ 0 h 56"/>
                  <a:gd name="T4" fmla="*/ 0 w 48"/>
                  <a:gd name="T5" fmla="*/ 12 h 56"/>
                  <a:gd name="T6" fmla="*/ 0 w 48"/>
                  <a:gd name="T7" fmla="*/ 55 h 56"/>
                  <a:gd name="T8" fmla="*/ 47 w 48"/>
                  <a:gd name="T9" fmla="*/ 42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6">
                    <a:moveTo>
                      <a:pt x="47" y="42"/>
                    </a:moveTo>
                    <a:lnTo>
                      <a:pt x="47" y="0"/>
                    </a:lnTo>
                    <a:lnTo>
                      <a:pt x="0" y="12"/>
                    </a:lnTo>
                    <a:lnTo>
                      <a:pt x="0" y="55"/>
                    </a:lnTo>
                    <a:lnTo>
                      <a:pt x="47" y="4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9" name="Freeform 77"/>
              <p:cNvSpPr>
                <a:spLocks/>
              </p:cNvSpPr>
              <p:nvPr/>
            </p:nvSpPr>
            <p:spPr bwMode="auto">
              <a:xfrm>
                <a:off x="1652" y="3196"/>
                <a:ext cx="48" cy="57"/>
              </a:xfrm>
              <a:custGeom>
                <a:avLst/>
                <a:gdLst>
                  <a:gd name="T0" fmla="*/ 47 w 48"/>
                  <a:gd name="T1" fmla="*/ 43 h 57"/>
                  <a:gd name="T2" fmla="*/ 47 w 48"/>
                  <a:gd name="T3" fmla="*/ 0 h 57"/>
                  <a:gd name="T4" fmla="*/ 0 w 48"/>
                  <a:gd name="T5" fmla="*/ 12 h 57"/>
                  <a:gd name="T6" fmla="*/ 0 w 48"/>
                  <a:gd name="T7" fmla="*/ 56 h 57"/>
                  <a:gd name="T8" fmla="*/ 47 w 48"/>
                  <a:gd name="T9" fmla="*/ 43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7">
                    <a:moveTo>
                      <a:pt x="47" y="43"/>
                    </a:moveTo>
                    <a:lnTo>
                      <a:pt x="47" y="0"/>
                    </a:lnTo>
                    <a:lnTo>
                      <a:pt x="0" y="12"/>
                    </a:lnTo>
                    <a:lnTo>
                      <a:pt x="0" y="56"/>
                    </a:lnTo>
                    <a:lnTo>
                      <a:pt x="47" y="4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0" name="Freeform 78"/>
              <p:cNvSpPr>
                <a:spLocks/>
              </p:cNvSpPr>
              <p:nvPr/>
            </p:nvSpPr>
            <p:spPr bwMode="auto">
              <a:xfrm>
                <a:off x="1720" y="3178"/>
                <a:ext cx="48" cy="57"/>
              </a:xfrm>
              <a:custGeom>
                <a:avLst/>
                <a:gdLst>
                  <a:gd name="T0" fmla="*/ 47 w 48"/>
                  <a:gd name="T1" fmla="*/ 43 h 57"/>
                  <a:gd name="T2" fmla="*/ 47 w 48"/>
                  <a:gd name="T3" fmla="*/ 0 h 57"/>
                  <a:gd name="T4" fmla="*/ 0 w 48"/>
                  <a:gd name="T5" fmla="*/ 12 h 57"/>
                  <a:gd name="T6" fmla="*/ 0 w 48"/>
                  <a:gd name="T7" fmla="*/ 56 h 57"/>
                  <a:gd name="T8" fmla="*/ 47 w 48"/>
                  <a:gd name="T9" fmla="*/ 43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7">
                    <a:moveTo>
                      <a:pt x="47" y="43"/>
                    </a:moveTo>
                    <a:lnTo>
                      <a:pt x="47" y="0"/>
                    </a:lnTo>
                    <a:lnTo>
                      <a:pt x="0" y="12"/>
                    </a:lnTo>
                    <a:lnTo>
                      <a:pt x="0" y="56"/>
                    </a:lnTo>
                    <a:lnTo>
                      <a:pt x="47" y="4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1" name="Freeform 79"/>
              <p:cNvSpPr>
                <a:spLocks/>
              </p:cNvSpPr>
              <p:nvPr/>
            </p:nvSpPr>
            <p:spPr bwMode="auto">
              <a:xfrm>
                <a:off x="1787" y="3159"/>
                <a:ext cx="50" cy="59"/>
              </a:xfrm>
              <a:custGeom>
                <a:avLst/>
                <a:gdLst>
                  <a:gd name="T0" fmla="*/ 49 w 50"/>
                  <a:gd name="T1" fmla="*/ 45 h 59"/>
                  <a:gd name="T2" fmla="*/ 49 w 50"/>
                  <a:gd name="T3" fmla="*/ 0 h 59"/>
                  <a:gd name="T4" fmla="*/ 0 w 50"/>
                  <a:gd name="T5" fmla="*/ 13 h 59"/>
                  <a:gd name="T6" fmla="*/ 0 w 50"/>
                  <a:gd name="T7" fmla="*/ 58 h 59"/>
                  <a:gd name="T8" fmla="*/ 49 w 50"/>
                  <a:gd name="T9" fmla="*/ 45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59">
                    <a:moveTo>
                      <a:pt x="49" y="45"/>
                    </a:moveTo>
                    <a:lnTo>
                      <a:pt x="49" y="0"/>
                    </a:lnTo>
                    <a:lnTo>
                      <a:pt x="0" y="13"/>
                    </a:lnTo>
                    <a:lnTo>
                      <a:pt x="0" y="58"/>
                    </a:lnTo>
                    <a:lnTo>
                      <a:pt x="49" y="4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2" name="Freeform 80"/>
              <p:cNvSpPr>
                <a:spLocks/>
              </p:cNvSpPr>
              <p:nvPr/>
            </p:nvSpPr>
            <p:spPr bwMode="auto">
              <a:xfrm>
                <a:off x="1856" y="3141"/>
                <a:ext cx="49" cy="59"/>
              </a:xfrm>
              <a:custGeom>
                <a:avLst/>
                <a:gdLst>
                  <a:gd name="T0" fmla="*/ 48 w 49"/>
                  <a:gd name="T1" fmla="*/ 44 h 59"/>
                  <a:gd name="T2" fmla="*/ 48 w 49"/>
                  <a:gd name="T3" fmla="*/ 0 h 59"/>
                  <a:gd name="T4" fmla="*/ 0 w 49"/>
                  <a:gd name="T5" fmla="*/ 12 h 59"/>
                  <a:gd name="T6" fmla="*/ 0 w 49"/>
                  <a:gd name="T7" fmla="*/ 58 h 59"/>
                  <a:gd name="T8" fmla="*/ 48 w 49"/>
                  <a:gd name="T9" fmla="*/ 44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59">
                    <a:moveTo>
                      <a:pt x="48" y="44"/>
                    </a:moveTo>
                    <a:lnTo>
                      <a:pt x="48" y="0"/>
                    </a:lnTo>
                    <a:lnTo>
                      <a:pt x="0" y="12"/>
                    </a:lnTo>
                    <a:lnTo>
                      <a:pt x="0" y="58"/>
                    </a:lnTo>
                    <a:lnTo>
                      <a:pt x="48" y="4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3" name="Freeform 81"/>
              <p:cNvSpPr>
                <a:spLocks/>
              </p:cNvSpPr>
              <p:nvPr/>
            </p:nvSpPr>
            <p:spPr bwMode="auto">
              <a:xfrm>
                <a:off x="1582" y="3276"/>
                <a:ext cx="48" cy="56"/>
              </a:xfrm>
              <a:custGeom>
                <a:avLst/>
                <a:gdLst>
                  <a:gd name="T0" fmla="*/ 47 w 48"/>
                  <a:gd name="T1" fmla="*/ 42 h 56"/>
                  <a:gd name="T2" fmla="*/ 47 w 48"/>
                  <a:gd name="T3" fmla="*/ 0 h 56"/>
                  <a:gd name="T4" fmla="*/ 0 w 48"/>
                  <a:gd name="T5" fmla="*/ 12 h 56"/>
                  <a:gd name="T6" fmla="*/ 0 w 48"/>
                  <a:gd name="T7" fmla="*/ 55 h 56"/>
                  <a:gd name="T8" fmla="*/ 47 w 48"/>
                  <a:gd name="T9" fmla="*/ 42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6">
                    <a:moveTo>
                      <a:pt x="47" y="42"/>
                    </a:moveTo>
                    <a:lnTo>
                      <a:pt x="47" y="0"/>
                    </a:lnTo>
                    <a:lnTo>
                      <a:pt x="0" y="12"/>
                    </a:lnTo>
                    <a:lnTo>
                      <a:pt x="0" y="55"/>
                    </a:lnTo>
                    <a:lnTo>
                      <a:pt x="47" y="4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4" name="Freeform 82"/>
              <p:cNvSpPr>
                <a:spLocks/>
              </p:cNvSpPr>
              <p:nvPr/>
            </p:nvSpPr>
            <p:spPr bwMode="auto">
              <a:xfrm>
                <a:off x="1652" y="3257"/>
                <a:ext cx="48" cy="57"/>
              </a:xfrm>
              <a:custGeom>
                <a:avLst/>
                <a:gdLst>
                  <a:gd name="T0" fmla="*/ 47 w 48"/>
                  <a:gd name="T1" fmla="*/ 43 h 57"/>
                  <a:gd name="T2" fmla="*/ 47 w 48"/>
                  <a:gd name="T3" fmla="*/ 0 h 57"/>
                  <a:gd name="T4" fmla="*/ 0 w 48"/>
                  <a:gd name="T5" fmla="*/ 12 h 57"/>
                  <a:gd name="T6" fmla="*/ 0 w 48"/>
                  <a:gd name="T7" fmla="*/ 56 h 57"/>
                  <a:gd name="T8" fmla="*/ 47 w 48"/>
                  <a:gd name="T9" fmla="*/ 43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7">
                    <a:moveTo>
                      <a:pt x="47" y="43"/>
                    </a:moveTo>
                    <a:lnTo>
                      <a:pt x="47" y="0"/>
                    </a:lnTo>
                    <a:lnTo>
                      <a:pt x="0" y="12"/>
                    </a:lnTo>
                    <a:lnTo>
                      <a:pt x="0" y="56"/>
                    </a:lnTo>
                    <a:lnTo>
                      <a:pt x="47" y="4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5" name="Freeform 83"/>
              <p:cNvSpPr>
                <a:spLocks/>
              </p:cNvSpPr>
              <p:nvPr/>
            </p:nvSpPr>
            <p:spPr bwMode="auto">
              <a:xfrm>
                <a:off x="1720" y="3240"/>
                <a:ext cx="48" cy="55"/>
              </a:xfrm>
              <a:custGeom>
                <a:avLst/>
                <a:gdLst>
                  <a:gd name="T0" fmla="*/ 47 w 48"/>
                  <a:gd name="T1" fmla="*/ 41 h 55"/>
                  <a:gd name="T2" fmla="*/ 47 w 48"/>
                  <a:gd name="T3" fmla="*/ 0 h 55"/>
                  <a:gd name="T4" fmla="*/ 0 w 48"/>
                  <a:gd name="T5" fmla="*/ 12 h 55"/>
                  <a:gd name="T6" fmla="*/ 0 w 48"/>
                  <a:gd name="T7" fmla="*/ 54 h 55"/>
                  <a:gd name="T8" fmla="*/ 47 w 48"/>
                  <a:gd name="T9" fmla="*/ 41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5">
                    <a:moveTo>
                      <a:pt x="47" y="41"/>
                    </a:moveTo>
                    <a:lnTo>
                      <a:pt x="47" y="0"/>
                    </a:lnTo>
                    <a:lnTo>
                      <a:pt x="0" y="12"/>
                    </a:lnTo>
                    <a:lnTo>
                      <a:pt x="0" y="54"/>
                    </a:lnTo>
                    <a:lnTo>
                      <a:pt x="47" y="41"/>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6" name="Freeform 84"/>
              <p:cNvSpPr>
                <a:spLocks/>
              </p:cNvSpPr>
              <p:nvPr/>
            </p:nvSpPr>
            <p:spPr bwMode="auto">
              <a:xfrm>
                <a:off x="1787" y="3222"/>
                <a:ext cx="50" cy="55"/>
              </a:xfrm>
              <a:custGeom>
                <a:avLst/>
                <a:gdLst>
                  <a:gd name="T0" fmla="*/ 49 w 50"/>
                  <a:gd name="T1" fmla="*/ 41 h 55"/>
                  <a:gd name="T2" fmla="*/ 49 w 50"/>
                  <a:gd name="T3" fmla="*/ 0 h 55"/>
                  <a:gd name="T4" fmla="*/ 0 w 50"/>
                  <a:gd name="T5" fmla="*/ 12 h 55"/>
                  <a:gd name="T6" fmla="*/ 0 w 50"/>
                  <a:gd name="T7" fmla="*/ 54 h 55"/>
                  <a:gd name="T8" fmla="*/ 49 w 50"/>
                  <a:gd name="T9" fmla="*/ 41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55">
                    <a:moveTo>
                      <a:pt x="49" y="41"/>
                    </a:moveTo>
                    <a:lnTo>
                      <a:pt x="49" y="0"/>
                    </a:lnTo>
                    <a:lnTo>
                      <a:pt x="0" y="12"/>
                    </a:lnTo>
                    <a:lnTo>
                      <a:pt x="0" y="54"/>
                    </a:lnTo>
                    <a:lnTo>
                      <a:pt x="49" y="41"/>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7" name="Freeform 85"/>
              <p:cNvSpPr>
                <a:spLocks/>
              </p:cNvSpPr>
              <p:nvPr/>
            </p:nvSpPr>
            <p:spPr bwMode="auto">
              <a:xfrm>
                <a:off x="1856" y="3201"/>
                <a:ext cx="49" cy="59"/>
              </a:xfrm>
              <a:custGeom>
                <a:avLst/>
                <a:gdLst>
                  <a:gd name="T0" fmla="*/ 48 w 49"/>
                  <a:gd name="T1" fmla="*/ 45 h 59"/>
                  <a:gd name="T2" fmla="*/ 48 w 49"/>
                  <a:gd name="T3" fmla="*/ 0 h 59"/>
                  <a:gd name="T4" fmla="*/ 0 w 49"/>
                  <a:gd name="T5" fmla="*/ 12 h 59"/>
                  <a:gd name="T6" fmla="*/ 0 w 49"/>
                  <a:gd name="T7" fmla="*/ 58 h 59"/>
                  <a:gd name="T8" fmla="*/ 48 w 49"/>
                  <a:gd name="T9" fmla="*/ 45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59">
                    <a:moveTo>
                      <a:pt x="48" y="45"/>
                    </a:moveTo>
                    <a:lnTo>
                      <a:pt x="48" y="0"/>
                    </a:lnTo>
                    <a:lnTo>
                      <a:pt x="0" y="12"/>
                    </a:lnTo>
                    <a:lnTo>
                      <a:pt x="0" y="58"/>
                    </a:lnTo>
                    <a:lnTo>
                      <a:pt x="48" y="4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grpSp>
        <p:nvGrpSpPr>
          <p:cNvPr id="400" name="Group 86"/>
          <p:cNvGrpSpPr>
            <a:grpSpLocks/>
          </p:cNvGrpSpPr>
          <p:nvPr/>
        </p:nvGrpSpPr>
        <p:grpSpPr bwMode="auto">
          <a:xfrm>
            <a:off x="783834" y="2369747"/>
            <a:ext cx="971550" cy="1284288"/>
            <a:chOff x="966" y="784"/>
            <a:chExt cx="612" cy="809"/>
          </a:xfrm>
        </p:grpSpPr>
        <p:sp>
          <p:nvSpPr>
            <p:cNvPr id="401" name="Freeform 87"/>
            <p:cNvSpPr>
              <a:spLocks/>
            </p:cNvSpPr>
            <p:nvPr/>
          </p:nvSpPr>
          <p:spPr bwMode="auto">
            <a:xfrm>
              <a:off x="966" y="784"/>
              <a:ext cx="612" cy="809"/>
            </a:xfrm>
            <a:custGeom>
              <a:avLst/>
              <a:gdLst>
                <a:gd name="T0" fmla="*/ 611 w 612"/>
                <a:gd name="T1" fmla="*/ 644 h 809"/>
                <a:gd name="T2" fmla="*/ 0 w 612"/>
                <a:gd name="T3" fmla="*/ 808 h 809"/>
                <a:gd name="T4" fmla="*/ 0 w 612"/>
                <a:gd name="T5" fmla="*/ 163 h 809"/>
                <a:gd name="T6" fmla="*/ 611 w 612"/>
                <a:gd name="T7" fmla="*/ 0 h 809"/>
                <a:gd name="T8" fmla="*/ 611 w 612"/>
                <a:gd name="T9" fmla="*/ 644 h 8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2" h="809">
                  <a:moveTo>
                    <a:pt x="611" y="644"/>
                  </a:moveTo>
                  <a:lnTo>
                    <a:pt x="0" y="808"/>
                  </a:lnTo>
                  <a:lnTo>
                    <a:pt x="0" y="163"/>
                  </a:lnTo>
                  <a:lnTo>
                    <a:pt x="611" y="0"/>
                  </a:lnTo>
                  <a:lnTo>
                    <a:pt x="611" y="644"/>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2" name="Freeform 88"/>
            <p:cNvSpPr>
              <a:spLocks/>
            </p:cNvSpPr>
            <p:nvPr/>
          </p:nvSpPr>
          <p:spPr bwMode="auto">
            <a:xfrm>
              <a:off x="992" y="817"/>
              <a:ext cx="560" cy="743"/>
            </a:xfrm>
            <a:custGeom>
              <a:avLst/>
              <a:gdLst>
                <a:gd name="T0" fmla="*/ 559 w 560"/>
                <a:gd name="T1" fmla="*/ 592 h 743"/>
                <a:gd name="T2" fmla="*/ 0 w 560"/>
                <a:gd name="T3" fmla="*/ 742 h 743"/>
                <a:gd name="T4" fmla="*/ 0 w 560"/>
                <a:gd name="T5" fmla="*/ 149 h 743"/>
                <a:gd name="T6" fmla="*/ 559 w 560"/>
                <a:gd name="T7" fmla="*/ 0 h 743"/>
                <a:gd name="T8" fmla="*/ 559 w 560"/>
                <a:gd name="T9" fmla="*/ 592 h 7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0" h="743">
                  <a:moveTo>
                    <a:pt x="559" y="592"/>
                  </a:moveTo>
                  <a:lnTo>
                    <a:pt x="0" y="742"/>
                  </a:lnTo>
                  <a:lnTo>
                    <a:pt x="0" y="149"/>
                  </a:lnTo>
                  <a:lnTo>
                    <a:pt x="559" y="0"/>
                  </a:lnTo>
                  <a:lnTo>
                    <a:pt x="559" y="592"/>
                  </a:lnTo>
                </a:path>
              </a:pathLst>
            </a:custGeom>
            <a:solidFill>
              <a:srgbClr val="FFFFD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3" name="Freeform 89"/>
            <p:cNvSpPr>
              <a:spLocks/>
            </p:cNvSpPr>
            <p:nvPr/>
          </p:nvSpPr>
          <p:spPr bwMode="auto">
            <a:xfrm>
              <a:off x="1019" y="965"/>
              <a:ext cx="76" cy="88"/>
            </a:xfrm>
            <a:custGeom>
              <a:avLst/>
              <a:gdLst>
                <a:gd name="T0" fmla="*/ 75 w 76"/>
                <a:gd name="T1" fmla="*/ 67 h 88"/>
                <a:gd name="T2" fmla="*/ 75 w 76"/>
                <a:gd name="T3" fmla="*/ 0 h 88"/>
                <a:gd name="T4" fmla="*/ 0 w 76"/>
                <a:gd name="T5" fmla="*/ 19 h 88"/>
                <a:gd name="T6" fmla="*/ 0 w 76"/>
                <a:gd name="T7" fmla="*/ 87 h 88"/>
                <a:gd name="T8" fmla="*/ 75 w 76"/>
                <a:gd name="T9" fmla="*/ 67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88">
                  <a:moveTo>
                    <a:pt x="75" y="67"/>
                  </a:moveTo>
                  <a:lnTo>
                    <a:pt x="75" y="0"/>
                  </a:lnTo>
                  <a:lnTo>
                    <a:pt x="0" y="19"/>
                  </a:lnTo>
                  <a:lnTo>
                    <a:pt x="0" y="87"/>
                  </a:lnTo>
                  <a:lnTo>
                    <a:pt x="75" y="67"/>
                  </a:lnTo>
                </a:path>
              </a:pathLst>
            </a:custGeom>
            <a:solidFill>
              <a:srgbClr val="C1D0FE"/>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4" name="Freeform 90"/>
            <p:cNvSpPr>
              <a:spLocks/>
            </p:cNvSpPr>
            <p:nvPr/>
          </p:nvSpPr>
          <p:spPr bwMode="auto">
            <a:xfrm>
              <a:off x="1126" y="936"/>
              <a:ext cx="75" cy="88"/>
            </a:xfrm>
            <a:custGeom>
              <a:avLst/>
              <a:gdLst>
                <a:gd name="T0" fmla="*/ 74 w 75"/>
                <a:gd name="T1" fmla="*/ 67 h 88"/>
                <a:gd name="T2" fmla="*/ 74 w 75"/>
                <a:gd name="T3" fmla="*/ 0 h 88"/>
                <a:gd name="T4" fmla="*/ 0 w 75"/>
                <a:gd name="T5" fmla="*/ 19 h 88"/>
                <a:gd name="T6" fmla="*/ 0 w 75"/>
                <a:gd name="T7" fmla="*/ 87 h 88"/>
                <a:gd name="T8" fmla="*/ 74 w 75"/>
                <a:gd name="T9" fmla="*/ 67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88">
                  <a:moveTo>
                    <a:pt x="74" y="67"/>
                  </a:moveTo>
                  <a:lnTo>
                    <a:pt x="74" y="0"/>
                  </a:lnTo>
                  <a:lnTo>
                    <a:pt x="0" y="19"/>
                  </a:lnTo>
                  <a:lnTo>
                    <a:pt x="0" y="87"/>
                  </a:lnTo>
                  <a:lnTo>
                    <a:pt x="74" y="67"/>
                  </a:lnTo>
                </a:path>
              </a:pathLst>
            </a:custGeom>
            <a:solidFill>
              <a:srgbClr val="8F1EE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5" name="Freeform 91"/>
            <p:cNvSpPr>
              <a:spLocks/>
            </p:cNvSpPr>
            <p:nvPr/>
          </p:nvSpPr>
          <p:spPr bwMode="auto">
            <a:xfrm>
              <a:off x="1233" y="906"/>
              <a:ext cx="74" cy="90"/>
            </a:xfrm>
            <a:custGeom>
              <a:avLst/>
              <a:gdLst>
                <a:gd name="T0" fmla="*/ 73 w 74"/>
                <a:gd name="T1" fmla="*/ 68 h 90"/>
                <a:gd name="T2" fmla="*/ 73 w 74"/>
                <a:gd name="T3" fmla="*/ 0 h 90"/>
                <a:gd name="T4" fmla="*/ 0 w 74"/>
                <a:gd name="T5" fmla="*/ 20 h 90"/>
                <a:gd name="T6" fmla="*/ 0 w 74"/>
                <a:gd name="T7" fmla="*/ 89 h 90"/>
                <a:gd name="T8" fmla="*/ 73 w 74"/>
                <a:gd name="T9" fmla="*/ 68 h 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90">
                  <a:moveTo>
                    <a:pt x="73" y="68"/>
                  </a:moveTo>
                  <a:lnTo>
                    <a:pt x="73" y="0"/>
                  </a:lnTo>
                  <a:lnTo>
                    <a:pt x="0" y="20"/>
                  </a:lnTo>
                  <a:lnTo>
                    <a:pt x="0" y="89"/>
                  </a:lnTo>
                  <a:lnTo>
                    <a:pt x="73" y="68"/>
                  </a:lnTo>
                </a:path>
              </a:pathLst>
            </a:custGeom>
            <a:solidFill>
              <a:schemeClr val="folHlink"/>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6" name="Freeform 92"/>
            <p:cNvSpPr>
              <a:spLocks/>
            </p:cNvSpPr>
            <p:nvPr/>
          </p:nvSpPr>
          <p:spPr bwMode="auto">
            <a:xfrm>
              <a:off x="1338" y="879"/>
              <a:ext cx="76" cy="87"/>
            </a:xfrm>
            <a:custGeom>
              <a:avLst/>
              <a:gdLst>
                <a:gd name="T0" fmla="*/ 75 w 76"/>
                <a:gd name="T1" fmla="*/ 66 h 87"/>
                <a:gd name="T2" fmla="*/ 75 w 76"/>
                <a:gd name="T3" fmla="*/ 0 h 87"/>
                <a:gd name="T4" fmla="*/ 0 w 76"/>
                <a:gd name="T5" fmla="*/ 19 h 87"/>
                <a:gd name="T6" fmla="*/ 0 w 76"/>
                <a:gd name="T7" fmla="*/ 86 h 87"/>
                <a:gd name="T8" fmla="*/ 75 w 76"/>
                <a:gd name="T9" fmla="*/ 66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87">
                  <a:moveTo>
                    <a:pt x="75" y="66"/>
                  </a:moveTo>
                  <a:lnTo>
                    <a:pt x="75" y="0"/>
                  </a:lnTo>
                  <a:lnTo>
                    <a:pt x="0" y="19"/>
                  </a:lnTo>
                  <a:lnTo>
                    <a:pt x="0" y="86"/>
                  </a:lnTo>
                  <a:lnTo>
                    <a:pt x="75" y="66"/>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7" name="Freeform 93"/>
            <p:cNvSpPr>
              <a:spLocks/>
            </p:cNvSpPr>
            <p:nvPr/>
          </p:nvSpPr>
          <p:spPr bwMode="auto">
            <a:xfrm>
              <a:off x="1446" y="850"/>
              <a:ext cx="74" cy="88"/>
            </a:xfrm>
            <a:custGeom>
              <a:avLst/>
              <a:gdLst>
                <a:gd name="T0" fmla="*/ 73 w 74"/>
                <a:gd name="T1" fmla="*/ 68 h 88"/>
                <a:gd name="T2" fmla="*/ 73 w 74"/>
                <a:gd name="T3" fmla="*/ 0 h 88"/>
                <a:gd name="T4" fmla="*/ 0 w 74"/>
                <a:gd name="T5" fmla="*/ 19 h 88"/>
                <a:gd name="T6" fmla="*/ 0 w 74"/>
                <a:gd name="T7" fmla="*/ 87 h 88"/>
                <a:gd name="T8" fmla="*/ 73 w 74"/>
                <a:gd name="T9" fmla="*/ 68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88">
                  <a:moveTo>
                    <a:pt x="73" y="68"/>
                  </a:moveTo>
                  <a:lnTo>
                    <a:pt x="73" y="0"/>
                  </a:lnTo>
                  <a:lnTo>
                    <a:pt x="0" y="19"/>
                  </a:lnTo>
                  <a:lnTo>
                    <a:pt x="0" y="87"/>
                  </a:lnTo>
                  <a:lnTo>
                    <a:pt x="73" y="68"/>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8" name="Freeform 94"/>
            <p:cNvSpPr>
              <a:spLocks/>
            </p:cNvSpPr>
            <p:nvPr/>
          </p:nvSpPr>
          <p:spPr bwMode="auto">
            <a:xfrm>
              <a:off x="1019" y="1058"/>
              <a:ext cx="76" cy="89"/>
            </a:xfrm>
            <a:custGeom>
              <a:avLst/>
              <a:gdLst>
                <a:gd name="T0" fmla="*/ 75 w 76"/>
                <a:gd name="T1" fmla="*/ 67 h 89"/>
                <a:gd name="T2" fmla="*/ 75 w 76"/>
                <a:gd name="T3" fmla="*/ 0 h 89"/>
                <a:gd name="T4" fmla="*/ 0 w 76"/>
                <a:gd name="T5" fmla="*/ 19 h 89"/>
                <a:gd name="T6" fmla="*/ 0 w 76"/>
                <a:gd name="T7" fmla="*/ 88 h 89"/>
                <a:gd name="T8" fmla="*/ 75 w 76"/>
                <a:gd name="T9" fmla="*/ 6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89">
                  <a:moveTo>
                    <a:pt x="75" y="67"/>
                  </a:moveTo>
                  <a:lnTo>
                    <a:pt x="75" y="0"/>
                  </a:lnTo>
                  <a:lnTo>
                    <a:pt x="0" y="19"/>
                  </a:lnTo>
                  <a:lnTo>
                    <a:pt x="0" y="88"/>
                  </a:lnTo>
                  <a:lnTo>
                    <a:pt x="75"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9" name="Freeform 95"/>
            <p:cNvSpPr>
              <a:spLocks/>
            </p:cNvSpPr>
            <p:nvPr/>
          </p:nvSpPr>
          <p:spPr bwMode="auto">
            <a:xfrm>
              <a:off x="1126" y="1031"/>
              <a:ext cx="75" cy="88"/>
            </a:xfrm>
            <a:custGeom>
              <a:avLst/>
              <a:gdLst>
                <a:gd name="T0" fmla="*/ 74 w 75"/>
                <a:gd name="T1" fmla="*/ 67 h 88"/>
                <a:gd name="T2" fmla="*/ 74 w 75"/>
                <a:gd name="T3" fmla="*/ 0 h 88"/>
                <a:gd name="T4" fmla="*/ 0 w 75"/>
                <a:gd name="T5" fmla="*/ 19 h 88"/>
                <a:gd name="T6" fmla="*/ 0 w 75"/>
                <a:gd name="T7" fmla="*/ 87 h 88"/>
                <a:gd name="T8" fmla="*/ 74 w 75"/>
                <a:gd name="T9" fmla="*/ 67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88">
                  <a:moveTo>
                    <a:pt x="74" y="67"/>
                  </a:moveTo>
                  <a:lnTo>
                    <a:pt x="74" y="0"/>
                  </a:lnTo>
                  <a:lnTo>
                    <a:pt x="0" y="19"/>
                  </a:lnTo>
                  <a:lnTo>
                    <a:pt x="0" y="87"/>
                  </a:lnTo>
                  <a:lnTo>
                    <a:pt x="74"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0" name="Freeform 96"/>
            <p:cNvSpPr>
              <a:spLocks/>
            </p:cNvSpPr>
            <p:nvPr/>
          </p:nvSpPr>
          <p:spPr bwMode="auto">
            <a:xfrm>
              <a:off x="1233" y="1002"/>
              <a:ext cx="74" cy="88"/>
            </a:xfrm>
            <a:custGeom>
              <a:avLst/>
              <a:gdLst>
                <a:gd name="T0" fmla="*/ 73 w 74"/>
                <a:gd name="T1" fmla="*/ 67 h 88"/>
                <a:gd name="T2" fmla="*/ 73 w 74"/>
                <a:gd name="T3" fmla="*/ 0 h 88"/>
                <a:gd name="T4" fmla="*/ 0 w 74"/>
                <a:gd name="T5" fmla="*/ 19 h 88"/>
                <a:gd name="T6" fmla="*/ 0 w 74"/>
                <a:gd name="T7" fmla="*/ 87 h 88"/>
                <a:gd name="T8" fmla="*/ 73 w 74"/>
                <a:gd name="T9" fmla="*/ 67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88">
                  <a:moveTo>
                    <a:pt x="73" y="67"/>
                  </a:moveTo>
                  <a:lnTo>
                    <a:pt x="73" y="0"/>
                  </a:lnTo>
                  <a:lnTo>
                    <a:pt x="0" y="19"/>
                  </a:lnTo>
                  <a:lnTo>
                    <a:pt x="0" y="87"/>
                  </a:lnTo>
                  <a:lnTo>
                    <a:pt x="73"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1" name="Freeform 97"/>
            <p:cNvSpPr>
              <a:spLocks/>
            </p:cNvSpPr>
            <p:nvPr/>
          </p:nvSpPr>
          <p:spPr bwMode="auto">
            <a:xfrm>
              <a:off x="1338" y="973"/>
              <a:ext cx="76" cy="89"/>
            </a:xfrm>
            <a:custGeom>
              <a:avLst/>
              <a:gdLst>
                <a:gd name="T0" fmla="*/ 75 w 76"/>
                <a:gd name="T1" fmla="*/ 67 h 89"/>
                <a:gd name="T2" fmla="*/ 75 w 76"/>
                <a:gd name="T3" fmla="*/ 0 h 89"/>
                <a:gd name="T4" fmla="*/ 0 w 76"/>
                <a:gd name="T5" fmla="*/ 20 h 89"/>
                <a:gd name="T6" fmla="*/ 0 w 76"/>
                <a:gd name="T7" fmla="*/ 88 h 89"/>
                <a:gd name="T8" fmla="*/ 75 w 76"/>
                <a:gd name="T9" fmla="*/ 6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89">
                  <a:moveTo>
                    <a:pt x="75" y="67"/>
                  </a:moveTo>
                  <a:lnTo>
                    <a:pt x="75" y="0"/>
                  </a:lnTo>
                  <a:lnTo>
                    <a:pt x="0" y="20"/>
                  </a:lnTo>
                  <a:lnTo>
                    <a:pt x="0" y="88"/>
                  </a:lnTo>
                  <a:lnTo>
                    <a:pt x="75"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2" name="Freeform 98"/>
            <p:cNvSpPr>
              <a:spLocks/>
            </p:cNvSpPr>
            <p:nvPr/>
          </p:nvSpPr>
          <p:spPr bwMode="auto">
            <a:xfrm>
              <a:off x="1446" y="944"/>
              <a:ext cx="74" cy="89"/>
            </a:xfrm>
            <a:custGeom>
              <a:avLst/>
              <a:gdLst>
                <a:gd name="T0" fmla="*/ 73 w 74"/>
                <a:gd name="T1" fmla="*/ 67 h 89"/>
                <a:gd name="T2" fmla="*/ 73 w 74"/>
                <a:gd name="T3" fmla="*/ 0 h 89"/>
                <a:gd name="T4" fmla="*/ 0 w 74"/>
                <a:gd name="T5" fmla="*/ 20 h 89"/>
                <a:gd name="T6" fmla="*/ 0 w 74"/>
                <a:gd name="T7" fmla="*/ 88 h 89"/>
                <a:gd name="T8" fmla="*/ 73 w 74"/>
                <a:gd name="T9" fmla="*/ 6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89">
                  <a:moveTo>
                    <a:pt x="73" y="67"/>
                  </a:moveTo>
                  <a:lnTo>
                    <a:pt x="73" y="0"/>
                  </a:lnTo>
                  <a:lnTo>
                    <a:pt x="0" y="20"/>
                  </a:lnTo>
                  <a:lnTo>
                    <a:pt x="0" y="88"/>
                  </a:lnTo>
                  <a:lnTo>
                    <a:pt x="73"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3" name="Freeform 99"/>
            <p:cNvSpPr>
              <a:spLocks/>
            </p:cNvSpPr>
            <p:nvPr/>
          </p:nvSpPr>
          <p:spPr bwMode="auto">
            <a:xfrm>
              <a:off x="1019" y="1152"/>
              <a:ext cx="76" cy="89"/>
            </a:xfrm>
            <a:custGeom>
              <a:avLst/>
              <a:gdLst>
                <a:gd name="T0" fmla="*/ 75 w 76"/>
                <a:gd name="T1" fmla="*/ 68 h 89"/>
                <a:gd name="T2" fmla="*/ 75 w 76"/>
                <a:gd name="T3" fmla="*/ 0 h 89"/>
                <a:gd name="T4" fmla="*/ 0 w 76"/>
                <a:gd name="T5" fmla="*/ 19 h 89"/>
                <a:gd name="T6" fmla="*/ 0 w 76"/>
                <a:gd name="T7" fmla="*/ 88 h 89"/>
                <a:gd name="T8" fmla="*/ 75 w 76"/>
                <a:gd name="T9" fmla="*/ 68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89">
                  <a:moveTo>
                    <a:pt x="75" y="68"/>
                  </a:moveTo>
                  <a:lnTo>
                    <a:pt x="75" y="0"/>
                  </a:lnTo>
                  <a:lnTo>
                    <a:pt x="0" y="19"/>
                  </a:lnTo>
                  <a:lnTo>
                    <a:pt x="0" y="88"/>
                  </a:lnTo>
                  <a:lnTo>
                    <a:pt x="75" y="68"/>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4" name="Freeform 100"/>
            <p:cNvSpPr>
              <a:spLocks/>
            </p:cNvSpPr>
            <p:nvPr/>
          </p:nvSpPr>
          <p:spPr bwMode="auto">
            <a:xfrm>
              <a:off x="1126" y="1124"/>
              <a:ext cx="75" cy="89"/>
            </a:xfrm>
            <a:custGeom>
              <a:avLst/>
              <a:gdLst>
                <a:gd name="T0" fmla="*/ 74 w 75"/>
                <a:gd name="T1" fmla="*/ 67 h 89"/>
                <a:gd name="T2" fmla="*/ 74 w 75"/>
                <a:gd name="T3" fmla="*/ 0 h 89"/>
                <a:gd name="T4" fmla="*/ 0 w 75"/>
                <a:gd name="T5" fmla="*/ 20 h 89"/>
                <a:gd name="T6" fmla="*/ 0 w 75"/>
                <a:gd name="T7" fmla="*/ 88 h 89"/>
                <a:gd name="T8" fmla="*/ 74 w 75"/>
                <a:gd name="T9" fmla="*/ 6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89">
                  <a:moveTo>
                    <a:pt x="74" y="67"/>
                  </a:moveTo>
                  <a:lnTo>
                    <a:pt x="74" y="0"/>
                  </a:lnTo>
                  <a:lnTo>
                    <a:pt x="0" y="20"/>
                  </a:lnTo>
                  <a:lnTo>
                    <a:pt x="0" y="88"/>
                  </a:lnTo>
                  <a:lnTo>
                    <a:pt x="74"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5" name="Freeform 101"/>
            <p:cNvSpPr>
              <a:spLocks/>
            </p:cNvSpPr>
            <p:nvPr/>
          </p:nvSpPr>
          <p:spPr bwMode="auto">
            <a:xfrm>
              <a:off x="1233" y="1097"/>
              <a:ext cx="74" cy="88"/>
            </a:xfrm>
            <a:custGeom>
              <a:avLst/>
              <a:gdLst>
                <a:gd name="T0" fmla="*/ 73 w 74"/>
                <a:gd name="T1" fmla="*/ 67 h 88"/>
                <a:gd name="T2" fmla="*/ 73 w 74"/>
                <a:gd name="T3" fmla="*/ 0 h 88"/>
                <a:gd name="T4" fmla="*/ 0 w 74"/>
                <a:gd name="T5" fmla="*/ 19 h 88"/>
                <a:gd name="T6" fmla="*/ 0 w 74"/>
                <a:gd name="T7" fmla="*/ 87 h 88"/>
                <a:gd name="T8" fmla="*/ 73 w 74"/>
                <a:gd name="T9" fmla="*/ 67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88">
                  <a:moveTo>
                    <a:pt x="73" y="67"/>
                  </a:moveTo>
                  <a:lnTo>
                    <a:pt x="73" y="0"/>
                  </a:lnTo>
                  <a:lnTo>
                    <a:pt x="0" y="19"/>
                  </a:lnTo>
                  <a:lnTo>
                    <a:pt x="0" y="87"/>
                  </a:lnTo>
                  <a:lnTo>
                    <a:pt x="73"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6" name="Freeform 102"/>
            <p:cNvSpPr>
              <a:spLocks/>
            </p:cNvSpPr>
            <p:nvPr/>
          </p:nvSpPr>
          <p:spPr bwMode="auto">
            <a:xfrm>
              <a:off x="1338" y="1068"/>
              <a:ext cx="76" cy="88"/>
            </a:xfrm>
            <a:custGeom>
              <a:avLst/>
              <a:gdLst>
                <a:gd name="T0" fmla="*/ 75 w 76"/>
                <a:gd name="T1" fmla="*/ 67 h 88"/>
                <a:gd name="T2" fmla="*/ 75 w 76"/>
                <a:gd name="T3" fmla="*/ 0 h 88"/>
                <a:gd name="T4" fmla="*/ 0 w 76"/>
                <a:gd name="T5" fmla="*/ 19 h 88"/>
                <a:gd name="T6" fmla="*/ 0 w 76"/>
                <a:gd name="T7" fmla="*/ 87 h 88"/>
                <a:gd name="T8" fmla="*/ 75 w 76"/>
                <a:gd name="T9" fmla="*/ 67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88">
                  <a:moveTo>
                    <a:pt x="75" y="67"/>
                  </a:moveTo>
                  <a:lnTo>
                    <a:pt x="75" y="0"/>
                  </a:lnTo>
                  <a:lnTo>
                    <a:pt x="0" y="19"/>
                  </a:lnTo>
                  <a:lnTo>
                    <a:pt x="0" y="87"/>
                  </a:lnTo>
                  <a:lnTo>
                    <a:pt x="75"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7" name="Freeform 103"/>
            <p:cNvSpPr>
              <a:spLocks/>
            </p:cNvSpPr>
            <p:nvPr/>
          </p:nvSpPr>
          <p:spPr bwMode="auto">
            <a:xfrm>
              <a:off x="1446" y="1039"/>
              <a:ext cx="74" cy="89"/>
            </a:xfrm>
            <a:custGeom>
              <a:avLst/>
              <a:gdLst>
                <a:gd name="T0" fmla="*/ 73 w 74"/>
                <a:gd name="T1" fmla="*/ 67 h 89"/>
                <a:gd name="T2" fmla="*/ 73 w 74"/>
                <a:gd name="T3" fmla="*/ 0 h 89"/>
                <a:gd name="T4" fmla="*/ 0 w 74"/>
                <a:gd name="T5" fmla="*/ 20 h 89"/>
                <a:gd name="T6" fmla="*/ 0 w 74"/>
                <a:gd name="T7" fmla="*/ 88 h 89"/>
                <a:gd name="T8" fmla="*/ 73 w 74"/>
                <a:gd name="T9" fmla="*/ 6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89">
                  <a:moveTo>
                    <a:pt x="73" y="67"/>
                  </a:moveTo>
                  <a:lnTo>
                    <a:pt x="73" y="0"/>
                  </a:lnTo>
                  <a:lnTo>
                    <a:pt x="0" y="20"/>
                  </a:lnTo>
                  <a:lnTo>
                    <a:pt x="0" y="88"/>
                  </a:lnTo>
                  <a:lnTo>
                    <a:pt x="73"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8" name="Freeform 104"/>
            <p:cNvSpPr>
              <a:spLocks/>
            </p:cNvSpPr>
            <p:nvPr/>
          </p:nvSpPr>
          <p:spPr bwMode="auto">
            <a:xfrm>
              <a:off x="1019" y="1247"/>
              <a:ext cx="76" cy="90"/>
            </a:xfrm>
            <a:custGeom>
              <a:avLst/>
              <a:gdLst>
                <a:gd name="T0" fmla="*/ 75 w 76"/>
                <a:gd name="T1" fmla="*/ 68 h 90"/>
                <a:gd name="T2" fmla="*/ 75 w 76"/>
                <a:gd name="T3" fmla="*/ 0 h 90"/>
                <a:gd name="T4" fmla="*/ 0 w 76"/>
                <a:gd name="T5" fmla="*/ 20 h 90"/>
                <a:gd name="T6" fmla="*/ 0 w 76"/>
                <a:gd name="T7" fmla="*/ 89 h 90"/>
                <a:gd name="T8" fmla="*/ 75 w 76"/>
                <a:gd name="T9" fmla="*/ 68 h 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90">
                  <a:moveTo>
                    <a:pt x="75" y="68"/>
                  </a:moveTo>
                  <a:lnTo>
                    <a:pt x="75" y="0"/>
                  </a:lnTo>
                  <a:lnTo>
                    <a:pt x="0" y="20"/>
                  </a:lnTo>
                  <a:lnTo>
                    <a:pt x="0" y="89"/>
                  </a:lnTo>
                  <a:lnTo>
                    <a:pt x="75" y="68"/>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9" name="Freeform 105"/>
            <p:cNvSpPr>
              <a:spLocks/>
            </p:cNvSpPr>
            <p:nvPr/>
          </p:nvSpPr>
          <p:spPr bwMode="auto">
            <a:xfrm>
              <a:off x="1126" y="1217"/>
              <a:ext cx="75" cy="90"/>
            </a:xfrm>
            <a:custGeom>
              <a:avLst/>
              <a:gdLst>
                <a:gd name="T0" fmla="*/ 74 w 75"/>
                <a:gd name="T1" fmla="*/ 68 h 90"/>
                <a:gd name="T2" fmla="*/ 74 w 75"/>
                <a:gd name="T3" fmla="*/ 0 h 90"/>
                <a:gd name="T4" fmla="*/ 0 w 75"/>
                <a:gd name="T5" fmla="*/ 20 h 90"/>
                <a:gd name="T6" fmla="*/ 0 w 75"/>
                <a:gd name="T7" fmla="*/ 89 h 90"/>
                <a:gd name="T8" fmla="*/ 74 w 75"/>
                <a:gd name="T9" fmla="*/ 68 h 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90">
                  <a:moveTo>
                    <a:pt x="74" y="68"/>
                  </a:moveTo>
                  <a:lnTo>
                    <a:pt x="74" y="0"/>
                  </a:lnTo>
                  <a:lnTo>
                    <a:pt x="0" y="20"/>
                  </a:lnTo>
                  <a:lnTo>
                    <a:pt x="0" y="89"/>
                  </a:lnTo>
                  <a:lnTo>
                    <a:pt x="74" y="68"/>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0" name="Freeform 106"/>
            <p:cNvSpPr>
              <a:spLocks/>
            </p:cNvSpPr>
            <p:nvPr/>
          </p:nvSpPr>
          <p:spPr bwMode="auto">
            <a:xfrm>
              <a:off x="1233" y="1190"/>
              <a:ext cx="74" cy="89"/>
            </a:xfrm>
            <a:custGeom>
              <a:avLst/>
              <a:gdLst>
                <a:gd name="T0" fmla="*/ 73 w 74"/>
                <a:gd name="T1" fmla="*/ 67 h 89"/>
                <a:gd name="T2" fmla="*/ 73 w 74"/>
                <a:gd name="T3" fmla="*/ 0 h 89"/>
                <a:gd name="T4" fmla="*/ 0 w 74"/>
                <a:gd name="T5" fmla="*/ 20 h 89"/>
                <a:gd name="T6" fmla="*/ 0 w 74"/>
                <a:gd name="T7" fmla="*/ 88 h 89"/>
                <a:gd name="T8" fmla="*/ 73 w 74"/>
                <a:gd name="T9" fmla="*/ 6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89">
                  <a:moveTo>
                    <a:pt x="73" y="67"/>
                  </a:moveTo>
                  <a:lnTo>
                    <a:pt x="73" y="0"/>
                  </a:lnTo>
                  <a:lnTo>
                    <a:pt x="0" y="20"/>
                  </a:lnTo>
                  <a:lnTo>
                    <a:pt x="0" y="88"/>
                  </a:lnTo>
                  <a:lnTo>
                    <a:pt x="73"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1" name="Freeform 107"/>
            <p:cNvSpPr>
              <a:spLocks/>
            </p:cNvSpPr>
            <p:nvPr/>
          </p:nvSpPr>
          <p:spPr bwMode="auto">
            <a:xfrm>
              <a:off x="1338" y="1162"/>
              <a:ext cx="76" cy="88"/>
            </a:xfrm>
            <a:custGeom>
              <a:avLst/>
              <a:gdLst>
                <a:gd name="T0" fmla="*/ 75 w 76"/>
                <a:gd name="T1" fmla="*/ 67 h 88"/>
                <a:gd name="T2" fmla="*/ 75 w 76"/>
                <a:gd name="T3" fmla="*/ 0 h 88"/>
                <a:gd name="T4" fmla="*/ 0 w 76"/>
                <a:gd name="T5" fmla="*/ 19 h 88"/>
                <a:gd name="T6" fmla="*/ 0 w 76"/>
                <a:gd name="T7" fmla="*/ 87 h 88"/>
                <a:gd name="T8" fmla="*/ 75 w 76"/>
                <a:gd name="T9" fmla="*/ 67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88">
                  <a:moveTo>
                    <a:pt x="75" y="67"/>
                  </a:moveTo>
                  <a:lnTo>
                    <a:pt x="75" y="0"/>
                  </a:lnTo>
                  <a:lnTo>
                    <a:pt x="0" y="19"/>
                  </a:lnTo>
                  <a:lnTo>
                    <a:pt x="0" y="87"/>
                  </a:lnTo>
                  <a:lnTo>
                    <a:pt x="75"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2" name="Freeform 108"/>
            <p:cNvSpPr>
              <a:spLocks/>
            </p:cNvSpPr>
            <p:nvPr/>
          </p:nvSpPr>
          <p:spPr bwMode="auto">
            <a:xfrm>
              <a:off x="1446" y="1133"/>
              <a:ext cx="74" cy="89"/>
            </a:xfrm>
            <a:custGeom>
              <a:avLst/>
              <a:gdLst>
                <a:gd name="T0" fmla="*/ 73 w 74"/>
                <a:gd name="T1" fmla="*/ 67 h 89"/>
                <a:gd name="T2" fmla="*/ 73 w 74"/>
                <a:gd name="T3" fmla="*/ 0 h 89"/>
                <a:gd name="T4" fmla="*/ 0 w 74"/>
                <a:gd name="T5" fmla="*/ 20 h 89"/>
                <a:gd name="T6" fmla="*/ 0 w 74"/>
                <a:gd name="T7" fmla="*/ 88 h 89"/>
                <a:gd name="T8" fmla="*/ 73 w 74"/>
                <a:gd name="T9" fmla="*/ 6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89">
                  <a:moveTo>
                    <a:pt x="73" y="67"/>
                  </a:moveTo>
                  <a:lnTo>
                    <a:pt x="73" y="0"/>
                  </a:lnTo>
                  <a:lnTo>
                    <a:pt x="0" y="20"/>
                  </a:lnTo>
                  <a:lnTo>
                    <a:pt x="0" y="88"/>
                  </a:lnTo>
                  <a:lnTo>
                    <a:pt x="73"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3" name="Freeform 109"/>
            <p:cNvSpPr>
              <a:spLocks/>
            </p:cNvSpPr>
            <p:nvPr/>
          </p:nvSpPr>
          <p:spPr bwMode="auto">
            <a:xfrm>
              <a:off x="1019" y="1341"/>
              <a:ext cx="76" cy="89"/>
            </a:xfrm>
            <a:custGeom>
              <a:avLst/>
              <a:gdLst>
                <a:gd name="T0" fmla="*/ 75 w 76"/>
                <a:gd name="T1" fmla="*/ 68 h 89"/>
                <a:gd name="T2" fmla="*/ 75 w 76"/>
                <a:gd name="T3" fmla="*/ 0 h 89"/>
                <a:gd name="T4" fmla="*/ 0 w 76"/>
                <a:gd name="T5" fmla="*/ 20 h 89"/>
                <a:gd name="T6" fmla="*/ 0 w 76"/>
                <a:gd name="T7" fmla="*/ 88 h 89"/>
                <a:gd name="T8" fmla="*/ 75 w 76"/>
                <a:gd name="T9" fmla="*/ 68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89">
                  <a:moveTo>
                    <a:pt x="75" y="68"/>
                  </a:moveTo>
                  <a:lnTo>
                    <a:pt x="75" y="0"/>
                  </a:lnTo>
                  <a:lnTo>
                    <a:pt x="0" y="20"/>
                  </a:lnTo>
                  <a:lnTo>
                    <a:pt x="0" y="88"/>
                  </a:lnTo>
                  <a:lnTo>
                    <a:pt x="75" y="68"/>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4" name="Freeform 110"/>
            <p:cNvSpPr>
              <a:spLocks/>
            </p:cNvSpPr>
            <p:nvPr/>
          </p:nvSpPr>
          <p:spPr bwMode="auto">
            <a:xfrm>
              <a:off x="1126" y="1313"/>
              <a:ext cx="75" cy="90"/>
            </a:xfrm>
            <a:custGeom>
              <a:avLst/>
              <a:gdLst>
                <a:gd name="T0" fmla="*/ 74 w 75"/>
                <a:gd name="T1" fmla="*/ 68 h 90"/>
                <a:gd name="T2" fmla="*/ 74 w 75"/>
                <a:gd name="T3" fmla="*/ 0 h 90"/>
                <a:gd name="T4" fmla="*/ 0 w 75"/>
                <a:gd name="T5" fmla="*/ 20 h 90"/>
                <a:gd name="T6" fmla="*/ 0 w 75"/>
                <a:gd name="T7" fmla="*/ 89 h 90"/>
                <a:gd name="T8" fmla="*/ 74 w 75"/>
                <a:gd name="T9" fmla="*/ 68 h 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90">
                  <a:moveTo>
                    <a:pt x="74" y="68"/>
                  </a:moveTo>
                  <a:lnTo>
                    <a:pt x="74" y="0"/>
                  </a:lnTo>
                  <a:lnTo>
                    <a:pt x="0" y="20"/>
                  </a:lnTo>
                  <a:lnTo>
                    <a:pt x="0" y="89"/>
                  </a:lnTo>
                  <a:lnTo>
                    <a:pt x="74" y="68"/>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5" name="Freeform 111"/>
            <p:cNvSpPr>
              <a:spLocks/>
            </p:cNvSpPr>
            <p:nvPr/>
          </p:nvSpPr>
          <p:spPr bwMode="auto">
            <a:xfrm>
              <a:off x="1233" y="1285"/>
              <a:ext cx="74" cy="89"/>
            </a:xfrm>
            <a:custGeom>
              <a:avLst/>
              <a:gdLst>
                <a:gd name="T0" fmla="*/ 73 w 74"/>
                <a:gd name="T1" fmla="*/ 67 h 89"/>
                <a:gd name="T2" fmla="*/ 73 w 74"/>
                <a:gd name="T3" fmla="*/ 0 h 89"/>
                <a:gd name="T4" fmla="*/ 0 w 74"/>
                <a:gd name="T5" fmla="*/ 20 h 89"/>
                <a:gd name="T6" fmla="*/ 0 w 74"/>
                <a:gd name="T7" fmla="*/ 88 h 89"/>
                <a:gd name="T8" fmla="*/ 73 w 74"/>
                <a:gd name="T9" fmla="*/ 6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89">
                  <a:moveTo>
                    <a:pt x="73" y="67"/>
                  </a:moveTo>
                  <a:lnTo>
                    <a:pt x="73" y="0"/>
                  </a:lnTo>
                  <a:lnTo>
                    <a:pt x="0" y="20"/>
                  </a:lnTo>
                  <a:lnTo>
                    <a:pt x="0" y="88"/>
                  </a:lnTo>
                  <a:lnTo>
                    <a:pt x="73"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6" name="Freeform 112"/>
            <p:cNvSpPr>
              <a:spLocks/>
            </p:cNvSpPr>
            <p:nvPr/>
          </p:nvSpPr>
          <p:spPr bwMode="auto">
            <a:xfrm>
              <a:off x="1338" y="1256"/>
              <a:ext cx="76" cy="89"/>
            </a:xfrm>
            <a:custGeom>
              <a:avLst/>
              <a:gdLst>
                <a:gd name="T0" fmla="*/ 75 w 76"/>
                <a:gd name="T1" fmla="*/ 67 h 89"/>
                <a:gd name="T2" fmla="*/ 75 w 76"/>
                <a:gd name="T3" fmla="*/ 0 h 89"/>
                <a:gd name="T4" fmla="*/ 0 w 76"/>
                <a:gd name="T5" fmla="*/ 20 h 89"/>
                <a:gd name="T6" fmla="*/ 0 w 76"/>
                <a:gd name="T7" fmla="*/ 88 h 89"/>
                <a:gd name="T8" fmla="*/ 75 w 76"/>
                <a:gd name="T9" fmla="*/ 6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89">
                  <a:moveTo>
                    <a:pt x="75" y="67"/>
                  </a:moveTo>
                  <a:lnTo>
                    <a:pt x="75" y="0"/>
                  </a:lnTo>
                  <a:lnTo>
                    <a:pt x="0" y="20"/>
                  </a:lnTo>
                  <a:lnTo>
                    <a:pt x="0" y="88"/>
                  </a:lnTo>
                  <a:lnTo>
                    <a:pt x="75"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7" name="Freeform 113"/>
            <p:cNvSpPr>
              <a:spLocks/>
            </p:cNvSpPr>
            <p:nvPr/>
          </p:nvSpPr>
          <p:spPr bwMode="auto">
            <a:xfrm>
              <a:off x="1446" y="1228"/>
              <a:ext cx="74" cy="88"/>
            </a:xfrm>
            <a:custGeom>
              <a:avLst/>
              <a:gdLst>
                <a:gd name="T0" fmla="*/ 73 w 74"/>
                <a:gd name="T1" fmla="*/ 67 h 88"/>
                <a:gd name="T2" fmla="*/ 73 w 74"/>
                <a:gd name="T3" fmla="*/ 0 h 88"/>
                <a:gd name="T4" fmla="*/ 0 w 74"/>
                <a:gd name="T5" fmla="*/ 19 h 88"/>
                <a:gd name="T6" fmla="*/ 0 w 74"/>
                <a:gd name="T7" fmla="*/ 87 h 88"/>
                <a:gd name="T8" fmla="*/ 73 w 74"/>
                <a:gd name="T9" fmla="*/ 67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88">
                  <a:moveTo>
                    <a:pt x="73" y="67"/>
                  </a:moveTo>
                  <a:lnTo>
                    <a:pt x="73" y="0"/>
                  </a:lnTo>
                  <a:lnTo>
                    <a:pt x="0" y="19"/>
                  </a:lnTo>
                  <a:lnTo>
                    <a:pt x="0" y="87"/>
                  </a:lnTo>
                  <a:lnTo>
                    <a:pt x="73"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8" name="Freeform 114"/>
            <p:cNvSpPr>
              <a:spLocks/>
            </p:cNvSpPr>
            <p:nvPr/>
          </p:nvSpPr>
          <p:spPr bwMode="auto">
            <a:xfrm>
              <a:off x="1019" y="1436"/>
              <a:ext cx="76" cy="88"/>
            </a:xfrm>
            <a:custGeom>
              <a:avLst/>
              <a:gdLst>
                <a:gd name="T0" fmla="*/ 75 w 76"/>
                <a:gd name="T1" fmla="*/ 68 h 88"/>
                <a:gd name="T2" fmla="*/ 75 w 76"/>
                <a:gd name="T3" fmla="*/ 0 h 88"/>
                <a:gd name="T4" fmla="*/ 0 w 76"/>
                <a:gd name="T5" fmla="*/ 19 h 88"/>
                <a:gd name="T6" fmla="*/ 0 w 76"/>
                <a:gd name="T7" fmla="*/ 87 h 88"/>
                <a:gd name="T8" fmla="*/ 75 w 76"/>
                <a:gd name="T9" fmla="*/ 68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88">
                  <a:moveTo>
                    <a:pt x="75" y="68"/>
                  </a:moveTo>
                  <a:lnTo>
                    <a:pt x="75" y="0"/>
                  </a:lnTo>
                  <a:lnTo>
                    <a:pt x="0" y="19"/>
                  </a:lnTo>
                  <a:lnTo>
                    <a:pt x="0" y="87"/>
                  </a:lnTo>
                  <a:lnTo>
                    <a:pt x="75" y="68"/>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9" name="Freeform 115"/>
            <p:cNvSpPr>
              <a:spLocks/>
            </p:cNvSpPr>
            <p:nvPr/>
          </p:nvSpPr>
          <p:spPr bwMode="auto">
            <a:xfrm>
              <a:off x="1126" y="1407"/>
              <a:ext cx="75" cy="90"/>
            </a:xfrm>
            <a:custGeom>
              <a:avLst/>
              <a:gdLst>
                <a:gd name="T0" fmla="*/ 74 w 75"/>
                <a:gd name="T1" fmla="*/ 68 h 90"/>
                <a:gd name="T2" fmla="*/ 74 w 75"/>
                <a:gd name="T3" fmla="*/ 0 h 90"/>
                <a:gd name="T4" fmla="*/ 0 w 75"/>
                <a:gd name="T5" fmla="*/ 20 h 90"/>
                <a:gd name="T6" fmla="*/ 0 w 75"/>
                <a:gd name="T7" fmla="*/ 89 h 90"/>
                <a:gd name="T8" fmla="*/ 74 w 75"/>
                <a:gd name="T9" fmla="*/ 68 h 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90">
                  <a:moveTo>
                    <a:pt x="74" y="68"/>
                  </a:moveTo>
                  <a:lnTo>
                    <a:pt x="74" y="0"/>
                  </a:lnTo>
                  <a:lnTo>
                    <a:pt x="0" y="20"/>
                  </a:lnTo>
                  <a:lnTo>
                    <a:pt x="0" y="89"/>
                  </a:lnTo>
                  <a:lnTo>
                    <a:pt x="74" y="68"/>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30" name="Freeform 116"/>
            <p:cNvSpPr>
              <a:spLocks/>
            </p:cNvSpPr>
            <p:nvPr/>
          </p:nvSpPr>
          <p:spPr bwMode="auto">
            <a:xfrm>
              <a:off x="1233" y="1379"/>
              <a:ext cx="74" cy="89"/>
            </a:xfrm>
            <a:custGeom>
              <a:avLst/>
              <a:gdLst>
                <a:gd name="T0" fmla="*/ 73 w 74"/>
                <a:gd name="T1" fmla="*/ 68 h 89"/>
                <a:gd name="T2" fmla="*/ 73 w 74"/>
                <a:gd name="T3" fmla="*/ 0 h 89"/>
                <a:gd name="T4" fmla="*/ 0 w 74"/>
                <a:gd name="T5" fmla="*/ 19 h 89"/>
                <a:gd name="T6" fmla="*/ 0 w 74"/>
                <a:gd name="T7" fmla="*/ 88 h 89"/>
                <a:gd name="T8" fmla="*/ 73 w 74"/>
                <a:gd name="T9" fmla="*/ 68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89">
                  <a:moveTo>
                    <a:pt x="73" y="68"/>
                  </a:moveTo>
                  <a:lnTo>
                    <a:pt x="73" y="0"/>
                  </a:lnTo>
                  <a:lnTo>
                    <a:pt x="0" y="19"/>
                  </a:lnTo>
                  <a:lnTo>
                    <a:pt x="0" y="88"/>
                  </a:lnTo>
                  <a:lnTo>
                    <a:pt x="73" y="68"/>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31" name="Freeform 117"/>
            <p:cNvSpPr>
              <a:spLocks/>
            </p:cNvSpPr>
            <p:nvPr/>
          </p:nvSpPr>
          <p:spPr bwMode="auto">
            <a:xfrm>
              <a:off x="1338" y="1351"/>
              <a:ext cx="76" cy="89"/>
            </a:xfrm>
            <a:custGeom>
              <a:avLst/>
              <a:gdLst>
                <a:gd name="T0" fmla="*/ 75 w 76"/>
                <a:gd name="T1" fmla="*/ 67 h 89"/>
                <a:gd name="T2" fmla="*/ 75 w 76"/>
                <a:gd name="T3" fmla="*/ 0 h 89"/>
                <a:gd name="T4" fmla="*/ 0 w 76"/>
                <a:gd name="T5" fmla="*/ 20 h 89"/>
                <a:gd name="T6" fmla="*/ 0 w 76"/>
                <a:gd name="T7" fmla="*/ 88 h 89"/>
                <a:gd name="T8" fmla="*/ 75 w 76"/>
                <a:gd name="T9" fmla="*/ 6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89">
                  <a:moveTo>
                    <a:pt x="75" y="67"/>
                  </a:moveTo>
                  <a:lnTo>
                    <a:pt x="75" y="0"/>
                  </a:lnTo>
                  <a:lnTo>
                    <a:pt x="0" y="20"/>
                  </a:lnTo>
                  <a:lnTo>
                    <a:pt x="0" y="88"/>
                  </a:lnTo>
                  <a:lnTo>
                    <a:pt x="75"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32" name="Freeform 118"/>
            <p:cNvSpPr>
              <a:spLocks/>
            </p:cNvSpPr>
            <p:nvPr/>
          </p:nvSpPr>
          <p:spPr bwMode="auto">
            <a:xfrm>
              <a:off x="1446" y="1322"/>
              <a:ext cx="74" cy="90"/>
            </a:xfrm>
            <a:custGeom>
              <a:avLst/>
              <a:gdLst>
                <a:gd name="T0" fmla="*/ 73 w 74"/>
                <a:gd name="T1" fmla="*/ 68 h 90"/>
                <a:gd name="T2" fmla="*/ 73 w 74"/>
                <a:gd name="T3" fmla="*/ 0 h 90"/>
                <a:gd name="T4" fmla="*/ 0 w 74"/>
                <a:gd name="T5" fmla="*/ 20 h 90"/>
                <a:gd name="T6" fmla="*/ 0 w 74"/>
                <a:gd name="T7" fmla="*/ 89 h 90"/>
                <a:gd name="T8" fmla="*/ 73 w 74"/>
                <a:gd name="T9" fmla="*/ 68 h 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90">
                  <a:moveTo>
                    <a:pt x="73" y="68"/>
                  </a:moveTo>
                  <a:lnTo>
                    <a:pt x="73" y="0"/>
                  </a:lnTo>
                  <a:lnTo>
                    <a:pt x="0" y="20"/>
                  </a:lnTo>
                  <a:lnTo>
                    <a:pt x="0" y="89"/>
                  </a:lnTo>
                  <a:lnTo>
                    <a:pt x="73" y="68"/>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433" name="Group 119"/>
          <p:cNvGrpSpPr>
            <a:grpSpLocks/>
          </p:cNvGrpSpPr>
          <p:nvPr/>
        </p:nvGrpSpPr>
        <p:grpSpPr bwMode="auto">
          <a:xfrm>
            <a:off x="2309422" y="3357172"/>
            <a:ext cx="711200" cy="715963"/>
            <a:chOff x="1927" y="1326"/>
            <a:chExt cx="448" cy="451"/>
          </a:xfrm>
        </p:grpSpPr>
        <p:sp>
          <p:nvSpPr>
            <p:cNvPr id="434" name="Freeform 120"/>
            <p:cNvSpPr>
              <a:spLocks/>
            </p:cNvSpPr>
            <p:nvPr/>
          </p:nvSpPr>
          <p:spPr bwMode="auto">
            <a:xfrm>
              <a:off x="1927" y="1326"/>
              <a:ext cx="448" cy="182"/>
            </a:xfrm>
            <a:custGeom>
              <a:avLst/>
              <a:gdLst>
                <a:gd name="T0" fmla="*/ 247 w 448"/>
                <a:gd name="T1" fmla="*/ 0 h 182"/>
                <a:gd name="T2" fmla="*/ 447 w 448"/>
                <a:gd name="T3" fmla="*/ 114 h 182"/>
                <a:gd name="T4" fmla="*/ 199 w 448"/>
                <a:gd name="T5" fmla="*/ 181 h 182"/>
                <a:gd name="T6" fmla="*/ 0 w 448"/>
                <a:gd name="T7" fmla="*/ 66 h 182"/>
                <a:gd name="T8" fmla="*/ 247 w 448"/>
                <a:gd name="T9" fmla="*/ 0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8" h="182">
                  <a:moveTo>
                    <a:pt x="247" y="0"/>
                  </a:moveTo>
                  <a:lnTo>
                    <a:pt x="447" y="114"/>
                  </a:lnTo>
                  <a:lnTo>
                    <a:pt x="199" y="181"/>
                  </a:lnTo>
                  <a:lnTo>
                    <a:pt x="0" y="66"/>
                  </a:lnTo>
                  <a:lnTo>
                    <a:pt x="247" y="0"/>
                  </a:lnTo>
                </a:path>
              </a:pathLst>
            </a:custGeom>
            <a:solidFill>
              <a:srgbClr val="00CC99"/>
            </a:soli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35" name="Freeform 121"/>
            <p:cNvSpPr>
              <a:spLocks/>
            </p:cNvSpPr>
            <p:nvPr/>
          </p:nvSpPr>
          <p:spPr bwMode="auto">
            <a:xfrm>
              <a:off x="2126" y="1440"/>
              <a:ext cx="249" cy="337"/>
            </a:xfrm>
            <a:custGeom>
              <a:avLst/>
              <a:gdLst>
                <a:gd name="T0" fmla="*/ 248 w 249"/>
                <a:gd name="T1" fmla="*/ 0 h 337"/>
                <a:gd name="T2" fmla="*/ 248 w 249"/>
                <a:gd name="T3" fmla="*/ 269 h 337"/>
                <a:gd name="T4" fmla="*/ 0 w 249"/>
                <a:gd name="T5" fmla="*/ 336 h 337"/>
                <a:gd name="T6" fmla="*/ 0 w 249"/>
                <a:gd name="T7" fmla="*/ 67 h 337"/>
                <a:gd name="T8" fmla="*/ 248 w 249"/>
                <a:gd name="T9" fmla="*/ 0 h 3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9" h="337">
                  <a:moveTo>
                    <a:pt x="248" y="0"/>
                  </a:moveTo>
                  <a:lnTo>
                    <a:pt x="248" y="269"/>
                  </a:lnTo>
                  <a:lnTo>
                    <a:pt x="0" y="336"/>
                  </a:lnTo>
                  <a:lnTo>
                    <a:pt x="0" y="67"/>
                  </a:lnTo>
                  <a:lnTo>
                    <a:pt x="248" y="0"/>
                  </a:lnTo>
                </a:path>
              </a:pathLst>
            </a:custGeom>
            <a:solidFill>
              <a:srgbClr val="00CC99"/>
            </a:soli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36" name="Freeform 122"/>
            <p:cNvSpPr>
              <a:spLocks/>
            </p:cNvSpPr>
            <p:nvPr/>
          </p:nvSpPr>
          <p:spPr bwMode="auto">
            <a:xfrm>
              <a:off x="1927" y="1392"/>
              <a:ext cx="200" cy="385"/>
            </a:xfrm>
            <a:custGeom>
              <a:avLst/>
              <a:gdLst>
                <a:gd name="T0" fmla="*/ 0 w 200"/>
                <a:gd name="T1" fmla="*/ 0 h 385"/>
                <a:gd name="T2" fmla="*/ 0 w 200"/>
                <a:gd name="T3" fmla="*/ 269 h 385"/>
                <a:gd name="T4" fmla="*/ 199 w 200"/>
                <a:gd name="T5" fmla="*/ 384 h 385"/>
                <a:gd name="T6" fmla="*/ 199 w 200"/>
                <a:gd name="T7" fmla="*/ 115 h 385"/>
                <a:gd name="T8" fmla="*/ 0 w 200"/>
                <a:gd name="T9" fmla="*/ 0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 h="385">
                  <a:moveTo>
                    <a:pt x="0" y="0"/>
                  </a:moveTo>
                  <a:lnTo>
                    <a:pt x="0" y="269"/>
                  </a:lnTo>
                  <a:lnTo>
                    <a:pt x="199" y="384"/>
                  </a:lnTo>
                  <a:lnTo>
                    <a:pt x="199" y="115"/>
                  </a:lnTo>
                  <a:lnTo>
                    <a:pt x="0" y="0"/>
                  </a:lnTo>
                </a:path>
              </a:pathLst>
            </a:custGeom>
            <a:solidFill>
              <a:srgbClr val="00CC99"/>
            </a:soli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437" name="Freeform 123"/>
          <p:cNvSpPr>
            <a:spLocks/>
          </p:cNvSpPr>
          <p:nvPr/>
        </p:nvSpPr>
        <p:spPr bwMode="auto">
          <a:xfrm>
            <a:off x="1041009" y="2649147"/>
            <a:ext cx="1295400" cy="1066800"/>
          </a:xfrm>
          <a:custGeom>
            <a:avLst/>
            <a:gdLst>
              <a:gd name="T0" fmla="*/ 0 w 816"/>
              <a:gd name="T1" fmla="*/ 0 h 672"/>
              <a:gd name="T2" fmla="*/ 0 w 816"/>
              <a:gd name="T3" fmla="*/ 1066800 h 672"/>
              <a:gd name="T4" fmla="*/ 1295400 w 816"/>
              <a:gd name="T5" fmla="*/ 1066800 h 672"/>
              <a:gd name="T6" fmla="*/ 0 60000 65536"/>
              <a:gd name="T7" fmla="*/ 0 60000 65536"/>
              <a:gd name="T8" fmla="*/ 0 60000 65536"/>
            </a:gdLst>
            <a:ahLst/>
            <a:cxnLst>
              <a:cxn ang="T6">
                <a:pos x="T0" y="T1"/>
              </a:cxn>
              <a:cxn ang="T7">
                <a:pos x="T2" y="T3"/>
              </a:cxn>
              <a:cxn ang="T8">
                <a:pos x="T4" y="T5"/>
              </a:cxn>
            </a:cxnLst>
            <a:rect l="0" t="0" r="r" b="b"/>
            <a:pathLst>
              <a:path w="816" h="672">
                <a:moveTo>
                  <a:pt x="0" y="0"/>
                </a:moveTo>
                <a:lnTo>
                  <a:pt x="0" y="672"/>
                </a:lnTo>
                <a:lnTo>
                  <a:pt x="816" y="672"/>
                </a:lnTo>
              </a:path>
            </a:pathLst>
          </a:custGeom>
          <a:noFill/>
          <a:ln w="25400" cap="flat" cmpd="sng">
            <a:solidFill>
              <a:schemeClr val="tx1"/>
            </a:solidFill>
            <a:prstDash val="solid"/>
            <a:round/>
            <a:headEnd type="none" w="sm" len="sm"/>
            <a:tailEnd type="stealth" w="med" len="lg"/>
          </a:ln>
          <a:effectLst/>
          <a:extLst>
            <a:ext uri="{909E8E84-426E-40DD-AFC4-6F175D3DCCD1}">
              <a14:hiddenFill xmlns:a14="http://schemas.microsoft.com/office/drawing/2010/main">
                <a:solidFill>
                  <a:srgbClr val="CCCCCC"/>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lstStyle/>
          <a:p>
            <a:endParaRPr lang="vi-VN"/>
          </a:p>
        </p:txBody>
      </p:sp>
      <p:pic>
        <p:nvPicPr>
          <p:cNvPr id="438" name="Picture 437"/>
          <p:cNvPicPr>
            <a:picLocks noChangeAspect="1"/>
          </p:cNvPicPr>
          <p:nvPr/>
        </p:nvPicPr>
        <p:blipFill>
          <a:blip r:embed="rId2"/>
          <a:stretch>
            <a:fillRect/>
          </a:stretch>
        </p:blipFill>
        <p:spPr>
          <a:xfrm>
            <a:off x="4008449" y="2239572"/>
            <a:ext cx="2486025" cy="1809750"/>
          </a:xfrm>
          <a:prstGeom prst="rect">
            <a:avLst/>
          </a:prstGeom>
        </p:spPr>
      </p:pic>
      <p:sp>
        <p:nvSpPr>
          <p:cNvPr id="439" name="Rectangle 3"/>
          <p:cNvSpPr>
            <a:spLocks noChangeArrowheads="1"/>
          </p:cNvSpPr>
          <p:nvPr/>
        </p:nvSpPr>
        <p:spPr bwMode="auto">
          <a:xfrm>
            <a:off x="4699010" y="4154829"/>
            <a:ext cx="1795463" cy="637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sz="1800" smtClean="0"/>
              <a:t>LOB Index</a:t>
            </a:r>
            <a:r>
              <a:rPr lang="en-US" sz="1800"/>
              <a:t/>
            </a:r>
            <a:br>
              <a:rPr lang="en-US" sz="1800"/>
            </a:br>
            <a:r>
              <a:rPr lang="en-US" sz="1800"/>
              <a:t>segment</a:t>
            </a:r>
          </a:p>
        </p:txBody>
      </p:sp>
    </p:spTree>
    <p:extLst>
      <p:ext uri="{BB962C8B-B14F-4D97-AF65-F5344CB8AC3E}">
        <p14:creationId xmlns:p14="http://schemas.microsoft.com/office/powerpoint/2010/main" val="1658576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CÁC LOẠI SEGMENTS</a:t>
            </a:r>
            <a:endParaRPr lang="vi-VN"/>
          </a:p>
        </p:txBody>
      </p:sp>
      <p:pic>
        <p:nvPicPr>
          <p:cNvPr id="3" name="Picture 2"/>
          <p:cNvPicPr>
            <a:picLocks noChangeAspect="1"/>
          </p:cNvPicPr>
          <p:nvPr/>
        </p:nvPicPr>
        <p:blipFill>
          <a:blip r:embed="rId2"/>
          <a:stretch>
            <a:fillRect/>
          </a:stretch>
        </p:blipFill>
        <p:spPr>
          <a:xfrm>
            <a:off x="551120" y="2353114"/>
            <a:ext cx="11453646" cy="2964473"/>
          </a:xfrm>
          <a:prstGeom prst="rect">
            <a:avLst/>
          </a:prstGeom>
          <a:ln>
            <a:solidFill>
              <a:srgbClr val="FF0000"/>
            </a:solidFill>
          </a:ln>
        </p:spPr>
      </p:pic>
      <p:sp>
        <p:nvSpPr>
          <p:cNvPr id="4" name="TextBox 3"/>
          <p:cNvSpPr txBox="1"/>
          <p:nvPr/>
        </p:nvSpPr>
        <p:spPr>
          <a:xfrm>
            <a:off x="382307" y="1017772"/>
            <a:ext cx="3331297" cy="523220"/>
          </a:xfrm>
          <a:prstGeom prst="rect">
            <a:avLst/>
          </a:prstGeom>
          <a:noFill/>
        </p:spPr>
        <p:txBody>
          <a:bodyPr wrap="none" rtlCol="0">
            <a:spAutoFit/>
          </a:bodyPr>
          <a:lstStyle/>
          <a:p>
            <a:pPr marL="457200" indent="-457200">
              <a:buFont typeface="Wingdings" panose="05000000000000000000" pitchFamily="2" charset="2"/>
              <a:buChar char="v"/>
            </a:pPr>
            <a:r>
              <a:rPr lang="en-US" sz="2800" b="1" smtClean="0">
                <a:latin typeface="Times New Roman" panose="02020603050405020304" pitchFamily="18" charset="0"/>
                <a:cs typeface="Times New Roman" panose="02020603050405020304" pitchFamily="18" charset="0"/>
              </a:rPr>
              <a:t>Tạo user segment</a:t>
            </a:r>
            <a:endParaRPr lang="vi-VN" sz="2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1042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CÁC LOẠI SEGMENTS</a:t>
            </a:r>
            <a:endParaRPr lang="vi-VN"/>
          </a:p>
        </p:txBody>
      </p:sp>
      <p:pic>
        <p:nvPicPr>
          <p:cNvPr id="5" name="Picture 4"/>
          <p:cNvPicPr>
            <a:picLocks noChangeAspect="1"/>
          </p:cNvPicPr>
          <p:nvPr/>
        </p:nvPicPr>
        <p:blipFill>
          <a:blip r:embed="rId2"/>
          <a:stretch>
            <a:fillRect/>
          </a:stretch>
        </p:blipFill>
        <p:spPr>
          <a:xfrm>
            <a:off x="3841841" y="1055077"/>
            <a:ext cx="8162925" cy="5505450"/>
          </a:xfrm>
          <a:prstGeom prst="rect">
            <a:avLst/>
          </a:prstGeom>
          <a:ln>
            <a:solidFill>
              <a:srgbClr val="FF0000"/>
            </a:solidFill>
          </a:ln>
        </p:spPr>
      </p:pic>
      <p:sp>
        <p:nvSpPr>
          <p:cNvPr id="6" name="TextBox 5"/>
          <p:cNvSpPr txBox="1"/>
          <p:nvPr/>
        </p:nvSpPr>
        <p:spPr>
          <a:xfrm>
            <a:off x="307144" y="1055077"/>
            <a:ext cx="3331297" cy="523220"/>
          </a:xfrm>
          <a:prstGeom prst="rect">
            <a:avLst/>
          </a:prstGeom>
          <a:noFill/>
        </p:spPr>
        <p:txBody>
          <a:bodyPr wrap="none" rtlCol="0">
            <a:spAutoFit/>
          </a:bodyPr>
          <a:lstStyle/>
          <a:p>
            <a:pPr marL="457200" indent="-457200">
              <a:buFont typeface="Wingdings" panose="05000000000000000000" pitchFamily="2" charset="2"/>
              <a:buChar char="v"/>
            </a:pPr>
            <a:r>
              <a:rPr lang="en-US" sz="2800" b="1" smtClean="0">
                <a:latin typeface="Times New Roman" panose="02020603050405020304" pitchFamily="18" charset="0"/>
                <a:cs typeface="Times New Roman" panose="02020603050405020304" pitchFamily="18" charset="0"/>
              </a:rPr>
              <a:t>Tạo user segment</a:t>
            </a:r>
            <a:endParaRPr lang="vi-VN" sz="2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7032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CÁC LOẠI SEGMENTS</a:t>
            </a:r>
            <a:endParaRPr lang="vi-VN"/>
          </a:p>
        </p:txBody>
      </p:sp>
      <p:sp>
        <p:nvSpPr>
          <p:cNvPr id="4" name="Rectangle 3"/>
          <p:cNvSpPr/>
          <p:nvPr/>
        </p:nvSpPr>
        <p:spPr>
          <a:xfrm>
            <a:off x="199765" y="898286"/>
            <a:ext cx="4339458" cy="523220"/>
          </a:xfrm>
          <a:prstGeom prst="rect">
            <a:avLst/>
          </a:prstGeom>
        </p:spPr>
        <p:txBody>
          <a:bodyPr wrap="none">
            <a:spAutoFit/>
          </a:bodyPr>
          <a:lstStyle/>
          <a:p>
            <a:pPr marL="457200" indent="-457200">
              <a:buFont typeface="Wingdings" panose="05000000000000000000" pitchFamily="2" charset="2"/>
              <a:buChar char="q"/>
            </a:pPr>
            <a:r>
              <a:rPr lang="vi-VN" sz="2800" b="1" smtClean="0">
                <a:latin typeface="Times New Roman" panose="02020603050405020304" pitchFamily="18" charset="0"/>
                <a:cs typeface="Times New Roman" panose="02020603050405020304" pitchFamily="18" charset="0"/>
              </a:rPr>
              <a:t>2</a:t>
            </a:r>
            <a:r>
              <a:rPr lang="vi-VN" sz="2800" b="1">
                <a:latin typeface="Times New Roman" panose="02020603050405020304" pitchFamily="18" charset="0"/>
                <a:cs typeface="Times New Roman" panose="02020603050405020304" pitchFamily="18" charset="0"/>
              </a:rPr>
              <a:t>. Temporary Segments </a:t>
            </a:r>
          </a:p>
        </p:txBody>
      </p:sp>
      <p:sp>
        <p:nvSpPr>
          <p:cNvPr id="5" name="Rectangle 49"/>
          <p:cNvSpPr>
            <a:spLocks noChangeArrowheads="1"/>
          </p:cNvSpPr>
          <p:nvPr/>
        </p:nvSpPr>
        <p:spPr bwMode="blackWhite">
          <a:xfrm>
            <a:off x="5495778" y="3879948"/>
            <a:ext cx="1411288" cy="669925"/>
          </a:xfrm>
          <a:prstGeom prst="rect">
            <a:avLst/>
          </a:prstGeom>
          <a:solidFill>
            <a:srgbClr val="3399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6" name="Freeform 50"/>
          <p:cNvSpPr>
            <a:spLocks/>
          </p:cNvSpPr>
          <p:nvPr/>
        </p:nvSpPr>
        <p:spPr bwMode="auto">
          <a:xfrm>
            <a:off x="5876778" y="5165823"/>
            <a:ext cx="657225" cy="252413"/>
          </a:xfrm>
          <a:custGeom>
            <a:avLst/>
            <a:gdLst>
              <a:gd name="T0" fmla="*/ 327025 w 414"/>
              <a:gd name="T1" fmla="*/ 250825 h 159"/>
              <a:gd name="T2" fmla="*/ 395288 w 414"/>
              <a:gd name="T3" fmla="*/ 246063 h 159"/>
              <a:gd name="T4" fmla="*/ 455613 w 414"/>
              <a:gd name="T5" fmla="*/ 239713 h 159"/>
              <a:gd name="T6" fmla="*/ 511175 w 414"/>
              <a:gd name="T7" fmla="*/ 230188 h 159"/>
              <a:gd name="T8" fmla="*/ 560388 w 414"/>
              <a:gd name="T9" fmla="*/ 214313 h 159"/>
              <a:gd name="T10" fmla="*/ 598488 w 414"/>
              <a:gd name="T11" fmla="*/ 193675 h 159"/>
              <a:gd name="T12" fmla="*/ 628650 w 414"/>
              <a:gd name="T13" fmla="*/ 174625 h 159"/>
              <a:gd name="T14" fmla="*/ 647700 w 414"/>
              <a:gd name="T15" fmla="*/ 150813 h 159"/>
              <a:gd name="T16" fmla="*/ 655638 w 414"/>
              <a:gd name="T17" fmla="*/ 125413 h 159"/>
              <a:gd name="T18" fmla="*/ 647700 w 414"/>
              <a:gd name="T19" fmla="*/ 98425 h 159"/>
              <a:gd name="T20" fmla="*/ 628650 w 414"/>
              <a:gd name="T21" fmla="*/ 74613 h 159"/>
              <a:gd name="T22" fmla="*/ 598488 w 414"/>
              <a:gd name="T23" fmla="*/ 55563 h 159"/>
              <a:gd name="T24" fmla="*/ 560388 w 414"/>
              <a:gd name="T25" fmla="*/ 34925 h 159"/>
              <a:gd name="T26" fmla="*/ 511175 w 414"/>
              <a:gd name="T27" fmla="*/ 22225 h 159"/>
              <a:gd name="T28" fmla="*/ 455613 w 414"/>
              <a:gd name="T29" fmla="*/ 9525 h 159"/>
              <a:gd name="T30" fmla="*/ 395288 w 414"/>
              <a:gd name="T31" fmla="*/ 3175 h 159"/>
              <a:gd name="T32" fmla="*/ 327025 w 414"/>
              <a:gd name="T33" fmla="*/ 0 h 159"/>
              <a:gd name="T34" fmla="*/ 258763 w 414"/>
              <a:gd name="T35" fmla="*/ 3175 h 159"/>
              <a:gd name="T36" fmla="*/ 198438 w 414"/>
              <a:gd name="T37" fmla="*/ 9525 h 159"/>
              <a:gd name="T38" fmla="*/ 142875 w 414"/>
              <a:gd name="T39" fmla="*/ 22225 h 159"/>
              <a:gd name="T40" fmla="*/ 93663 w 414"/>
              <a:gd name="T41" fmla="*/ 34925 h 159"/>
              <a:gd name="T42" fmla="*/ 55563 w 414"/>
              <a:gd name="T43" fmla="*/ 55563 h 159"/>
              <a:gd name="T44" fmla="*/ 25400 w 414"/>
              <a:gd name="T45" fmla="*/ 74613 h 159"/>
              <a:gd name="T46" fmla="*/ 6350 w 414"/>
              <a:gd name="T47" fmla="*/ 98425 h 159"/>
              <a:gd name="T48" fmla="*/ 0 w 414"/>
              <a:gd name="T49" fmla="*/ 125413 h 159"/>
              <a:gd name="T50" fmla="*/ 6350 w 414"/>
              <a:gd name="T51" fmla="*/ 150813 h 159"/>
              <a:gd name="T52" fmla="*/ 25400 w 414"/>
              <a:gd name="T53" fmla="*/ 174625 h 159"/>
              <a:gd name="T54" fmla="*/ 55563 w 414"/>
              <a:gd name="T55" fmla="*/ 193675 h 159"/>
              <a:gd name="T56" fmla="*/ 93663 w 414"/>
              <a:gd name="T57" fmla="*/ 214313 h 159"/>
              <a:gd name="T58" fmla="*/ 142875 w 414"/>
              <a:gd name="T59" fmla="*/ 230188 h 159"/>
              <a:gd name="T60" fmla="*/ 198438 w 414"/>
              <a:gd name="T61" fmla="*/ 239713 h 159"/>
              <a:gd name="T62" fmla="*/ 258763 w 414"/>
              <a:gd name="T63" fmla="*/ 246063 h 159"/>
              <a:gd name="T64" fmla="*/ 327025 w 414"/>
              <a:gd name="T65" fmla="*/ 250825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4" h="159">
                <a:moveTo>
                  <a:pt x="206" y="158"/>
                </a:moveTo>
                <a:lnTo>
                  <a:pt x="249" y="155"/>
                </a:lnTo>
                <a:lnTo>
                  <a:pt x="287" y="151"/>
                </a:lnTo>
                <a:lnTo>
                  <a:pt x="322" y="145"/>
                </a:lnTo>
                <a:lnTo>
                  <a:pt x="353" y="135"/>
                </a:lnTo>
                <a:lnTo>
                  <a:pt x="377" y="122"/>
                </a:lnTo>
                <a:lnTo>
                  <a:pt x="396" y="110"/>
                </a:lnTo>
                <a:lnTo>
                  <a:pt x="408" y="95"/>
                </a:lnTo>
                <a:lnTo>
                  <a:pt x="413" y="79"/>
                </a:lnTo>
                <a:lnTo>
                  <a:pt x="408" y="62"/>
                </a:lnTo>
                <a:lnTo>
                  <a:pt x="396" y="47"/>
                </a:lnTo>
                <a:lnTo>
                  <a:pt x="377" y="35"/>
                </a:lnTo>
                <a:lnTo>
                  <a:pt x="353" y="22"/>
                </a:lnTo>
                <a:lnTo>
                  <a:pt x="322" y="14"/>
                </a:lnTo>
                <a:lnTo>
                  <a:pt x="287" y="6"/>
                </a:lnTo>
                <a:lnTo>
                  <a:pt x="249" y="2"/>
                </a:lnTo>
                <a:lnTo>
                  <a:pt x="206" y="0"/>
                </a:lnTo>
                <a:lnTo>
                  <a:pt x="163" y="2"/>
                </a:lnTo>
                <a:lnTo>
                  <a:pt x="125" y="6"/>
                </a:lnTo>
                <a:lnTo>
                  <a:pt x="90" y="14"/>
                </a:lnTo>
                <a:lnTo>
                  <a:pt x="59" y="22"/>
                </a:lnTo>
                <a:lnTo>
                  <a:pt x="35" y="35"/>
                </a:lnTo>
                <a:lnTo>
                  <a:pt x="16" y="47"/>
                </a:lnTo>
                <a:lnTo>
                  <a:pt x="4" y="62"/>
                </a:lnTo>
                <a:lnTo>
                  <a:pt x="0" y="79"/>
                </a:lnTo>
                <a:lnTo>
                  <a:pt x="4" y="95"/>
                </a:lnTo>
                <a:lnTo>
                  <a:pt x="16" y="110"/>
                </a:lnTo>
                <a:lnTo>
                  <a:pt x="35" y="122"/>
                </a:lnTo>
                <a:lnTo>
                  <a:pt x="59" y="135"/>
                </a:lnTo>
                <a:lnTo>
                  <a:pt x="90" y="145"/>
                </a:lnTo>
                <a:lnTo>
                  <a:pt x="125" y="151"/>
                </a:lnTo>
                <a:lnTo>
                  <a:pt x="163" y="155"/>
                </a:lnTo>
                <a:lnTo>
                  <a:pt x="206" y="158"/>
                </a:lnTo>
              </a:path>
            </a:pathLst>
          </a:custGeom>
          <a:solidFill>
            <a:srgbClr val="FF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 name="Freeform 51"/>
          <p:cNvSpPr>
            <a:spLocks/>
          </p:cNvSpPr>
          <p:nvPr/>
        </p:nvSpPr>
        <p:spPr bwMode="auto">
          <a:xfrm>
            <a:off x="5876778" y="4943573"/>
            <a:ext cx="657225" cy="342900"/>
          </a:xfrm>
          <a:custGeom>
            <a:avLst/>
            <a:gdLst>
              <a:gd name="T0" fmla="*/ 655638 w 414"/>
              <a:gd name="T1" fmla="*/ 341313 h 216"/>
              <a:gd name="T2" fmla="*/ 655638 w 414"/>
              <a:gd name="T3" fmla="*/ 0 h 216"/>
              <a:gd name="T4" fmla="*/ 0 w 414"/>
              <a:gd name="T5" fmla="*/ 0 h 216"/>
              <a:gd name="T6" fmla="*/ 0 w 414"/>
              <a:gd name="T7" fmla="*/ 341313 h 216"/>
              <a:gd name="T8" fmla="*/ 655638 w 414"/>
              <a:gd name="T9" fmla="*/ 341313 h 2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4" h="216">
                <a:moveTo>
                  <a:pt x="413" y="215"/>
                </a:moveTo>
                <a:lnTo>
                  <a:pt x="413" y="0"/>
                </a:lnTo>
                <a:lnTo>
                  <a:pt x="0" y="0"/>
                </a:lnTo>
                <a:lnTo>
                  <a:pt x="0" y="215"/>
                </a:lnTo>
                <a:lnTo>
                  <a:pt x="413" y="215"/>
                </a:lnTo>
              </a:path>
            </a:pathLst>
          </a:custGeom>
          <a:solidFill>
            <a:srgbClr val="FF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 name="Freeform 52"/>
          <p:cNvSpPr>
            <a:spLocks/>
          </p:cNvSpPr>
          <p:nvPr/>
        </p:nvSpPr>
        <p:spPr bwMode="auto">
          <a:xfrm>
            <a:off x="5876778" y="4818161"/>
            <a:ext cx="657225" cy="250825"/>
          </a:xfrm>
          <a:custGeom>
            <a:avLst/>
            <a:gdLst>
              <a:gd name="T0" fmla="*/ 327025 w 414"/>
              <a:gd name="T1" fmla="*/ 249238 h 158"/>
              <a:gd name="T2" fmla="*/ 395288 w 414"/>
              <a:gd name="T3" fmla="*/ 244475 h 158"/>
              <a:gd name="T4" fmla="*/ 455613 w 414"/>
              <a:gd name="T5" fmla="*/ 238125 h 158"/>
              <a:gd name="T6" fmla="*/ 511175 w 414"/>
              <a:gd name="T7" fmla="*/ 228600 h 158"/>
              <a:gd name="T8" fmla="*/ 560388 w 414"/>
              <a:gd name="T9" fmla="*/ 212725 h 158"/>
              <a:gd name="T10" fmla="*/ 598488 w 414"/>
              <a:gd name="T11" fmla="*/ 192088 h 158"/>
              <a:gd name="T12" fmla="*/ 628650 w 414"/>
              <a:gd name="T13" fmla="*/ 173038 h 158"/>
              <a:gd name="T14" fmla="*/ 647700 w 414"/>
              <a:gd name="T15" fmla="*/ 150813 h 158"/>
              <a:gd name="T16" fmla="*/ 655638 w 414"/>
              <a:gd name="T17" fmla="*/ 123825 h 158"/>
              <a:gd name="T18" fmla="*/ 647700 w 414"/>
              <a:gd name="T19" fmla="*/ 101600 h 158"/>
              <a:gd name="T20" fmla="*/ 628650 w 414"/>
              <a:gd name="T21" fmla="*/ 74613 h 158"/>
              <a:gd name="T22" fmla="*/ 598488 w 414"/>
              <a:gd name="T23" fmla="*/ 55563 h 158"/>
              <a:gd name="T24" fmla="*/ 560388 w 414"/>
              <a:gd name="T25" fmla="*/ 34925 h 158"/>
              <a:gd name="T26" fmla="*/ 511175 w 414"/>
              <a:gd name="T27" fmla="*/ 22225 h 158"/>
              <a:gd name="T28" fmla="*/ 455613 w 414"/>
              <a:gd name="T29" fmla="*/ 9525 h 158"/>
              <a:gd name="T30" fmla="*/ 395288 w 414"/>
              <a:gd name="T31" fmla="*/ 3175 h 158"/>
              <a:gd name="T32" fmla="*/ 327025 w 414"/>
              <a:gd name="T33" fmla="*/ 0 h 158"/>
              <a:gd name="T34" fmla="*/ 258763 w 414"/>
              <a:gd name="T35" fmla="*/ 3175 h 158"/>
              <a:gd name="T36" fmla="*/ 198438 w 414"/>
              <a:gd name="T37" fmla="*/ 9525 h 158"/>
              <a:gd name="T38" fmla="*/ 142875 w 414"/>
              <a:gd name="T39" fmla="*/ 22225 h 158"/>
              <a:gd name="T40" fmla="*/ 93663 w 414"/>
              <a:gd name="T41" fmla="*/ 34925 h 158"/>
              <a:gd name="T42" fmla="*/ 55563 w 414"/>
              <a:gd name="T43" fmla="*/ 55563 h 158"/>
              <a:gd name="T44" fmla="*/ 25400 w 414"/>
              <a:gd name="T45" fmla="*/ 74613 h 158"/>
              <a:gd name="T46" fmla="*/ 6350 w 414"/>
              <a:gd name="T47" fmla="*/ 101600 h 158"/>
              <a:gd name="T48" fmla="*/ 0 w 414"/>
              <a:gd name="T49" fmla="*/ 123825 h 158"/>
              <a:gd name="T50" fmla="*/ 6350 w 414"/>
              <a:gd name="T51" fmla="*/ 150813 h 158"/>
              <a:gd name="T52" fmla="*/ 25400 w 414"/>
              <a:gd name="T53" fmla="*/ 173038 h 158"/>
              <a:gd name="T54" fmla="*/ 55563 w 414"/>
              <a:gd name="T55" fmla="*/ 192088 h 158"/>
              <a:gd name="T56" fmla="*/ 93663 w 414"/>
              <a:gd name="T57" fmla="*/ 212725 h 158"/>
              <a:gd name="T58" fmla="*/ 142875 w 414"/>
              <a:gd name="T59" fmla="*/ 228600 h 158"/>
              <a:gd name="T60" fmla="*/ 198438 w 414"/>
              <a:gd name="T61" fmla="*/ 238125 h 158"/>
              <a:gd name="T62" fmla="*/ 258763 w 414"/>
              <a:gd name="T63" fmla="*/ 244475 h 158"/>
              <a:gd name="T64" fmla="*/ 327025 w 414"/>
              <a:gd name="T65" fmla="*/ 249238 h 1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4" h="158">
                <a:moveTo>
                  <a:pt x="206" y="157"/>
                </a:moveTo>
                <a:lnTo>
                  <a:pt x="249" y="154"/>
                </a:lnTo>
                <a:lnTo>
                  <a:pt x="287" y="150"/>
                </a:lnTo>
                <a:lnTo>
                  <a:pt x="322" y="144"/>
                </a:lnTo>
                <a:lnTo>
                  <a:pt x="353" y="134"/>
                </a:lnTo>
                <a:lnTo>
                  <a:pt x="377" y="121"/>
                </a:lnTo>
                <a:lnTo>
                  <a:pt x="396" y="109"/>
                </a:lnTo>
                <a:lnTo>
                  <a:pt x="408" y="95"/>
                </a:lnTo>
                <a:lnTo>
                  <a:pt x="413" y="78"/>
                </a:lnTo>
                <a:lnTo>
                  <a:pt x="408" y="64"/>
                </a:lnTo>
                <a:lnTo>
                  <a:pt x="396" y="47"/>
                </a:lnTo>
                <a:lnTo>
                  <a:pt x="377" y="35"/>
                </a:lnTo>
                <a:lnTo>
                  <a:pt x="353" y="22"/>
                </a:lnTo>
                <a:lnTo>
                  <a:pt x="322" y="14"/>
                </a:lnTo>
                <a:lnTo>
                  <a:pt x="287" y="6"/>
                </a:lnTo>
                <a:lnTo>
                  <a:pt x="249" y="2"/>
                </a:lnTo>
                <a:lnTo>
                  <a:pt x="206" y="0"/>
                </a:lnTo>
                <a:lnTo>
                  <a:pt x="163" y="2"/>
                </a:lnTo>
                <a:lnTo>
                  <a:pt x="125" y="6"/>
                </a:lnTo>
                <a:lnTo>
                  <a:pt x="90" y="14"/>
                </a:lnTo>
                <a:lnTo>
                  <a:pt x="59" y="22"/>
                </a:lnTo>
                <a:lnTo>
                  <a:pt x="35" y="35"/>
                </a:lnTo>
                <a:lnTo>
                  <a:pt x="16" y="47"/>
                </a:lnTo>
                <a:lnTo>
                  <a:pt x="4" y="64"/>
                </a:lnTo>
                <a:lnTo>
                  <a:pt x="0" y="78"/>
                </a:lnTo>
                <a:lnTo>
                  <a:pt x="4" y="95"/>
                </a:lnTo>
                <a:lnTo>
                  <a:pt x="16" y="109"/>
                </a:lnTo>
                <a:lnTo>
                  <a:pt x="35" y="121"/>
                </a:lnTo>
                <a:lnTo>
                  <a:pt x="59" y="134"/>
                </a:lnTo>
                <a:lnTo>
                  <a:pt x="90" y="144"/>
                </a:lnTo>
                <a:lnTo>
                  <a:pt x="125" y="150"/>
                </a:lnTo>
                <a:lnTo>
                  <a:pt x="163" y="154"/>
                </a:lnTo>
                <a:lnTo>
                  <a:pt x="206" y="157"/>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 name="Freeform 53"/>
          <p:cNvSpPr>
            <a:spLocks/>
          </p:cNvSpPr>
          <p:nvPr/>
        </p:nvSpPr>
        <p:spPr bwMode="auto">
          <a:xfrm>
            <a:off x="6076803" y="4475261"/>
            <a:ext cx="254000" cy="431800"/>
          </a:xfrm>
          <a:custGeom>
            <a:avLst/>
            <a:gdLst>
              <a:gd name="T0" fmla="*/ 193675 w 160"/>
              <a:gd name="T1" fmla="*/ 315913 h 272"/>
              <a:gd name="T2" fmla="*/ 195263 w 160"/>
              <a:gd name="T3" fmla="*/ 0 h 272"/>
              <a:gd name="T4" fmla="*/ 55563 w 160"/>
              <a:gd name="T5" fmla="*/ 19050 h 272"/>
              <a:gd name="T6" fmla="*/ 57150 w 160"/>
              <a:gd name="T7" fmla="*/ 334963 h 272"/>
              <a:gd name="T8" fmla="*/ 0 w 160"/>
              <a:gd name="T9" fmla="*/ 347663 h 272"/>
              <a:gd name="T10" fmla="*/ 133350 w 160"/>
              <a:gd name="T11" fmla="*/ 430213 h 272"/>
              <a:gd name="T12" fmla="*/ 252413 w 160"/>
              <a:gd name="T13" fmla="*/ 306388 h 272"/>
              <a:gd name="T14" fmla="*/ 193675 w 160"/>
              <a:gd name="T15" fmla="*/ 315913 h 2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0" h="272">
                <a:moveTo>
                  <a:pt x="122" y="199"/>
                </a:moveTo>
                <a:lnTo>
                  <a:pt x="123" y="0"/>
                </a:lnTo>
                <a:lnTo>
                  <a:pt x="35" y="12"/>
                </a:lnTo>
                <a:lnTo>
                  <a:pt x="36" y="211"/>
                </a:lnTo>
                <a:lnTo>
                  <a:pt x="0" y="219"/>
                </a:lnTo>
                <a:lnTo>
                  <a:pt x="84" y="271"/>
                </a:lnTo>
                <a:lnTo>
                  <a:pt x="159" y="193"/>
                </a:lnTo>
                <a:lnTo>
                  <a:pt x="122" y="199"/>
                </a:lnTo>
              </a:path>
            </a:pathLst>
          </a:custGeom>
          <a:solidFill>
            <a:srgbClr val="FFCC00"/>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 name="Freeform 54"/>
          <p:cNvSpPr>
            <a:spLocks/>
          </p:cNvSpPr>
          <p:nvPr/>
        </p:nvSpPr>
        <p:spPr bwMode="auto">
          <a:xfrm>
            <a:off x="5872016" y="4113311"/>
            <a:ext cx="614362" cy="342900"/>
          </a:xfrm>
          <a:custGeom>
            <a:avLst/>
            <a:gdLst>
              <a:gd name="T0" fmla="*/ 612775 w 387"/>
              <a:gd name="T1" fmla="*/ 241300 h 216"/>
              <a:gd name="T2" fmla="*/ 277812 w 387"/>
              <a:gd name="T3" fmla="*/ 0 h 216"/>
              <a:gd name="T4" fmla="*/ 0 w 387"/>
              <a:gd name="T5" fmla="*/ 109538 h 216"/>
              <a:gd name="T6" fmla="*/ 322262 w 387"/>
              <a:gd name="T7" fmla="*/ 341313 h 216"/>
              <a:gd name="T8" fmla="*/ 612775 w 387"/>
              <a:gd name="T9" fmla="*/ 241300 h 2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7" h="216">
                <a:moveTo>
                  <a:pt x="386" y="152"/>
                </a:moveTo>
                <a:lnTo>
                  <a:pt x="175" y="0"/>
                </a:lnTo>
                <a:lnTo>
                  <a:pt x="0" y="69"/>
                </a:lnTo>
                <a:lnTo>
                  <a:pt x="203" y="215"/>
                </a:lnTo>
                <a:lnTo>
                  <a:pt x="386" y="152"/>
                </a:lnTo>
              </a:path>
            </a:pathLst>
          </a:custGeom>
          <a:solidFill>
            <a:srgbClr val="0066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 name="Freeform 55"/>
          <p:cNvSpPr>
            <a:spLocks/>
          </p:cNvSpPr>
          <p:nvPr/>
        </p:nvSpPr>
        <p:spPr bwMode="auto">
          <a:xfrm>
            <a:off x="5872016" y="4087911"/>
            <a:ext cx="614362" cy="346075"/>
          </a:xfrm>
          <a:custGeom>
            <a:avLst/>
            <a:gdLst>
              <a:gd name="T0" fmla="*/ 612775 w 387"/>
              <a:gd name="T1" fmla="*/ 244475 h 218"/>
              <a:gd name="T2" fmla="*/ 277812 w 387"/>
              <a:gd name="T3" fmla="*/ 0 h 218"/>
              <a:gd name="T4" fmla="*/ 0 w 387"/>
              <a:gd name="T5" fmla="*/ 111125 h 218"/>
              <a:gd name="T6" fmla="*/ 322262 w 387"/>
              <a:gd name="T7" fmla="*/ 344488 h 218"/>
              <a:gd name="T8" fmla="*/ 612775 w 387"/>
              <a:gd name="T9" fmla="*/ 244475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7" h="218">
                <a:moveTo>
                  <a:pt x="386" y="154"/>
                </a:moveTo>
                <a:lnTo>
                  <a:pt x="175" y="0"/>
                </a:lnTo>
                <a:lnTo>
                  <a:pt x="0" y="70"/>
                </a:lnTo>
                <a:lnTo>
                  <a:pt x="203" y="217"/>
                </a:lnTo>
                <a:lnTo>
                  <a:pt x="386" y="154"/>
                </a:lnTo>
              </a:path>
            </a:pathLst>
          </a:custGeom>
          <a:solidFill>
            <a:srgbClr val="66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 name="Freeform 56"/>
          <p:cNvSpPr>
            <a:spLocks/>
          </p:cNvSpPr>
          <p:nvPr/>
        </p:nvSpPr>
        <p:spPr bwMode="auto">
          <a:xfrm>
            <a:off x="5872016" y="4064098"/>
            <a:ext cx="614362" cy="346075"/>
          </a:xfrm>
          <a:custGeom>
            <a:avLst/>
            <a:gdLst>
              <a:gd name="T0" fmla="*/ 612775 w 387"/>
              <a:gd name="T1" fmla="*/ 244475 h 218"/>
              <a:gd name="T2" fmla="*/ 277812 w 387"/>
              <a:gd name="T3" fmla="*/ 0 h 218"/>
              <a:gd name="T4" fmla="*/ 0 w 387"/>
              <a:gd name="T5" fmla="*/ 111125 h 218"/>
              <a:gd name="T6" fmla="*/ 322262 w 387"/>
              <a:gd name="T7" fmla="*/ 344488 h 218"/>
              <a:gd name="T8" fmla="*/ 612775 w 387"/>
              <a:gd name="T9" fmla="*/ 244475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7" h="218">
                <a:moveTo>
                  <a:pt x="386" y="154"/>
                </a:moveTo>
                <a:lnTo>
                  <a:pt x="175" y="0"/>
                </a:lnTo>
                <a:lnTo>
                  <a:pt x="0" y="70"/>
                </a:lnTo>
                <a:lnTo>
                  <a:pt x="203" y="217"/>
                </a:lnTo>
                <a:lnTo>
                  <a:pt x="386" y="15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3" name="Rectangle 57"/>
          <p:cNvSpPr>
            <a:spLocks noChangeArrowheads="1"/>
          </p:cNvSpPr>
          <p:nvPr/>
        </p:nvSpPr>
        <p:spPr bwMode="auto">
          <a:xfrm>
            <a:off x="5171928" y="5481736"/>
            <a:ext cx="2057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sz="1800"/>
              <a:t>Temporary</a:t>
            </a:r>
            <a:br>
              <a:rPr lang="en-US" sz="1800"/>
            </a:br>
            <a:r>
              <a:rPr lang="en-US" sz="1800"/>
              <a:t>segment</a:t>
            </a:r>
          </a:p>
        </p:txBody>
      </p:sp>
      <p:sp>
        <p:nvSpPr>
          <p:cNvPr id="14" name="Rectangle 13"/>
          <p:cNvSpPr/>
          <p:nvPr/>
        </p:nvSpPr>
        <p:spPr>
          <a:xfrm>
            <a:off x="680194" y="1395362"/>
            <a:ext cx="10869381" cy="2308324"/>
          </a:xfrm>
          <a:prstGeom prst="rect">
            <a:avLst/>
          </a:prstGeom>
        </p:spPr>
        <p:txBody>
          <a:bodyPr wrap="square">
            <a:spAutoFit/>
          </a:bodyPr>
          <a:lstStyle/>
          <a:p>
            <a:pPr algn="just">
              <a:lnSpc>
                <a:spcPct val="150000"/>
              </a:lnSpc>
              <a:spcBef>
                <a:spcPts val="600"/>
              </a:spcBef>
              <a:spcAft>
                <a:spcPts val="600"/>
              </a:spcAft>
            </a:pPr>
            <a:r>
              <a:rPr lang="en-US" sz="2400" smtClean="0">
                <a:latin typeface="Times New Roman" panose="02020603050405020304" pitchFamily="18" charset="0"/>
                <a:ea typeface="Batang" panose="02030600000101010101" pitchFamily="18" charset="-127"/>
                <a:cs typeface="Times New Roman" panose="02020603050405020304" pitchFamily="18" charset="0"/>
              </a:rPr>
              <a:t>	Khi </a:t>
            </a:r>
            <a:r>
              <a:rPr lang="en-US" sz="2400">
                <a:latin typeface="Times New Roman" panose="02020603050405020304" pitchFamily="18" charset="0"/>
                <a:ea typeface="Batang" panose="02030600000101010101" pitchFamily="18" charset="-127"/>
                <a:cs typeface="Times New Roman" panose="02020603050405020304" pitchFamily="18" charset="0"/>
              </a:rPr>
              <a:t>một user thực hiện các lênh như CREATE INDEX, SELECT DISTINCT, và SELECT GROUP BY, Oracle sẽ cố gắng thực hiện công việc sắp xếp ngay trong bộ nhớ. Khi công việc sắp xếp cần đến nhiều không gian hơn, các kết quả này sẽ được ghi trực tiếp lên đĩa. Temporary segments sẽ được dùng đến trong trường hợp này.</a:t>
            </a:r>
            <a:endParaRPr lang="vi-VN" sz="2400">
              <a:effectLst/>
              <a:latin typeface="Times New Roman" panose="02020603050405020304" pitchFamily="18" charset="0"/>
              <a:ea typeface="Batang" panose="02030600000101010101" pitchFamily="18" charset="-127"/>
              <a:cs typeface="Times New Roman" panose="02020603050405020304" pitchFamily="18" charset="0"/>
            </a:endParaRPr>
          </a:p>
        </p:txBody>
      </p:sp>
    </p:spTree>
    <p:extLst>
      <p:ext uri="{BB962C8B-B14F-4D97-AF65-F5344CB8AC3E}">
        <p14:creationId xmlns:p14="http://schemas.microsoft.com/office/powerpoint/2010/main" val="1894063993"/>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1E9D68F80C5CCC4695A83CE6ECAA6761" ma:contentTypeVersion="0" ma:contentTypeDescription="Tạo tài liệu mới." ma:contentTypeScope="" ma:versionID="38796cbffd4d15f62ceb245b18084293">
  <xsd:schema xmlns:xsd="http://www.w3.org/2001/XMLSchema" xmlns:xs="http://www.w3.org/2001/XMLSchema" xmlns:p="http://schemas.microsoft.com/office/2006/metadata/properties" targetNamespace="http://schemas.microsoft.com/office/2006/metadata/properties" ma:root="true" ma:fieldsID="6ef506a9e505cd8b2c704d12ca9a8d7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8262E6C-7EE8-4DDB-929B-2D41EFA952D1}"/>
</file>

<file path=customXml/itemProps2.xml><?xml version="1.0" encoding="utf-8"?>
<ds:datastoreItem xmlns:ds="http://schemas.openxmlformats.org/officeDocument/2006/customXml" ds:itemID="{AE86D740-3DBB-4DC0-8373-2107BC13FD90}"/>
</file>

<file path=customXml/itemProps3.xml><?xml version="1.0" encoding="utf-8"?>
<ds:datastoreItem xmlns:ds="http://schemas.openxmlformats.org/officeDocument/2006/customXml" ds:itemID="{0F5EFAA9-CCFB-40A4-9442-29787BB88D70}"/>
</file>

<file path=docProps/app.xml><?xml version="1.0" encoding="utf-8"?>
<Properties xmlns="http://schemas.openxmlformats.org/officeDocument/2006/extended-properties" xmlns:vt="http://schemas.openxmlformats.org/officeDocument/2006/docPropsVTypes">
  <Template>Welcome to PowerPoint</Template>
  <TotalTime>6549</TotalTime>
  <Words>1139</Words>
  <Application>Microsoft Office PowerPoint</Application>
  <PresentationFormat>Custom</PresentationFormat>
  <Paragraphs>303</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WelcomeDoc</vt:lpstr>
      <vt:lpstr>CẤU TRÚC LƯU TRỮ </vt:lpstr>
      <vt:lpstr>1. Mục đích</vt:lpstr>
      <vt:lpstr>2. Nội dung bài học</vt:lpstr>
      <vt:lpstr>PowerPoint Presentation</vt:lpstr>
      <vt:lpstr>I. CÁC LOẠI SEGMENTS</vt:lpstr>
      <vt:lpstr>I. CÁC LOẠI SEGMENTS</vt:lpstr>
      <vt:lpstr>I. CÁC LOẠI SEGMENTS</vt:lpstr>
      <vt:lpstr>I. CÁC LOẠI SEGMENTS</vt:lpstr>
      <vt:lpstr>I. CÁC LOẠI SEGMENTS</vt:lpstr>
      <vt:lpstr>I. CÁC LOẠI SEGMENTS</vt:lpstr>
      <vt:lpstr>II. QUẢN LÝ EXTENTS</vt:lpstr>
      <vt:lpstr>II. QUẢN LÝ EXTENTS</vt:lpstr>
      <vt:lpstr>II. QUẢN LÝ EXTENTS</vt:lpstr>
      <vt:lpstr>II. QUẢN LÝ EXTENTS</vt:lpstr>
      <vt:lpstr>III. QUẢN LÝ DATA BLOCKS</vt:lpstr>
      <vt:lpstr>Cấu trúc database block</vt:lpstr>
      <vt:lpstr>Sử dụng không gian trong Block </vt:lpstr>
      <vt:lpstr>Sử dụng không gian trong Block </vt:lpstr>
      <vt:lpstr>IV. THÔNG TIN VỀ CẤU TRÚC LƯU TRỮ</vt:lpstr>
      <vt:lpstr>IV. THÔNG TIN VỀ CẤU TRÚC LƯU TRỮ</vt:lpstr>
      <vt:lpstr>IV. THÔNG TIN VỀ CẤU TRÚC LƯU TRỮ</vt:lpstr>
      <vt:lpstr>IV. THÔNG TIN VỀ CẤU TRÚC LƯU TRỮ</vt:lpstr>
      <vt:lpstr>IV. THÔNG TIN VỀ CẤU TRÚC LƯU TRỮ</vt:lpstr>
      <vt:lpstr>IV. THÔNG TIN VỀ CẤU TRÚC LƯU TRỮ</vt:lpstr>
      <vt:lpstr>IV. THÔNG TIN VỀ CẤU TRÚC LƯU TRỮ</vt:lpstr>
      <vt:lpstr>Bài tập</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GIẢNG ORACLE</dc:title>
  <dc:creator>Hung Nguyen Viet</dc:creator>
  <cp:keywords/>
  <cp:lastModifiedBy>PC</cp:lastModifiedBy>
  <cp:revision>371</cp:revision>
  <dcterms:created xsi:type="dcterms:W3CDTF">2014-12-14T08:16:33Z</dcterms:created>
  <dcterms:modified xsi:type="dcterms:W3CDTF">2015-10-25T16:14:30Z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y fmtid="{D5CDD505-2E9C-101B-9397-08002B2CF9AE}" pid="3" name="ContentTypeId">
    <vt:lpwstr>0x0101001E9D68F80C5CCC4695A83CE6ECAA6761</vt:lpwstr>
  </property>
  <property fmtid="{D5CDD505-2E9C-101B-9397-08002B2CF9AE}" pid="4" name="Order">
    <vt:r8>800</vt:r8>
  </property>
  <property fmtid="{D5CDD505-2E9C-101B-9397-08002B2CF9AE}" pid="5" name="xd_Signature">
    <vt:bool>false</vt:bool>
  </property>
  <property fmtid="{D5CDD505-2E9C-101B-9397-08002B2CF9AE}" pid="6" name="xd_ProgID">
    <vt:lpwstr/>
  </property>
  <property fmtid="{D5CDD505-2E9C-101B-9397-08002B2CF9AE}" pid="7" name="_ExtendedDescription">
    <vt:lpwstr/>
  </property>
  <property fmtid="{D5CDD505-2E9C-101B-9397-08002B2CF9AE}" pid="8" name="_SourceUrl">
    <vt:lpwstr/>
  </property>
  <property fmtid="{D5CDD505-2E9C-101B-9397-08002B2CF9AE}" pid="9" name="_SharedFileIndex">
    <vt:lpwstr/>
  </property>
  <property fmtid="{D5CDD505-2E9C-101B-9397-08002B2CF9AE}" pid="10" name="TemplateUrl">
    <vt:lpwstr/>
  </property>
  <property fmtid="{D5CDD505-2E9C-101B-9397-08002B2CF9AE}" pid="11" name="ComplianceAssetId">
    <vt:lpwstr/>
  </property>
</Properties>
</file>