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5.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7.xml" ContentType="application/vnd.openxmlformats-officedocument.presentationml.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theme/theme1.xml" ContentType="application/vnd.openxmlformats-officedocument.theme+xml"/>
  <Override PartName="/ppt/commentAuthors.xml" ContentType="application/vnd.openxmlformats-officedocument.presentationml.commentAuthors+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customXml/itemProps1.xml" ContentType="application/vnd.openxmlformats-officedocument.customXmlProperti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2.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2"/>
  </p:sldMasterIdLst>
  <p:notesMasterIdLst>
    <p:notesMasterId r:id="rId16"/>
  </p:notesMasterIdLst>
  <p:sldIdLst>
    <p:sldId id="256" r:id="rId3"/>
    <p:sldId id="257" r:id="rId4"/>
    <p:sldId id="258" r:id="rId5"/>
    <p:sldId id="259" r:id="rId6"/>
    <p:sldId id="260" r:id="rId7"/>
    <p:sldId id="263" r:id="rId8"/>
    <p:sldId id="262" r:id="rId9"/>
    <p:sldId id="261" r:id="rId10"/>
    <p:sldId id="267" r:id="rId11"/>
    <p:sldId id="269" r:id="rId12"/>
    <p:sldId id="264" r:id="rId13"/>
    <p:sldId id="265" r:id="rId14"/>
    <p:sldId id="266" r:id="rId15"/>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rt" id="{E75E278A-FF0E-49A4-B170-79828D63BBAD}">
          <p14:sldIdLst>
            <p14:sldId id="256"/>
            <p14:sldId id="257"/>
            <p14:sldId id="258"/>
            <p14:sldId id="259"/>
            <p14:sldId id="260"/>
            <p14:sldId id="263"/>
            <p14:sldId id="262"/>
            <p14:sldId id="261"/>
            <p14:sldId id="267"/>
            <p14:sldId id="269"/>
            <p14:sldId id="264"/>
            <p14:sldId id="265"/>
          </p14:sldIdLst>
        </p14:section>
        <p14:section name="V. BÀI TẬP" id="{FAC414F8-A699-4FEA-875C-A348D35ED3E0}">
          <p14:sldIdLst>
            <p14:sldId id="266"/>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 id="2" name="A" initials="A" lastIdx="2" clrIdx="2">
    <p:extLst>
      <p:ext uri="{19B8F6BF-5375-455C-9EA6-DF929625EA0E}">
        <p15:presenceInfo xmlns:p15="http://schemas.microsoft.com/office/powerpoint/2012/main" userId="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462F"/>
    <a:srgbClr val="D2B4A6"/>
    <a:srgbClr val="734F29"/>
    <a:srgbClr val="D24726"/>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24" autoAdjust="0"/>
    <p:restoredTop sz="94533" autoAdjust="0"/>
  </p:normalViewPr>
  <p:slideViewPr>
    <p:cSldViewPr snapToGrid="0">
      <p:cViewPr varScale="1">
        <p:scale>
          <a:sx n="67" d="100"/>
          <a:sy n="67" d="100"/>
        </p:scale>
        <p:origin x="828" y="60"/>
      </p:cViewPr>
      <p:guideLst>
        <p:guide orient="horz" pos="2160"/>
        <p:guide pos="3840"/>
      </p:guideLst>
    </p:cSldViewPr>
  </p:slideViewPr>
  <p:notesTextViewPr>
    <p:cViewPr>
      <p:scale>
        <a:sx n="1" d="1"/>
        <a:sy n="1" d="1"/>
      </p:scale>
      <p:origin x="0" y="0"/>
    </p:cViewPr>
  </p:notesTextViewPr>
  <p:sorterViewPr>
    <p:cViewPr>
      <p:scale>
        <a:sx n="100" d="100"/>
        <a:sy n="100" d="100"/>
      </p:scale>
      <p:origin x="0" y="-106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commentAuthors" Target="commentAuthors.xml"/><Relationship Id="rId2" Type="http://schemas.openxmlformats.org/officeDocument/2006/relationships/slideMaster" Target="slideMasters/slideMaster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customXml" Target="../customXml/item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endParaRPr lang="en-US" dirty="0"/>
          </a:p>
        </p:txBody>
      </p:sp>
      <p:sp>
        <p:nvSpPr>
          <p:cNvPr id="3" name="Date Placeholder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EC13577B-6902-467D-A26C-08A0DD5E4E03}" type="datetimeFigureOut">
              <a:rPr lang="en-US" smtClean="0"/>
              <a:t>10/7/2016</a:t>
            </a:fld>
            <a:endParaRPr lang="en-US" dirty="0"/>
          </a:p>
        </p:txBody>
      </p:sp>
      <p:sp>
        <p:nvSpPr>
          <p:cNvPr id="4" name="Slide Image Placeholder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en-US" dirty="0"/>
          </a:p>
        </p:txBody>
      </p:sp>
      <p:sp>
        <p:nvSpPr>
          <p:cNvPr id="5" name="Notes Placeholder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endParaRPr lang="en-US" dirty="0"/>
          </a:p>
        </p:txBody>
      </p:sp>
      <p:sp>
        <p:nvSpPr>
          <p:cNvPr id="7" name="Slide Number Placeholder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2600" y="1279525"/>
            <a:ext cx="61404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7</a:t>
            </a:fld>
            <a:endParaRPr lang="en-US" dirty="0"/>
          </a:p>
        </p:txBody>
      </p:sp>
    </p:spTree>
    <p:extLst>
      <p:ext uri="{BB962C8B-B14F-4D97-AF65-F5344CB8AC3E}">
        <p14:creationId xmlns:p14="http://schemas.microsoft.com/office/powerpoint/2010/main" val="8203993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D24726"/>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t>10/7/2016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dirty="0"/>
          </a:p>
        </p:txBody>
      </p:sp>
      <p:sp>
        <p:nvSpPr>
          <p:cNvPr id="8" name="Rectangle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p:cNvSpPr/>
          <p:nvPr/>
        </p:nvSpPr>
        <p:spPr>
          <a:xfrm>
            <a:off x="0" y="0"/>
            <a:ext cx="12192000" cy="72887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173360" y="0"/>
            <a:ext cx="11831406" cy="728870"/>
          </a:xfrm>
        </p:spPr>
        <p:txBody>
          <a:bodyPr anchor="b">
            <a:normAutofit/>
          </a:bodyPr>
          <a:lstStyle>
            <a:lvl1pPr>
              <a:defRPr sz="3600" b="1">
                <a:solidFill>
                  <a:schemeClr val="bg1"/>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8BEEBAAA-29B5-4AF5-BC5F-7E580C29002D}" type="datetimeFigureOut">
              <a:rPr lang="en-US" smtClean="0"/>
              <a:pPr/>
              <a:t>10/7/2016</a:t>
            </a:fld>
            <a:endParaRPr lang="en-US" dirty="0"/>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US" dirty="0"/>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fld id="{8BEEBAAA-29B5-4AF5-BC5F-7E580C29002D}" type="datetimeFigureOut">
              <a:rPr lang="en-US" smtClean="0"/>
              <a:pPr/>
              <a:t>10/7/2016</a:t>
            </a:fld>
            <a:endParaRPr lang="en-US" dirty="0"/>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endParaRPr lang="en-US" dirty="0"/>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defTabSz="914400" rtl="0" eaLnBrk="1" latinLnBrk="0" hangingPunct="1">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ct val="30000"/>
        </a:spcBef>
        <a:buClr>
          <a:srgbClr val="FF0000"/>
        </a:buClr>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ct val="30000"/>
        </a:spcBef>
        <a:buClr>
          <a:srgbClr val="FF0000"/>
        </a:buClr>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ct val="30000"/>
        </a:spcBef>
        <a:buClr>
          <a:srgbClr val="FF0000"/>
        </a:buClr>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ites.google.com/site/viethung92gtvt/oracle-dba"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viethung92gtvt@gmai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55295" y="1094757"/>
            <a:ext cx="7760902" cy="2387600"/>
          </a:xfrm>
        </p:spPr>
        <p:txBody>
          <a:bodyPr/>
          <a:lstStyle/>
          <a:p>
            <a:pPr algn="ctr"/>
            <a:r>
              <a:rPr lang="en-US" b="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QUẢN LÝ USERS</a:t>
            </a:r>
            <a:endPar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ubtitle 2"/>
          <p:cNvSpPr txBox="1">
            <a:spLocks/>
          </p:cNvSpPr>
          <p:nvPr/>
        </p:nvSpPr>
        <p:spPr>
          <a:xfrm>
            <a:off x="5562600" y="4907230"/>
            <a:ext cx="6378880" cy="1747570"/>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ts val="600"/>
              </a:spcBef>
              <a:buClr>
                <a:srgbClr val="FF0000"/>
              </a:buClr>
              <a:buFont typeface="Arial" panose="020B0604020202020204" pitchFamily="34" charset="0"/>
              <a:buNone/>
              <a:defRPr sz="2800" kern="1200">
                <a:solidFill>
                  <a:srgbClr val="D24726"/>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ct val="30000"/>
              </a:spcBef>
              <a:buClr>
                <a:srgbClr val="FF0000"/>
              </a:buClr>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2pPr>
            <a:lvl3pPr marL="914400" indent="0" algn="ctr" defTabSz="914400" rtl="0" eaLnBrk="1" latinLnBrk="0" hangingPunct="1">
              <a:lnSpc>
                <a:spcPct val="90000"/>
              </a:lnSpc>
              <a:spcBef>
                <a:spcPct val="30000"/>
              </a:spcBef>
              <a:buClr>
                <a:srgbClr val="FF0000"/>
              </a:buClr>
              <a:buFont typeface="Arial" panose="020B0604020202020204" pitchFamily="34" charset="0"/>
              <a:buNone/>
              <a:defRPr sz="1800" kern="1200">
                <a:solidFill>
                  <a:schemeClr val="tx1"/>
                </a:solidFill>
                <a:latin typeface="Arial" panose="020B0604020202020204" pitchFamily="34" charset="0"/>
                <a:ea typeface="+mn-ea"/>
                <a:cs typeface="Arial" panose="020B0604020202020204" pitchFamily="34" charset="0"/>
              </a:defRPr>
            </a:lvl3pPr>
            <a:lvl4pPr marL="1371600" indent="0" algn="ctr" defTabSz="914400" rtl="0" eaLnBrk="1" latinLnBrk="0" hangingPunct="1">
              <a:lnSpc>
                <a:spcPct val="90000"/>
              </a:lnSpc>
              <a:spcBef>
                <a:spcPct val="30000"/>
              </a:spcBef>
              <a:buClr>
                <a:srgbClr val="FF0000"/>
              </a:buClr>
              <a:buFont typeface="Arial" panose="020B0604020202020204" pitchFamily="34" charset="0"/>
              <a:buNone/>
              <a:defRPr sz="1600" kern="1200">
                <a:solidFill>
                  <a:schemeClr val="tx1"/>
                </a:solidFill>
                <a:latin typeface="Arial" panose="020B0604020202020204" pitchFamily="34" charset="0"/>
                <a:ea typeface="+mn-ea"/>
                <a:cs typeface="Arial" panose="020B0604020202020204" pitchFamily="34" charset="0"/>
              </a:defRPr>
            </a:lvl4pPr>
            <a:lvl5pPr marL="1828800" indent="0" algn="ctr" defTabSz="914400" rtl="0" eaLnBrk="1" latinLnBrk="0" hangingPunct="1">
              <a:lnSpc>
                <a:spcPct val="90000"/>
              </a:lnSpc>
              <a:spcBef>
                <a:spcPct val="30000"/>
              </a:spcBef>
              <a:buClr>
                <a:srgbClr val="FF0000"/>
              </a:buClr>
              <a:buFont typeface="Arial" panose="020B0604020202020204" pitchFamily="34" charset="0"/>
              <a:buNone/>
              <a:defRPr sz="1600" kern="1200">
                <a:solidFill>
                  <a:schemeClr val="tx1"/>
                </a:solidFill>
                <a:latin typeface="Arial" panose="020B0604020202020204" pitchFamily="34" charset="0"/>
                <a:ea typeface="+mn-ea"/>
                <a:cs typeface="Arial" panose="020B0604020202020204" pitchFamily="34" charset="0"/>
              </a:defRPr>
            </a:lvl5pPr>
            <a:lvl6pPr marL="22860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pPr>
              <a:lnSpc>
                <a:spcPts val="2400"/>
              </a:lnSpc>
              <a:spcBef>
                <a:spcPts val="0"/>
              </a:spcBef>
            </a:pPr>
            <a:r>
              <a:rPr lang="en-US" sz="1800" b="1" smtClean="0"/>
              <a:t>Biên soạn: Nguyễn Việt Hưng</a:t>
            </a:r>
          </a:p>
          <a:p>
            <a:pPr>
              <a:lnSpc>
                <a:spcPts val="2400"/>
              </a:lnSpc>
              <a:spcBef>
                <a:spcPts val="0"/>
              </a:spcBef>
            </a:pPr>
            <a:r>
              <a:rPr lang="en-US" sz="1800" b="1" smtClean="0"/>
              <a:t>Bộ môn: Khoa Học Máy Tính -  Khoa Công Nghệ Thông Tin</a:t>
            </a:r>
          </a:p>
          <a:p>
            <a:pPr>
              <a:lnSpc>
                <a:spcPts val="2400"/>
              </a:lnSpc>
              <a:spcBef>
                <a:spcPts val="0"/>
              </a:spcBef>
            </a:pPr>
            <a:r>
              <a:rPr lang="en-US" sz="1800" b="1" smtClean="0"/>
              <a:t>Trường Đại Học Giao Thông Vân Tải</a:t>
            </a:r>
          </a:p>
          <a:p>
            <a:pPr>
              <a:lnSpc>
                <a:spcPts val="2400"/>
              </a:lnSpc>
              <a:spcBef>
                <a:spcPts val="0"/>
              </a:spcBef>
            </a:pPr>
            <a:r>
              <a:rPr lang="en-US" sz="1800" b="1" smtClean="0">
                <a:solidFill>
                  <a:schemeClr val="accent1">
                    <a:lumMod val="75000"/>
                  </a:schemeClr>
                </a:solidFill>
              </a:rPr>
              <a:t>Website: </a:t>
            </a:r>
            <a:r>
              <a:rPr lang="en-US" sz="1800" b="1" smtClean="0">
                <a:solidFill>
                  <a:schemeClr val="accent1">
                    <a:lumMod val="75000"/>
                  </a:schemeClr>
                </a:solidFill>
                <a:hlinkClick r:id="rId3"/>
              </a:rPr>
              <a:t>https://sites.google.com/site/viethung92gtvt/oracle-dba</a:t>
            </a:r>
            <a:endParaRPr lang="en-US" sz="1800" b="1" smtClean="0">
              <a:solidFill>
                <a:schemeClr val="accent1">
                  <a:lumMod val="75000"/>
                </a:schemeClr>
              </a:solidFill>
            </a:endParaRPr>
          </a:p>
          <a:p>
            <a:pPr>
              <a:lnSpc>
                <a:spcPts val="2400"/>
              </a:lnSpc>
              <a:spcBef>
                <a:spcPts val="0"/>
              </a:spcBef>
            </a:pPr>
            <a:r>
              <a:rPr lang="en-US" sz="1800" b="1" smtClean="0">
                <a:solidFill>
                  <a:schemeClr val="accent1">
                    <a:lumMod val="75000"/>
                  </a:schemeClr>
                </a:solidFill>
              </a:rPr>
              <a:t>Email   : </a:t>
            </a:r>
            <a:r>
              <a:rPr lang="en-US" sz="1800" b="1" smtClean="0">
                <a:solidFill>
                  <a:schemeClr val="accent1">
                    <a:lumMod val="75000"/>
                  </a:schemeClr>
                </a:solidFill>
                <a:hlinkClick r:id="rId4"/>
              </a:rPr>
              <a:t>viethung92gtvt@gmail.com</a:t>
            </a:r>
            <a:endParaRPr lang="en-US" sz="1800" b="1" smtClean="0">
              <a:solidFill>
                <a:schemeClr val="accent1">
                  <a:lumMod val="75000"/>
                </a:schemeClr>
              </a:solidFill>
            </a:endParaRPr>
          </a:p>
          <a:p>
            <a:pPr>
              <a:lnSpc>
                <a:spcPts val="2400"/>
              </a:lnSpc>
              <a:spcBef>
                <a:spcPts val="0"/>
              </a:spcBef>
            </a:pPr>
            <a:endParaRPr lang="en-US" sz="1800" b="1" smtClean="0">
              <a:solidFill>
                <a:schemeClr val="accent1">
                  <a:lumMod val="75000"/>
                </a:schemeClr>
              </a:solidFill>
            </a:endParaRPr>
          </a:p>
          <a:p>
            <a:pPr>
              <a:lnSpc>
                <a:spcPts val="2400"/>
              </a:lnSpc>
              <a:spcBef>
                <a:spcPts val="0"/>
              </a:spcBef>
            </a:pPr>
            <a:endParaRPr lang="en-US" sz="1800" b="1" dirty="0"/>
          </a:p>
        </p:txBody>
      </p:sp>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Alter User</a:t>
            </a:r>
            <a:endParaRPr lang="en-US" dirty="0"/>
          </a:p>
        </p:txBody>
      </p:sp>
      <p:sp>
        <p:nvSpPr>
          <p:cNvPr id="3" name="Rectangle 2"/>
          <p:cNvSpPr/>
          <p:nvPr/>
        </p:nvSpPr>
        <p:spPr>
          <a:xfrm>
            <a:off x="734591" y="1968743"/>
            <a:ext cx="10708943" cy="40011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lvl="1"/>
            <a:r>
              <a:rPr lang="en-US" altLang="en-US" sz="2000" b="1" dirty="0">
                <a:latin typeface="Courier New" pitchFamily="49" charset="0"/>
              </a:rPr>
              <a:t>ALTER USER </a:t>
            </a:r>
            <a:r>
              <a:rPr lang="en-US" altLang="en-US" sz="2000" err="1" smtClean="0">
                <a:latin typeface="Courier New" pitchFamily="49" charset="0"/>
              </a:rPr>
              <a:t>user</a:t>
            </a:r>
            <a:r>
              <a:rPr lang="en-US" altLang="en-US" sz="2000" b="1" smtClean="0">
                <a:latin typeface="Courier New" pitchFamily="49" charset="0"/>
              </a:rPr>
              <a:t> ACCOUNT lock/unlock;</a:t>
            </a:r>
            <a:endParaRPr lang="en-US" altLang="en-US" sz="2000" b="1" dirty="0">
              <a:latin typeface="Courier New" pitchFamily="49" charset="0"/>
            </a:endParaRPr>
          </a:p>
        </p:txBody>
      </p:sp>
      <p:sp>
        <p:nvSpPr>
          <p:cNvPr id="4" name="Rectangle 2"/>
          <p:cNvSpPr txBox="1">
            <a:spLocks noChangeArrowheads="1"/>
          </p:cNvSpPr>
          <p:nvPr/>
        </p:nvSpPr>
        <p:spPr>
          <a:xfrm>
            <a:off x="113293" y="932724"/>
            <a:ext cx="7315200" cy="8763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b="1" kern="1200">
                <a:solidFill>
                  <a:schemeClr val="bg1"/>
                </a:solidFill>
                <a:latin typeface="Arial" panose="020B0604020202020204" pitchFamily="34" charset="0"/>
                <a:ea typeface="+mj-ea"/>
                <a:cs typeface="Arial" panose="020B0604020202020204" pitchFamily="34" charset="0"/>
              </a:defRPr>
            </a:lvl1pPr>
          </a:lstStyle>
          <a:p>
            <a:r>
              <a:rPr lang="en-US" altLang="en-US" sz="2400" u="sng" smtClean="0">
                <a:solidFill>
                  <a:schemeClr val="tx1"/>
                </a:solidFill>
              </a:rPr>
              <a:t>Cú pháp</a:t>
            </a:r>
            <a:endParaRPr lang="en-US" altLang="en-US" sz="2400" u="sng" dirty="0" smtClean="0">
              <a:solidFill>
                <a:schemeClr val="tx1"/>
              </a:solidFill>
            </a:endParaRPr>
          </a:p>
        </p:txBody>
      </p:sp>
      <p:sp>
        <p:nvSpPr>
          <p:cNvPr id="5" name="Rectangle 4"/>
          <p:cNvSpPr/>
          <p:nvPr/>
        </p:nvSpPr>
        <p:spPr>
          <a:xfrm>
            <a:off x="113293" y="884665"/>
            <a:ext cx="4013599" cy="523220"/>
          </a:xfrm>
          <a:prstGeom prst="rect">
            <a:avLst/>
          </a:prstGeom>
        </p:spPr>
        <p:txBody>
          <a:bodyPr wrap="none">
            <a:spAutoFit/>
          </a:bodyPr>
          <a:lstStyle/>
          <a:p>
            <a:pPr marL="457200" indent="-457200">
              <a:buFont typeface="Wingdings" panose="05000000000000000000" pitchFamily="2" charset="2"/>
              <a:buChar char="q"/>
            </a:pPr>
            <a:r>
              <a:rPr lang="en-US" sz="2800" b="1" smtClean="0"/>
              <a:t>Khóa/Mở khóa User</a:t>
            </a:r>
            <a:endParaRPr lang="en-US" sz="2800" b="1"/>
          </a:p>
        </p:txBody>
      </p:sp>
    </p:spTree>
    <p:extLst>
      <p:ext uri="{BB962C8B-B14F-4D97-AF65-F5344CB8AC3E}">
        <p14:creationId xmlns:p14="http://schemas.microsoft.com/office/powerpoint/2010/main" val="35828711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lgn="ctr"/>
            <a:r>
              <a:rPr lang="en-US" altLang="en-US" dirty="0" err="1">
                <a:latin typeface="Arial"/>
              </a:rPr>
              <a:t>Hủy</a:t>
            </a:r>
            <a:r>
              <a:rPr lang="en-US" altLang="en-US" dirty="0">
                <a:latin typeface="Arial"/>
              </a:rPr>
              <a:t> </a:t>
            </a:r>
            <a:r>
              <a:rPr lang="en-US" altLang="en-US" dirty="0" err="1">
                <a:latin typeface="Arial"/>
              </a:rPr>
              <a:t>bỏ</a:t>
            </a:r>
            <a:r>
              <a:rPr lang="en-US" altLang="en-US" dirty="0">
                <a:latin typeface="Arial"/>
              </a:rPr>
              <a:t> </a:t>
            </a:r>
            <a:r>
              <a:rPr lang="en-US" altLang="en-US" dirty="0" err="1">
                <a:latin typeface="Arial"/>
              </a:rPr>
              <a:t>một</a:t>
            </a:r>
            <a:r>
              <a:rPr lang="en-US" altLang="en-US" dirty="0">
                <a:latin typeface="Arial"/>
              </a:rPr>
              <a:t> </a:t>
            </a:r>
            <a:r>
              <a:rPr lang="en-US" altLang="en-US" dirty="0" smtClean="0">
                <a:latin typeface="Arial"/>
              </a:rPr>
              <a:t>User</a:t>
            </a:r>
            <a:endParaRPr lang="en-US" dirty="0"/>
          </a:p>
        </p:txBody>
      </p:sp>
      <p:sp>
        <p:nvSpPr>
          <p:cNvPr id="28" name="Rectangle 3"/>
          <p:cNvSpPr txBox="1">
            <a:spLocks noChangeArrowheads="1"/>
          </p:cNvSpPr>
          <p:nvPr/>
        </p:nvSpPr>
        <p:spPr bwMode="auto">
          <a:xfrm>
            <a:off x="2228376" y="1503139"/>
            <a:ext cx="7366000" cy="3440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spAutoFit/>
          </a:bodyPr>
          <a:lstStyle>
            <a:lvl1pPr marL="342900" indent="-342900" algn="l" defTabSz="228600" rtl="0" eaLnBrk="0" fontAlgn="base" hangingPunct="0">
              <a:spcBef>
                <a:spcPct val="20000"/>
              </a:spcBef>
              <a:spcAft>
                <a:spcPct val="0"/>
              </a:spcAft>
              <a:buClr>
                <a:srgbClr val="000000"/>
              </a:buClr>
              <a:buFont typeface="Arial" pitchFamily="34" charset="0"/>
              <a:tabLst>
                <a:tab pos="457200" algn="l"/>
                <a:tab pos="742950" algn="l"/>
              </a:tabLst>
              <a:defRPr sz="2200" b="1" kern="1200">
                <a:solidFill>
                  <a:schemeClr val="tx1"/>
                </a:solidFill>
                <a:latin typeface="+mn-lt"/>
                <a:ea typeface="+mn-ea"/>
                <a:cs typeface="+mn-cs"/>
              </a:defRPr>
            </a:lvl1pPr>
            <a:lvl2pPr marL="342900" indent="-228600" algn="l" defTabSz="228600" rtl="0" eaLnBrk="0" fontAlgn="base" hangingPunct="0">
              <a:spcBef>
                <a:spcPct val="20000"/>
              </a:spcBef>
              <a:spcAft>
                <a:spcPct val="0"/>
              </a:spcAft>
              <a:buClr>
                <a:srgbClr val="FF0000"/>
              </a:buClr>
              <a:buFont typeface="Arial" pitchFamily="34" charset="0"/>
              <a:buChar char="•"/>
              <a:tabLst>
                <a:tab pos="457200" algn="l"/>
                <a:tab pos="742950" algn="l"/>
              </a:tabLst>
              <a:defRPr sz="2200" b="1" kern="1200">
                <a:solidFill>
                  <a:schemeClr val="tx1"/>
                </a:solidFill>
                <a:latin typeface="+mn-lt"/>
                <a:ea typeface="+mn-ea"/>
                <a:cs typeface="+mn-cs"/>
              </a:defRPr>
            </a:lvl2pPr>
            <a:lvl3pPr marL="685800" indent="-228600" algn="l" defTabSz="228600" rtl="0" eaLnBrk="0" fontAlgn="base" hangingPunct="0">
              <a:spcBef>
                <a:spcPct val="20000"/>
              </a:spcBef>
              <a:spcAft>
                <a:spcPct val="0"/>
              </a:spcAft>
              <a:buClr>
                <a:srgbClr val="FF0000"/>
              </a:buClr>
              <a:buFont typeface="Arial" pitchFamily="34" charset="0"/>
              <a:buChar char="–"/>
              <a:tabLst>
                <a:tab pos="457200" algn="l"/>
                <a:tab pos="742950" algn="l"/>
              </a:tabLst>
              <a:defRPr sz="2000" b="1" kern="1200">
                <a:solidFill>
                  <a:schemeClr val="tx1"/>
                </a:solidFill>
                <a:latin typeface="+mn-lt"/>
                <a:ea typeface="+mn-ea"/>
                <a:cs typeface="+mn-cs"/>
              </a:defRPr>
            </a:lvl3pPr>
            <a:lvl4pPr marL="914400" indent="457200" algn="l" defTabSz="228600" rtl="0" eaLnBrk="0" fontAlgn="base" hangingPunct="0">
              <a:spcBef>
                <a:spcPct val="20000"/>
              </a:spcBef>
              <a:spcAft>
                <a:spcPct val="0"/>
              </a:spcAft>
              <a:buClr>
                <a:srgbClr val="000000"/>
              </a:buClr>
              <a:buFont typeface="Arial" pitchFamily="34" charset="0"/>
              <a:tabLst>
                <a:tab pos="457200" algn="l"/>
                <a:tab pos="742950" algn="l"/>
              </a:tabLst>
              <a:defRPr sz="2000" b="1" kern="1200">
                <a:solidFill>
                  <a:srgbClr val="FF0000"/>
                </a:solidFill>
                <a:latin typeface="+mn-lt"/>
                <a:ea typeface="+mn-ea"/>
                <a:cs typeface="+mn-cs"/>
              </a:defRPr>
            </a:lvl4pPr>
            <a:lvl5pPr marL="1143000" indent="685800" algn="l" defTabSz="228600" rtl="0" eaLnBrk="0" fontAlgn="base" hangingPunct="0">
              <a:spcBef>
                <a:spcPct val="20000"/>
              </a:spcBef>
              <a:spcAft>
                <a:spcPct val="0"/>
              </a:spcAft>
              <a:buClr>
                <a:srgbClr val="000000"/>
              </a:buClr>
              <a:buFont typeface="Arial" pitchFamily="34" charset="0"/>
              <a:tabLst>
                <a:tab pos="457200" algn="l"/>
                <a:tab pos="742950" algn="l"/>
              </a:tabLst>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1" indent="-228600" algn="l" defTabSz="228600" rtl="0" eaLnBrk="1" fontAlgn="base" latinLnBrk="0" hangingPunct="1">
              <a:lnSpc>
                <a:spcPct val="100000"/>
              </a:lnSpc>
              <a:spcBef>
                <a:spcPct val="20000"/>
              </a:spcBef>
              <a:spcAft>
                <a:spcPct val="0"/>
              </a:spcAft>
              <a:buClr>
                <a:srgbClr val="FF0000"/>
              </a:buClr>
              <a:buSzTx/>
              <a:buFont typeface="Arial" pitchFamily="34" charset="0"/>
              <a:buChar char="•"/>
              <a:tabLst>
                <a:tab pos="457200" algn="l"/>
                <a:tab pos="742950" algn="l"/>
              </a:tabLst>
              <a:defRPr/>
            </a:pPr>
            <a:r>
              <a:rPr kumimoji="0" lang="en-US" altLang="en-US" sz="2200" b="1" i="0" u="none" strike="noStrike" kern="1200" cap="none" spc="0" normalizeH="0" baseline="0" noProof="0" dirty="0" err="1" smtClean="0">
                <a:ln>
                  <a:noFill/>
                </a:ln>
                <a:solidFill>
                  <a:srgbClr val="000000"/>
                </a:solidFill>
                <a:effectLst/>
                <a:uLnTx/>
                <a:uFillTx/>
                <a:latin typeface="Arial"/>
                <a:ea typeface="+mn-ea"/>
                <a:cs typeface="+mn-cs"/>
              </a:rPr>
              <a:t>Sử</a:t>
            </a:r>
            <a:r>
              <a:rPr kumimoji="0" lang="en-US" altLang="en-US" sz="2200" b="1" i="0" u="none" strike="noStrike" kern="1200" cap="none" spc="0" normalizeH="0" baseline="0" noProof="0" dirty="0" smtClean="0">
                <a:ln>
                  <a:noFill/>
                </a:ln>
                <a:solidFill>
                  <a:srgbClr val="000000"/>
                </a:solidFill>
                <a:effectLst/>
                <a:uLnTx/>
                <a:uFillTx/>
                <a:latin typeface="Arial"/>
                <a:ea typeface="+mn-ea"/>
                <a:cs typeface="+mn-cs"/>
              </a:rPr>
              <a:t> </a:t>
            </a:r>
            <a:r>
              <a:rPr kumimoji="0" lang="en-US" altLang="en-US" sz="2200" b="1" i="0" u="none" strike="noStrike" kern="1200" cap="none" spc="0" normalizeH="0" baseline="0" noProof="0" dirty="0" err="1" smtClean="0">
                <a:ln>
                  <a:noFill/>
                </a:ln>
                <a:solidFill>
                  <a:srgbClr val="000000"/>
                </a:solidFill>
                <a:effectLst/>
                <a:uLnTx/>
                <a:uFillTx/>
                <a:latin typeface="Arial"/>
                <a:ea typeface="+mn-ea"/>
                <a:cs typeface="+mn-cs"/>
              </a:rPr>
              <a:t>dụng</a:t>
            </a:r>
            <a:r>
              <a:rPr kumimoji="0" lang="en-US" altLang="en-US" sz="2200" b="1" i="0" u="none" strike="noStrike" kern="1200" cap="none" spc="0" normalizeH="0" baseline="0" noProof="0" dirty="0" smtClean="0">
                <a:ln>
                  <a:noFill/>
                </a:ln>
                <a:solidFill>
                  <a:srgbClr val="000000"/>
                </a:solidFill>
                <a:effectLst/>
                <a:uLnTx/>
                <a:uFillTx/>
                <a:latin typeface="Arial"/>
                <a:ea typeface="+mn-ea"/>
                <a:cs typeface="+mn-cs"/>
              </a:rPr>
              <a:t> </a:t>
            </a:r>
            <a:r>
              <a:rPr kumimoji="0" lang="en-US" altLang="en-US" sz="2200" b="1" i="0" u="none" strike="noStrike" kern="1200" cap="none" spc="0" normalizeH="0" baseline="0" noProof="0" dirty="0" err="1" smtClean="0">
                <a:ln>
                  <a:noFill/>
                </a:ln>
                <a:solidFill>
                  <a:srgbClr val="000000"/>
                </a:solidFill>
                <a:effectLst/>
                <a:uLnTx/>
                <a:uFillTx/>
                <a:latin typeface="Arial"/>
                <a:ea typeface="+mn-ea"/>
                <a:cs typeface="+mn-cs"/>
              </a:rPr>
              <a:t>lệnh</a:t>
            </a:r>
            <a:r>
              <a:rPr kumimoji="0" lang="en-US" altLang="en-US" sz="2200" b="1" i="0" u="none" strike="noStrike" kern="1200" cap="none" spc="0" normalizeH="0" baseline="0" noProof="0" dirty="0" smtClean="0">
                <a:ln>
                  <a:noFill/>
                </a:ln>
                <a:solidFill>
                  <a:srgbClr val="000000"/>
                </a:solidFill>
                <a:effectLst/>
                <a:uLnTx/>
                <a:uFillTx/>
                <a:latin typeface="Arial"/>
                <a:ea typeface="+mn-ea"/>
                <a:cs typeface="+mn-cs"/>
              </a:rPr>
              <a:t> </a:t>
            </a:r>
            <a:r>
              <a:rPr kumimoji="0" lang="en-US" altLang="en-US" sz="2200" b="1" i="0" u="none" strike="noStrike" kern="1200" cap="none" spc="0" normalizeH="0" baseline="0" noProof="0" dirty="0" smtClean="0">
                <a:ln>
                  <a:noFill/>
                </a:ln>
                <a:solidFill>
                  <a:srgbClr val="000000"/>
                </a:solidFill>
                <a:effectLst/>
                <a:uLnTx/>
                <a:uFillTx/>
                <a:latin typeface="Courier New" pitchFamily="49" charset="0"/>
                <a:ea typeface="+mn-ea"/>
                <a:cs typeface="+mn-cs"/>
              </a:rPr>
              <a:t>DROP</a:t>
            </a:r>
            <a:r>
              <a:rPr kumimoji="0" lang="en-US" altLang="en-US" sz="2200" b="1" i="0" u="none" strike="noStrike" kern="1200" cap="none" spc="0" normalizeH="0" baseline="0" noProof="0" dirty="0" smtClean="0">
                <a:ln>
                  <a:noFill/>
                </a:ln>
                <a:solidFill>
                  <a:srgbClr val="000000"/>
                </a:solidFill>
                <a:effectLst/>
                <a:uLnTx/>
                <a:uFillTx/>
                <a:latin typeface="Arial"/>
                <a:ea typeface="+mn-ea"/>
                <a:cs typeface="+mn-cs"/>
              </a:rPr>
              <a:t> </a:t>
            </a:r>
            <a:r>
              <a:rPr kumimoji="0" lang="en-US" altLang="en-US" sz="2200" b="1" i="0" u="none" strike="noStrike" kern="1200" cap="none" spc="0" normalizeH="0" baseline="0" noProof="0" dirty="0" err="1" smtClean="0">
                <a:ln>
                  <a:noFill/>
                </a:ln>
                <a:solidFill>
                  <a:srgbClr val="000000"/>
                </a:solidFill>
                <a:effectLst/>
                <a:uLnTx/>
                <a:uFillTx/>
                <a:latin typeface="Arial"/>
                <a:ea typeface="+mn-ea"/>
                <a:cs typeface="+mn-cs"/>
              </a:rPr>
              <a:t>để</a:t>
            </a:r>
            <a:r>
              <a:rPr kumimoji="0" lang="en-US" altLang="en-US" sz="2200" b="1" i="0" u="none" strike="noStrike" kern="1200" cap="none" spc="0" normalizeH="0" baseline="0" noProof="0" dirty="0" smtClean="0">
                <a:ln>
                  <a:noFill/>
                </a:ln>
                <a:solidFill>
                  <a:srgbClr val="000000"/>
                </a:solidFill>
                <a:effectLst/>
                <a:uLnTx/>
                <a:uFillTx/>
                <a:latin typeface="Arial"/>
                <a:ea typeface="+mn-ea"/>
                <a:cs typeface="+mn-cs"/>
              </a:rPr>
              <a:t> </a:t>
            </a:r>
            <a:r>
              <a:rPr kumimoji="0" lang="en-US" altLang="en-US" sz="2200" b="1" i="0" u="none" strike="noStrike" kern="1200" cap="none" spc="0" normalizeH="0" baseline="0" noProof="0" dirty="0" err="1" smtClean="0">
                <a:ln>
                  <a:noFill/>
                </a:ln>
                <a:solidFill>
                  <a:srgbClr val="000000"/>
                </a:solidFill>
                <a:effectLst/>
                <a:uLnTx/>
                <a:uFillTx/>
                <a:latin typeface="Arial"/>
                <a:ea typeface="+mn-ea"/>
                <a:cs typeface="+mn-cs"/>
              </a:rPr>
              <a:t>hủy</a:t>
            </a:r>
            <a:r>
              <a:rPr kumimoji="0" lang="en-US" altLang="en-US" sz="2200" b="1" i="0" u="none" strike="noStrike" kern="1200" cap="none" spc="0" normalizeH="0" baseline="0" noProof="0" dirty="0" smtClean="0">
                <a:ln>
                  <a:noFill/>
                </a:ln>
                <a:solidFill>
                  <a:srgbClr val="000000"/>
                </a:solidFill>
                <a:effectLst/>
                <a:uLnTx/>
                <a:uFillTx/>
                <a:latin typeface="Arial"/>
                <a:ea typeface="+mn-ea"/>
                <a:cs typeface="+mn-cs"/>
              </a:rPr>
              <a:t> </a:t>
            </a:r>
            <a:r>
              <a:rPr kumimoji="0" lang="en-US" altLang="en-US" sz="2200" b="1" i="0" u="none" strike="noStrike" kern="1200" cap="none" spc="0" normalizeH="0" baseline="0" noProof="0" dirty="0" err="1" smtClean="0">
                <a:ln>
                  <a:noFill/>
                </a:ln>
                <a:solidFill>
                  <a:srgbClr val="000000"/>
                </a:solidFill>
                <a:effectLst/>
                <a:uLnTx/>
                <a:uFillTx/>
                <a:latin typeface="Arial"/>
                <a:ea typeface="+mn-ea"/>
                <a:cs typeface="+mn-cs"/>
              </a:rPr>
              <a:t>bỏ</a:t>
            </a:r>
            <a:r>
              <a:rPr kumimoji="0" lang="en-US" altLang="en-US" sz="2200" b="1" i="0" u="none" strike="noStrike" kern="1200" cap="none" spc="0" normalizeH="0" baseline="0" noProof="0" dirty="0" smtClean="0">
                <a:ln>
                  <a:noFill/>
                </a:ln>
                <a:solidFill>
                  <a:srgbClr val="000000"/>
                </a:solidFill>
                <a:effectLst/>
                <a:uLnTx/>
                <a:uFillTx/>
                <a:latin typeface="Arial"/>
                <a:ea typeface="+mn-ea"/>
                <a:cs typeface="+mn-cs"/>
              </a:rPr>
              <a:t> </a:t>
            </a:r>
            <a:r>
              <a:rPr kumimoji="0" lang="en-US" altLang="en-US" sz="2200" b="1" i="0" u="none" strike="noStrike" kern="1200" cap="none" spc="0" normalizeH="0" baseline="0" noProof="0" dirty="0" err="1" smtClean="0">
                <a:ln>
                  <a:noFill/>
                </a:ln>
                <a:solidFill>
                  <a:srgbClr val="000000"/>
                </a:solidFill>
                <a:effectLst/>
                <a:uLnTx/>
                <a:uFillTx/>
                <a:latin typeface="Arial"/>
                <a:ea typeface="+mn-ea"/>
                <a:cs typeface="+mn-cs"/>
              </a:rPr>
              <a:t>một</a:t>
            </a:r>
            <a:r>
              <a:rPr kumimoji="0" lang="en-US" altLang="en-US" sz="2200" b="1" i="0" u="none" strike="noStrike" kern="1200" cap="none" spc="0" normalizeH="0" baseline="0" noProof="0" dirty="0" smtClean="0">
                <a:ln>
                  <a:noFill/>
                </a:ln>
                <a:solidFill>
                  <a:srgbClr val="000000"/>
                </a:solidFill>
                <a:effectLst/>
                <a:uLnTx/>
                <a:uFillTx/>
                <a:latin typeface="Arial"/>
                <a:ea typeface="+mn-ea"/>
                <a:cs typeface="+mn-cs"/>
              </a:rPr>
              <a:t> user.</a:t>
            </a:r>
          </a:p>
          <a:p>
            <a:pPr marL="342900" marR="0" lvl="1" indent="-228600" algn="l" defTabSz="228600" rtl="0" eaLnBrk="1" fontAlgn="base" latinLnBrk="0" hangingPunct="1">
              <a:lnSpc>
                <a:spcPct val="100000"/>
              </a:lnSpc>
              <a:spcBef>
                <a:spcPct val="20000"/>
              </a:spcBef>
              <a:spcAft>
                <a:spcPct val="0"/>
              </a:spcAft>
              <a:buClr>
                <a:srgbClr val="FF0000"/>
              </a:buClr>
              <a:buSzTx/>
              <a:buFont typeface="Arial" pitchFamily="34" charset="0"/>
              <a:buChar char="•"/>
              <a:tabLst>
                <a:tab pos="457200" algn="l"/>
                <a:tab pos="742950" algn="l"/>
              </a:tabLst>
              <a:defRPr/>
            </a:pPr>
            <a:endParaRPr kumimoji="0" lang="en-US" altLang="en-US" sz="2200" b="1" i="0" u="none" strike="noStrike" kern="1200" cap="none" spc="0" normalizeH="0" baseline="0" noProof="0" dirty="0" smtClean="0">
              <a:ln>
                <a:noFill/>
              </a:ln>
              <a:solidFill>
                <a:srgbClr val="000000"/>
              </a:solidFill>
              <a:effectLst/>
              <a:uLnTx/>
              <a:uFillTx/>
              <a:latin typeface="Arial"/>
              <a:ea typeface="+mn-ea"/>
              <a:cs typeface="+mn-cs"/>
            </a:endParaRPr>
          </a:p>
          <a:p>
            <a:pPr marL="342900" marR="0" lvl="1" indent="-228600" algn="l" defTabSz="228600" rtl="0" eaLnBrk="1" fontAlgn="base" latinLnBrk="0" hangingPunct="1">
              <a:lnSpc>
                <a:spcPct val="100000"/>
              </a:lnSpc>
              <a:spcBef>
                <a:spcPct val="20000"/>
              </a:spcBef>
              <a:spcAft>
                <a:spcPct val="0"/>
              </a:spcAft>
              <a:buClr>
                <a:srgbClr val="FF0000"/>
              </a:buClr>
              <a:buSzTx/>
              <a:buFont typeface="Arial" pitchFamily="34" charset="0"/>
              <a:buChar char="•"/>
              <a:tabLst>
                <a:tab pos="457200" algn="l"/>
                <a:tab pos="742950" algn="l"/>
              </a:tabLst>
              <a:defRPr/>
            </a:pPr>
            <a:endParaRPr kumimoji="0" lang="en-US" altLang="en-US" sz="2200" b="1" i="0" u="none" strike="noStrike" kern="1200" cap="none" spc="0" normalizeH="0" baseline="0" noProof="0" dirty="0" smtClean="0">
              <a:ln>
                <a:noFill/>
              </a:ln>
              <a:solidFill>
                <a:srgbClr val="000000"/>
              </a:solidFill>
              <a:effectLst/>
              <a:uLnTx/>
              <a:uFillTx/>
              <a:latin typeface="Arial"/>
              <a:ea typeface="+mn-ea"/>
              <a:cs typeface="+mn-cs"/>
            </a:endParaRPr>
          </a:p>
          <a:p>
            <a:pPr marL="342900" marR="0" lvl="1" indent="-228600" algn="l" defTabSz="228600" rtl="0" eaLnBrk="1" fontAlgn="base" latinLnBrk="0" hangingPunct="1">
              <a:lnSpc>
                <a:spcPct val="100000"/>
              </a:lnSpc>
              <a:spcBef>
                <a:spcPct val="20000"/>
              </a:spcBef>
              <a:spcAft>
                <a:spcPct val="0"/>
              </a:spcAft>
              <a:buClr>
                <a:srgbClr val="FF0000"/>
              </a:buClr>
              <a:buSzTx/>
              <a:buFont typeface="Times New Roman" pitchFamily="18" charset="0"/>
              <a:buChar char="•"/>
              <a:tabLst>
                <a:tab pos="457200" algn="l"/>
                <a:tab pos="742950" algn="l"/>
              </a:tabLst>
              <a:defRPr/>
            </a:pPr>
            <a:r>
              <a:rPr kumimoji="0" lang="en-US" altLang="en-US" sz="2200" b="1" i="0" u="none" strike="noStrike" kern="1200" cap="none" spc="0" normalizeH="0" baseline="0" noProof="0" dirty="0" err="1" smtClean="0">
                <a:ln>
                  <a:noFill/>
                </a:ln>
                <a:solidFill>
                  <a:srgbClr val="000000"/>
                </a:solidFill>
                <a:effectLst/>
                <a:uLnTx/>
                <a:uFillTx/>
                <a:latin typeface="Arial"/>
                <a:ea typeface="+mn-ea"/>
                <a:cs typeface="+mn-cs"/>
              </a:rPr>
              <a:t>Sử</a:t>
            </a:r>
            <a:r>
              <a:rPr kumimoji="0" lang="en-US" altLang="en-US" sz="2200" b="1" i="0" u="none" strike="noStrike" kern="1200" cap="none" spc="0" normalizeH="0" baseline="0" noProof="0" dirty="0" smtClean="0">
                <a:ln>
                  <a:noFill/>
                </a:ln>
                <a:solidFill>
                  <a:srgbClr val="000000"/>
                </a:solidFill>
                <a:effectLst/>
                <a:uLnTx/>
                <a:uFillTx/>
                <a:latin typeface="Arial"/>
                <a:ea typeface="+mn-ea"/>
                <a:cs typeface="+mn-cs"/>
              </a:rPr>
              <a:t> </a:t>
            </a:r>
            <a:r>
              <a:rPr kumimoji="0" lang="en-US" altLang="en-US" sz="2200" b="1" i="0" u="none" strike="noStrike" kern="1200" cap="none" spc="0" normalizeH="0" baseline="0" noProof="0" dirty="0" err="1" smtClean="0">
                <a:ln>
                  <a:noFill/>
                </a:ln>
                <a:solidFill>
                  <a:srgbClr val="000000"/>
                </a:solidFill>
                <a:effectLst/>
                <a:uLnTx/>
                <a:uFillTx/>
                <a:latin typeface="Arial"/>
                <a:ea typeface="+mn-ea"/>
                <a:cs typeface="+mn-cs"/>
              </a:rPr>
              <a:t>dụng</a:t>
            </a:r>
            <a:r>
              <a:rPr kumimoji="0" lang="en-US" altLang="en-US" sz="2200" b="1" i="0" u="none" strike="noStrike" kern="1200" cap="none" spc="0" normalizeH="0" baseline="0" noProof="0" dirty="0" smtClean="0">
                <a:ln>
                  <a:noFill/>
                </a:ln>
                <a:solidFill>
                  <a:srgbClr val="000000"/>
                </a:solidFill>
                <a:effectLst/>
                <a:uLnTx/>
                <a:uFillTx/>
                <a:latin typeface="Arial"/>
                <a:ea typeface="+mn-ea"/>
                <a:cs typeface="+mn-cs"/>
              </a:rPr>
              <a:t> </a:t>
            </a:r>
            <a:r>
              <a:rPr kumimoji="0" lang="en-US" altLang="en-US" sz="2200" b="1" i="0" u="none" strike="noStrike" kern="1200" cap="none" spc="0" normalizeH="0" baseline="0" noProof="0" dirty="0" smtClean="0">
                <a:ln>
                  <a:noFill/>
                </a:ln>
                <a:solidFill>
                  <a:srgbClr val="000000"/>
                </a:solidFill>
                <a:effectLst/>
                <a:uLnTx/>
                <a:uFillTx/>
                <a:latin typeface="Courier New" pitchFamily="49" charset="0"/>
                <a:ea typeface="+mn-ea"/>
                <a:cs typeface="+mn-cs"/>
              </a:rPr>
              <a:t>CASCADE</a:t>
            </a:r>
            <a:r>
              <a:rPr kumimoji="0" lang="en-US" altLang="en-US" sz="2200" b="1" i="0" u="none" strike="noStrike" kern="1200" cap="none" spc="0" normalizeH="0" baseline="0" noProof="0" dirty="0" smtClean="0">
                <a:ln>
                  <a:noFill/>
                </a:ln>
                <a:solidFill>
                  <a:srgbClr val="000000"/>
                </a:solidFill>
                <a:effectLst/>
                <a:uLnTx/>
                <a:uFillTx/>
                <a:latin typeface="Arial"/>
                <a:ea typeface="+mn-ea"/>
                <a:cs typeface="+mn-cs"/>
              </a:rPr>
              <a:t> </a:t>
            </a:r>
            <a:r>
              <a:rPr kumimoji="0" lang="en-US" altLang="en-US" sz="2200" b="1" i="0" u="none" strike="noStrike" kern="1200" cap="none" spc="0" normalizeH="0" baseline="0" noProof="0" dirty="0" err="1" smtClean="0">
                <a:ln>
                  <a:noFill/>
                </a:ln>
                <a:solidFill>
                  <a:srgbClr val="000000"/>
                </a:solidFill>
                <a:effectLst/>
                <a:uLnTx/>
                <a:uFillTx/>
                <a:latin typeface="Arial"/>
                <a:ea typeface="+mn-ea"/>
                <a:cs typeface="+mn-cs"/>
              </a:rPr>
              <a:t>để</a:t>
            </a:r>
            <a:r>
              <a:rPr kumimoji="0" lang="en-US" altLang="en-US" sz="2200" b="1" i="0" u="none" strike="noStrike" kern="1200" cap="none" spc="0" normalizeH="0" baseline="0" noProof="0" dirty="0" smtClean="0">
                <a:ln>
                  <a:noFill/>
                </a:ln>
                <a:solidFill>
                  <a:srgbClr val="000000"/>
                </a:solidFill>
                <a:effectLst/>
                <a:uLnTx/>
                <a:uFillTx/>
                <a:latin typeface="Arial"/>
                <a:ea typeface="+mn-ea"/>
                <a:cs typeface="+mn-cs"/>
              </a:rPr>
              <a:t> </a:t>
            </a:r>
            <a:r>
              <a:rPr kumimoji="0" lang="en-US" altLang="en-US" sz="2200" b="1" i="0" u="none" strike="noStrike" kern="1200" cap="none" spc="0" normalizeH="0" baseline="0" noProof="0" dirty="0" err="1" smtClean="0">
                <a:ln>
                  <a:noFill/>
                </a:ln>
                <a:solidFill>
                  <a:srgbClr val="000000"/>
                </a:solidFill>
                <a:effectLst/>
                <a:uLnTx/>
                <a:uFillTx/>
                <a:latin typeface="Arial"/>
                <a:ea typeface="+mn-ea"/>
                <a:cs typeface="+mn-cs"/>
              </a:rPr>
              <a:t>hủy</a:t>
            </a:r>
            <a:r>
              <a:rPr kumimoji="0" lang="en-US" altLang="en-US" sz="2200" b="1" i="0" u="none" strike="noStrike" kern="1200" cap="none" spc="0" normalizeH="0" baseline="0" noProof="0" dirty="0" smtClean="0">
                <a:ln>
                  <a:noFill/>
                </a:ln>
                <a:solidFill>
                  <a:srgbClr val="000000"/>
                </a:solidFill>
                <a:effectLst/>
                <a:uLnTx/>
                <a:uFillTx/>
                <a:latin typeface="Arial"/>
                <a:ea typeface="+mn-ea"/>
                <a:cs typeface="+mn-cs"/>
              </a:rPr>
              <a:t> </a:t>
            </a:r>
            <a:r>
              <a:rPr kumimoji="0" lang="en-US" altLang="en-US" sz="2200" b="1" i="0" u="none" strike="noStrike" kern="1200" cap="none" spc="0" normalizeH="0" baseline="0" noProof="0" dirty="0" err="1" smtClean="0">
                <a:ln>
                  <a:noFill/>
                </a:ln>
                <a:solidFill>
                  <a:srgbClr val="000000"/>
                </a:solidFill>
                <a:effectLst/>
                <a:uLnTx/>
                <a:uFillTx/>
                <a:latin typeface="Arial"/>
                <a:ea typeface="+mn-ea"/>
                <a:cs typeface="+mn-cs"/>
              </a:rPr>
              <a:t>tất</a:t>
            </a:r>
            <a:r>
              <a:rPr kumimoji="0" lang="en-US" altLang="en-US" sz="2200" b="1" i="0" u="none" strike="noStrike" kern="1200" cap="none" spc="0" normalizeH="0" baseline="0" noProof="0" dirty="0" smtClean="0">
                <a:ln>
                  <a:noFill/>
                </a:ln>
                <a:solidFill>
                  <a:srgbClr val="000000"/>
                </a:solidFill>
                <a:effectLst/>
                <a:uLnTx/>
                <a:uFillTx/>
                <a:latin typeface="Arial"/>
                <a:ea typeface="+mn-ea"/>
                <a:cs typeface="+mn-cs"/>
              </a:rPr>
              <a:t> </a:t>
            </a:r>
            <a:r>
              <a:rPr kumimoji="0" lang="en-US" altLang="en-US" sz="2200" b="1" i="0" u="none" strike="noStrike" kern="1200" cap="none" spc="0" normalizeH="0" baseline="0" noProof="0" dirty="0" err="1" smtClean="0">
                <a:ln>
                  <a:noFill/>
                </a:ln>
                <a:solidFill>
                  <a:srgbClr val="000000"/>
                </a:solidFill>
                <a:effectLst/>
                <a:uLnTx/>
                <a:uFillTx/>
                <a:latin typeface="Arial"/>
                <a:ea typeface="+mn-ea"/>
                <a:cs typeface="+mn-cs"/>
              </a:rPr>
              <a:t>cả</a:t>
            </a:r>
            <a:r>
              <a:rPr kumimoji="0" lang="en-US" altLang="en-US" sz="2200" b="1" i="0" u="none" strike="noStrike" kern="1200" cap="none" spc="0" normalizeH="0" baseline="0" noProof="0" dirty="0" smtClean="0">
                <a:ln>
                  <a:noFill/>
                </a:ln>
                <a:solidFill>
                  <a:srgbClr val="000000"/>
                </a:solidFill>
                <a:effectLst/>
                <a:uLnTx/>
                <a:uFillTx/>
                <a:latin typeface="Arial"/>
                <a:ea typeface="+mn-ea"/>
                <a:cs typeface="+mn-cs"/>
              </a:rPr>
              <a:t> </a:t>
            </a:r>
            <a:r>
              <a:rPr kumimoji="0" lang="en-US" altLang="en-US" sz="2200" b="1" i="0" u="none" strike="noStrike" kern="1200" cap="none" spc="0" normalizeH="0" baseline="0" noProof="0" dirty="0" err="1" smtClean="0">
                <a:ln>
                  <a:noFill/>
                </a:ln>
                <a:solidFill>
                  <a:srgbClr val="000000"/>
                </a:solidFill>
                <a:effectLst/>
                <a:uLnTx/>
                <a:uFillTx/>
                <a:latin typeface="Arial"/>
                <a:ea typeface="+mn-ea"/>
                <a:cs typeface="+mn-cs"/>
              </a:rPr>
              <a:t>các</a:t>
            </a:r>
            <a:r>
              <a:rPr kumimoji="0" lang="en-US" altLang="en-US" sz="2200" b="1" i="0" u="none" strike="noStrike" kern="1200" cap="none" spc="0" normalizeH="0" baseline="0" noProof="0" dirty="0" smtClean="0">
                <a:ln>
                  <a:noFill/>
                </a:ln>
                <a:solidFill>
                  <a:srgbClr val="000000"/>
                </a:solidFill>
                <a:effectLst/>
                <a:uLnTx/>
                <a:uFillTx/>
                <a:latin typeface="Arial"/>
                <a:ea typeface="+mn-ea"/>
                <a:cs typeface="+mn-cs"/>
              </a:rPr>
              <a:t> </a:t>
            </a:r>
            <a:r>
              <a:rPr kumimoji="0" lang="en-US" altLang="en-US" sz="2200" b="1" i="0" u="none" strike="noStrike" kern="1200" cap="none" spc="0" normalizeH="0" baseline="0" noProof="0" dirty="0" err="1" smtClean="0">
                <a:ln>
                  <a:noFill/>
                </a:ln>
                <a:solidFill>
                  <a:srgbClr val="000000"/>
                </a:solidFill>
                <a:effectLst/>
                <a:uLnTx/>
                <a:uFillTx/>
                <a:latin typeface="Arial"/>
                <a:ea typeface="+mn-ea"/>
                <a:cs typeface="+mn-cs"/>
              </a:rPr>
              <a:t>đối</a:t>
            </a:r>
            <a:r>
              <a:rPr kumimoji="0" lang="en-US" altLang="en-US" sz="2200" b="1" i="0" u="none" strike="noStrike" kern="1200" cap="none" spc="0" normalizeH="0" baseline="0" noProof="0" dirty="0" smtClean="0">
                <a:ln>
                  <a:noFill/>
                </a:ln>
                <a:solidFill>
                  <a:srgbClr val="000000"/>
                </a:solidFill>
                <a:effectLst/>
                <a:uLnTx/>
                <a:uFillTx/>
                <a:latin typeface="Arial"/>
                <a:ea typeface="+mn-ea"/>
                <a:cs typeface="+mn-cs"/>
              </a:rPr>
              <a:t> </a:t>
            </a:r>
            <a:r>
              <a:rPr kumimoji="0" lang="en-US" altLang="en-US" sz="2200" b="1" i="0" u="none" strike="noStrike" kern="1200" cap="none" spc="0" normalizeH="0" baseline="0" noProof="0" dirty="0" err="1" smtClean="0">
                <a:ln>
                  <a:noFill/>
                </a:ln>
                <a:solidFill>
                  <a:srgbClr val="000000"/>
                </a:solidFill>
                <a:effectLst/>
                <a:uLnTx/>
                <a:uFillTx/>
                <a:latin typeface="Arial"/>
                <a:ea typeface="+mn-ea"/>
                <a:cs typeface="+mn-cs"/>
              </a:rPr>
              <a:t>tượng</a:t>
            </a:r>
            <a:r>
              <a:rPr kumimoji="0" lang="en-US" altLang="en-US" sz="2200" b="1" i="0" u="none" strike="noStrike" kern="1200" cap="none" spc="0" normalizeH="0" baseline="0" noProof="0" dirty="0" smtClean="0">
                <a:ln>
                  <a:noFill/>
                </a:ln>
                <a:solidFill>
                  <a:srgbClr val="000000"/>
                </a:solidFill>
                <a:effectLst/>
                <a:uLnTx/>
                <a:uFillTx/>
                <a:latin typeface="Arial"/>
                <a:ea typeface="+mn-ea"/>
                <a:cs typeface="+mn-cs"/>
              </a:rPr>
              <a:t> </a:t>
            </a:r>
            <a:r>
              <a:rPr kumimoji="0" lang="en-US" altLang="en-US" sz="2200" b="1" i="0" u="none" strike="noStrike" kern="1200" cap="none" spc="0" normalizeH="0" baseline="0" noProof="0" dirty="0" err="1" smtClean="0">
                <a:ln>
                  <a:noFill/>
                </a:ln>
                <a:solidFill>
                  <a:srgbClr val="000000"/>
                </a:solidFill>
                <a:effectLst/>
                <a:uLnTx/>
                <a:uFillTx/>
                <a:latin typeface="Arial"/>
                <a:ea typeface="+mn-ea"/>
                <a:cs typeface="+mn-cs"/>
              </a:rPr>
              <a:t>trong</a:t>
            </a:r>
            <a:r>
              <a:rPr kumimoji="0" lang="en-US" altLang="en-US" sz="2200" b="1" i="0" u="none" strike="noStrike" kern="1200" cap="none" spc="0" normalizeH="0" baseline="0" noProof="0" dirty="0" smtClean="0">
                <a:ln>
                  <a:noFill/>
                </a:ln>
                <a:solidFill>
                  <a:srgbClr val="000000"/>
                </a:solidFill>
                <a:effectLst/>
                <a:uLnTx/>
                <a:uFillTx/>
                <a:latin typeface="Arial"/>
                <a:ea typeface="+mn-ea"/>
                <a:cs typeface="+mn-cs"/>
              </a:rPr>
              <a:t> schema </a:t>
            </a:r>
            <a:r>
              <a:rPr kumimoji="0" lang="en-US" altLang="en-US" sz="2200" b="1" i="0" u="none" strike="noStrike" kern="1200" cap="none" spc="0" normalizeH="0" baseline="0" noProof="0" dirty="0" err="1" smtClean="0">
                <a:ln>
                  <a:noFill/>
                </a:ln>
                <a:solidFill>
                  <a:srgbClr val="000000"/>
                </a:solidFill>
                <a:effectLst/>
                <a:uLnTx/>
                <a:uFillTx/>
                <a:latin typeface="Arial"/>
                <a:ea typeface="+mn-ea"/>
                <a:cs typeface="+mn-cs"/>
              </a:rPr>
              <a:t>nếu</a:t>
            </a:r>
            <a:r>
              <a:rPr kumimoji="0" lang="en-US" altLang="en-US" sz="2200" b="1" i="0" u="none" strike="noStrike" kern="1200" cap="none" spc="0" normalizeH="0" baseline="0" noProof="0" dirty="0" smtClean="0">
                <a:ln>
                  <a:noFill/>
                </a:ln>
                <a:solidFill>
                  <a:srgbClr val="000000"/>
                </a:solidFill>
                <a:effectLst/>
                <a:uLnTx/>
                <a:uFillTx/>
                <a:latin typeface="Arial"/>
                <a:ea typeface="+mn-ea"/>
                <a:cs typeface="+mn-cs"/>
              </a:rPr>
              <a:t> schema </a:t>
            </a:r>
            <a:r>
              <a:rPr kumimoji="0" lang="en-US" altLang="en-US" sz="2200" b="1" i="0" u="none" strike="noStrike" kern="1200" cap="none" spc="0" normalizeH="0" baseline="0" noProof="0" dirty="0" err="1" smtClean="0">
                <a:ln>
                  <a:noFill/>
                </a:ln>
                <a:solidFill>
                  <a:srgbClr val="000000"/>
                </a:solidFill>
                <a:effectLst/>
                <a:uLnTx/>
                <a:uFillTx/>
                <a:latin typeface="Arial"/>
                <a:ea typeface="+mn-ea"/>
                <a:cs typeface="+mn-cs"/>
              </a:rPr>
              <a:t>đó</a:t>
            </a:r>
            <a:r>
              <a:rPr kumimoji="0" lang="en-US" altLang="en-US" sz="2200" b="1" i="0" u="none" strike="noStrike" kern="1200" cap="none" spc="0" normalizeH="0" baseline="0" noProof="0" dirty="0" smtClean="0">
                <a:ln>
                  <a:noFill/>
                </a:ln>
                <a:solidFill>
                  <a:srgbClr val="000000"/>
                </a:solidFill>
                <a:effectLst/>
                <a:uLnTx/>
                <a:uFillTx/>
                <a:latin typeface="Arial"/>
                <a:ea typeface="+mn-ea"/>
                <a:cs typeface="+mn-cs"/>
              </a:rPr>
              <a:t> </a:t>
            </a:r>
            <a:r>
              <a:rPr kumimoji="0" lang="en-US" altLang="en-US" sz="2200" b="1" i="0" u="none" strike="noStrike" kern="1200" cap="none" spc="0" normalizeH="0" baseline="0" noProof="0" dirty="0" err="1" smtClean="0">
                <a:ln>
                  <a:noFill/>
                </a:ln>
                <a:solidFill>
                  <a:srgbClr val="000000"/>
                </a:solidFill>
                <a:effectLst/>
                <a:uLnTx/>
                <a:uFillTx/>
                <a:latin typeface="Arial"/>
                <a:ea typeface="+mn-ea"/>
                <a:cs typeface="+mn-cs"/>
              </a:rPr>
              <a:t>chứa</a:t>
            </a:r>
            <a:r>
              <a:rPr kumimoji="0" lang="en-US" altLang="en-US" sz="2200" b="1" i="0" u="none" strike="noStrike" kern="1200" cap="none" spc="0" normalizeH="0" baseline="0" noProof="0" dirty="0" smtClean="0">
                <a:ln>
                  <a:noFill/>
                </a:ln>
                <a:solidFill>
                  <a:srgbClr val="000000"/>
                </a:solidFill>
                <a:effectLst/>
                <a:uLnTx/>
                <a:uFillTx/>
                <a:latin typeface="Arial"/>
                <a:ea typeface="+mn-ea"/>
                <a:cs typeface="+mn-cs"/>
              </a:rPr>
              <a:t> </a:t>
            </a:r>
            <a:r>
              <a:rPr kumimoji="0" lang="en-US" altLang="en-US" sz="2200" b="1" i="0" u="none" strike="noStrike" kern="1200" cap="none" spc="0" normalizeH="0" baseline="0" noProof="0" dirty="0" err="1" smtClean="0">
                <a:ln>
                  <a:noFill/>
                </a:ln>
                <a:solidFill>
                  <a:srgbClr val="000000"/>
                </a:solidFill>
                <a:effectLst/>
                <a:uLnTx/>
                <a:uFillTx/>
                <a:latin typeface="Arial"/>
                <a:ea typeface="+mn-ea"/>
                <a:cs typeface="+mn-cs"/>
              </a:rPr>
              <a:t>các</a:t>
            </a:r>
            <a:r>
              <a:rPr kumimoji="0" lang="en-US" altLang="en-US" sz="2200" b="1" i="0" u="none" strike="noStrike" kern="1200" cap="none" spc="0" normalizeH="0" baseline="0" noProof="0" dirty="0" smtClean="0">
                <a:ln>
                  <a:noFill/>
                </a:ln>
                <a:solidFill>
                  <a:srgbClr val="000000"/>
                </a:solidFill>
                <a:effectLst/>
                <a:uLnTx/>
                <a:uFillTx/>
                <a:latin typeface="Arial"/>
                <a:ea typeface="+mn-ea"/>
                <a:cs typeface="+mn-cs"/>
              </a:rPr>
              <a:t> </a:t>
            </a:r>
            <a:r>
              <a:rPr kumimoji="0" lang="en-US" altLang="en-US" sz="2200" b="1" i="0" u="none" strike="noStrike" kern="1200" cap="none" spc="0" normalizeH="0" baseline="0" noProof="0" dirty="0" err="1" smtClean="0">
                <a:ln>
                  <a:noFill/>
                </a:ln>
                <a:solidFill>
                  <a:srgbClr val="000000"/>
                </a:solidFill>
                <a:effectLst/>
                <a:uLnTx/>
                <a:uFillTx/>
                <a:latin typeface="Arial"/>
                <a:ea typeface="+mn-ea"/>
                <a:cs typeface="+mn-cs"/>
              </a:rPr>
              <a:t>đối</a:t>
            </a:r>
            <a:r>
              <a:rPr kumimoji="0" lang="en-US" altLang="en-US" sz="2200" b="1" i="0" u="none" strike="noStrike" kern="1200" cap="none" spc="0" normalizeH="0" baseline="0" noProof="0" dirty="0" smtClean="0">
                <a:ln>
                  <a:noFill/>
                </a:ln>
                <a:solidFill>
                  <a:srgbClr val="000000"/>
                </a:solidFill>
                <a:effectLst/>
                <a:uLnTx/>
                <a:uFillTx/>
                <a:latin typeface="Arial"/>
                <a:ea typeface="+mn-ea"/>
                <a:cs typeface="+mn-cs"/>
              </a:rPr>
              <a:t> </a:t>
            </a:r>
            <a:r>
              <a:rPr kumimoji="0" lang="en-US" altLang="en-US" sz="2200" b="1" i="0" u="none" strike="noStrike" kern="1200" cap="none" spc="0" normalizeH="0" baseline="0" noProof="0" dirty="0" err="1" smtClean="0">
                <a:ln>
                  <a:noFill/>
                </a:ln>
                <a:solidFill>
                  <a:srgbClr val="000000"/>
                </a:solidFill>
                <a:effectLst/>
                <a:uLnTx/>
                <a:uFillTx/>
                <a:latin typeface="Arial"/>
                <a:ea typeface="+mn-ea"/>
                <a:cs typeface="+mn-cs"/>
              </a:rPr>
              <a:t>tượng</a:t>
            </a:r>
            <a:r>
              <a:rPr kumimoji="0" lang="en-US" altLang="en-US" sz="2200" b="1" i="0" u="none" strike="noStrike" kern="1200" cap="none" spc="0" normalizeH="0" baseline="0" noProof="0" dirty="0" smtClean="0">
                <a:ln>
                  <a:noFill/>
                </a:ln>
                <a:solidFill>
                  <a:srgbClr val="000000"/>
                </a:solidFill>
                <a:effectLst/>
                <a:uLnTx/>
                <a:uFillTx/>
                <a:latin typeface="Arial"/>
                <a:ea typeface="+mn-ea"/>
                <a:cs typeface="+mn-cs"/>
              </a:rPr>
              <a:t>.</a:t>
            </a:r>
          </a:p>
          <a:p>
            <a:pPr marL="342900" marR="0" lvl="1" indent="-228600" algn="l" defTabSz="228600" rtl="0" eaLnBrk="1" fontAlgn="base" latinLnBrk="0" hangingPunct="1">
              <a:lnSpc>
                <a:spcPct val="100000"/>
              </a:lnSpc>
              <a:spcBef>
                <a:spcPct val="20000"/>
              </a:spcBef>
              <a:spcAft>
                <a:spcPct val="0"/>
              </a:spcAft>
              <a:buClr>
                <a:srgbClr val="FF0000"/>
              </a:buClr>
              <a:buSzTx/>
              <a:buFont typeface="Arial" pitchFamily="34" charset="0"/>
              <a:buChar char="•"/>
              <a:tabLst>
                <a:tab pos="457200" algn="l"/>
                <a:tab pos="742950" algn="l"/>
              </a:tabLst>
              <a:defRPr/>
            </a:pPr>
            <a:endParaRPr kumimoji="0" lang="en-US" altLang="en-US" sz="2200" b="1" i="0" u="none" strike="noStrike" kern="1200" cap="none" spc="0" normalizeH="0" baseline="0" noProof="0" dirty="0" smtClean="0">
              <a:ln>
                <a:noFill/>
              </a:ln>
              <a:solidFill>
                <a:srgbClr val="000000"/>
              </a:solidFill>
              <a:effectLst/>
              <a:uLnTx/>
              <a:uFillTx/>
              <a:latin typeface="Arial"/>
              <a:ea typeface="+mn-ea"/>
              <a:cs typeface="+mn-cs"/>
            </a:endParaRPr>
          </a:p>
          <a:p>
            <a:pPr marL="342900" marR="0" lvl="1" indent="-228600" algn="l" defTabSz="228600" rtl="0" eaLnBrk="1" fontAlgn="base" latinLnBrk="0" hangingPunct="1">
              <a:lnSpc>
                <a:spcPct val="100000"/>
              </a:lnSpc>
              <a:spcBef>
                <a:spcPct val="20000"/>
              </a:spcBef>
              <a:spcAft>
                <a:spcPct val="0"/>
              </a:spcAft>
              <a:buClr>
                <a:srgbClr val="FF0000"/>
              </a:buClr>
              <a:buSzTx/>
              <a:buFont typeface="Arial" pitchFamily="34" charset="0"/>
              <a:buNone/>
              <a:tabLst>
                <a:tab pos="457200" algn="l"/>
                <a:tab pos="742950" algn="l"/>
              </a:tabLst>
              <a:defRPr/>
            </a:pPr>
            <a:endParaRPr kumimoji="0" lang="en-US" altLang="en-US" sz="2200" b="1" i="0" u="none" strike="noStrike" kern="1200" cap="none" spc="0" normalizeH="0" baseline="0" noProof="0" dirty="0" smtClean="0">
              <a:ln>
                <a:noFill/>
              </a:ln>
              <a:solidFill>
                <a:srgbClr val="000000"/>
              </a:solidFill>
              <a:effectLst/>
              <a:uLnTx/>
              <a:uFillTx/>
              <a:latin typeface="Arial"/>
              <a:ea typeface="+mn-ea"/>
              <a:cs typeface="+mn-cs"/>
            </a:endParaRPr>
          </a:p>
          <a:p>
            <a:pPr marL="342900" marR="0" lvl="1" indent="-228600" algn="l" defTabSz="228600" rtl="0" eaLnBrk="1" fontAlgn="base" latinLnBrk="0" hangingPunct="1">
              <a:lnSpc>
                <a:spcPct val="100000"/>
              </a:lnSpc>
              <a:spcBef>
                <a:spcPct val="20000"/>
              </a:spcBef>
              <a:spcAft>
                <a:spcPct val="0"/>
              </a:spcAft>
              <a:buClr>
                <a:srgbClr val="FF0000"/>
              </a:buClr>
              <a:buSzTx/>
              <a:buFont typeface="Arial" pitchFamily="34" charset="0"/>
              <a:buChar char="•"/>
              <a:tabLst>
                <a:tab pos="457200" algn="l"/>
                <a:tab pos="742950" algn="l"/>
              </a:tabLst>
              <a:defRPr/>
            </a:pPr>
            <a:r>
              <a:rPr kumimoji="0" lang="en-US" altLang="en-US" sz="2200" b="1" i="0" u="none" strike="noStrike" kern="1200" cap="none" spc="0" normalizeH="0" baseline="0" noProof="0" dirty="0" err="1" smtClean="0">
                <a:ln>
                  <a:noFill/>
                </a:ln>
                <a:solidFill>
                  <a:srgbClr val="000000"/>
                </a:solidFill>
                <a:effectLst/>
                <a:uLnTx/>
                <a:uFillTx/>
                <a:latin typeface="Arial"/>
                <a:ea typeface="+mn-ea"/>
                <a:cs typeface="+mn-cs"/>
              </a:rPr>
              <a:t>Các</a:t>
            </a:r>
            <a:r>
              <a:rPr kumimoji="0" lang="en-US" altLang="en-US" sz="2200" b="1" i="0" u="none" strike="noStrike" kern="1200" cap="none" spc="0" normalizeH="0" baseline="0" noProof="0" dirty="0" smtClean="0">
                <a:ln>
                  <a:noFill/>
                </a:ln>
                <a:solidFill>
                  <a:srgbClr val="000000"/>
                </a:solidFill>
                <a:effectLst/>
                <a:uLnTx/>
                <a:uFillTx/>
                <a:latin typeface="Arial"/>
                <a:ea typeface="+mn-ea"/>
                <a:cs typeface="+mn-cs"/>
              </a:rPr>
              <a:t> user </a:t>
            </a:r>
            <a:r>
              <a:rPr kumimoji="0" lang="en-US" altLang="en-US" sz="2200" b="1" i="0" u="none" strike="noStrike" kern="1200" cap="none" spc="0" normalizeH="0" baseline="0" noProof="0" dirty="0" err="1" smtClean="0">
                <a:ln>
                  <a:noFill/>
                </a:ln>
                <a:solidFill>
                  <a:srgbClr val="000000"/>
                </a:solidFill>
                <a:effectLst/>
                <a:uLnTx/>
                <a:uFillTx/>
                <a:latin typeface="Arial"/>
                <a:ea typeface="+mn-ea"/>
                <a:cs typeface="+mn-cs"/>
              </a:rPr>
              <a:t>hiện</a:t>
            </a:r>
            <a:r>
              <a:rPr kumimoji="0" lang="en-US" altLang="en-US" sz="2200" b="1" i="0" u="none" strike="noStrike" kern="1200" cap="none" spc="0" normalizeH="0" baseline="0" noProof="0" dirty="0" smtClean="0">
                <a:ln>
                  <a:noFill/>
                </a:ln>
                <a:solidFill>
                  <a:srgbClr val="000000"/>
                </a:solidFill>
                <a:effectLst/>
                <a:uLnTx/>
                <a:uFillTx/>
                <a:latin typeface="Arial"/>
                <a:ea typeface="+mn-ea"/>
                <a:cs typeface="+mn-cs"/>
              </a:rPr>
              <a:t> </a:t>
            </a:r>
            <a:r>
              <a:rPr kumimoji="0" lang="en-US" altLang="en-US" sz="2200" b="1" i="0" u="none" strike="noStrike" kern="1200" cap="none" spc="0" normalizeH="0" baseline="0" noProof="0" dirty="0" err="1" smtClean="0">
                <a:ln>
                  <a:noFill/>
                </a:ln>
                <a:solidFill>
                  <a:srgbClr val="000000"/>
                </a:solidFill>
                <a:effectLst/>
                <a:uLnTx/>
                <a:uFillTx/>
                <a:latin typeface="Arial"/>
                <a:ea typeface="+mn-ea"/>
                <a:cs typeface="+mn-cs"/>
              </a:rPr>
              <a:t>kết</a:t>
            </a:r>
            <a:r>
              <a:rPr kumimoji="0" lang="en-US" altLang="en-US" sz="2200" b="1" i="0" u="none" strike="noStrike" kern="1200" cap="none" spc="0" normalizeH="0" baseline="0" noProof="0" dirty="0" smtClean="0">
                <a:ln>
                  <a:noFill/>
                </a:ln>
                <a:solidFill>
                  <a:srgbClr val="000000"/>
                </a:solidFill>
                <a:effectLst/>
                <a:uLnTx/>
                <a:uFillTx/>
                <a:latin typeface="Arial"/>
                <a:ea typeface="+mn-ea"/>
                <a:cs typeface="+mn-cs"/>
              </a:rPr>
              <a:t> </a:t>
            </a:r>
            <a:r>
              <a:rPr kumimoji="0" lang="en-US" altLang="en-US" sz="2200" b="1" i="0" u="none" strike="noStrike" kern="1200" cap="none" spc="0" normalizeH="0" baseline="0" noProof="0" dirty="0" err="1" smtClean="0">
                <a:ln>
                  <a:noFill/>
                </a:ln>
                <a:solidFill>
                  <a:srgbClr val="000000"/>
                </a:solidFill>
                <a:effectLst/>
                <a:uLnTx/>
                <a:uFillTx/>
                <a:latin typeface="Arial"/>
                <a:ea typeface="+mn-ea"/>
                <a:cs typeface="+mn-cs"/>
              </a:rPr>
              <a:t>nối</a:t>
            </a:r>
            <a:r>
              <a:rPr kumimoji="0" lang="en-US" altLang="en-US" sz="2200" b="1" i="0" u="none" strike="noStrike" kern="1200" cap="none" spc="0" normalizeH="0" baseline="0" noProof="0" dirty="0" smtClean="0">
                <a:ln>
                  <a:noFill/>
                </a:ln>
                <a:solidFill>
                  <a:srgbClr val="000000"/>
                </a:solidFill>
                <a:effectLst/>
                <a:uLnTx/>
                <a:uFillTx/>
                <a:latin typeface="Arial"/>
                <a:ea typeface="+mn-ea"/>
                <a:cs typeface="+mn-cs"/>
              </a:rPr>
              <a:t> </a:t>
            </a:r>
            <a:r>
              <a:rPr kumimoji="0" lang="en-US" altLang="en-US" sz="2200" b="1" i="0" u="none" strike="noStrike" kern="1200" cap="none" spc="0" normalizeH="0" baseline="0" noProof="0" dirty="0" err="1" smtClean="0">
                <a:ln>
                  <a:noFill/>
                </a:ln>
                <a:solidFill>
                  <a:srgbClr val="000000"/>
                </a:solidFill>
                <a:effectLst/>
                <a:uLnTx/>
                <a:uFillTx/>
                <a:latin typeface="Arial"/>
                <a:ea typeface="+mn-ea"/>
                <a:cs typeface="+mn-cs"/>
              </a:rPr>
              <a:t>với</a:t>
            </a:r>
            <a:r>
              <a:rPr kumimoji="0" lang="en-US" altLang="en-US" sz="2200" b="1" i="0" u="none" strike="noStrike" kern="1200" cap="none" spc="0" normalizeH="0" baseline="0" noProof="0" dirty="0" smtClean="0">
                <a:ln>
                  <a:noFill/>
                </a:ln>
                <a:solidFill>
                  <a:srgbClr val="000000"/>
                </a:solidFill>
                <a:effectLst/>
                <a:uLnTx/>
                <a:uFillTx/>
                <a:latin typeface="Arial"/>
                <a:ea typeface="+mn-ea"/>
                <a:cs typeface="+mn-cs"/>
              </a:rPr>
              <a:t> Oracle server </a:t>
            </a:r>
            <a:r>
              <a:rPr kumimoji="0" lang="en-US" altLang="en-US" sz="2200" b="1" i="0" u="none" strike="noStrike" kern="1200" cap="none" spc="0" normalizeH="0" baseline="0" noProof="0" dirty="0" err="1" smtClean="0">
                <a:ln>
                  <a:noFill/>
                </a:ln>
                <a:solidFill>
                  <a:srgbClr val="000000"/>
                </a:solidFill>
                <a:effectLst/>
                <a:uLnTx/>
                <a:uFillTx/>
                <a:latin typeface="Arial"/>
                <a:ea typeface="+mn-ea"/>
                <a:cs typeface="+mn-cs"/>
              </a:rPr>
              <a:t>thì</a:t>
            </a:r>
            <a:r>
              <a:rPr kumimoji="0" lang="en-US" altLang="en-US" sz="2200" b="1" i="0" u="none" strike="noStrike" kern="1200" cap="none" spc="0" normalizeH="0" baseline="0" noProof="0" dirty="0" smtClean="0">
                <a:ln>
                  <a:noFill/>
                </a:ln>
                <a:solidFill>
                  <a:srgbClr val="000000"/>
                </a:solidFill>
                <a:effectLst/>
                <a:uLnTx/>
                <a:uFillTx/>
                <a:latin typeface="Arial"/>
                <a:ea typeface="+mn-ea"/>
                <a:cs typeface="+mn-cs"/>
              </a:rPr>
              <a:t> </a:t>
            </a:r>
            <a:r>
              <a:rPr kumimoji="0" lang="en-US" altLang="en-US" sz="2200" b="1" i="0" u="none" strike="noStrike" kern="1200" cap="none" spc="0" normalizeH="0" baseline="0" noProof="0" dirty="0" err="1" smtClean="0">
                <a:ln>
                  <a:noFill/>
                </a:ln>
                <a:solidFill>
                  <a:srgbClr val="000000"/>
                </a:solidFill>
                <a:effectLst/>
                <a:uLnTx/>
                <a:uFillTx/>
                <a:latin typeface="Arial"/>
                <a:ea typeface="+mn-ea"/>
                <a:cs typeface="+mn-cs"/>
              </a:rPr>
              <a:t>không</a:t>
            </a:r>
            <a:r>
              <a:rPr kumimoji="0" lang="en-US" altLang="en-US" sz="2200" b="1" i="0" u="none" strike="noStrike" kern="1200" cap="none" spc="0" normalizeH="0" baseline="0" noProof="0" dirty="0" smtClean="0">
                <a:ln>
                  <a:noFill/>
                </a:ln>
                <a:solidFill>
                  <a:srgbClr val="000000"/>
                </a:solidFill>
                <a:effectLst/>
                <a:uLnTx/>
                <a:uFillTx/>
                <a:latin typeface="Arial"/>
                <a:ea typeface="+mn-ea"/>
                <a:cs typeface="+mn-cs"/>
              </a:rPr>
              <a:t> </a:t>
            </a:r>
            <a:r>
              <a:rPr kumimoji="0" lang="en-US" altLang="en-US" sz="2200" b="1" i="0" u="none" strike="noStrike" kern="1200" cap="none" spc="0" normalizeH="0" baseline="0" noProof="0" dirty="0" err="1" smtClean="0">
                <a:ln>
                  <a:noFill/>
                </a:ln>
                <a:solidFill>
                  <a:srgbClr val="000000"/>
                </a:solidFill>
                <a:effectLst/>
                <a:uLnTx/>
                <a:uFillTx/>
                <a:latin typeface="Arial"/>
                <a:ea typeface="+mn-ea"/>
                <a:cs typeface="+mn-cs"/>
              </a:rPr>
              <a:t>thể</a:t>
            </a:r>
            <a:r>
              <a:rPr kumimoji="0" lang="en-US" altLang="en-US" sz="2200" b="1" i="0" u="none" strike="noStrike" kern="1200" cap="none" spc="0" normalizeH="0" baseline="0" noProof="0" dirty="0" smtClean="0">
                <a:ln>
                  <a:noFill/>
                </a:ln>
                <a:solidFill>
                  <a:srgbClr val="000000"/>
                </a:solidFill>
                <a:effectLst/>
                <a:uLnTx/>
                <a:uFillTx/>
                <a:latin typeface="Arial"/>
                <a:ea typeface="+mn-ea"/>
                <a:cs typeface="+mn-cs"/>
              </a:rPr>
              <a:t> </a:t>
            </a:r>
            <a:r>
              <a:rPr kumimoji="0" lang="en-US" altLang="en-US" sz="2200" b="1" i="0" u="none" strike="noStrike" kern="1200" cap="none" spc="0" normalizeH="0" baseline="0" noProof="0" dirty="0" err="1" smtClean="0">
                <a:ln>
                  <a:noFill/>
                </a:ln>
                <a:solidFill>
                  <a:srgbClr val="000000"/>
                </a:solidFill>
                <a:effectLst/>
                <a:uLnTx/>
                <a:uFillTx/>
                <a:latin typeface="Arial"/>
                <a:ea typeface="+mn-ea"/>
                <a:cs typeface="+mn-cs"/>
              </a:rPr>
              <a:t>hủy</a:t>
            </a:r>
            <a:r>
              <a:rPr kumimoji="0" lang="en-US" altLang="en-US" sz="2200" b="1" i="0" u="none" strike="noStrike" kern="1200" cap="none" spc="0" normalizeH="0" baseline="0" noProof="0" dirty="0" smtClean="0">
                <a:ln>
                  <a:noFill/>
                </a:ln>
                <a:solidFill>
                  <a:srgbClr val="000000"/>
                </a:solidFill>
                <a:effectLst/>
                <a:uLnTx/>
                <a:uFillTx/>
                <a:latin typeface="Arial"/>
                <a:ea typeface="+mn-ea"/>
                <a:cs typeface="+mn-cs"/>
              </a:rPr>
              <a:t> </a:t>
            </a:r>
            <a:r>
              <a:rPr kumimoji="0" lang="en-US" altLang="en-US" sz="2200" b="1" i="0" u="none" strike="noStrike" kern="1200" cap="none" spc="0" normalizeH="0" baseline="0" noProof="0" dirty="0" err="1" smtClean="0">
                <a:ln>
                  <a:noFill/>
                </a:ln>
                <a:solidFill>
                  <a:srgbClr val="000000"/>
                </a:solidFill>
                <a:effectLst/>
                <a:uLnTx/>
                <a:uFillTx/>
                <a:latin typeface="Arial"/>
                <a:ea typeface="+mn-ea"/>
                <a:cs typeface="+mn-cs"/>
              </a:rPr>
              <a:t>bỏ</a:t>
            </a:r>
            <a:r>
              <a:rPr kumimoji="0" lang="en-US" altLang="en-US" sz="2200" b="1" i="0" u="none" strike="noStrike" kern="1200" cap="none" spc="0" normalizeH="0" baseline="0" noProof="0" dirty="0" smtClean="0">
                <a:ln>
                  <a:noFill/>
                </a:ln>
                <a:solidFill>
                  <a:srgbClr val="000000"/>
                </a:solidFill>
                <a:effectLst/>
                <a:uLnTx/>
                <a:uFillTx/>
                <a:latin typeface="Arial"/>
                <a:ea typeface="+mn-ea"/>
                <a:cs typeface="+mn-cs"/>
              </a:rPr>
              <a:t>.</a:t>
            </a:r>
          </a:p>
        </p:txBody>
      </p:sp>
      <p:sp>
        <p:nvSpPr>
          <p:cNvPr id="31" name="Rectangle 6"/>
          <p:cNvSpPr>
            <a:spLocks noChangeArrowheads="1"/>
          </p:cNvSpPr>
          <p:nvPr/>
        </p:nvSpPr>
        <p:spPr bwMode="auto">
          <a:xfrm>
            <a:off x="822325" y="2451100"/>
            <a:ext cx="7727950" cy="4387850"/>
          </a:xfrm>
          <a:prstGeom prst="rect">
            <a:avLst/>
          </a:prstGeom>
          <a:noFill/>
          <a:ln>
            <a:noFill/>
          </a:ln>
          <a:effectLst>
            <a:outerShdw dist="53882"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p>
            <a:pPr marL="0" marR="0" lvl="0" indent="0" defTabSz="346075" eaLnBrk="1" fontAlgn="auto" latinLnBrk="0" hangingPunct="1">
              <a:lnSpc>
                <a:spcPct val="95000"/>
              </a:lnSpc>
              <a:spcBef>
                <a:spcPct val="35000"/>
              </a:spcBef>
              <a:spcAft>
                <a:spcPts val="0"/>
              </a:spcAft>
              <a:buClrTx/>
              <a:buSzTx/>
              <a:buFontTx/>
              <a:buNone/>
              <a:tabLst>
                <a:tab pos="571500" algn="l"/>
              </a:tabLst>
              <a:defRPr/>
            </a:pPr>
            <a:endParaRPr kumimoji="0" lang="en-US" altLang="en-US" sz="2800" b="0" i="0" u="none" strike="noStrike" kern="0" cap="none" spc="0" normalizeH="0" baseline="0" noProof="0" smtClean="0">
              <a:ln>
                <a:noFill/>
              </a:ln>
              <a:solidFill>
                <a:srgbClr val="F8F8D3"/>
              </a:solidFill>
              <a:effectLst/>
              <a:uLnTx/>
              <a:uFillTx/>
            </a:endParaRPr>
          </a:p>
          <a:p>
            <a:pPr marL="0" marR="0" lvl="0" indent="0" defTabSz="346075" eaLnBrk="1" fontAlgn="auto" latinLnBrk="0" hangingPunct="1">
              <a:lnSpc>
                <a:spcPct val="95000"/>
              </a:lnSpc>
              <a:spcBef>
                <a:spcPct val="35000"/>
              </a:spcBef>
              <a:spcAft>
                <a:spcPts val="0"/>
              </a:spcAft>
              <a:buClrTx/>
              <a:buSzTx/>
              <a:buFontTx/>
              <a:buNone/>
              <a:tabLst>
                <a:tab pos="571500" algn="l"/>
              </a:tabLst>
              <a:defRPr/>
            </a:pPr>
            <a:endParaRPr kumimoji="0" lang="en-US" altLang="en-US" sz="2800" b="0" i="0" u="none" strike="noStrike" kern="0" cap="none" spc="0" normalizeH="0" baseline="0" noProof="0" smtClean="0">
              <a:ln>
                <a:noFill/>
              </a:ln>
              <a:solidFill>
                <a:srgbClr val="F8F8D3"/>
              </a:solidFill>
              <a:effectLst/>
              <a:uLnTx/>
              <a:uFillTx/>
            </a:endParaRPr>
          </a:p>
          <a:p>
            <a:pPr marL="0" marR="0" lvl="0" indent="0" defTabSz="346075" eaLnBrk="1" fontAlgn="auto" latinLnBrk="0" hangingPunct="1">
              <a:lnSpc>
                <a:spcPct val="95000"/>
              </a:lnSpc>
              <a:spcBef>
                <a:spcPct val="35000"/>
              </a:spcBef>
              <a:spcAft>
                <a:spcPts val="0"/>
              </a:spcAft>
              <a:buClrTx/>
              <a:buSzTx/>
              <a:buFontTx/>
              <a:buNone/>
              <a:tabLst>
                <a:tab pos="571500" algn="l"/>
              </a:tabLst>
              <a:defRPr/>
            </a:pPr>
            <a:endParaRPr kumimoji="0" lang="en-US" altLang="en-US" sz="2800" b="0" i="0" u="none" strike="noStrike" kern="0" cap="none" spc="0" normalizeH="0" baseline="0" noProof="0" smtClean="0">
              <a:ln>
                <a:noFill/>
              </a:ln>
              <a:solidFill>
                <a:srgbClr val="F8F8D3"/>
              </a:solidFill>
              <a:effectLst/>
              <a:uLnTx/>
              <a:uFillTx/>
            </a:endParaRPr>
          </a:p>
          <a:p>
            <a:pPr marL="0" marR="0" lvl="0" indent="0" defTabSz="346075" eaLnBrk="1" fontAlgn="auto" latinLnBrk="0" hangingPunct="1">
              <a:lnSpc>
                <a:spcPct val="95000"/>
              </a:lnSpc>
              <a:spcBef>
                <a:spcPct val="35000"/>
              </a:spcBef>
              <a:spcAft>
                <a:spcPts val="0"/>
              </a:spcAft>
              <a:buClrTx/>
              <a:buSzTx/>
              <a:buFontTx/>
              <a:buNone/>
              <a:tabLst>
                <a:tab pos="571500" algn="l"/>
              </a:tabLst>
              <a:defRPr/>
            </a:pPr>
            <a:endParaRPr kumimoji="0" lang="en-US" altLang="en-US" sz="2800" b="0" i="0" u="none" strike="noStrike" kern="0" cap="none" spc="0" normalizeH="0" baseline="0" noProof="0" smtClean="0">
              <a:ln>
                <a:noFill/>
              </a:ln>
              <a:solidFill>
                <a:srgbClr val="F8F8D3"/>
              </a:solidFill>
              <a:effectLst/>
              <a:uLnTx/>
              <a:uFillTx/>
            </a:endParaRPr>
          </a:p>
          <a:p>
            <a:pPr marL="0" marR="0" lvl="0" indent="0" defTabSz="346075" eaLnBrk="1" fontAlgn="auto" latinLnBrk="0" hangingPunct="1">
              <a:lnSpc>
                <a:spcPct val="95000"/>
              </a:lnSpc>
              <a:spcBef>
                <a:spcPct val="35000"/>
              </a:spcBef>
              <a:spcAft>
                <a:spcPts val="0"/>
              </a:spcAft>
              <a:buClrTx/>
              <a:buSzTx/>
              <a:buFontTx/>
              <a:buNone/>
              <a:tabLst>
                <a:tab pos="571500" algn="l"/>
              </a:tabLst>
              <a:defRPr/>
            </a:pPr>
            <a:endParaRPr kumimoji="0" lang="en-US" altLang="en-US" sz="2800" b="0" i="0" u="none" strike="noStrike" kern="0" cap="none" spc="0" normalizeH="0" baseline="0" noProof="0" smtClean="0">
              <a:ln>
                <a:noFill/>
              </a:ln>
              <a:solidFill>
                <a:srgbClr val="F8F8D3"/>
              </a:solidFill>
              <a:effectLst/>
              <a:uLnTx/>
              <a:uFillTx/>
            </a:endParaRPr>
          </a:p>
          <a:p>
            <a:pPr marL="0" marR="0" lvl="0" indent="0" defTabSz="346075" eaLnBrk="1" fontAlgn="auto" latinLnBrk="0" hangingPunct="1">
              <a:lnSpc>
                <a:spcPct val="95000"/>
              </a:lnSpc>
              <a:spcBef>
                <a:spcPct val="35000"/>
              </a:spcBef>
              <a:spcAft>
                <a:spcPts val="0"/>
              </a:spcAft>
              <a:buClrTx/>
              <a:buSzTx/>
              <a:buFontTx/>
              <a:buNone/>
              <a:tabLst>
                <a:tab pos="571500" algn="l"/>
              </a:tabLst>
              <a:defRPr/>
            </a:pPr>
            <a:endParaRPr kumimoji="0" lang="en-US" altLang="en-US" sz="2800" b="0" i="0" u="none" strike="noStrike" kern="0" cap="none" spc="0" normalizeH="0" baseline="0" noProof="0" smtClean="0">
              <a:ln>
                <a:noFill/>
              </a:ln>
              <a:solidFill>
                <a:srgbClr val="F8F8D3"/>
              </a:solidFill>
              <a:effectLst/>
              <a:uLnTx/>
              <a:uFillTx/>
            </a:endParaRPr>
          </a:p>
          <a:p>
            <a:pPr marL="0" marR="0" lvl="0" indent="0" defTabSz="346075" eaLnBrk="1" fontAlgn="auto" latinLnBrk="0" hangingPunct="1">
              <a:lnSpc>
                <a:spcPct val="95000"/>
              </a:lnSpc>
              <a:spcBef>
                <a:spcPct val="35000"/>
              </a:spcBef>
              <a:spcAft>
                <a:spcPts val="0"/>
              </a:spcAft>
              <a:buClrTx/>
              <a:buSzTx/>
              <a:buFontTx/>
              <a:buNone/>
              <a:tabLst>
                <a:tab pos="571500" algn="l"/>
              </a:tabLst>
              <a:defRPr/>
            </a:pPr>
            <a:endParaRPr kumimoji="0" lang="en-US" altLang="en-US" sz="2800" b="0" i="0" u="none" strike="noStrike" kern="0" cap="none" spc="0" normalizeH="0" baseline="0" noProof="0" smtClean="0">
              <a:ln>
                <a:noFill/>
              </a:ln>
              <a:solidFill>
                <a:srgbClr val="F8F8D3"/>
              </a:solidFill>
              <a:effectLst/>
              <a:uLnTx/>
              <a:uFillTx/>
            </a:endParaRPr>
          </a:p>
          <a:p>
            <a:pPr marL="0" marR="0" lvl="0" indent="0" defTabSz="346075" eaLnBrk="1" fontAlgn="auto" latinLnBrk="0" hangingPunct="1">
              <a:lnSpc>
                <a:spcPct val="95000"/>
              </a:lnSpc>
              <a:spcBef>
                <a:spcPct val="35000"/>
              </a:spcBef>
              <a:spcAft>
                <a:spcPts val="0"/>
              </a:spcAft>
              <a:buClrTx/>
              <a:buSzTx/>
              <a:buFontTx/>
              <a:buNone/>
              <a:tabLst>
                <a:tab pos="571500" algn="l"/>
              </a:tabLst>
              <a:defRPr/>
            </a:pPr>
            <a:endParaRPr kumimoji="0" lang="en-US" altLang="en-US" sz="2800" b="0" i="0" u="none" strike="noStrike" kern="0" cap="none" spc="0" normalizeH="0" baseline="0" noProof="0" smtClean="0">
              <a:ln>
                <a:noFill/>
              </a:ln>
              <a:solidFill>
                <a:srgbClr val="F8F8D3"/>
              </a:solidFill>
              <a:effectLst/>
              <a:uLnTx/>
              <a:uFillTx/>
            </a:endParaRPr>
          </a:p>
        </p:txBody>
      </p:sp>
      <p:sp>
        <p:nvSpPr>
          <p:cNvPr id="32" name="Rectangle 7"/>
          <p:cNvSpPr>
            <a:spLocks noChangeArrowheads="1"/>
          </p:cNvSpPr>
          <p:nvPr/>
        </p:nvSpPr>
        <p:spPr bwMode="auto">
          <a:xfrm>
            <a:off x="889000" y="901700"/>
            <a:ext cx="7637463" cy="814388"/>
          </a:xfrm>
          <a:prstGeom prst="rect">
            <a:avLst/>
          </a:prstGeom>
          <a:noFill/>
          <a:ln>
            <a:noFill/>
          </a:ln>
          <a:effectLst>
            <a:outerShdw dist="53882"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
                <a:srgbClr val="000000"/>
              </a:buClr>
              <a:buSzTx/>
              <a:buFont typeface="Arial" pitchFamily="34" charset="0"/>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33" name="Rectangle 8"/>
          <p:cNvSpPr>
            <a:spLocks noChangeArrowheads="1"/>
          </p:cNvSpPr>
          <p:nvPr/>
        </p:nvSpPr>
        <p:spPr bwMode="blackGray">
          <a:xfrm>
            <a:off x="2269651" y="1969864"/>
            <a:ext cx="7183438" cy="471488"/>
          </a:xfrm>
          <a:prstGeom prst="rect">
            <a:avLst/>
          </a:prstGeom>
          <a:solidFill>
            <a:srgbClr val="DDDDDD"/>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chemeClr val="bg2"/>
                  </a:outerShdw>
                </a:effectLst>
              </a14:hiddenEffects>
            </a:ext>
          </a:extLst>
        </p:spPr>
        <p:txBody>
          <a:bodyPr lIns="92075" tIns="46038" rIns="92075" bIns="46038">
            <a:spAutoFit/>
          </a:bodyPr>
          <a:lstStyle/>
          <a:p>
            <a:pPr marL="0" marR="0" lvl="0" indent="0" defTabSz="400050" eaLnBrk="1" fontAlgn="auto" latinLnBrk="0" hangingPunct="1">
              <a:lnSpc>
                <a:spcPct val="115000"/>
              </a:lnSpc>
              <a:spcBef>
                <a:spcPts val="0"/>
              </a:spcBef>
              <a:spcAft>
                <a:spcPts val="0"/>
              </a:spcAft>
              <a:buClrTx/>
              <a:buSzTx/>
              <a:buFontTx/>
              <a:buNone/>
              <a:tabLst>
                <a:tab pos="400050" algn="r"/>
                <a:tab pos="673100" algn="l"/>
              </a:tabLst>
              <a:defRPr/>
            </a:pPr>
            <a:r>
              <a:rPr kumimoji="0" lang="en-US" altLang="en-US" sz="2000" b="0" i="0" u="none" strike="noStrike" kern="0" cap="none" spc="0" normalizeH="0" baseline="0" noProof="0" smtClean="0">
                <a:ln>
                  <a:noFill/>
                </a:ln>
                <a:solidFill>
                  <a:srgbClr val="000000"/>
                </a:solidFill>
                <a:effectLst/>
                <a:uLnTx/>
                <a:uFillTx/>
                <a:latin typeface="Courier New" pitchFamily="49" charset="0"/>
              </a:rPr>
              <a:t>DROP USER aaron;</a:t>
            </a:r>
          </a:p>
        </p:txBody>
      </p:sp>
      <p:sp>
        <p:nvSpPr>
          <p:cNvPr id="34" name="Rectangle 9"/>
          <p:cNvSpPr>
            <a:spLocks noChangeArrowheads="1"/>
          </p:cNvSpPr>
          <p:nvPr/>
        </p:nvSpPr>
        <p:spPr bwMode="blackGray">
          <a:xfrm>
            <a:off x="2339501" y="3530377"/>
            <a:ext cx="7158038" cy="471487"/>
          </a:xfrm>
          <a:prstGeom prst="rect">
            <a:avLst/>
          </a:prstGeom>
          <a:solidFill>
            <a:srgbClr val="DDDDDD"/>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chemeClr val="bg2"/>
                  </a:outerShdw>
                </a:effectLst>
              </a14:hiddenEffects>
            </a:ext>
          </a:extLst>
        </p:spPr>
        <p:txBody>
          <a:bodyPr lIns="92075" tIns="46038" rIns="92075" bIns="46038">
            <a:spAutoFit/>
          </a:bodyPr>
          <a:lstStyle/>
          <a:p>
            <a:pPr marL="0" marR="0" lvl="0" indent="0" defTabSz="400050" eaLnBrk="1" fontAlgn="auto" latinLnBrk="0" hangingPunct="1">
              <a:lnSpc>
                <a:spcPct val="115000"/>
              </a:lnSpc>
              <a:spcBef>
                <a:spcPts val="0"/>
              </a:spcBef>
              <a:spcAft>
                <a:spcPts val="0"/>
              </a:spcAft>
              <a:buClrTx/>
              <a:buSzTx/>
              <a:buFontTx/>
              <a:buNone/>
              <a:tabLst>
                <a:tab pos="400050" algn="r"/>
                <a:tab pos="673100" algn="l"/>
              </a:tabLst>
              <a:defRPr/>
            </a:pPr>
            <a:r>
              <a:rPr kumimoji="0" lang="en-US" altLang="en-US" sz="2000" b="0" i="0" u="none" strike="noStrike" kern="0" cap="none" spc="0" normalizeH="0" baseline="0" noProof="0" smtClean="0">
                <a:ln>
                  <a:noFill/>
                </a:ln>
                <a:solidFill>
                  <a:srgbClr val="000000"/>
                </a:solidFill>
                <a:effectLst/>
                <a:uLnTx/>
                <a:uFillTx/>
                <a:latin typeface="Courier New" pitchFamily="49" charset="0"/>
              </a:rPr>
              <a:t>DROP USER aaron CASCADE;</a:t>
            </a:r>
          </a:p>
        </p:txBody>
      </p:sp>
    </p:spTree>
    <p:extLst>
      <p:ext uri="{BB962C8B-B14F-4D97-AF65-F5344CB8AC3E}">
        <p14:creationId xmlns:p14="http://schemas.microsoft.com/office/powerpoint/2010/main" val="26707103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lgn="ctr"/>
            <a:r>
              <a:rPr lang="en-US" altLang="en-US" dirty="0" err="1">
                <a:latin typeface="Arial"/>
              </a:rPr>
              <a:t>Lấy</a:t>
            </a:r>
            <a:r>
              <a:rPr lang="en-US" altLang="en-US" dirty="0">
                <a:latin typeface="Arial"/>
              </a:rPr>
              <a:t> </a:t>
            </a:r>
            <a:r>
              <a:rPr lang="en-US" altLang="en-US" dirty="0" err="1">
                <a:latin typeface="Arial"/>
              </a:rPr>
              <a:t>thông</a:t>
            </a:r>
            <a:r>
              <a:rPr lang="en-US" altLang="en-US" dirty="0">
                <a:latin typeface="Arial"/>
              </a:rPr>
              <a:t> tin User </a:t>
            </a:r>
            <a:endParaRPr lang="en-US" dirty="0"/>
          </a:p>
        </p:txBody>
      </p:sp>
      <p:sp>
        <p:nvSpPr>
          <p:cNvPr id="4" name="Rectangle 3"/>
          <p:cNvSpPr txBox="1">
            <a:spLocks noChangeArrowheads="1"/>
          </p:cNvSpPr>
          <p:nvPr/>
        </p:nvSpPr>
        <p:spPr bwMode="auto">
          <a:xfrm>
            <a:off x="863600" y="1229247"/>
            <a:ext cx="9768006" cy="1582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spAutoFit/>
          </a:bodyPr>
          <a:lstStyle>
            <a:lvl1pPr marL="342900" indent="-342900" algn="l" defTabSz="228600" rtl="0" eaLnBrk="0" fontAlgn="base" hangingPunct="0">
              <a:spcBef>
                <a:spcPct val="20000"/>
              </a:spcBef>
              <a:spcAft>
                <a:spcPct val="0"/>
              </a:spcAft>
              <a:buClr>
                <a:srgbClr val="000000"/>
              </a:buClr>
              <a:buFont typeface="Arial" pitchFamily="34" charset="0"/>
              <a:tabLst>
                <a:tab pos="457200" algn="l"/>
                <a:tab pos="742950" algn="l"/>
              </a:tabLst>
              <a:defRPr sz="2200" b="1" kern="1200">
                <a:solidFill>
                  <a:schemeClr val="tx1"/>
                </a:solidFill>
                <a:latin typeface="+mn-lt"/>
                <a:ea typeface="+mn-ea"/>
                <a:cs typeface="+mn-cs"/>
              </a:defRPr>
            </a:lvl1pPr>
            <a:lvl2pPr marL="342900" indent="-228600" algn="l" defTabSz="228600" rtl="0" eaLnBrk="0" fontAlgn="base" hangingPunct="0">
              <a:spcBef>
                <a:spcPct val="20000"/>
              </a:spcBef>
              <a:spcAft>
                <a:spcPct val="0"/>
              </a:spcAft>
              <a:buClr>
                <a:srgbClr val="FF0000"/>
              </a:buClr>
              <a:buFont typeface="Arial" pitchFamily="34" charset="0"/>
              <a:buChar char="•"/>
              <a:tabLst>
                <a:tab pos="457200" algn="l"/>
                <a:tab pos="742950" algn="l"/>
              </a:tabLst>
              <a:defRPr sz="2200" b="1" kern="1200">
                <a:solidFill>
                  <a:schemeClr val="tx1"/>
                </a:solidFill>
                <a:latin typeface="+mn-lt"/>
                <a:ea typeface="+mn-ea"/>
                <a:cs typeface="+mn-cs"/>
              </a:defRPr>
            </a:lvl2pPr>
            <a:lvl3pPr marL="685800" indent="-228600" algn="l" defTabSz="228600" rtl="0" eaLnBrk="0" fontAlgn="base" hangingPunct="0">
              <a:spcBef>
                <a:spcPct val="20000"/>
              </a:spcBef>
              <a:spcAft>
                <a:spcPct val="0"/>
              </a:spcAft>
              <a:buClr>
                <a:srgbClr val="FF0000"/>
              </a:buClr>
              <a:buFont typeface="Arial" pitchFamily="34" charset="0"/>
              <a:buChar char="–"/>
              <a:tabLst>
                <a:tab pos="457200" algn="l"/>
                <a:tab pos="742950" algn="l"/>
              </a:tabLst>
              <a:defRPr sz="2000" b="1" kern="1200">
                <a:solidFill>
                  <a:schemeClr val="tx1"/>
                </a:solidFill>
                <a:latin typeface="+mn-lt"/>
                <a:ea typeface="+mn-ea"/>
                <a:cs typeface="+mn-cs"/>
              </a:defRPr>
            </a:lvl3pPr>
            <a:lvl4pPr marL="914400" indent="457200" algn="l" defTabSz="228600" rtl="0" eaLnBrk="0" fontAlgn="base" hangingPunct="0">
              <a:spcBef>
                <a:spcPct val="20000"/>
              </a:spcBef>
              <a:spcAft>
                <a:spcPct val="0"/>
              </a:spcAft>
              <a:buClr>
                <a:srgbClr val="000000"/>
              </a:buClr>
              <a:buFont typeface="Arial" pitchFamily="34" charset="0"/>
              <a:tabLst>
                <a:tab pos="457200" algn="l"/>
                <a:tab pos="742950" algn="l"/>
              </a:tabLst>
              <a:defRPr sz="2000" b="1" kern="1200">
                <a:solidFill>
                  <a:srgbClr val="FF0000"/>
                </a:solidFill>
                <a:latin typeface="+mn-lt"/>
                <a:ea typeface="+mn-ea"/>
                <a:cs typeface="+mn-cs"/>
              </a:defRPr>
            </a:lvl4pPr>
            <a:lvl5pPr marL="1143000" indent="685800" algn="l" defTabSz="228600" rtl="0" eaLnBrk="0" fontAlgn="base" hangingPunct="0">
              <a:spcBef>
                <a:spcPct val="20000"/>
              </a:spcBef>
              <a:spcAft>
                <a:spcPct val="0"/>
              </a:spcAft>
              <a:buClr>
                <a:srgbClr val="000000"/>
              </a:buClr>
              <a:buFont typeface="Arial" pitchFamily="34" charset="0"/>
              <a:tabLst>
                <a:tab pos="457200" algn="l"/>
                <a:tab pos="742950" algn="l"/>
              </a:tabLst>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tab pos="457200" algn="l"/>
                <a:tab pos="742950" algn="l"/>
              </a:tabLst>
              <a:defRPr/>
            </a:pPr>
            <a:r>
              <a:rPr kumimoji="0" lang="en-US" altLang="en-US" sz="2200" b="1" i="0" u="none" strike="noStrike" kern="1200" cap="none" spc="0" normalizeH="0" baseline="0" noProof="0" dirty="0" err="1" smtClean="0">
                <a:ln>
                  <a:noFill/>
                </a:ln>
                <a:solidFill>
                  <a:srgbClr val="000000"/>
                </a:solidFill>
                <a:effectLst/>
                <a:uLnTx/>
                <a:uFillTx/>
                <a:latin typeface="Arial"/>
                <a:ea typeface="+mn-ea"/>
                <a:cs typeface="+mn-cs"/>
              </a:rPr>
              <a:t>Thông</a:t>
            </a:r>
            <a:r>
              <a:rPr kumimoji="0" lang="en-US" altLang="en-US" sz="2200" b="1" i="0" u="none" strike="noStrike" kern="1200" cap="none" spc="0" normalizeH="0" baseline="0" noProof="0" dirty="0" smtClean="0">
                <a:ln>
                  <a:noFill/>
                </a:ln>
                <a:solidFill>
                  <a:srgbClr val="000000"/>
                </a:solidFill>
                <a:effectLst/>
                <a:uLnTx/>
                <a:uFillTx/>
                <a:latin typeface="Arial"/>
                <a:ea typeface="+mn-ea"/>
                <a:cs typeface="+mn-cs"/>
              </a:rPr>
              <a:t> tin </a:t>
            </a:r>
            <a:r>
              <a:rPr kumimoji="0" lang="en-US" altLang="en-US" sz="2200" b="1" i="0" u="none" strike="noStrike" kern="1200" cap="none" spc="0" normalizeH="0" baseline="0" noProof="0" dirty="0" err="1" smtClean="0">
                <a:ln>
                  <a:noFill/>
                </a:ln>
                <a:solidFill>
                  <a:srgbClr val="000000"/>
                </a:solidFill>
                <a:effectLst/>
                <a:uLnTx/>
                <a:uFillTx/>
                <a:latin typeface="Arial"/>
                <a:ea typeface="+mn-ea"/>
                <a:cs typeface="+mn-cs"/>
              </a:rPr>
              <a:t>về</a:t>
            </a:r>
            <a:r>
              <a:rPr kumimoji="0" lang="en-US" altLang="en-US" sz="2200" b="1" i="0" u="none" strike="noStrike" kern="1200" cap="none" spc="0" normalizeH="0" baseline="0" noProof="0" dirty="0" smtClean="0">
                <a:ln>
                  <a:noFill/>
                </a:ln>
                <a:solidFill>
                  <a:srgbClr val="000000"/>
                </a:solidFill>
                <a:effectLst/>
                <a:uLnTx/>
                <a:uFillTx/>
                <a:latin typeface="Arial"/>
                <a:ea typeface="+mn-ea"/>
                <a:cs typeface="+mn-cs"/>
              </a:rPr>
              <a:t> user </a:t>
            </a:r>
            <a:r>
              <a:rPr kumimoji="0" lang="en-US" altLang="en-US" sz="2200" b="1" i="0" u="none" strike="noStrike" kern="1200" cap="none" spc="0" normalizeH="0" baseline="0" noProof="0" dirty="0" err="1" smtClean="0">
                <a:ln>
                  <a:noFill/>
                </a:ln>
                <a:solidFill>
                  <a:srgbClr val="000000"/>
                </a:solidFill>
                <a:effectLst/>
                <a:uLnTx/>
                <a:uFillTx/>
                <a:latin typeface="Arial"/>
                <a:ea typeface="+mn-ea"/>
                <a:cs typeface="+mn-cs"/>
              </a:rPr>
              <a:t>có</a:t>
            </a:r>
            <a:r>
              <a:rPr kumimoji="0" lang="en-US" altLang="en-US" sz="2200" b="1" i="0" u="none" strike="noStrike" kern="1200" cap="none" spc="0" normalizeH="0" baseline="0" noProof="0" dirty="0" smtClean="0">
                <a:ln>
                  <a:noFill/>
                </a:ln>
                <a:solidFill>
                  <a:srgbClr val="000000"/>
                </a:solidFill>
                <a:effectLst/>
                <a:uLnTx/>
                <a:uFillTx/>
                <a:latin typeface="Arial"/>
                <a:ea typeface="+mn-ea"/>
                <a:cs typeface="+mn-cs"/>
              </a:rPr>
              <a:t> </a:t>
            </a:r>
            <a:r>
              <a:rPr kumimoji="0" lang="en-US" altLang="en-US" sz="2200" b="1" i="0" u="none" strike="noStrike" kern="1200" cap="none" spc="0" normalizeH="0" baseline="0" noProof="0" dirty="0" err="1" smtClean="0">
                <a:ln>
                  <a:noFill/>
                </a:ln>
                <a:solidFill>
                  <a:srgbClr val="000000"/>
                </a:solidFill>
                <a:effectLst/>
                <a:uLnTx/>
                <a:uFillTx/>
                <a:latin typeface="Arial"/>
                <a:ea typeface="+mn-ea"/>
                <a:cs typeface="+mn-cs"/>
              </a:rPr>
              <a:t>thể</a:t>
            </a:r>
            <a:r>
              <a:rPr kumimoji="0" lang="en-US" altLang="en-US" sz="2200" b="1" i="0" u="none" strike="noStrike" kern="1200" cap="none" spc="0" normalizeH="0" baseline="0" noProof="0" dirty="0" smtClean="0">
                <a:ln>
                  <a:noFill/>
                </a:ln>
                <a:solidFill>
                  <a:srgbClr val="000000"/>
                </a:solidFill>
                <a:effectLst/>
                <a:uLnTx/>
                <a:uFillTx/>
                <a:latin typeface="Arial"/>
                <a:ea typeface="+mn-ea"/>
                <a:cs typeface="+mn-cs"/>
              </a:rPr>
              <a:t> </a:t>
            </a:r>
            <a:r>
              <a:rPr kumimoji="0" lang="en-US" altLang="en-US" sz="2200" b="1" i="0" u="none" strike="noStrike" kern="1200" cap="none" spc="0" normalizeH="0" baseline="0" noProof="0" dirty="0" err="1" smtClean="0">
                <a:ln>
                  <a:noFill/>
                </a:ln>
                <a:solidFill>
                  <a:srgbClr val="000000"/>
                </a:solidFill>
                <a:effectLst/>
                <a:uLnTx/>
                <a:uFillTx/>
                <a:latin typeface="Arial"/>
                <a:ea typeface="+mn-ea"/>
                <a:cs typeface="+mn-cs"/>
              </a:rPr>
              <a:t>lấy</a:t>
            </a:r>
            <a:r>
              <a:rPr kumimoji="0" lang="en-US" altLang="en-US" sz="2200" b="1" i="0" u="none" strike="noStrike" kern="1200" cap="none" spc="0" normalizeH="0" baseline="0" noProof="0" dirty="0" smtClean="0">
                <a:ln>
                  <a:noFill/>
                </a:ln>
                <a:solidFill>
                  <a:srgbClr val="000000"/>
                </a:solidFill>
                <a:effectLst/>
                <a:uLnTx/>
                <a:uFillTx/>
                <a:latin typeface="Arial"/>
                <a:ea typeface="+mn-ea"/>
                <a:cs typeface="+mn-cs"/>
              </a:rPr>
              <a:t> </a:t>
            </a:r>
            <a:r>
              <a:rPr kumimoji="0" lang="en-US" altLang="en-US" sz="2200" b="1" i="0" u="none" strike="noStrike" kern="1200" cap="none" spc="0" normalizeH="0" baseline="0" noProof="0" dirty="0" err="1" smtClean="0">
                <a:ln>
                  <a:noFill/>
                </a:ln>
                <a:solidFill>
                  <a:srgbClr val="000000"/>
                </a:solidFill>
                <a:effectLst/>
                <a:uLnTx/>
                <a:uFillTx/>
                <a:latin typeface="Arial"/>
                <a:ea typeface="+mn-ea"/>
                <a:cs typeface="+mn-cs"/>
              </a:rPr>
              <a:t>bằng</a:t>
            </a:r>
            <a:r>
              <a:rPr kumimoji="0" lang="en-US" altLang="en-US" sz="2200" b="1" i="0" u="none" strike="noStrike" kern="1200" cap="none" spc="0" normalizeH="0" baseline="0" noProof="0" dirty="0" smtClean="0">
                <a:ln>
                  <a:noFill/>
                </a:ln>
                <a:solidFill>
                  <a:srgbClr val="000000"/>
                </a:solidFill>
                <a:effectLst/>
                <a:uLnTx/>
                <a:uFillTx/>
                <a:latin typeface="Arial"/>
                <a:ea typeface="+mn-ea"/>
                <a:cs typeface="+mn-cs"/>
              </a:rPr>
              <a:t> </a:t>
            </a:r>
            <a:r>
              <a:rPr kumimoji="0" lang="en-US" altLang="en-US" sz="2200" b="1" i="0" u="none" strike="noStrike" kern="1200" cap="none" spc="0" normalizeH="0" baseline="0" noProof="0" dirty="0" err="1" smtClean="0">
                <a:ln>
                  <a:noFill/>
                </a:ln>
                <a:solidFill>
                  <a:srgbClr val="000000"/>
                </a:solidFill>
                <a:effectLst/>
                <a:uLnTx/>
                <a:uFillTx/>
                <a:latin typeface="Arial"/>
                <a:ea typeface="+mn-ea"/>
                <a:cs typeface="+mn-cs"/>
              </a:rPr>
              <a:t>cách</a:t>
            </a:r>
            <a:r>
              <a:rPr kumimoji="0" lang="en-US" altLang="en-US" sz="2200" b="1" i="0" u="none" strike="noStrike" kern="1200" cap="none" spc="0" normalizeH="0" baseline="0" noProof="0" dirty="0" smtClean="0">
                <a:ln>
                  <a:noFill/>
                </a:ln>
                <a:solidFill>
                  <a:srgbClr val="000000"/>
                </a:solidFill>
                <a:effectLst/>
                <a:uLnTx/>
                <a:uFillTx/>
                <a:latin typeface="Arial"/>
                <a:ea typeface="+mn-ea"/>
                <a:cs typeface="+mn-cs"/>
              </a:rPr>
              <a:t> </a:t>
            </a:r>
            <a:r>
              <a:rPr kumimoji="0" lang="en-US" altLang="en-US" sz="2200" b="1" i="0" u="none" strike="noStrike" kern="1200" cap="none" spc="0" normalizeH="0" baseline="0" noProof="0" dirty="0" err="1" smtClean="0">
                <a:ln>
                  <a:noFill/>
                </a:ln>
                <a:solidFill>
                  <a:srgbClr val="000000"/>
                </a:solidFill>
                <a:effectLst/>
                <a:uLnTx/>
                <a:uFillTx/>
                <a:latin typeface="Arial"/>
                <a:ea typeface="+mn-ea"/>
                <a:cs typeface="+mn-cs"/>
              </a:rPr>
              <a:t>truy</a:t>
            </a:r>
            <a:r>
              <a:rPr kumimoji="0" lang="en-US" altLang="en-US" sz="2200" b="1" i="0" u="none" strike="noStrike" kern="1200" cap="none" spc="0" normalizeH="0" baseline="0" noProof="0" dirty="0" smtClean="0">
                <a:ln>
                  <a:noFill/>
                </a:ln>
                <a:solidFill>
                  <a:srgbClr val="000000"/>
                </a:solidFill>
                <a:effectLst/>
                <a:uLnTx/>
                <a:uFillTx/>
                <a:latin typeface="Arial"/>
                <a:ea typeface="+mn-ea"/>
                <a:cs typeface="+mn-cs"/>
              </a:rPr>
              <a:t> </a:t>
            </a:r>
            <a:r>
              <a:rPr kumimoji="0" lang="en-US" altLang="en-US" sz="2200" b="1" i="0" u="none" strike="noStrike" kern="1200" cap="none" spc="0" normalizeH="0" baseline="0" noProof="0" dirty="0" err="1" smtClean="0">
                <a:ln>
                  <a:noFill/>
                </a:ln>
                <a:solidFill>
                  <a:srgbClr val="000000"/>
                </a:solidFill>
                <a:effectLst/>
                <a:uLnTx/>
                <a:uFillTx/>
                <a:latin typeface="Arial"/>
                <a:ea typeface="+mn-ea"/>
                <a:cs typeface="+mn-cs"/>
              </a:rPr>
              <a:t>vấn</a:t>
            </a:r>
            <a:r>
              <a:rPr kumimoji="0" lang="en-US" altLang="en-US" sz="2200" b="1" i="0" u="none" strike="noStrike" kern="1200" cap="none" spc="0" normalizeH="0" baseline="0" noProof="0" dirty="0" smtClean="0">
                <a:ln>
                  <a:noFill/>
                </a:ln>
                <a:solidFill>
                  <a:srgbClr val="000000"/>
                </a:solidFill>
                <a:effectLst/>
                <a:uLnTx/>
                <a:uFillTx/>
                <a:latin typeface="Arial"/>
                <a:ea typeface="+mn-ea"/>
                <a:cs typeface="+mn-cs"/>
              </a:rPr>
              <a:t> </a:t>
            </a:r>
            <a:r>
              <a:rPr kumimoji="0" lang="en-US" altLang="en-US" sz="2200" b="1" i="0" u="none" strike="noStrike" kern="1200" cap="none" spc="0" normalizeH="0" baseline="0" noProof="0" dirty="0" err="1" smtClean="0">
                <a:ln>
                  <a:noFill/>
                </a:ln>
                <a:solidFill>
                  <a:srgbClr val="000000"/>
                </a:solidFill>
                <a:effectLst/>
                <a:uLnTx/>
                <a:uFillTx/>
                <a:latin typeface="Arial"/>
                <a:ea typeface="+mn-ea"/>
                <a:cs typeface="+mn-cs"/>
              </a:rPr>
              <a:t>các</a:t>
            </a:r>
            <a:r>
              <a:rPr kumimoji="0" lang="en-US" altLang="en-US" sz="2200" b="1" i="0" u="none" strike="noStrike" kern="1200" cap="none" spc="0" normalizeH="0" baseline="0" noProof="0" dirty="0" smtClean="0">
                <a:ln>
                  <a:noFill/>
                </a:ln>
                <a:solidFill>
                  <a:srgbClr val="000000"/>
                </a:solidFill>
                <a:effectLst/>
                <a:uLnTx/>
                <a:uFillTx/>
                <a:latin typeface="Arial"/>
                <a:ea typeface="+mn-ea"/>
                <a:cs typeface="+mn-cs"/>
              </a:rPr>
              <a:t> view </a:t>
            </a:r>
            <a:r>
              <a:rPr kumimoji="0" lang="en-US" altLang="en-US" sz="2200" b="1" i="0" u="none" strike="noStrike" kern="1200" cap="none" spc="0" normalizeH="0" baseline="0" noProof="0" dirty="0" err="1" smtClean="0">
                <a:ln>
                  <a:noFill/>
                </a:ln>
                <a:solidFill>
                  <a:srgbClr val="000000"/>
                </a:solidFill>
                <a:effectLst/>
                <a:uLnTx/>
                <a:uFillTx/>
                <a:latin typeface="Arial"/>
                <a:ea typeface="+mn-ea"/>
                <a:cs typeface="+mn-cs"/>
              </a:rPr>
              <a:t>sau</a:t>
            </a:r>
            <a:r>
              <a:rPr kumimoji="0" lang="en-US" altLang="en-US" sz="2200" b="1" i="0" u="none" strike="noStrike" kern="1200" cap="none" spc="0" normalizeH="0" baseline="0" noProof="0" dirty="0" smtClean="0">
                <a:ln>
                  <a:noFill/>
                </a:ln>
                <a:solidFill>
                  <a:srgbClr val="000000"/>
                </a:solidFill>
                <a:effectLst/>
                <a:uLnTx/>
                <a:uFillTx/>
                <a:latin typeface="Arial"/>
                <a:ea typeface="+mn-ea"/>
                <a:cs typeface="+mn-cs"/>
              </a:rPr>
              <a:t>:</a:t>
            </a:r>
          </a:p>
          <a:p>
            <a:pPr marL="342900" marR="0" lvl="1" indent="-228600" algn="l" defTabSz="228600" rtl="0" eaLnBrk="1" fontAlgn="base" latinLnBrk="0" hangingPunct="1">
              <a:lnSpc>
                <a:spcPct val="100000"/>
              </a:lnSpc>
              <a:spcBef>
                <a:spcPct val="20000"/>
              </a:spcBef>
              <a:spcAft>
                <a:spcPct val="0"/>
              </a:spcAft>
              <a:buClr>
                <a:srgbClr val="FF0000"/>
              </a:buClr>
              <a:buSzTx/>
              <a:buFont typeface="Times New Roman" pitchFamily="18" charset="0"/>
              <a:buChar char="•"/>
              <a:tabLst>
                <a:tab pos="457200" algn="l"/>
                <a:tab pos="742950" algn="l"/>
              </a:tabLst>
              <a:defRPr/>
            </a:pPr>
            <a:r>
              <a:rPr kumimoji="0" lang="en-US" altLang="en-US" sz="2200" b="1" i="0" u="none" strike="noStrike" kern="1200" cap="none" spc="0" normalizeH="0" baseline="0" noProof="0" dirty="0" smtClean="0">
                <a:ln>
                  <a:noFill/>
                </a:ln>
                <a:solidFill>
                  <a:srgbClr val="000000"/>
                </a:solidFill>
                <a:effectLst/>
                <a:uLnTx/>
                <a:uFillTx/>
                <a:latin typeface="Courier New" pitchFamily="49" charset="0"/>
                <a:ea typeface="+mn-ea"/>
                <a:cs typeface="+mn-cs"/>
              </a:rPr>
              <a:t>DBA_USERS</a:t>
            </a:r>
          </a:p>
          <a:p>
            <a:pPr marL="342900" marR="0" lvl="1" indent="-228600" algn="l" defTabSz="228600" rtl="0" eaLnBrk="1" fontAlgn="base" latinLnBrk="0" hangingPunct="1">
              <a:lnSpc>
                <a:spcPct val="100000"/>
              </a:lnSpc>
              <a:spcBef>
                <a:spcPct val="20000"/>
              </a:spcBef>
              <a:spcAft>
                <a:spcPct val="0"/>
              </a:spcAft>
              <a:buClr>
                <a:srgbClr val="FF0000"/>
              </a:buClr>
              <a:buSzTx/>
              <a:buFont typeface="Times New Roman" pitchFamily="18" charset="0"/>
              <a:buChar char="•"/>
              <a:tabLst>
                <a:tab pos="457200" algn="l"/>
                <a:tab pos="742950" algn="l"/>
              </a:tabLst>
              <a:defRPr/>
            </a:pPr>
            <a:r>
              <a:rPr kumimoji="0" lang="en-US" altLang="en-US" sz="2200" b="1" i="0" u="none" strike="noStrike" kern="1200" cap="none" spc="0" normalizeH="0" baseline="0" noProof="0" dirty="0" smtClean="0">
                <a:ln>
                  <a:noFill/>
                </a:ln>
                <a:solidFill>
                  <a:srgbClr val="000000"/>
                </a:solidFill>
                <a:effectLst/>
                <a:uLnTx/>
                <a:uFillTx/>
                <a:latin typeface="Courier New" pitchFamily="49" charset="0"/>
                <a:ea typeface="+mn-ea"/>
                <a:cs typeface="+mn-cs"/>
              </a:rPr>
              <a:t>DBA_TS_QUOTAS</a:t>
            </a:r>
          </a:p>
          <a:p>
            <a:pPr marL="342900" marR="0" lvl="1" indent="-228600" algn="l" defTabSz="228600" rtl="0" eaLnBrk="1" fontAlgn="base" latinLnBrk="0" hangingPunct="1">
              <a:lnSpc>
                <a:spcPct val="100000"/>
              </a:lnSpc>
              <a:spcBef>
                <a:spcPct val="20000"/>
              </a:spcBef>
              <a:spcAft>
                <a:spcPct val="0"/>
              </a:spcAft>
              <a:buClr>
                <a:srgbClr val="FF0000"/>
              </a:buClr>
              <a:buSzTx/>
              <a:buFont typeface="Times New Roman" pitchFamily="18" charset="0"/>
              <a:buChar char="•"/>
              <a:tabLst>
                <a:tab pos="457200" algn="l"/>
                <a:tab pos="742950" algn="l"/>
              </a:tabLst>
              <a:defRPr/>
            </a:pPr>
            <a:r>
              <a:rPr lang="en-US" altLang="en-US" noProof="0" dirty="0" smtClean="0">
                <a:solidFill>
                  <a:srgbClr val="000000"/>
                </a:solidFill>
                <a:latin typeface="Courier New" pitchFamily="49" charset="0"/>
              </a:rPr>
              <a:t>USER_TS_QUOTAS</a:t>
            </a:r>
            <a:endParaRPr kumimoji="0" lang="en-US" altLang="en-US" sz="2200" b="1" i="0" u="none" strike="noStrike" kern="1200" cap="none" spc="0" normalizeH="0" baseline="0" noProof="0" dirty="0" smtClean="0">
              <a:ln>
                <a:noFill/>
              </a:ln>
              <a:solidFill>
                <a:srgbClr val="000000"/>
              </a:solidFill>
              <a:effectLst/>
              <a:uLnTx/>
              <a:uFillTx/>
              <a:latin typeface="Courier New" pitchFamily="49" charset="0"/>
              <a:ea typeface="+mn-ea"/>
              <a:cs typeface="+mn-cs"/>
            </a:endParaRPr>
          </a:p>
        </p:txBody>
      </p:sp>
      <p:graphicFrame>
        <p:nvGraphicFramePr>
          <p:cNvPr id="5" name="Table 4"/>
          <p:cNvGraphicFramePr>
            <a:graphicFrameLocks noGrp="1"/>
          </p:cNvGraphicFramePr>
          <p:nvPr>
            <p:extLst>
              <p:ext uri="{D42A27DB-BD31-4B8C-83A1-F6EECF244321}">
                <p14:modId xmlns:p14="http://schemas.microsoft.com/office/powerpoint/2010/main" val="1656526752"/>
              </p:ext>
            </p:extLst>
          </p:nvPr>
        </p:nvGraphicFramePr>
        <p:xfrm>
          <a:off x="1221778" y="2872310"/>
          <a:ext cx="10187747" cy="3822720"/>
        </p:xfrm>
        <a:graphic>
          <a:graphicData uri="http://schemas.openxmlformats.org/drawingml/2006/table">
            <a:tbl>
              <a:tblPr/>
              <a:tblGrid>
                <a:gridCol w="3486697"/>
                <a:gridCol w="2320119"/>
                <a:gridCol w="4380931"/>
              </a:tblGrid>
              <a:tr h="133508">
                <a:tc>
                  <a:txBody>
                    <a:bodyPr/>
                    <a:lstStyle/>
                    <a:p>
                      <a:pPr algn="ctr" fontAlgn="b"/>
                      <a:r>
                        <a:rPr lang="en-US" sz="1800" b="1" dirty="0">
                          <a:solidFill>
                            <a:schemeClr val="bg1"/>
                          </a:solidFill>
                          <a:effectLst/>
                        </a:rPr>
                        <a:t>Column</a:t>
                      </a:r>
                    </a:p>
                  </a:txBody>
                  <a:tcPr marL="9880" marR="9880" marT="9880" marB="9880" anchor="b">
                    <a:lnL>
                      <a:noFill/>
                    </a:lnL>
                    <a:lnR>
                      <a:noFill/>
                    </a:lnR>
                    <a:lnT>
                      <a:noFill/>
                    </a:lnT>
                    <a:lnB>
                      <a:noFill/>
                    </a:lnB>
                    <a:solidFill>
                      <a:srgbClr val="3F3F3F"/>
                    </a:solidFill>
                  </a:tcPr>
                </a:tc>
                <a:tc>
                  <a:txBody>
                    <a:bodyPr/>
                    <a:lstStyle/>
                    <a:p>
                      <a:pPr algn="ctr" fontAlgn="b"/>
                      <a:r>
                        <a:rPr lang="en-US" sz="1800" b="1" dirty="0" err="1">
                          <a:solidFill>
                            <a:schemeClr val="bg1"/>
                          </a:solidFill>
                          <a:effectLst/>
                        </a:rPr>
                        <a:t>Datatype</a:t>
                      </a:r>
                      <a:endParaRPr lang="en-US" sz="1800" b="1" dirty="0">
                        <a:solidFill>
                          <a:schemeClr val="bg1"/>
                        </a:solidFill>
                        <a:effectLst/>
                      </a:endParaRPr>
                    </a:p>
                  </a:txBody>
                  <a:tcPr marL="9880" marR="9880" marT="9880" marB="9880" anchor="b">
                    <a:lnL>
                      <a:noFill/>
                    </a:lnL>
                    <a:lnR>
                      <a:noFill/>
                    </a:lnR>
                    <a:lnT>
                      <a:noFill/>
                    </a:lnT>
                    <a:lnB>
                      <a:noFill/>
                    </a:lnB>
                    <a:solidFill>
                      <a:srgbClr val="3F3F3F"/>
                    </a:solidFill>
                  </a:tcPr>
                </a:tc>
                <a:tc>
                  <a:txBody>
                    <a:bodyPr/>
                    <a:lstStyle/>
                    <a:p>
                      <a:pPr algn="ctr" fontAlgn="b"/>
                      <a:r>
                        <a:rPr lang="en-US" sz="1800" b="1" dirty="0">
                          <a:solidFill>
                            <a:schemeClr val="bg1"/>
                          </a:solidFill>
                          <a:effectLst/>
                        </a:rPr>
                        <a:t>Description</a:t>
                      </a:r>
                    </a:p>
                  </a:txBody>
                  <a:tcPr marL="9880" marR="9880" marT="9880" marB="9880" anchor="b">
                    <a:lnL>
                      <a:noFill/>
                    </a:lnL>
                    <a:lnR>
                      <a:noFill/>
                    </a:lnR>
                    <a:lnT>
                      <a:noFill/>
                    </a:lnT>
                    <a:lnB>
                      <a:noFill/>
                    </a:lnB>
                    <a:solidFill>
                      <a:srgbClr val="3F3F3F"/>
                    </a:solidFill>
                  </a:tcPr>
                </a:tc>
              </a:tr>
              <a:tr h="242347">
                <a:tc>
                  <a:txBody>
                    <a:bodyPr/>
                    <a:lstStyle/>
                    <a:p>
                      <a:pPr algn="l"/>
                      <a:r>
                        <a:rPr lang="en-US" sz="1800">
                          <a:solidFill>
                            <a:srgbClr val="222222"/>
                          </a:solidFill>
                          <a:effectLst/>
                        </a:rPr>
                        <a:t>USERNAME</a:t>
                      </a:r>
                    </a:p>
                  </a:txBody>
                  <a:tcPr marL="19761" marR="19761" marT="26348" marB="26348">
                    <a:lnL>
                      <a:noFill/>
                    </a:lnL>
                    <a:lnR>
                      <a:noFill/>
                    </a:lnR>
                    <a:lnT>
                      <a:noFill/>
                    </a:lnT>
                    <a:lnB w="9525" cap="flat" cmpd="sng" algn="ctr">
                      <a:solidFill>
                        <a:srgbClr val="3F3F3F"/>
                      </a:solidFill>
                      <a:prstDash val="solid"/>
                      <a:round/>
                      <a:headEnd type="none" w="med" len="med"/>
                      <a:tailEnd type="none" w="med" len="med"/>
                    </a:lnB>
                    <a:solidFill>
                      <a:srgbClr val="FFFFFF"/>
                    </a:solidFill>
                  </a:tcPr>
                </a:tc>
                <a:tc>
                  <a:txBody>
                    <a:bodyPr/>
                    <a:lstStyle/>
                    <a:p>
                      <a:pPr algn="l"/>
                      <a:r>
                        <a:rPr lang="en-US" sz="1800">
                          <a:solidFill>
                            <a:srgbClr val="222222"/>
                          </a:solidFill>
                          <a:effectLst/>
                        </a:rPr>
                        <a:t>VARCHAR2(30)</a:t>
                      </a:r>
                    </a:p>
                  </a:txBody>
                  <a:tcPr marL="19761" marR="19761" marT="26348" marB="26348">
                    <a:lnL>
                      <a:noFill/>
                    </a:lnL>
                    <a:lnR>
                      <a:noFill/>
                    </a:lnR>
                    <a:lnT>
                      <a:noFill/>
                    </a:lnT>
                    <a:lnB w="9525" cap="flat" cmpd="sng" algn="ctr">
                      <a:solidFill>
                        <a:srgbClr val="3F3F3F"/>
                      </a:solidFill>
                      <a:prstDash val="solid"/>
                      <a:round/>
                      <a:headEnd type="none" w="med" len="med"/>
                      <a:tailEnd type="none" w="med" len="med"/>
                    </a:lnB>
                    <a:solidFill>
                      <a:srgbClr val="FFFFFF"/>
                    </a:solidFill>
                  </a:tcPr>
                </a:tc>
                <a:tc>
                  <a:txBody>
                    <a:bodyPr/>
                    <a:lstStyle/>
                    <a:p>
                      <a:pPr algn="l"/>
                      <a:r>
                        <a:rPr lang="en-US" sz="1800">
                          <a:solidFill>
                            <a:srgbClr val="222222"/>
                          </a:solidFill>
                          <a:effectLst/>
                        </a:rPr>
                        <a:t>Name of the user</a:t>
                      </a:r>
                    </a:p>
                  </a:txBody>
                  <a:tcPr marL="19761" marR="19761" marT="26348" marB="26348">
                    <a:lnL>
                      <a:noFill/>
                    </a:lnL>
                    <a:lnR>
                      <a:noFill/>
                    </a:lnR>
                    <a:lnT>
                      <a:noFill/>
                    </a:lnT>
                    <a:lnB w="9525" cap="flat" cmpd="sng" algn="ctr">
                      <a:solidFill>
                        <a:srgbClr val="3F3F3F"/>
                      </a:solidFill>
                      <a:prstDash val="solid"/>
                      <a:round/>
                      <a:headEnd type="none" w="med" len="med"/>
                      <a:tailEnd type="none" w="med" len="med"/>
                    </a:lnB>
                    <a:solidFill>
                      <a:srgbClr val="FFFFFF"/>
                    </a:solidFill>
                  </a:tcPr>
                </a:tc>
              </a:tr>
              <a:tr h="398140">
                <a:tc>
                  <a:txBody>
                    <a:bodyPr/>
                    <a:lstStyle/>
                    <a:p>
                      <a:pPr algn="l"/>
                      <a:r>
                        <a:rPr lang="en-US" sz="1800">
                          <a:solidFill>
                            <a:srgbClr val="222222"/>
                          </a:solidFill>
                          <a:effectLst/>
                        </a:rPr>
                        <a:t>USER_ID</a:t>
                      </a:r>
                    </a:p>
                  </a:txBody>
                  <a:tcPr marL="19761" marR="19761" marT="26348" marB="26348">
                    <a:lnL>
                      <a:noFill/>
                    </a:lnL>
                    <a:lnR>
                      <a:noFill/>
                    </a:lnR>
                    <a:lnT w="9525" cap="flat" cmpd="sng" algn="ctr">
                      <a:solidFill>
                        <a:srgbClr val="3F3F3F"/>
                      </a:solidFill>
                      <a:prstDash val="solid"/>
                      <a:round/>
                      <a:headEnd type="none" w="med" len="med"/>
                      <a:tailEnd type="none" w="med" len="med"/>
                    </a:lnT>
                    <a:lnB w="9525" cap="flat" cmpd="sng" algn="ctr">
                      <a:solidFill>
                        <a:srgbClr val="3F3F3F"/>
                      </a:solidFill>
                      <a:prstDash val="solid"/>
                      <a:round/>
                      <a:headEnd type="none" w="med" len="med"/>
                      <a:tailEnd type="none" w="med" len="med"/>
                    </a:lnB>
                    <a:solidFill>
                      <a:srgbClr val="F9F9F9"/>
                    </a:solidFill>
                  </a:tcPr>
                </a:tc>
                <a:tc>
                  <a:txBody>
                    <a:bodyPr/>
                    <a:lstStyle/>
                    <a:p>
                      <a:pPr algn="l"/>
                      <a:r>
                        <a:rPr lang="en-US" sz="1800">
                          <a:solidFill>
                            <a:srgbClr val="222222"/>
                          </a:solidFill>
                          <a:effectLst/>
                        </a:rPr>
                        <a:t>NUMBER</a:t>
                      </a:r>
                    </a:p>
                  </a:txBody>
                  <a:tcPr marL="19761" marR="19761" marT="26348" marB="26348">
                    <a:lnL>
                      <a:noFill/>
                    </a:lnL>
                    <a:lnR>
                      <a:noFill/>
                    </a:lnR>
                    <a:lnT w="9525" cap="flat" cmpd="sng" algn="ctr">
                      <a:solidFill>
                        <a:srgbClr val="3F3F3F"/>
                      </a:solidFill>
                      <a:prstDash val="solid"/>
                      <a:round/>
                      <a:headEnd type="none" w="med" len="med"/>
                      <a:tailEnd type="none" w="med" len="med"/>
                    </a:lnT>
                    <a:lnB w="9525" cap="flat" cmpd="sng" algn="ctr">
                      <a:solidFill>
                        <a:srgbClr val="3F3F3F"/>
                      </a:solidFill>
                      <a:prstDash val="solid"/>
                      <a:round/>
                      <a:headEnd type="none" w="med" len="med"/>
                      <a:tailEnd type="none" w="med" len="med"/>
                    </a:lnB>
                    <a:solidFill>
                      <a:srgbClr val="F9F9F9"/>
                    </a:solidFill>
                  </a:tcPr>
                </a:tc>
                <a:tc>
                  <a:txBody>
                    <a:bodyPr/>
                    <a:lstStyle/>
                    <a:p>
                      <a:pPr algn="l"/>
                      <a:r>
                        <a:rPr lang="en-US" sz="1800">
                          <a:solidFill>
                            <a:srgbClr val="222222"/>
                          </a:solidFill>
                          <a:effectLst/>
                        </a:rPr>
                        <a:t>ID number of the user</a:t>
                      </a:r>
                    </a:p>
                  </a:txBody>
                  <a:tcPr marL="19761" marR="19761" marT="26348" marB="26348">
                    <a:lnL>
                      <a:noFill/>
                    </a:lnL>
                    <a:lnR>
                      <a:noFill/>
                    </a:lnR>
                    <a:lnT w="9525" cap="flat" cmpd="sng" algn="ctr">
                      <a:solidFill>
                        <a:srgbClr val="3F3F3F"/>
                      </a:solidFill>
                      <a:prstDash val="solid"/>
                      <a:round/>
                      <a:headEnd type="none" w="med" len="med"/>
                      <a:tailEnd type="none" w="med" len="med"/>
                    </a:lnT>
                    <a:lnB w="9525" cap="flat" cmpd="sng" algn="ctr">
                      <a:solidFill>
                        <a:srgbClr val="3F3F3F"/>
                      </a:solidFill>
                      <a:prstDash val="solid"/>
                      <a:round/>
                      <a:headEnd type="none" w="med" len="med"/>
                      <a:tailEnd type="none" w="med" len="med"/>
                    </a:lnB>
                    <a:solidFill>
                      <a:srgbClr val="F9F9F9"/>
                    </a:solidFill>
                  </a:tcPr>
                </a:tc>
              </a:tr>
              <a:tr h="242347">
                <a:tc>
                  <a:txBody>
                    <a:bodyPr/>
                    <a:lstStyle/>
                    <a:p>
                      <a:pPr algn="l"/>
                      <a:r>
                        <a:rPr lang="en-US" sz="1800" dirty="0">
                          <a:solidFill>
                            <a:srgbClr val="222222"/>
                          </a:solidFill>
                          <a:effectLst/>
                        </a:rPr>
                        <a:t>PASSWORD</a:t>
                      </a:r>
                    </a:p>
                  </a:txBody>
                  <a:tcPr marL="19761" marR="19761" marT="26348" marB="26348">
                    <a:lnL>
                      <a:noFill/>
                    </a:lnL>
                    <a:lnR>
                      <a:noFill/>
                    </a:lnR>
                    <a:lnT w="9525" cap="flat" cmpd="sng" algn="ctr">
                      <a:solidFill>
                        <a:srgbClr val="3F3F3F"/>
                      </a:solidFill>
                      <a:prstDash val="solid"/>
                      <a:round/>
                      <a:headEnd type="none" w="med" len="med"/>
                      <a:tailEnd type="none" w="med" len="med"/>
                    </a:lnT>
                    <a:lnB w="9525" cap="flat" cmpd="sng" algn="ctr">
                      <a:solidFill>
                        <a:srgbClr val="3F3F3F"/>
                      </a:solidFill>
                      <a:prstDash val="solid"/>
                      <a:round/>
                      <a:headEnd type="none" w="med" len="med"/>
                      <a:tailEnd type="none" w="med" len="med"/>
                    </a:lnB>
                    <a:solidFill>
                      <a:srgbClr val="FFFFFF"/>
                    </a:solidFill>
                  </a:tcPr>
                </a:tc>
                <a:tc>
                  <a:txBody>
                    <a:bodyPr/>
                    <a:lstStyle/>
                    <a:p>
                      <a:pPr algn="l"/>
                      <a:r>
                        <a:rPr lang="en-US" sz="1800">
                          <a:solidFill>
                            <a:srgbClr val="222222"/>
                          </a:solidFill>
                          <a:effectLst/>
                        </a:rPr>
                        <a:t>VARCHAR2(30)</a:t>
                      </a:r>
                    </a:p>
                  </a:txBody>
                  <a:tcPr marL="19761" marR="19761" marT="26348" marB="26348">
                    <a:lnL>
                      <a:noFill/>
                    </a:lnL>
                    <a:lnR>
                      <a:noFill/>
                    </a:lnR>
                    <a:lnT w="9525" cap="flat" cmpd="sng" algn="ctr">
                      <a:solidFill>
                        <a:srgbClr val="3F3F3F"/>
                      </a:solidFill>
                      <a:prstDash val="solid"/>
                      <a:round/>
                      <a:headEnd type="none" w="med" len="med"/>
                      <a:tailEnd type="none" w="med" len="med"/>
                    </a:lnT>
                    <a:lnB w="9525" cap="flat" cmpd="sng" algn="ctr">
                      <a:solidFill>
                        <a:srgbClr val="3F3F3F"/>
                      </a:solidFill>
                      <a:prstDash val="solid"/>
                      <a:round/>
                      <a:headEnd type="none" w="med" len="med"/>
                      <a:tailEnd type="none" w="med" len="med"/>
                    </a:lnB>
                    <a:solidFill>
                      <a:srgbClr val="FFFFFF"/>
                    </a:solidFill>
                  </a:tcPr>
                </a:tc>
                <a:tc>
                  <a:txBody>
                    <a:bodyPr/>
                    <a:lstStyle/>
                    <a:p>
                      <a:pPr algn="l"/>
                      <a:r>
                        <a:rPr lang="en-US" sz="1800" dirty="0">
                          <a:solidFill>
                            <a:srgbClr val="222222"/>
                          </a:solidFill>
                          <a:effectLst/>
                        </a:rPr>
                        <a:t>Encrypted password</a:t>
                      </a:r>
                    </a:p>
                  </a:txBody>
                  <a:tcPr marL="19761" marR="19761" marT="26348" marB="26348">
                    <a:lnL>
                      <a:noFill/>
                    </a:lnL>
                    <a:lnR>
                      <a:noFill/>
                    </a:lnR>
                    <a:lnT w="9525" cap="flat" cmpd="sng" algn="ctr">
                      <a:solidFill>
                        <a:srgbClr val="3F3F3F"/>
                      </a:solidFill>
                      <a:prstDash val="solid"/>
                      <a:round/>
                      <a:headEnd type="none" w="med" len="med"/>
                      <a:tailEnd type="none" w="med" len="med"/>
                    </a:lnT>
                    <a:lnB w="9525" cap="flat" cmpd="sng" algn="ctr">
                      <a:solidFill>
                        <a:srgbClr val="3F3F3F"/>
                      </a:solidFill>
                      <a:prstDash val="solid"/>
                      <a:round/>
                      <a:headEnd type="none" w="med" len="med"/>
                      <a:tailEnd type="none" w="med" len="med"/>
                    </a:lnB>
                    <a:solidFill>
                      <a:srgbClr val="FFFFFF"/>
                    </a:solidFill>
                  </a:tcPr>
                </a:tc>
              </a:tr>
              <a:tr h="464433">
                <a:tc>
                  <a:txBody>
                    <a:bodyPr/>
                    <a:lstStyle/>
                    <a:p>
                      <a:pPr algn="l"/>
                      <a:r>
                        <a:rPr lang="en-US" sz="1800">
                          <a:solidFill>
                            <a:srgbClr val="222222"/>
                          </a:solidFill>
                          <a:effectLst/>
                        </a:rPr>
                        <a:t>ACCOUNT_STATUS</a:t>
                      </a:r>
                    </a:p>
                  </a:txBody>
                  <a:tcPr marL="19761" marR="19761" marT="26348" marB="26348">
                    <a:lnL>
                      <a:noFill/>
                    </a:lnL>
                    <a:lnR>
                      <a:noFill/>
                    </a:lnR>
                    <a:lnT w="9525" cap="flat" cmpd="sng" algn="ctr">
                      <a:solidFill>
                        <a:srgbClr val="3F3F3F"/>
                      </a:solidFill>
                      <a:prstDash val="solid"/>
                      <a:round/>
                      <a:headEnd type="none" w="med" len="med"/>
                      <a:tailEnd type="none" w="med" len="med"/>
                    </a:lnT>
                    <a:lnB w="9525" cap="flat" cmpd="sng" algn="ctr">
                      <a:solidFill>
                        <a:srgbClr val="3F3F3F"/>
                      </a:solidFill>
                      <a:prstDash val="solid"/>
                      <a:round/>
                      <a:headEnd type="none" w="med" len="med"/>
                      <a:tailEnd type="none" w="med" len="med"/>
                    </a:lnB>
                    <a:solidFill>
                      <a:srgbClr val="F9F9F9"/>
                    </a:solidFill>
                  </a:tcPr>
                </a:tc>
                <a:tc>
                  <a:txBody>
                    <a:bodyPr/>
                    <a:lstStyle/>
                    <a:p>
                      <a:pPr algn="l"/>
                      <a:r>
                        <a:rPr lang="en-US" sz="1800">
                          <a:solidFill>
                            <a:srgbClr val="222222"/>
                          </a:solidFill>
                          <a:effectLst/>
                        </a:rPr>
                        <a:t>VARCHAR2(32)</a:t>
                      </a:r>
                    </a:p>
                  </a:txBody>
                  <a:tcPr marL="19761" marR="19761" marT="26348" marB="26348">
                    <a:lnL>
                      <a:noFill/>
                    </a:lnL>
                    <a:lnR>
                      <a:noFill/>
                    </a:lnR>
                    <a:lnT w="9525" cap="flat" cmpd="sng" algn="ctr">
                      <a:solidFill>
                        <a:srgbClr val="3F3F3F"/>
                      </a:solidFill>
                      <a:prstDash val="solid"/>
                      <a:round/>
                      <a:headEnd type="none" w="med" len="med"/>
                      <a:tailEnd type="none" w="med" len="med"/>
                    </a:lnT>
                    <a:lnB w="9525" cap="flat" cmpd="sng" algn="ctr">
                      <a:solidFill>
                        <a:srgbClr val="3F3F3F"/>
                      </a:solidFill>
                      <a:prstDash val="solid"/>
                      <a:round/>
                      <a:headEnd type="none" w="med" len="med"/>
                      <a:tailEnd type="none" w="med" len="med"/>
                    </a:lnB>
                    <a:solidFill>
                      <a:srgbClr val="F9F9F9"/>
                    </a:solidFill>
                  </a:tcPr>
                </a:tc>
                <a:tc>
                  <a:txBody>
                    <a:bodyPr/>
                    <a:lstStyle/>
                    <a:p>
                      <a:pPr algn="l">
                        <a:buFont typeface="Arial"/>
                        <a:buChar char="•"/>
                      </a:pPr>
                      <a:r>
                        <a:rPr lang="en-US" sz="1800" dirty="0">
                          <a:solidFill>
                            <a:srgbClr val="222222"/>
                          </a:solidFill>
                          <a:effectLst/>
                        </a:rPr>
                        <a:t>Account </a:t>
                      </a:r>
                      <a:r>
                        <a:rPr lang="en-US" sz="1800" dirty="0" err="1">
                          <a:solidFill>
                            <a:srgbClr val="222222"/>
                          </a:solidFill>
                          <a:effectLst/>
                        </a:rPr>
                        <a:t>status:</a:t>
                      </a:r>
                      <a:r>
                        <a:rPr lang="en-US" sz="1800" b="0" dirty="0" err="1">
                          <a:solidFill>
                            <a:srgbClr val="222222"/>
                          </a:solidFill>
                          <a:effectLst/>
                          <a:latin typeface="inherit"/>
                        </a:rPr>
                        <a:t>OPEN</a:t>
                      </a:r>
                      <a:endParaRPr lang="en-US" sz="1800" b="0" dirty="0">
                        <a:solidFill>
                          <a:srgbClr val="222222"/>
                        </a:solidFill>
                        <a:effectLst/>
                        <a:latin typeface="inherit"/>
                      </a:endParaRPr>
                    </a:p>
                    <a:p>
                      <a:pPr algn="l">
                        <a:buFont typeface="Arial"/>
                        <a:buChar char="•"/>
                      </a:pPr>
                      <a:r>
                        <a:rPr lang="en-US" sz="1800" b="0" dirty="0" smtClean="0">
                          <a:solidFill>
                            <a:srgbClr val="222222"/>
                          </a:solidFill>
                          <a:effectLst/>
                          <a:latin typeface="inherit"/>
                        </a:rPr>
                        <a:t>LOCKED</a:t>
                      </a:r>
                    </a:p>
                    <a:p>
                      <a:pPr algn="l">
                        <a:buFont typeface="Arial"/>
                        <a:buChar char="•"/>
                      </a:pPr>
                      <a:r>
                        <a:rPr lang="en-US" sz="1800" b="0" dirty="0" smtClean="0">
                          <a:solidFill>
                            <a:srgbClr val="222222"/>
                          </a:solidFill>
                          <a:effectLst/>
                          <a:latin typeface="inherit"/>
                        </a:rPr>
                        <a:t>…</a:t>
                      </a:r>
                      <a:endParaRPr lang="en-US" sz="1800" b="0" dirty="0">
                        <a:solidFill>
                          <a:srgbClr val="222222"/>
                        </a:solidFill>
                        <a:effectLst/>
                        <a:latin typeface="inherit"/>
                      </a:endParaRPr>
                    </a:p>
                  </a:txBody>
                  <a:tcPr marL="19761" marR="19761" marT="26348" marB="26348">
                    <a:lnL>
                      <a:noFill/>
                    </a:lnL>
                    <a:lnR>
                      <a:noFill/>
                    </a:lnR>
                    <a:lnT w="9525" cap="flat" cmpd="sng" algn="ctr">
                      <a:solidFill>
                        <a:srgbClr val="3F3F3F"/>
                      </a:solidFill>
                      <a:prstDash val="solid"/>
                      <a:round/>
                      <a:headEnd type="none" w="med" len="med"/>
                      <a:tailEnd type="none" w="med" len="med"/>
                    </a:lnT>
                    <a:lnB w="9525" cap="flat" cmpd="sng" algn="ctr">
                      <a:solidFill>
                        <a:srgbClr val="3F3F3F"/>
                      </a:solidFill>
                      <a:prstDash val="solid"/>
                      <a:round/>
                      <a:headEnd type="none" w="med" len="med"/>
                      <a:tailEnd type="none" w="med" len="med"/>
                    </a:lnB>
                    <a:solidFill>
                      <a:srgbClr val="F9F9F9"/>
                    </a:solidFill>
                  </a:tcPr>
                </a:tc>
              </a:tr>
              <a:tr h="398140">
                <a:tc>
                  <a:txBody>
                    <a:bodyPr/>
                    <a:lstStyle/>
                    <a:p>
                      <a:pPr algn="l"/>
                      <a:r>
                        <a:rPr lang="en-US" sz="1800" dirty="0">
                          <a:solidFill>
                            <a:srgbClr val="222222"/>
                          </a:solidFill>
                          <a:effectLst/>
                        </a:rPr>
                        <a:t>DEFAULT_TABLESPACE</a:t>
                      </a:r>
                    </a:p>
                  </a:txBody>
                  <a:tcPr marL="19761" marR="19761" marT="26348" marB="26348">
                    <a:lnL>
                      <a:noFill/>
                    </a:lnL>
                    <a:lnR>
                      <a:noFill/>
                    </a:lnR>
                    <a:lnT w="9525" cap="flat" cmpd="sng" algn="ctr">
                      <a:solidFill>
                        <a:srgbClr val="3F3F3F"/>
                      </a:solidFill>
                      <a:prstDash val="solid"/>
                      <a:round/>
                      <a:headEnd type="none" w="med" len="med"/>
                      <a:tailEnd type="none" w="med" len="med"/>
                    </a:lnT>
                    <a:lnB w="9525" cap="flat" cmpd="sng" algn="ctr">
                      <a:solidFill>
                        <a:srgbClr val="3F3F3F"/>
                      </a:solidFill>
                      <a:prstDash val="solid"/>
                      <a:round/>
                      <a:headEnd type="none" w="med" len="med"/>
                      <a:tailEnd type="none" w="med" len="med"/>
                    </a:lnB>
                    <a:solidFill>
                      <a:srgbClr val="FFFFFF"/>
                    </a:solidFill>
                  </a:tcPr>
                </a:tc>
                <a:tc>
                  <a:txBody>
                    <a:bodyPr/>
                    <a:lstStyle/>
                    <a:p>
                      <a:pPr algn="l"/>
                      <a:r>
                        <a:rPr lang="en-US" sz="1800">
                          <a:solidFill>
                            <a:srgbClr val="222222"/>
                          </a:solidFill>
                          <a:effectLst/>
                        </a:rPr>
                        <a:t>VARCHAR2(30)</a:t>
                      </a:r>
                    </a:p>
                  </a:txBody>
                  <a:tcPr marL="19761" marR="19761" marT="26348" marB="26348">
                    <a:lnL>
                      <a:noFill/>
                    </a:lnL>
                    <a:lnR>
                      <a:noFill/>
                    </a:lnR>
                    <a:lnT w="9525" cap="flat" cmpd="sng" algn="ctr">
                      <a:solidFill>
                        <a:srgbClr val="3F3F3F"/>
                      </a:solidFill>
                      <a:prstDash val="solid"/>
                      <a:round/>
                      <a:headEnd type="none" w="med" len="med"/>
                      <a:tailEnd type="none" w="med" len="med"/>
                    </a:lnT>
                    <a:lnB w="9525" cap="flat" cmpd="sng" algn="ctr">
                      <a:solidFill>
                        <a:srgbClr val="3F3F3F"/>
                      </a:solidFill>
                      <a:prstDash val="solid"/>
                      <a:round/>
                      <a:headEnd type="none" w="med" len="med"/>
                      <a:tailEnd type="none" w="med" len="med"/>
                    </a:lnB>
                    <a:solidFill>
                      <a:srgbClr val="FFFFFF"/>
                    </a:solidFill>
                  </a:tcPr>
                </a:tc>
                <a:tc>
                  <a:txBody>
                    <a:bodyPr/>
                    <a:lstStyle/>
                    <a:p>
                      <a:pPr algn="l"/>
                      <a:r>
                        <a:rPr lang="en-US" sz="1800">
                          <a:solidFill>
                            <a:srgbClr val="222222"/>
                          </a:solidFill>
                          <a:effectLst/>
                        </a:rPr>
                        <a:t>Default tablespace for data</a:t>
                      </a:r>
                    </a:p>
                  </a:txBody>
                  <a:tcPr marL="19761" marR="19761" marT="26348" marB="26348">
                    <a:lnL>
                      <a:noFill/>
                    </a:lnL>
                    <a:lnR>
                      <a:noFill/>
                    </a:lnR>
                    <a:lnT w="9525" cap="flat" cmpd="sng" algn="ctr">
                      <a:solidFill>
                        <a:srgbClr val="3F3F3F"/>
                      </a:solidFill>
                      <a:prstDash val="solid"/>
                      <a:round/>
                      <a:headEnd type="none" w="med" len="med"/>
                      <a:tailEnd type="none" w="med" len="med"/>
                    </a:lnT>
                    <a:lnB w="9525" cap="flat" cmpd="sng" algn="ctr">
                      <a:solidFill>
                        <a:srgbClr val="3F3F3F"/>
                      </a:solidFill>
                      <a:prstDash val="solid"/>
                      <a:round/>
                      <a:headEnd type="none" w="med" len="med"/>
                      <a:tailEnd type="none" w="med" len="med"/>
                    </a:lnB>
                    <a:solidFill>
                      <a:srgbClr val="FFFFFF"/>
                    </a:solidFill>
                  </a:tcPr>
                </a:tc>
              </a:tr>
              <a:tr h="865523">
                <a:tc>
                  <a:txBody>
                    <a:bodyPr/>
                    <a:lstStyle/>
                    <a:p>
                      <a:pPr algn="l"/>
                      <a:r>
                        <a:rPr lang="en-US" sz="1800">
                          <a:solidFill>
                            <a:srgbClr val="222222"/>
                          </a:solidFill>
                          <a:effectLst/>
                        </a:rPr>
                        <a:t>TEMPORARY_TABLESPACE</a:t>
                      </a:r>
                    </a:p>
                  </a:txBody>
                  <a:tcPr marL="19761" marR="19761" marT="26348" marB="26348">
                    <a:lnL>
                      <a:noFill/>
                    </a:lnL>
                    <a:lnR>
                      <a:noFill/>
                    </a:lnR>
                    <a:lnT w="9525" cap="flat" cmpd="sng" algn="ctr">
                      <a:solidFill>
                        <a:srgbClr val="3F3F3F"/>
                      </a:solidFill>
                      <a:prstDash val="solid"/>
                      <a:round/>
                      <a:headEnd type="none" w="med" len="med"/>
                      <a:tailEnd type="none" w="med" len="med"/>
                    </a:lnT>
                    <a:lnB w="9525" cap="flat" cmpd="sng" algn="ctr">
                      <a:solidFill>
                        <a:srgbClr val="3F3F3F"/>
                      </a:solidFill>
                      <a:prstDash val="solid"/>
                      <a:round/>
                      <a:headEnd type="none" w="med" len="med"/>
                      <a:tailEnd type="none" w="med" len="med"/>
                    </a:lnB>
                    <a:solidFill>
                      <a:srgbClr val="F9F9F9"/>
                    </a:solidFill>
                  </a:tcPr>
                </a:tc>
                <a:tc>
                  <a:txBody>
                    <a:bodyPr/>
                    <a:lstStyle/>
                    <a:p>
                      <a:pPr algn="l"/>
                      <a:r>
                        <a:rPr lang="en-US" sz="1800">
                          <a:solidFill>
                            <a:srgbClr val="222222"/>
                          </a:solidFill>
                          <a:effectLst/>
                        </a:rPr>
                        <a:t>VARCHAR2(30)</a:t>
                      </a:r>
                    </a:p>
                  </a:txBody>
                  <a:tcPr marL="19761" marR="19761" marT="26348" marB="26348">
                    <a:lnL>
                      <a:noFill/>
                    </a:lnL>
                    <a:lnR>
                      <a:noFill/>
                    </a:lnR>
                    <a:lnT w="9525" cap="flat" cmpd="sng" algn="ctr">
                      <a:solidFill>
                        <a:srgbClr val="3F3F3F"/>
                      </a:solidFill>
                      <a:prstDash val="solid"/>
                      <a:round/>
                      <a:headEnd type="none" w="med" len="med"/>
                      <a:tailEnd type="none" w="med" len="med"/>
                    </a:lnT>
                    <a:lnB w="9525" cap="flat" cmpd="sng" algn="ctr">
                      <a:solidFill>
                        <a:srgbClr val="3F3F3F"/>
                      </a:solidFill>
                      <a:prstDash val="solid"/>
                      <a:round/>
                      <a:headEnd type="none" w="med" len="med"/>
                      <a:tailEnd type="none" w="med" len="med"/>
                    </a:lnB>
                    <a:solidFill>
                      <a:srgbClr val="F9F9F9"/>
                    </a:solidFill>
                  </a:tcPr>
                </a:tc>
                <a:tc>
                  <a:txBody>
                    <a:bodyPr/>
                    <a:lstStyle/>
                    <a:p>
                      <a:pPr algn="l"/>
                      <a:r>
                        <a:rPr lang="en-US" sz="1800">
                          <a:solidFill>
                            <a:srgbClr val="222222"/>
                          </a:solidFill>
                          <a:effectLst/>
                        </a:rPr>
                        <a:t>Name of the default tablespace for temporary tables or the name of a tablespace group</a:t>
                      </a:r>
                    </a:p>
                  </a:txBody>
                  <a:tcPr marL="19761" marR="19761" marT="26348" marB="26348">
                    <a:lnL>
                      <a:noFill/>
                    </a:lnL>
                    <a:lnR>
                      <a:noFill/>
                    </a:lnR>
                    <a:lnT w="9525" cap="flat" cmpd="sng" algn="ctr">
                      <a:solidFill>
                        <a:srgbClr val="3F3F3F"/>
                      </a:solidFill>
                      <a:prstDash val="solid"/>
                      <a:round/>
                      <a:headEnd type="none" w="med" len="med"/>
                      <a:tailEnd type="none" w="med" len="med"/>
                    </a:lnT>
                    <a:lnB w="9525" cap="flat" cmpd="sng" algn="ctr">
                      <a:solidFill>
                        <a:srgbClr val="3F3F3F"/>
                      </a:solidFill>
                      <a:prstDash val="solid"/>
                      <a:round/>
                      <a:headEnd type="none" w="med" len="med"/>
                      <a:tailEnd type="none" w="med" len="med"/>
                    </a:lnB>
                    <a:solidFill>
                      <a:srgbClr val="F9F9F9"/>
                    </a:solidFill>
                  </a:tcPr>
                </a:tc>
              </a:tr>
              <a:tr h="242347">
                <a:tc>
                  <a:txBody>
                    <a:bodyPr/>
                    <a:lstStyle/>
                    <a:p>
                      <a:pPr algn="l"/>
                      <a:r>
                        <a:rPr lang="en-US" sz="1800">
                          <a:solidFill>
                            <a:srgbClr val="222222"/>
                          </a:solidFill>
                          <a:effectLst/>
                        </a:rPr>
                        <a:t>CREATED</a:t>
                      </a:r>
                    </a:p>
                  </a:txBody>
                  <a:tcPr marL="19761" marR="19761" marT="26348" marB="26348">
                    <a:lnL>
                      <a:noFill/>
                    </a:lnL>
                    <a:lnR>
                      <a:noFill/>
                    </a:lnR>
                    <a:lnT w="9525" cap="flat" cmpd="sng" algn="ctr">
                      <a:solidFill>
                        <a:srgbClr val="3F3F3F"/>
                      </a:solidFill>
                      <a:prstDash val="solid"/>
                      <a:round/>
                      <a:headEnd type="none" w="med" len="med"/>
                      <a:tailEnd type="none" w="med" len="med"/>
                    </a:lnT>
                    <a:lnB w="9525" cap="flat" cmpd="sng" algn="ctr">
                      <a:solidFill>
                        <a:srgbClr val="3F3F3F"/>
                      </a:solidFill>
                      <a:prstDash val="solid"/>
                      <a:round/>
                      <a:headEnd type="none" w="med" len="med"/>
                      <a:tailEnd type="none" w="med" len="med"/>
                    </a:lnB>
                    <a:solidFill>
                      <a:srgbClr val="FFFFFF"/>
                    </a:solidFill>
                  </a:tcPr>
                </a:tc>
                <a:tc>
                  <a:txBody>
                    <a:bodyPr/>
                    <a:lstStyle/>
                    <a:p>
                      <a:pPr algn="l"/>
                      <a:r>
                        <a:rPr lang="en-US" sz="1800">
                          <a:solidFill>
                            <a:srgbClr val="222222"/>
                          </a:solidFill>
                          <a:effectLst/>
                        </a:rPr>
                        <a:t>DATE</a:t>
                      </a:r>
                    </a:p>
                  </a:txBody>
                  <a:tcPr marL="19761" marR="19761" marT="26348" marB="26348">
                    <a:lnL>
                      <a:noFill/>
                    </a:lnL>
                    <a:lnR>
                      <a:noFill/>
                    </a:lnR>
                    <a:lnT w="9525" cap="flat" cmpd="sng" algn="ctr">
                      <a:solidFill>
                        <a:srgbClr val="3F3F3F"/>
                      </a:solidFill>
                      <a:prstDash val="solid"/>
                      <a:round/>
                      <a:headEnd type="none" w="med" len="med"/>
                      <a:tailEnd type="none" w="med" len="med"/>
                    </a:lnT>
                    <a:lnB w="9525" cap="flat" cmpd="sng" algn="ctr">
                      <a:solidFill>
                        <a:srgbClr val="3F3F3F"/>
                      </a:solidFill>
                      <a:prstDash val="solid"/>
                      <a:round/>
                      <a:headEnd type="none" w="med" len="med"/>
                      <a:tailEnd type="none" w="med" len="med"/>
                    </a:lnB>
                    <a:solidFill>
                      <a:srgbClr val="FFFFFF"/>
                    </a:solidFill>
                  </a:tcPr>
                </a:tc>
                <a:tc>
                  <a:txBody>
                    <a:bodyPr/>
                    <a:lstStyle/>
                    <a:p>
                      <a:pPr algn="l"/>
                      <a:r>
                        <a:rPr lang="en-US" sz="1800" dirty="0">
                          <a:solidFill>
                            <a:srgbClr val="222222"/>
                          </a:solidFill>
                          <a:effectLst/>
                        </a:rPr>
                        <a:t>User creation date</a:t>
                      </a:r>
                    </a:p>
                  </a:txBody>
                  <a:tcPr marL="19761" marR="19761" marT="26348" marB="26348">
                    <a:lnL>
                      <a:noFill/>
                    </a:lnL>
                    <a:lnR>
                      <a:noFill/>
                    </a:lnR>
                    <a:lnT w="9525" cap="flat" cmpd="sng" algn="ctr">
                      <a:solidFill>
                        <a:srgbClr val="3F3F3F"/>
                      </a:solidFill>
                      <a:prstDash val="solid"/>
                      <a:round/>
                      <a:headEnd type="none" w="med" len="med"/>
                      <a:tailEnd type="none" w="med" len="med"/>
                    </a:lnT>
                    <a:lnB w="9525" cap="flat" cmpd="sng" algn="ctr">
                      <a:solidFill>
                        <a:srgbClr val="3F3F3F"/>
                      </a:solidFill>
                      <a:prstDash val="solid"/>
                      <a:round/>
                      <a:headEnd type="none" w="med" len="med"/>
                      <a:tailEnd type="none" w="med" len="med"/>
                    </a:lnB>
                    <a:solidFill>
                      <a:srgbClr val="FFFFFF"/>
                    </a:solidFill>
                  </a:tcPr>
                </a:tc>
              </a:tr>
            </a:tbl>
          </a:graphicData>
        </a:graphic>
      </p:graphicFrame>
      <p:sp>
        <p:nvSpPr>
          <p:cNvPr id="6" name="Rectangle 5"/>
          <p:cNvSpPr/>
          <p:nvPr/>
        </p:nvSpPr>
        <p:spPr>
          <a:xfrm>
            <a:off x="558000" y="3968555"/>
            <a:ext cx="523220" cy="1737014"/>
          </a:xfrm>
          <a:prstGeom prst="rect">
            <a:avLst/>
          </a:prstGeom>
        </p:spPr>
        <p:txBody>
          <a:bodyPr vert="vert270" wrap="none">
            <a:spAutoFit/>
          </a:bodyPr>
          <a:lstStyle/>
          <a:p>
            <a:pPr marL="114300" lvl="1" defTabSz="228600" fontAlgn="base">
              <a:spcBef>
                <a:spcPct val="20000"/>
              </a:spcBef>
              <a:spcAft>
                <a:spcPct val="0"/>
              </a:spcAft>
              <a:buClr>
                <a:srgbClr val="FF0000"/>
              </a:buClr>
              <a:tabLst>
                <a:tab pos="457200" algn="l"/>
                <a:tab pos="742950" algn="l"/>
              </a:tabLst>
              <a:defRPr/>
            </a:pPr>
            <a:r>
              <a:rPr lang="en-US" altLang="en-US" sz="2200" b="1" dirty="0">
                <a:solidFill>
                  <a:srgbClr val="000000"/>
                </a:solidFill>
                <a:latin typeface="Courier New" pitchFamily="49" charset="0"/>
              </a:rPr>
              <a:t>DBA_USERS</a:t>
            </a:r>
          </a:p>
        </p:txBody>
      </p:sp>
    </p:spTree>
    <p:extLst>
      <p:ext uri="{BB962C8B-B14F-4D97-AF65-F5344CB8AC3E}">
        <p14:creationId xmlns:p14="http://schemas.microsoft.com/office/powerpoint/2010/main" val="20258529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Practice : Managing </a:t>
            </a:r>
            <a:r>
              <a:rPr lang="en-US" altLang="en-US" dirty="0" smtClean="0"/>
              <a:t>Users</a:t>
            </a:r>
            <a:endParaRPr lang="en-US" dirty="0"/>
          </a:p>
        </p:txBody>
      </p:sp>
      <p:sp>
        <p:nvSpPr>
          <p:cNvPr id="3" name="Rectangle 2"/>
          <p:cNvSpPr/>
          <p:nvPr/>
        </p:nvSpPr>
        <p:spPr>
          <a:xfrm>
            <a:off x="504967" y="818865"/>
            <a:ext cx="11368585" cy="5324535"/>
          </a:xfrm>
          <a:prstGeom prst="rect">
            <a:avLst/>
          </a:prstGeom>
        </p:spPr>
        <p:txBody>
          <a:bodyPr wrap="square">
            <a:spAutoFit/>
          </a:bodyPr>
          <a:lstStyle/>
          <a:p>
            <a:pPr marL="457200" lvl="2" indent="-228600"/>
            <a:r>
              <a:rPr lang="en-US" altLang="en-US" sz="2000" b="1" dirty="0" smtClean="0">
                <a:latin typeface="Arial" pitchFamily="34" charset="0"/>
              </a:rPr>
              <a:t>1</a:t>
            </a:r>
            <a:r>
              <a:rPr lang="en-US" altLang="en-US" sz="2000" b="1" dirty="0">
                <a:latin typeface="Arial" pitchFamily="34" charset="0"/>
              </a:rPr>
              <a:t>	</a:t>
            </a:r>
            <a:r>
              <a:rPr lang="en-US" altLang="en-US" sz="2000" dirty="0"/>
              <a:t>Create user </a:t>
            </a:r>
            <a:r>
              <a:rPr lang="en-US" altLang="en-US" sz="2000" dirty="0">
                <a:latin typeface="Courier New" pitchFamily="49" charset="0"/>
              </a:rPr>
              <a:t>Bob</a:t>
            </a:r>
            <a:r>
              <a:rPr lang="en-US" altLang="en-US" sz="2000" dirty="0"/>
              <a:t> with a password of </a:t>
            </a:r>
            <a:r>
              <a:rPr lang="en-US" altLang="en-US" sz="2000" dirty="0">
                <a:latin typeface="Courier New" pitchFamily="49" charset="0"/>
              </a:rPr>
              <a:t>CRUSADER</a:t>
            </a:r>
            <a:r>
              <a:rPr lang="en-US" altLang="en-US" sz="2000" dirty="0"/>
              <a:t>. Make sure that any objects and</a:t>
            </a:r>
          </a:p>
          <a:p>
            <a:pPr marL="457200" lvl="2" indent="-228600"/>
            <a:r>
              <a:rPr lang="en-US" altLang="en-US" sz="2000" dirty="0"/>
              <a:t>	temporary segments created by </a:t>
            </a:r>
            <a:r>
              <a:rPr lang="en-US" altLang="en-US" sz="2000" dirty="0">
                <a:latin typeface="Courier New" pitchFamily="49" charset="0"/>
              </a:rPr>
              <a:t>Bob</a:t>
            </a:r>
            <a:r>
              <a:rPr lang="en-US" altLang="en-US" sz="2000" dirty="0"/>
              <a:t> are not created in the system </a:t>
            </a:r>
            <a:r>
              <a:rPr lang="en-US" altLang="en-US" sz="2000" dirty="0" err="1"/>
              <a:t>tablespace</a:t>
            </a:r>
            <a:r>
              <a:rPr lang="en-US" altLang="en-US" sz="2000" dirty="0"/>
              <a:t>. Also,</a:t>
            </a:r>
          </a:p>
          <a:p>
            <a:pPr marL="457200" lvl="2" indent="-228600"/>
            <a:r>
              <a:rPr lang="en-US" altLang="en-US" sz="2000" dirty="0"/>
              <a:t>	make sure that </a:t>
            </a:r>
            <a:r>
              <a:rPr lang="en-US" altLang="en-US" sz="2000" dirty="0">
                <a:latin typeface="Courier New" pitchFamily="49" charset="0"/>
              </a:rPr>
              <a:t>Bob</a:t>
            </a:r>
            <a:r>
              <a:rPr lang="en-US" altLang="en-US" sz="2000" dirty="0"/>
              <a:t> can log in and create objects up to one megabyte in size </a:t>
            </a:r>
            <a:r>
              <a:rPr lang="en-US" altLang="en-US" sz="2000"/>
              <a:t>in </a:t>
            </a:r>
            <a:r>
              <a:rPr lang="en-US" altLang="en-US" sz="2000" smtClean="0"/>
              <a:t>the tablespace USERS. </a:t>
            </a:r>
            <a:endParaRPr lang="en-US" altLang="en-US" sz="2000" dirty="0" smtClean="0"/>
          </a:p>
          <a:p>
            <a:pPr marL="457200" lvl="2" indent="-228600"/>
            <a:r>
              <a:rPr lang="en-US" altLang="en-US" sz="2000" b="1" dirty="0"/>
              <a:t>	Hint: </a:t>
            </a:r>
            <a:r>
              <a:rPr lang="en-US" altLang="en-US" sz="2000" dirty="0"/>
              <a:t>Assign </a:t>
            </a:r>
            <a:r>
              <a:rPr lang="en-US" altLang="en-US" sz="2000" dirty="0">
                <a:latin typeface="Courier New" pitchFamily="49" charset="0"/>
              </a:rPr>
              <a:t>Bob</a:t>
            </a:r>
            <a:r>
              <a:rPr lang="en-US" altLang="en-US" sz="2000" dirty="0"/>
              <a:t> the default </a:t>
            </a:r>
            <a:r>
              <a:rPr lang="en-US" altLang="en-US" sz="2000" dirty="0" err="1"/>
              <a:t>tablespace</a:t>
            </a:r>
            <a:r>
              <a:rPr lang="en-US" altLang="en-US" sz="2000" dirty="0"/>
              <a:t> of </a:t>
            </a:r>
            <a:r>
              <a:rPr lang="en-US" altLang="en-US" sz="2000" dirty="0">
                <a:latin typeface="Courier New" pitchFamily="49" charset="0"/>
              </a:rPr>
              <a:t>USERS</a:t>
            </a:r>
            <a:r>
              <a:rPr lang="en-US" altLang="en-US" sz="2000" dirty="0"/>
              <a:t> and temporary </a:t>
            </a:r>
            <a:r>
              <a:rPr lang="en-US" altLang="en-US" sz="2000" dirty="0" err="1"/>
              <a:t>tablespace</a:t>
            </a:r>
            <a:r>
              <a:rPr lang="en-US" altLang="en-US" sz="2000" dirty="0"/>
              <a:t> </a:t>
            </a:r>
            <a:r>
              <a:rPr lang="en-US" altLang="en-US" sz="2000" dirty="0">
                <a:latin typeface="Courier New" pitchFamily="49" charset="0"/>
              </a:rPr>
              <a:t>TEMP</a:t>
            </a:r>
            <a:r>
              <a:rPr lang="en-US" altLang="en-US" sz="2000" dirty="0"/>
              <a:t>.</a:t>
            </a:r>
          </a:p>
          <a:p>
            <a:pPr marL="457200" lvl="2" indent="-228600"/>
            <a:r>
              <a:rPr lang="en-US" altLang="en-US" sz="2000" b="1" smtClean="0">
                <a:latin typeface="Arial" pitchFamily="34" charset="0"/>
              </a:rPr>
              <a:t>2</a:t>
            </a:r>
            <a:r>
              <a:rPr lang="en-US" altLang="en-US" sz="2000" smtClean="0"/>
              <a:t>	Create a user </a:t>
            </a:r>
            <a:r>
              <a:rPr lang="en-US" altLang="en-US" sz="2000" smtClean="0">
                <a:latin typeface="Courier New" pitchFamily="49" charset="0"/>
              </a:rPr>
              <a:t>Emi</a:t>
            </a:r>
            <a:r>
              <a:rPr lang="en-US" altLang="en-US" sz="2000" smtClean="0"/>
              <a:t> with a password of </a:t>
            </a:r>
            <a:r>
              <a:rPr lang="en-US" altLang="en-US" sz="2000" smtClean="0">
                <a:latin typeface="Courier New" pitchFamily="49" charset="0"/>
              </a:rPr>
              <a:t>Mary</a:t>
            </a:r>
            <a:r>
              <a:rPr lang="en-US" altLang="en-US" sz="2000" smtClean="0"/>
              <a:t>. Make sure that any objects and sort segments created by </a:t>
            </a:r>
            <a:r>
              <a:rPr lang="en-US" altLang="en-US" sz="2000" smtClean="0">
                <a:latin typeface="Courier New" pitchFamily="49" charset="0"/>
              </a:rPr>
              <a:t>Emi</a:t>
            </a:r>
            <a:r>
              <a:rPr lang="en-US" altLang="en-US" sz="2000" smtClean="0"/>
              <a:t> are not created in the system tablespace.</a:t>
            </a:r>
          </a:p>
          <a:p>
            <a:pPr marL="457200" lvl="2" indent="-228600"/>
            <a:r>
              <a:rPr lang="en-US" altLang="en-US" sz="2000" b="1" smtClean="0">
                <a:latin typeface="Arial" pitchFamily="34" charset="0"/>
              </a:rPr>
              <a:t>3</a:t>
            </a:r>
            <a:r>
              <a:rPr lang="en-US" altLang="en-US" sz="2000" smtClean="0"/>
              <a:t>	Display the information on </a:t>
            </a:r>
            <a:r>
              <a:rPr lang="en-US" altLang="en-US" sz="2000" smtClean="0">
                <a:latin typeface="Courier New" pitchFamily="49" charset="0"/>
              </a:rPr>
              <a:t>Bob</a:t>
            </a:r>
            <a:r>
              <a:rPr lang="en-US" altLang="en-US" sz="2000" smtClean="0"/>
              <a:t> and </a:t>
            </a:r>
            <a:r>
              <a:rPr lang="en-US" altLang="en-US" sz="2000" smtClean="0">
                <a:latin typeface="Courier New" pitchFamily="49" charset="0"/>
              </a:rPr>
              <a:t>Emi</a:t>
            </a:r>
            <a:r>
              <a:rPr lang="en-US" altLang="en-US" sz="2000" smtClean="0"/>
              <a:t> from the data dictionary.</a:t>
            </a:r>
          </a:p>
          <a:p>
            <a:pPr marL="457200" lvl="2" indent="-228600"/>
            <a:r>
              <a:rPr lang="en-US" altLang="en-US" sz="2000" b="1" dirty="0"/>
              <a:t>	Hint: </a:t>
            </a:r>
            <a:r>
              <a:rPr lang="en-US" altLang="en-US" sz="2000" dirty="0"/>
              <a:t>This can be obtained by querying </a:t>
            </a:r>
            <a:r>
              <a:rPr lang="en-US" altLang="en-US" sz="2000" dirty="0">
                <a:latin typeface="Courier New" pitchFamily="49" charset="0"/>
              </a:rPr>
              <a:t>DBA_USERS</a:t>
            </a:r>
            <a:r>
              <a:rPr lang="en-US" altLang="en-US" sz="2000" dirty="0"/>
              <a:t>.</a:t>
            </a:r>
          </a:p>
          <a:p>
            <a:pPr marL="457200" lvl="2" indent="-228600"/>
            <a:r>
              <a:rPr lang="en-US" altLang="en-US" sz="2000" b="1" dirty="0">
                <a:latin typeface="Arial" pitchFamily="34" charset="0"/>
              </a:rPr>
              <a:t>4</a:t>
            </a:r>
            <a:r>
              <a:rPr lang="en-US" altLang="en-US" sz="2000" dirty="0"/>
              <a:t>	From the data dictionary, display the information on the amount of space that </a:t>
            </a:r>
            <a:r>
              <a:rPr lang="en-US" altLang="en-US" sz="2000" dirty="0">
                <a:latin typeface="Courier New" pitchFamily="49" charset="0"/>
              </a:rPr>
              <a:t>Bob </a:t>
            </a:r>
            <a:r>
              <a:rPr lang="en-US" altLang="en-US" sz="2000" dirty="0"/>
              <a:t>can use in </a:t>
            </a:r>
            <a:r>
              <a:rPr lang="en-US" altLang="en-US" sz="2000" dirty="0" err="1"/>
              <a:t>tablespaces</a:t>
            </a:r>
            <a:r>
              <a:rPr lang="en-US" altLang="en-US" sz="2000" dirty="0"/>
              <a:t>.</a:t>
            </a:r>
          </a:p>
          <a:p>
            <a:pPr marL="457200" lvl="2" indent="-228600"/>
            <a:r>
              <a:rPr lang="en-US" altLang="en-US" sz="2000" b="1" dirty="0"/>
              <a:t>	Hint:</a:t>
            </a:r>
            <a:r>
              <a:rPr lang="en-US" altLang="en-US" sz="2000" dirty="0"/>
              <a:t> This can be obtained by querying </a:t>
            </a:r>
            <a:r>
              <a:rPr lang="en-US" altLang="en-US" sz="2000" dirty="0">
                <a:latin typeface="Courier New" pitchFamily="49" charset="0"/>
              </a:rPr>
              <a:t>DBA_TS_QUOTAS</a:t>
            </a:r>
            <a:r>
              <a:rPr lang="en-US" altLang="en-US" sz="2000" dirty="0" smtClean="0"/>
              <a:t>.</a:t>
            </a:r>
          </a:p>
          <a:p>
            <a:pPr marL="457200" lvl="2" indent="-228600"/>
            <a:r>
              <a:rPr lang="en-US" altLang="en-US" sz="2000" b="1" dirty="0" smtClean="0"/>
              <a:t>5. </a:t>
            </a:r>
            <a:r>
              <a:rPr lang="en-US" altLang="en-US" sz="2000" dirty="0" smtClean="0"/>
              <a:t>As </a:t>
            </a:r>
            <a:r>
              <a:rPr lang="en-US" altLang="en-US" sz="2000" dirty="0"/>
              <a:t>user </a:t>
            </a:r>
            <a:r>
              <a:rPr lang="en-US" altLang="en-US" sz="2000" dirty="0">
                <a:latin typeface="Courier New" pitchFamily="49" charset="0"/>
              </a:rPr>
              <a:t>Bob</a:t>
            </a:r>
            <a:r>
              <a:rPr lang="en-US" altLang="en-US" sz="2000" dirty="0"/>
              <a:t>, change his password to </a:t>
            </a:r>
            <a:r>
              <a:rPr lang="en-US" altLang="en-US" sz="2000" dirty="0">
                <a:latin typeface="Courier New" pitchFamily="49" charset="0"/>
              </a:rPr>
              <a:t>Sam</a:t>
            </a:r>
            <a:r>
              <a:rPr lang="en-US" altLang="en-US" sz="2000" dirty="0"/>
              <a:t>.</a:t>
            </a:r>
          </a:p>
          <a:p>
            <a:pPr marL="457200" lvl="2" indent="-228600"/>
            <a:r>
              <a:rPr lang="en-US" altLang="en-US" sz="2000" b="1" dirty="0">
                <a:latin typeface="Arial" pitchFamily="34" charset="0"/>
              </a:rPr>
              <a:t>6</a:t>
            </a:r>
            <a:r>
              <a:rPr lang="en-US" altLang="en-US" sz="2000" dirty="0"/>
              <a:t>	As user </a:t>
            </a:r>
            <a:r>
              <a:rPr lang="en-US" altLang="en-US" sz="2000" dirty="0">
                <a:latin typeface="Courier New" pitchFamily="49" charset="0"/>
              </a:rPr>
              <a:t>SYSTEM</a:t>
            </a:r>
            <a:r>
              <a:rPr lang="en-US" altLang="en-US" sz="2000" dirty="0"/>
              <a:t>, remove </a:t>
            </a:r>
            <a:r>
              <a:rPr lang="en-US" altLang="en-US" sz="2000" dirty="0">
                <a:latin typeface="Courier New" pitchFamily="49" charset="0"/>
              </a:rPr>
              <a:t>Bob</a:t>
            </a:r>
            <a:r>
              <a:rPr lang="en-US" altLang="en-US" sz="2000" dirty="0"/>
              <a:t>’s quota on his default </a:t>
            </a:r>
            <a:r>
              <a:rPr lang="en-US" altLang="en-US" sz="2000" dirty="0" err="1"/>
              <a:t>tablespace</a:t>
            </a:r>
            <a:r>
              <a:rPr lang="en-US" altLang="en-US" sz="2000" dirty="0"/>
              <a:t>.</a:t>
            </a:r>
          </a:p>
          <a:p>
            <a:pPr marL="457200" lvl="2" indent="-228600"/>
            <a:r>
              <a:rPr lang="en-US" altLang="en-US" sz="2000" b="1" dirty="0">
                <a:latin typeface="Arial" pitchFamily="34" charset="0"/>
              </a:rPr>
              <a:t>7</a:t>
            </a:r>
            <a:r>
              <a:rPr lang="en-US" altLang="en-US" sz="2000" dirty="0"/>
              <a:t>	Remove the </a:t>
            </a:r>
            <a:r>
              <a:rPr lang="en-US" altLang="en-US" sz="2000" dirty="0">
                <a:latin typeface="Courier New" pitchFamily="49" charset="0"/>
              </a:rPr>
              <a:t>Emi</a:t>
            </a:r>
            <a:r>
              <a:rPr lang="en-US" altLang="en-US" sz="2000" dirty="0"/>
              <a:t> account from the database.</a:t>
            </a:r>
          </a:p>
          <a:p>
            <a:pPr marL="457200" lvl="2" indent="-228600"/>
            <a:r>
              <a:rPr lang="en-US" altLang="en-US" sz="2000" b="1" dirty="0">
                <a:latin typeface="Arial" pitchFamily="34" charset="0"/>
              </a:rPr>
              <a:t>8</a:t>
            </a:r>
            <a:r>
              <a:rPr lang="en-US" altLang="en-US" sz="2000" dirty="0"/>
              <a:t>	</a:t>
            </a:r>
            <a:r>
              <a:rPr lang="en-US" altLang="en-US" sz="2000" dirty="0">
                <a:latin typeface="Courier New" pitchFamily="49" charset="0"/>
              </a:rPr>
              <a:t>Bob</a:t>
            </a:r>
            <a:r>
              <a:rPr lang="en-US" altLang="en-US" sz="2000" dirty="0"/>
              <a:t> has forgotten his password. Assign him a password of </a:t>
            </a:r>
            <a:r>
              <a:rPr lang="en-US" altLang="en-US" sz="2000" dirty="0">
                <a:latin typeface="Courier New" pitchFamily="49" charset="0"/>
              </a:rPr>
              <a:t>OLINK</a:t>
            </a:r>
            <a:r>
              <a:rPr lang="en-US" altLang="en-US" sz="2000" dirty="0"/>
              <a:t> and require that </a:t>
            </a:r>
            <a:r>
              <a:rPr lang="en-US" altLang="en-US" sz="2000" dirty="0">
                <a:latin typeface="Courier New" pitchFamily="49" charset="0"/>
              </a:rPr>
              <a:t>Bob</a:t>
            </a:r>
            <a:r>
              <a:rPr lang="en-US" altLang="en-US" sz="2000" dirty="0"/>
              <a:t> change his password the next time he logs on.</a:t>
            </a:r>
            <a:endParaRPr lang="en-US" sz="2000" dirty="0"/>
          </a:p>
        </p:txBody>
      </p:sp>
    </p:spTree>
    <p:extLst>
      <p:ext uri="{BB962C8B-B14F-4D97-AF65-F5344CB8AC3E}">
        <p14:creationId xmlns:p14="http://schemas.microsoft.com/office/powerpoint/2010/main" val="30082493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t>1. Mục </a:t>
            </a:r>
            <a:r>
              <a:rPr lang="en-US" altLang="en-US"/>
              <a:t>đích</a:t>
            </a:r>
            <a:endParaRPr lang="vi-VN"/>
          </a:p>
        </p:txBody>
      </p:sp>
      <p:sp>
        <p:nvSpPr>
          <p:cNvPr id="3" name="Rectangle 2"/>
          <p:cNvSpPr txBox="1">
            <a:spLocks noChangeArrowheads="1"/>
          </p:cNvSpPr>
          <p:nvPr/>
        </p:nvSpPr>
        <p:spPr>
          <a:xfrm>
            <a:off x="914400" y="533400"/>
            <a:ext cx="7315200" cy="8763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b="1" kern="1200">
                <a:solidFill>
                  <a:schemeClr val="bg1"/>
                </a:solidFill>
                <a:latin typeface="Arial" panose="020B0604020202020204" pitchFamily="34" charset="0"/>
                <a:ea typeface="+mj-ea"/>
                <a:cs typeface="Arial" panose="020B0604020202020204" pitchFamily="34" charset="0"/>
              </a:defRPr>
            </a:lvl1pPr>
          </a:lstStyle>
          <a:p>
            <a:r>
              <a:rPr lang="en-US" altLang="en-US" smtClean="0"/>
              <a:t>Mục đích</a:t>
            </a:r>
          </a:p>
        </p:txBody>
      </p:sp>
      <p:sp>
        <p:nvSpPr>
          <p:cNvPr id="5" name="Rectangle 3"/>
          <p:cNvSpPr txBox="1">
            <a:spLocks noChangeArrowheads="1"/>
          </p:cNvSpPr>
          <p:nvPr/>
        </p:nvSpPr>
        <p:spPr>
          <a:xfrm>
            <a:off x="1749863" y="1409700"/>
            <a:ext cx="8772769" cy="3626534"/>
          </a:xfrm>
          <a:prstGeom prst="rect">
            <a:avLst/>
          </a:prstGeom>
        </p:spPr>
        <p:txBody>
          <a:bodyPr/>
          <a:lstStyle>
            <a:lvl1pPr marL="228600" indent="-228600" algn="l" defTabSz="914400" rtl="0" eaLnBrk="1" latinLnBrk="0" hangingPunct="1">
              <a:lnSpc>
                <a:spcPct val="90000"/>
              </a:lnSpc>
              <a:spcBef>
                <a:spcPct val="30000"/>
              </a:spcBef>
              <a:buClr>
                <a:srgbClr val="FF0000"/>
              </a:buClr>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ct val="30000"/>
              </a:spcBef>
              <a:buClr>
                <a:srgbClr val="FF0000"/>
              </a:buClr>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ct val="30000"/>
              </a:spcBef>
              <a:buClr>
                <a:srgbClr val="FF0000"/>
              </a:buClr>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r>
              <a:rPr lang="en-US" b="1">
                <a:latin typeface="Times New Roman" panose="02020603050405020304" pitchFamily="18" charset="0"/>
                <a:cs typeface="Times New Roman" panose="02020603050405020304" pitchFamily="18" charset="0"/>
              </a:rPr>
              <a:t>Sau khi hoàn thành bài học này, bạn sẽ có thể: </a:t>
            </a:r>
          </a:p>
          <a:p>
            <a:pPr lvl="1"/>
            <a:r>
              <a:rPr lang="en-US">
                <a:latin typeface="Times New Roman" panose="02020603050405020304" pitchFamily="18" charset="0"/>
                <a:cs typeface="Times New Roman" panose="02020603050405020304" pitchFamily="18" charset="0"/>
              </a:rPr>
              <a:t>Tạo ra database user mới.</a:t>
            </a:r>
          </a:p>
          <a:p>
            <a:pPr lvl="1"/>
            <a:r>
              <a:rPr lang="en-US">
                <a:latin typeface="Times New Roman" panose="02020603050405020304" pitchFamily="18" charset="0"/>
                <a:cs typeface="Times New Roman" panose="02020603050405020304" pitchFamily="18" charset="0"/>
              </a:rPr>
              <a:t>Thay đổi và hủy bỏ database user hiện có.</a:t>
            </a:r>
          </a:p>
          <a:p>
            <a:pPr lvl="1"/>
            <a:r>
              <a:rPr lang="en-US">
                <a:latin typeface="Times New Roman" panose="02020603050405020304" pitchFamily="18" charset="0"/>
                <a:cs typeface="Times New Roman" panose="02020603050405020304" pitchFamily="18" charset="0"/>
              </a:rPr>
              <a:t>Kiểm soát thông tin về user hiện có.</a:t>
            </a:r>
          </a:p>
          <a:p>
            <a:pPr lvl="1"/>
            <a:r>
              <a:rPr lang="en-US">
                <a:latin typeface="Times New Roman" panose="02020603050405020304" pitchFamily="18" charset="0"/>
                <a:cs typeface="Times New Roman" panose="02020603050405020304" pitchFamily="18" charset="0"/>
              </a:rPr>
              <a:t>Lấy thông tin về user.</a:t>
            </a:r>
          </a:p>
        </p:txBody>
      </p:sp>
    </p:spTree>
    <p:extLst>
      <p:ext uri="{BB962C8B-B14F-4D97-AF65-F5344CB8AC3E}">
        <p14:creationId xmlns:p14="http://schemas.microsoft.com/office/powerpoint/2010/main" val="2699636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lgn="ctr"/>
            <a:r>
              <a:rPr lang="en-US" altLang="en-US">
                <a:latin typeface="Arial"/>
              </a:rPr>
              <a:t>Database </a:t>
            </a:r>
            <a:r>
              <a:rPr lang="en-US" altLang="en-US" smtClean="0">
                <a:latin typeface="Arial"/>
              </a:rPr>
              <a:t>Schema</a:t>
            </a:r>
            <a:endParaRPr lang="en-US"/>
          </a:p>
        </p:txBody>
      </p:sp>
      <p:sp>
        <p:nvSpPr>
          <p:cNvPr id="9" name="Rectangle 3"/>
          <p:cNvSpPr txBox="1">
            <a:spLocks noChangeArrowheads="1"/>
          </p:cNvSpPr>
          <p:nvPr/>
        </p:nvSpPr>
        <p:spPr bwMode="auto">
          <a:xfrm>
            <a:off x="1845149" y="3328676"/>
            <a:ext cx="3606800" cy="185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spAutoFit/>
          </a:bodyPr>
          <a:lstStyle>
            <a:lvl1pPr algn="l" defTabSz="228600" rtl="0" fontAlgn="base">
              <a:spcBef>
                <a:spcPct val="20000"/>
              </a:spcBef>
              <a:spcAft>
                <a:spcPct val="0"/>
              </a:spcAft>
              <a:buClr>
                <a:srgbClr val="000000"/>
              </a:buClr>
              <a:buFont typeface="Arial" panose="020B0604020202020204" pitchFamily="34" charset="0"/>
              <a:tabLst>
                <a:tab pos="457200" algn="l"/>
                <a:tab pos="742950" algn="l"/>
              </a:tabLst>
              <a:defRPr sz="2200" b="1" kern="1200">
                <a:solidFill>
                  <a:schemeClr val="tx1"/>
                </a:solidFill>
                <a:latin typeface="+mn-lt"/>
                <a:ea typeface="+mn-ea"/>
                <a:cs typeface="+mn-cs"/>
              </a:defRPr>
            </a:lvl1pPr>
            <a:lvl2pPr marL="342900" indent="-228600" algn="l" defTabSz="228600" rtl="0" fontAlgn="base">
              <a:spcBef>
                <a:spcPct val="20000"/>
              </a:spcBef>
              <a:spcAft>
                <a:spcPct val="0"/>
              </a:spcAft>
              <a:buClr>
                <a:srgbClr val="FF0000"/>
              </a:buClr>
              <a:buFont typeface="Arial" panose="020B0604020202020204" pitchFamily="34" charset="0"/>
              <a:buChar char="•"/>
              <a:tabLst>
                <a:tab pos="457200" algn="l"/>
                <a:tab pos="742950" algn="l"/>
              </a:tabLst>
              <a:defRPr sz="2200" b="1" kern="1200">
                <a:solidFill>
                  <a:schemeClr val="tx1"/>
                </a:solidFill>
                <a:latin typeface="+mn-lt"/>
                <a:ea typeface="+mn-ea"/>
                <a:cs typeface="+mn-cs"/>
              </a:defRPr>
            </a:lvl2pPr>
            <a:lvl3pPr marL="685800" indent="-228600" algn="l" defTabSz="228600" rtl="0" fontAlgn="base">
              <a:spcBef>
                <a:spcPct val="20000"/>
              </a:spcBef>
              <a:spcAft>
                <a:spcPct val="0"/>
              </a:spcAft>
              <a:buClr>
                <a:srgbClr val="FF0000"/>
              </a:buClr>
              <a:buFont typeface="Arial" panose="020B0604020202020204" pitchFamily="34" charset="0"/>
              <a:buChar char="–"/>
              <a:tabLst>
                <a:tab pos="457200" algn="l"/>
                <a:tab pos="742950" algn="l"/>
              </a:tabLst>
              <a:defRPr sz="2000" b="1" kern="1200">
                <a:solidFill>
                  <a:schemeClr val="tx1"/>
                </a:solidFill>
                <a:latin typeface="+mn-lt"/>
                <a:ea typeface="+mn-ea"/>
                <a:cs typeface="+mn-cs"/>
              </a:defRPr>
            </a:lvl3pPr>
            <a:lvl4pPr marL="914400" algn="l" defTabSz="228600" rtl="0" fontAlgn="base">
              <a:spcBef>
                <a:spcPct val="20000"/>
              </a:spcBef>
              <a:spcAft>
                <a:spcPct val="0"/>
              </a:spcAft>
              <a:buClr>
                <a:srgbClr val="000000"/>
              </a:buClr>
              <a:buFont typeface="Arial" panose="020B0604020202020204" pitchFamily="34" charset="0"/>
              <a:tabLst>
                <a:tab pos="457200" algn="l"/>
                <a:tab pos="742950" algn="l"/>
              </a:tabLst>
              <a:defRPr sz="2000" b="1" kern="1200">
                <a:solidFill>
                  <a:srgbClr val="FF0000"/>
                </a:solidFill>
                <a:latin typeface="+mn-lt"/>
                <a:ea typeface="+mn-ea"/>
                <a:cs typeface="+mn-cs"/>
              </a:defRPr>
            </a:lvl4pPr>
            <a:lvl5pPr marL="1143000" algn="l" defTabSz="228600" rtl="0" fontAlgn="base">
              <a:spcBef>
                <a:spcPct val="20000"/>
              </a:spcBef>
              <a:spcAft>
                <a:spcPct val="0"/>
              </a:spcAft>
              <a:buClr>
                <a:srgbClr val="000000"/>
              </a:buClr>
              <a:buFont typeface="Arial" panose="020B0604020202020204" pitchFamily="34" charset="0"/>
              <a:tabLst>
                <a:tab pos="457200" algn="l"/>
                <a:tab pos="742950" algn="l"/>
              </a:tabLst>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228600" rtl="0" eaLnBrk="1" fontAlgn="base" latinLnBrk="0" hangingPunct="1">
              <a:lnSpc>
                <a:spcPct val="100000"/>
              </a:lnSpc>
              <a:spcBef>
                <a:spcPct val="20000"/>
              </a:spcBef>
              <a:spcAft>
                <a:spcPct val="0"/>
              </a:spcAft>
              <a:buClr>
                <a:srgbClr val="000000"/>
              </a:buClr>
              <a:buSzTx/>
              <a:buFont typeface="Arial" panose="020B0604020202020204" pitchFamily="34" charset="0"/>
              <a:buNone/>
              <a:tabLst>
                <a:tab pos="457200" algn="l"/>
                <a:tab pos="742950" algn="l"/>
              </a:tabLst>
              <a:defRPr/>
            </a:pPr>
            <a:endParaRPr kumimoji="0" lang="en-US" altLang="en-US" sz="2000" b="1" i="0" u="none" strike="noStrike" kern="1200" cap="none" spc="0" normalizeH="0" baseline="0" noProof="0" smtClean="0">
              <a:ln>
                <a:noFill/>
              </a:ln>
              <a:solidFill>
                <a:srgbClr val="000000"/>
              </a:solidFill>
              <a:effectLst/>
              <a:uLnTx/>
              <a:uFillTx/>
              <a:latin typeface="Arial"/>
            </a:endParaRPr>
          </a:p>
          <a:p>
            <a:pPr marL="0" marR="0" lvl="0" indent="0" algn="l" defTabSz="228600" rtl="0" eaLnBrk="1" fontAlgn="base" latinLnBrk="0" hangingPunct="1">
              <a:lnSpc>
                <a:spcPct val="100000"/>
              </a:lnSpc>
              <a:spcBef>
                <a:spcPct val="20000"/>
              </a:spcBef>
              <a:spcAft>
                <a:spcPct val="0"/>
              </a:spcAft>
              <a:buClr>
                <a:srgbClr val="000000"/>
              </a:buClr>
              <a:buSzTx/>
              <a:buFont typeface="Arial" panose="020B0604020202020204" pitchFamily="34" charset="0"/>
              <a:buNone/>
              <a:tabLst>
                <a:tab pos="457200" algn="l"/>
                <a:tab pos="742950" algn="l"/>
              </a:tabLst>
              <a:defRPr/>
            </a:pPr>
            <a:endParaRPr kumimoji="0" lang="en-US" altLang="en-US" sz="2000" b="1" i="0" u="none" strike="noStrike" kern="1200" cap="none" spc="0" normalizeH="0" baseline="0" noProof="0" smtClean="0">
              <a:ln>
                <a:noFill/>
              </a:ln>
              <a:solidFill>
                <a:srgbClr val="000000"/>
              </a:solidFill>
              <a:effectLst/>
              <a:uLnTx/>
              <a:uFillTx/>
              <a:latin typeface="Arial"/>
            </a:endParaRPr>
          </a:p>
          <a:p>
            <a:pPr marL="0" marR="0" lvl="0" indent="0" algn="l" defTabSz="228600" rtl="0" eaLnBrk="1" fontAlgn="base" latinLnBrk="0" hangingPunct="1">
              <a:lnSpc>
                <a:spcPct val="100000"/>
              </a:lnSpc>
              <a:spcBef>
                <a:spcPct val="20000"/>
              </a:spcBef>
              <a:spcAft>
                <a:spcPct val="0"/>
              </a:spcAft>
              <a:buClr>
                <a:srgbClr val="000000"/>
              </a:buClr>
              <a:buSzTx/>
              <a:buFont typeface="Arial" panose="020B0604020202020204" pitchFamily="34" charset="0"/>
              <a:buNone/>
              <a:tabLst>
                <a:tab pos="457200" algn="l"/>
                <a:tab pos="742950" algn="l"/>
              </a:tabLst>
              <a:defRPr/>
            </a:pPr>
            <a:endParaRPr kumimoji="0" lang="en-US" altLang="en-US" sz="2000" b="1" i="0" u="none" strike="noStrike" kern="1200" cap="none" spc="0" normalizeH="0" baseline="0" noProof="0" smtClean="0">
              <a:ln>
                <a:noFill/>
              </a:ln>
              <a:solidFill>
                <a:srgbClr val="000000"/>
              </a:solidFill>
              <a:effectLst/>
              <a:uLnTx/>
              <a:uFillTx/>
              <a:latin typeface="Arial"/>
            </a:endParaRPr>
          </a:p>
          <a:p>
            <a:pPr marL="0" marR="0" lvl="0" indent="0" algn="l" defTabSz="228600" rtl="0" eaLnBrk="1" fontAlgn="base" latinLnBrk="0" hangingPunct="1">
              <a:lnSpc>
                <a:spcPct val="100000"/>
              </a:lnSpc>
              <a:spcBef>
                <a:spcPct val="20000"/>
              </a:spcBef>
              <a:spcAft>
                <a:spcPct val="0"/>
              </a:spcAft>
              <a:buClr>
                <a:srgbClr val="000000"/>
              </a:buClr>
              <a:buSzTx/>
              <a:buFont typeface="Arial" panose="020B0604020202020204" pitchFamily="34" charset="0"/>
              <a:buNone/>
              <a:tabLst>
                <a:tab pos="457200" algn="l"/>
                <a:tab pos="742950" algn="l"/>
              </a:tabLst>
              <a:defRPr/>
            </a:pPr>
            <a:endParaRPr kumimoji="0" lang="en-US" altLang="en-US" sz="2000" b="1" i="0" u="none" strike="noStrike" kern="1200" cap="none" spc="0" normalizeH="0" baseline="0" noProof="0" smtClean="0">
              <a:ln>
                <a:noFill/>
              </a:ln>
              <a:solidFill>
                <a:srgbClr val="000000"/>
              </a:solidFill>
              <a:effectLst/>
              <a:uLnTx/>
              <a:uFillTx/>
              <a:latin typeface="Arial"/>
            </a:endParaRPr>
          </a:p>
          <a:p>
            <a:pPr marL="0" marR="0" lvl="0" indent="0" algn="l" defTabSz="228600" rtl="0" eaLnBrk="1" fontAlgn="base" latinLnBrk="0" hangingPunct="1">
              <a:lnSpc>
                <a:spcPct val="100000"/>
              </a:lnSpc>
              <a:spcBef>
                <a:spcPct val="20000"/>
              </a:spcBef>
              <a:spcAft>
                <a:spcPct val="0"/>
              </a:spcAft>
              <a:buClr>
                <a:srgbClr val="000000"/>
              </a:buClr>
              <a:buSzTx/>
              <a:buFont typeface="Arial" panose="020B0604020202020204" pitchFamily="34" charset="0"/>
              <a:buNone/>
              <a:tabLst>
                <a:tab pos="457200" algn="l"/>
                <a:tab pos="742950" algn="l"/>
              </a:tabLst>
              <a:defRPr/>
            </a:pPr>
            <a:endParaRPr kumimoji="0" lang="en-US" altLang="en-US" sz="2000" b="1" i="0" u="none" strike="noStrike" kern="1200" cap="none" spc="0" normalizeH="0" baseline="0" noProof="0" smtClean="0">
              <a:ln>
                <a:noFill/>
              </a:ln>
              <a:solidFill>
                <a:srgbClr val="000000"/>
              </a:solidFill>
              <a:effectLst/>
              <a:uLnTx/>
              <a:uFillTx/>
              <a:latin typeface="Arial"/>
            </a:endParaRPr>
          </a:p>
          <a:p>
            <a:pPr marL="0" marR="0" lvl="0" indent="0" algn="l" defTabSz="228600" rtl="0" eaLnBrk="1" fontAlgn="base" latinLnBrk="0" hangingPunct="1">
              <a:lnSpc>
                <a:spcPct val="100000"/>
              </a:lnSpc>
              <a:spcBef>
                <a:spcPct val="20000"/>
              </a:spcBef>
              <a:spcAft>
                <a:spcPct val="0"/>
              </a:spcAft>
              <a:buClr>
                <a:srgbClr val="000000"/>
              </a:buClr>
              <a:buSzTx/>
              <a:buFont typeface="Arial" panose="020B0604020202020204" pitchFamily="34" charset="0"/>
              <a:buNone/>
              <a:tabLst>
                <a:tab pos="457200" algn="l"/>
                <a:tab pos="742950" algn="l"/>
              </a:tabLst>
              <a:defRPr/>
            </a:pPr>
            <a:endParaRPr kumimoji="0" lang="en-US" altLang="en-US" sz="2000" b="1" i="0" u="none" strike="noStrike" kern="1200" cap="none" spc="0" normalizeH="0" baseline="0" noProof="0" smtClean="0">
              <a:ln>
                <a:noFill/>
              </a:ln>
              <a:solidFill>
                <a:srgbClr val="000000"/>
              </a:solidFill>
              <a:effectLst/>
              <a:uLnTx/>
              <a:uFillTx/>
              <a:latin typeface="Arial"/>
            </a:endParaRPr>
          </a:p>
          <a:p>
            <a:pPr marL="0" marR="0" lvl="0" indent="0" algn="l" defTabSz="228600" rtl="0" eaLnBrk="1" fontAlgn="base" latinLnBrk="0" hangingPunct="1">
              <a:lnSpc>
                <a:spcPct val="100000"/>
              </a:lnSpc>
              <a:spcBef>
                <a:spcPct val="20000"/>
              </a:spcBef>
              <a:spcAft>
                <a:spcPct val="0"/>
              </a:spcAft>
              <a:buClr>
                <a:srgbClr val="000000"/>
              </a:buClr>
              <a:buSzTx/>
              <a:buFont typeface="Arial" panose="020B0604020202020204" pitchFamily="34" charset="0"/>
              <a:buNone/>
              <a:tabLst>
                <a:tab pos="457200" algn="l"/>
                <a:tab pos="742950" algn="l"/>
              </a:tabLst>
              <a:defRPr/>
            </a:pPr>
            <a:endParaRPr kumimoji="0" lang="en-US" altLang="en-US" sz="2000" b="1" i="0" u="none" strike="noStrike" kern="1200" cap="none" spc="0" normalizeH="0" baseline="0" noProof="0" smtClean="0">
              <a:ln>
                <a:noFill/>
              </a:ln>
              <a:solidFill>
                <a:srgbClr val="000000"/>
              </a:solidFill>
              <a:effectLst/>
              <a:uLnTx/>
              <a:uFillTx/>
              <a:latin typeface="Arial"/>
            </a:endParaRPr>
          </a:p>
          <a:p>
            <a:pPr marL="0" marR="0" lvl="0" indent="0" algn="l" defTabSz="228600" rtl="0" eaLnBrk="1" fontAlgn="base" latinLnBrk="0" hangingPunct="1">
              <a:lnSpc>
                <a:spcPct val="100000"/>
              </a:lnSpc>
              <a:spcBef>
                <a:spcPct val="20000"/>
              </a:spcBef>
              <a:spcAft>
                <a:spcPct val="0"/>
              </a:spcAft>
              <a:buClr>
                <a:srgbClr val="000000"/>
              </a:buClr>
              <a:buSzTx/>
              <a:buFont typeface="Arial" panose="020B0604020202020204" pitchFamily="34" charset="0"/>
              <a:buNone/>
              <a:tabLst>
                <a:tab pos="457200" algn="l"/>
                <a:tab pos="742950" algn="l"/>
              </a:tabLst>
              <a:defRPr/>
            </a:pPr>
            <a:endParaRPr kumimoji="0" lang="en-US" altLang="en-US" sz="2000" b="1" i="0" u="none" strike="noStrike" kern="1200" cap="none" spc="0" normalizeH="0" baseline="0" noProof="0" smtClean="0">
              <a:ln>
                <a:noFill/>
              </a:ln>
              <a:solidFill>
                <a:srgbClr val="000000"/>
              </a:solidFill>
              <a:effectLst/>
              <a:uLnTx/>
              <a:uFillTx/>
              <a:latin typeface="Arial"/>
            </a:endParaRPr>
          </a:p>
        </p:txBody>
      </p:sp>
      <p:grpSp>
        <p:nvGrpSpPr>
          <p:cNvPr id="15" name="Group 14"/>
          <p:cNvGrpSpPr/>
          <p:nvPr/>
        </p:nvGrpSpPr>
        <p:grpSpPr>
          <a:xfrm>
            <a:off x="8899237" y="2196823"/>
            <a:ext cx="2930525" cy="4162425"/>
            <a:chOff x="9434355" y="2339940"/>
            <a:chExt cx="2930525" cy="4162425"/>
          </a:xfrm>
        </p:grpSpPr>
        <p:sp>
          <p:nvSpPr>
            <p:cNvPr id="10" name="AutoShape 4"/>
            <p:cNvSpPr>
              <a:spLocks noChangeArrowheads="1"/>
            </p:cNvSpPr>
            <p:nvPr/>
          </p:nvSpPr>
          <p:spPr bwMode="blackWhite">
            <a:xfrm>
              <a:off x="9434355" y="2339940"/>
              <a:ext cx="2930525" cy="4162425"/>
            </a:xfrm>
            <a:prstGeom prst="roundRect">
              <a:avLst>
                <a:gd name="adj" fmla="val 12495"/>
              </a:avLst>
            </a:prstGeom>
            <a:solidFill>
              <a:srgbClr val="CCCCFF"/>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p>
              <a:pPr algn="ctr" fontAlgn="base">
                <a:spcBef>
                  <a:spcPct val="0"/>
                </a:spcBef>
                <a:spcAft>
                  <a:spcPct val="0"/>
                </a:spcAft>
                <a:buClr>
                  <a:srgbClr val="000000"/>
                </a:buClr>
                <a:buFont typeface="Arial" panose="020B0604020202020204" pitchFamily="34" charset="0"/>
                <a:buNone/>
              </a:pPr>
              <a:endParaRPr lang="en-US" b="1" smtClean="0">
                <a:solidFill>
                  <a:srgbClr val="000000"/>
                </a:solidFill>
                <a:latin typeface="Arial" panose="020B0604020202020204" pitchFamily="34" charset="0"/>
              </a:endParaRPr>
            </a:p>
          </p:txBody>
        </p:sp>
        <p:sp>
          <p:nvSpPr>
            <p:cNvPr id="11" name="Rectangle 5"/>
            <p:cNvSpPr>
              <a:spLocks noChangeArrowheads="1"/>
            </p:cNvSpPr>
            <p:nvPr/>
          </p:nvSpPr>
          <p:spPr bwMode="auto">
            <a:xfrm>
              <a:off x="9591517" y="2484402"/>
              <a:ext cx="2773363" cy="387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algn="l" defTabSz="822325">
                <a:defRPr sz="2400">
                  <a:solidFill>
                    <a:schemeClr val="tx1"/>
                  </a:solidFill>
                  <a:latin typeface="Times New Roman" panose="02020603050405020304" pitchFamily="18" charset="0"/>
                </a:defRPr>
              </a:lvl1pPr>
              <a:lvl2pPr marL="411163" algn="l" defTabSz="822325">
                <a:defRPr sz="2400">
                  <a:solidFill>
                    <a:schemeClr val="tx1"/>
                  </a:solidFill>
                  <a:latin typeface="Times New Roman" panose="02020603050405020304" pitchFamily="18" charset="0"/>
                </a:defRPr>
              </a:lvl2pPr>
              <a:lvl3pPr marL="822325" algn="l" defTabSz="822325">
                <a:defRPr sz="2400">
                  <a:solidFill>
                    <a:schemeClr val="tx1"/>
                  </a:solidFill>
                  <a:latin typeface="Times New Roman" panose="02020603050405020304" pitchFamily="18" charset="0"/>
                </a:defRPr>
              </a:lvl3pPr>
              <a:lvl4pPr marL="1235075" algn="l" defTabSz="822325">
                <a:defRPr sz="2400">
                  <a:solidFill>
                    <a:schemeClr val="tx1"/>
                  </a:solidFill>
                  <a:latin typeface="Times New Roman" panose="02020603050405020304" pitchFamily="18" charset="0"/>
                </a:defRPr>
              </a:lvl4pPr>
              <a:lvl5pPr marL="1646238" algn="l" defTabSz="822325">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eaLnBrk="0" fontAlgn="base" hangingPunct="0">
                <a:lnSpc>
                  <a:spcPct val="80000"/>
                </a:lnSpc>
                <a:spcBef>
                  <a:spcPct val="50000"/>
                </a:spcBef>
                <a:spcAft>
                  <a:spcPct val="0"/>
                </a:spcAft>
              </a:pPr>
              <a:r>
                <a:rPr lang="en-US" altLang="en-US" sz="1800" b="1" u="sng" smtClean="0">
                  <a:solidFill>
                    <a:srgbClr val="000000"/>
                  </a:solidFill>
                  <a:latin typeface="Arial" panose="020B0604020202020204" pitchFamily="34" charset="0"/>
                </a:rPr>
                <a:t>Schema Objects</a:t>
              </a:r>
            </a:p>
            <a:p>
              <a:pPr eaLnBrk="0" fontAlgn="base" hangingPunct="0">
                <a:lnSpc>
                  <a:spcPct val="80000"/>
                </a:lnSpc>
                <a:spcBef>
                  <a:spcPct val="50000"/>
                </a:spcBef>
                <a:spcAft>
                  <a:spcPct val="0"/>
                </a:spcAft>
              </a:pPr>
              <a:r>
                <a:rPr lang="en-US" altLang="en-US" sz="1800" b="1" smtClean="0">
                  <a:solidFill>
                    <a:srgbClr val="000000"/>
                  </a:solidFill>
                  <a:latin typeface="Arial" panose="020B0604020202020204" pitchFamily="34" charset="0"/>
                </a:rPr>
                <a:t>Tables</a:t>
              </a:r>
            </a:p>
            <a:p>
              <a:pPr eaLnBrk="0" fontAlgn="base" hangingPunct="0">
                <a:lnSpc>
                  <a:spcPct val="80000"/>
                </a:lnSpc>
                <a:spcBef>
                  <a:spcPct val="50000"/>
                </a:spcBef>
                <a:spcAft>
                  <a:spcPct val="0"/>
                </a:spcAft>
              </a:pPr>
              <a:r>
                <a:rPr lang="en-US" altLang="en-US" sz="1800" b="1" smtClean="0">
                  <a:solidFill>
                    <a:srgbClr val="000000"/>
                  </a:solidFill>
                  <a:latin typeface="Arial" panose="020B0604020202020204" pitchFamily="34" charset="0"/>
                </a:rPr>
                <a:t>Triggers</a:t>
              </a:r>
            </a:p>
            <a:p>
              <a:pPr eaLnBrk="0" fontAlgn="base" hangingPunct="0">
                <a:lnSpc>
                  <a:spcPct val="80000"/>
                </a:lnSpc>
                <a:spcBef>
                  <a:spcPct val="50000"/>
                </a:spcBef>
                <a:spcAft>
                  <a:spcPct val="0"/>
                </a:spcAft>
              </a:pPr>
              <a:r>
                <a:rPr lang="en-US" altLang="en-US" sz="1800" b="1" smtClean="0">
                  <a:solidFill>
                    <a:srgbClr val="000000"/>
                  </a:solidFill>
                  <a:latin typeface="Arial" panose="020B0604020202020204" pitchFamily="34" charset="0"/>
                </a:rPr>
                <a:t>Constraints</a:t>
              </a:r>
            </a:p>
            <a:p>
              <a:pPr eaLnBrk="0" fontAlgn="base" hangingPunct="0">
                <a:lnSpc>
                  <a:spcPct val="80000"/>
                </a:lnSpc>
                <a:spcBef>
                  <a:spcPct val="50000"/>
                </a:spcBef>
                <a:spcAft>
                  <a:spcPct val="0"/>
                </a:spcAft>
              </a:pPr>
              <a:r>
                <a:rPr lang="en-US" altLang="en-US" sz="1800" b="1" smtClean="0">
                  <a:solidFill>
                    <a:srgbClr val="000000"/>
                  </a:solidFill>
                  <a:latin typeface="Arial" panose="020B0604020202020204" pitchFamily="34" charset="0"/>
                </a:rPr>
                <a:t>Indexes</a:t>
              </a:r>
            </a:p>
            <a:p>
              <a:pPr eaLnBrk="0" fontAlgn="base" hangingPunct="0">
                <a:lnSpc>
                  <a:spcPct val="80000"/>
                </a:lnSpc>
                <a:spcBef>
                  <a:spcPct val="50000"/>
                </a:spcBef>
                <a:spcAft>
                  <a:spcPct val="0"/>
                </a:spcAft>
              </a:pPr>
              <a:r>
                <a:rPr lang="en-US" altLang="en-US" sz="1800" b="1" smtClean="0">
                  <a:solidFill>
                    <a:srgbClr val="000000"/>
                  </a:solidFill>
                  <a:latin typeface="Arial" panose="020B0604020202020204" pitchFamily="34" charset="0"/>
                </a:rPr>
                <a:t>Views</a:t>
              </a:r>
            </a:p>
            <a:p>
              <a:pPr eaLnBrk="0" fontAlgn="base" hangingPunct="0">
                <a:lnSpc>
                  <a:spcPct val="80000"/>
                </a:lnSpc>
                <a:spcBef>
                  <a:spcPct val="50000"/>
                </a:spcBef>
                <a:spcAft>
                  <a:spcPct val="0"/>
                </a:spcAft>
              </a:pPr>
              <a:r>
                <a:rPr lang="en-US" altLang="en-US" sz="1800" b="1" smtClean="0">
                  <a:solidFill>
                    <a:srgbClr val="000000"/>
                  </a:solidFill>
                  <a:latin typeface="Arial" panose="020B0604020202020204" pitchFamily="34" charset="0"/>
                </a:rPr>
                <a:t>Sequences</a:t>
              </a:r>
            </a:p>
            <a:p>
              <a:pPr eaLnBrk="0" fontAlgn="base" hangingPunct="0">
                <a:lnSpc>
                  <a:spcPct val="80000"/>
                </a:lnSpc>
                <a:spcBef>
                  <a:spcPct val="50000"/>
                </a:spcBef>
                <a:spcAft>
                  <a:spcPct val="0"/>
                </a:spcAft>
              </a:pPr>
              <a:r>
                <a:rPr lang="en-US" altLang="en-US" sz="1800" b="1" smtClean="0">
                  <a:solidFill>
                    <a:srgbClr val="000000"/>
                  </a:solidFill>
                  <a:latin typeface="Arial" panose="020B0604020202020204" pitchFamily="34" charset="0"/>
                </a:rPr>
                <a:t>Stored program units</a:t>
              </a:r>
            </a:p>
            <a:p>
              <a:pPr eaLnBrk="0" fontAlgn="base" hangingPunct="0">
                <a:lnSpc>
                  <a:spcPct val="80000"/>
                </a:lnSpc>
                <a:spcBef>
                  <a:spcPct val="50000"/>
                </a:spcBef>
                <a:spcAft>
                  <a:spcPct val="0"/>
                </a:spcAft>
              </a:pPr>
              <a:r>
                <a:rPr lang="en-US" altLang="en-US" sz="1800" b="1" smtClean="0">
                  <a:solidFill>
                    <a:srgbClr val="000000"/>
                  </a:solidFill>
                  <a:latin typeface="Arial" panose="020B0604020202020204" pitchFamily="34" charset="0"/>
                </a:rPr>
                <a:t>Synonyms</a:t>
              </a:r>
            </a:p>
            <a:p>
              <a:pPr eaLnBrk="0" fontAlgn="base" hangingPunct="0">
                <a:lnSpc>
                  <a:spcPct val="80000"/>
                </a:lnSpc>
                <a:spcBef>
                  <a:spcPct val="50000"/>
                </a:spcBef>
                <a:spcAft>
                  <a:spcPct val="0"/>
                </a:spcAft>
              </a:pPr>
              <a:r>
                <a:rPr lang="en-US" altLang="en-US" sz="1800" b="1" smtClean="0">
                  <a:solidFill>
                    <a:srgbClr val="000000"/>
                  </a:solidFill>
                  <a:latin typeface="Arial" panose="020B0604020202020204" pitchFamily="34" charset="0"/>
                </a:rPr>
                <a:t>User-defined data types</a:t>
              </a:r>
            </a:p>
            <a:p>
              <a:pPr eaLnBrk="0" fontAlgn="base" hangingPunct="0">
                <a:lnSpc>
                  <a:spcPct val="80000"/>
                </a:lnSpc>
                <a:spcBef>
                  <a:spcPct val="50000"/>
                </a:spcBef>
                <a:spcAft>
                  <a:spcPct val="0"/>
                </a:spcAft>
              </a:pPr>
              <a:r>
                <a:rPr lang="en-US" altLang="en-US" sz="1800" b="1" smtClean="0">
                  <a:solidFill>
                    <a:srgbClr val="000000"/>
                  </a:solidFill>
                  <a:latin typeface="Arial" panose="020B0604020202020204" pitchFamily="34" charset="0"/>
                </a:rPr>
                <a:t>Database links</a:t>
              </a:r>
            </a:p>
          </p:txBody>
        </p:sp>
      </p:grpSp>
      <p:sp>
        <p:nvSpPr>
          <p:cNvPr id="12" name="Rectangle 6"/>
          <p:cNvSpPr>
            <a:spLocks noChangeArrowheads="1"/>
          </p:cNvSpPr>
          <p:nvPr/>
        </p:nvSpPr>
        <p:spPr bwMode="auto">
          <a:xfrm>
            <a:off x="427629" y="4278035"/>
            <a:ext cx="7993039" cy="970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marL="404813" indent="-404813" algn="l" defTabSz="346075">
              <a:tabLst>
                <a:tab pos="571500" algn="l"/>
              </a:tabLst>
              <a:defRPr sz="2400">
                <a:solidFill>
                  <a:schemeClr val="tx1"/>
                </a:solidFill>
                <a:latin typeface="Times New Roman" panose="02020603050405020304" pitchFamily="18" charset="0"/>
              </a:defRPr>
            </a:lvl1pPr>
            <a:lvl2pPr marL="919163" indent="-400050" algn="l" defTabSz="346075">
              <a:tabLst>
                <a:tab pos="571500" algn="l"/>
              </a:tabLst>
              <a:defRPr sz="2400">
                <a:solidFill>
                  <a:schemeClr val="tx1"/>
                </a:solidFill>
                <a:latin typeface="Times New Roman" panose="02020603050405020304" pitchFamily="18" charset="0"/>
              </a:defRPr>
            </a:lvl2pPr>
            <a:lvl3pPr marL="1319213" indent="-285750" algn="l" defTabSz="346075">
              <a:tabLst>
                <a:tab pos="571500" algn="l"/>
              </a:tabLst>
              <a:defRPr sz="2400">
                <a:solidFill>
                  <a:schemeClr val="tx1"/>
                </a:solidFill>
                <a:latin typeface="Times New Roman" panose="02020603050405020304" pitchFamily="18" charset="0"/>
              </a:defRPr>
            </a:lvl3pPr>
            <a:lvl4pPr marL="1662113" indent="-228600" algn="l" defTabSz="346075">
              <a:tabLst>
                <a:tab pos="571500" algn="l"/>
              </a:tabLst>
              <a:defRPr sz="2400">
                <a:solidFill>
                  <a:schemeClr val="tx1"/>
                </a:solidFill>
                <a:latin typeface="Times New Roman" panose="02020603050405020304" pitchFamily="18" charset="0"/>
              </a:defRPr>
            </a:lvl4pPr>
            <a:lvl5pPr marL="2005013" indent="-228600" algn="l" defTabSz="346075">
              <a:tabLst>
                <a:tab pos="571500" algn="l"/>
              </a:tabLst>
              <a:defRPr sz="2400">
                <a:solidFill>
                  <a:schemeClr val="tx1"/>
                </a:solidFill>
                <a:latin typeface="Times New Roman" panose="02020603050405020304" pitchFamily="18" charset="0"/>
              </a:defRPr>
            </a:lvl5pPr>
            <a:lvl6pPr marL="2462213"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6pPr>
            <a:lvl7pPr marL="2919413"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7pPr>
            <a:lvl8pPr marL="3376613"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8pPr>
            <a:lvl9pPr marL="3833813"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9pPr>
          </a:lstStyle>
          <a:p>
            <a:pPr algn="just" eaLnBrk="0" fontAlgn="base" hangingPunct="0">
              <a:lnSpc>
                <a:spcPct val="95000"/>
              </a:lnSpc>
              <a:spcBef>
                <a:spcPct val="35000"/>
              </a:spcBef>
              <a:spcAft>
                <a:spcPct val="0"/>
              </a:spcAft>
              <a:buClr>
                <a:srgbClr val="FF3300"/>
              </a:buClr>
              <a:buFont typeface="Arial" panose="020B0604020202020204" pitchFamily="34" charset="0"/>
              <a:buChar char="•"/>
            </a:pPr>
            <a:r>
              <a:rPr lang="vi-VN" sz="2000" b="1">
                <a:latin typeface="Arial" panose="020B0604020202020204" pitchFamily="34" charset="0"/>
                <a:cs typeface="Arial" panose="020B0604020202020204" pitchFamily="34" charset="0"/>
              </a:rPr>
              <a:t>Mối quan hệ giữa User và Schema là quan hệ 1 – 1, một User chỉ quản lý 1 Schema, và cũng chỉ có 1 Schema được khởi tạo khi thực thi lệnh CREATE USER</a:t>
            </a:r>
            <a:endParaRPr lang="en-US" altLang="en-US" sz="2200" b="1" smtClean="0">
              <a:solidFill>
                <a:srgbClr val="000000"/>
              </a:solidFill>
              <a:latin typeface="Arial" panose="020B0604020202020204" pitchFamily="34" charset="0"/>
              <a:cs typeface="Arial" panose="020B0604020202020204" pitchFamily="34" charset="0"/>
            </a:endParaRPr>
          </a:p>
        </p:txBody>
      </p:sp>
      <p:sp>
        <p:nvSpPr>
          <p:cNvPr id="13" name="Rectangle 12"/>
          <p:cNvSpPr/>
          <p:nvPr/>
        </p:nvSpPr>
        <p:spPr>
          <a:xfrm>
            <a:off x="427630" y="1139611"/>
            <a:ext cx="11104728" cy="1057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marL="404813" indent="-404813" algn="just" defTabSz="346075" eaLnBrk="0" fontAlgn="base" hangingPunct="0">
              <a:lnSpc>
                <a:spcPct val="95000"/>
              </a:lnSpc>
              <a:spcBef>
                <a:spcPct val="35000"/>
              </a:spcBef>
              <a:spcAft>
                <a:spcPct val="0"/>
              </a:spcAft>
              <a:buClr>
                <a:srgbClr val="FF3300"/>
              </a:buClr>
              <a:buFont typeface="Arial" panose="020B0604020202020204" pitchFamily="34" charset="0"/>
              <a:buChar char="•"/>
              <a:tabLst>
                <a:tab pos="571500" algn="l"/>
              </a:tabLst>
            </a:pPr>
            <a:r>
              <a:rPr lang="vi-VN" sz="2200" b="1">
                <a:solidFill>
                  <a:srgbClr val="000000"/>
                </a:solidFill>
                <a:latin typeface="Arial" panose="020B0604020202020204" pitchFamily="34" charset="0"/>
              </a:rPr>
              <a:t>User</a:t>
            </a:r>
            <a:r>
              <a:rPr lang="vi-VN" sz="2200">
                <a:solidFill>
                  <a:srgbClr val="000000"/>
                </a:solidFill>
                <a:latin typeface="Arial" panose="020B0604020202020204" pitchFamily="34" charset="0"/>
              </a:rPr>
              <a:t>: là một tài khoản trong cơ sở dữ liệu Oracle, sau khi được khởi tạo và gán quyền bằng lệnh CREATE USER thì tài khoản này được phép đăng nhập và sở hữu một schema trong cơ sở dữ liệu</a:t>
            </a:r>
          </a:p>
        </p:txBody>
      </p:sp>
      <p:sp>
        <p:nvSpPr>
          <p:cNvPr id="14" name="Rectangle 13"/>
          <p:cNvSpPr/>
          <p:nvPr/>
        </p:nvSpPr>
        <p:spPr>
          <a:xfrm>
            <a:off x="427630" y="2467864"/>
            <a:ext cx="7993039" cy="1700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marL="404813" indent="-404813" algn="just" defTabSz="346075" eaLnBrk="0" fontAlgn="base" hangingPunct="0">
              <a:lnSpc>
                <a:spcPct val="95000"/>
              </a:lnSpc>
              <a:spcBef>
                <a:spcPct val="35000"/>
              </a:spcBef>
              <a:spcAft>
                <a:spcPct val="0"/>
              </a:spcAft>
              <a:buClr>
                <a:srgbClr val="FF3300"/>
              </a:buClr>
              <a:buFont typeface="Arial" panose="020B0604020202020204" pitchFamily="34" charset="0"/>
              <a:buChar char="•"/>
              <a:tabLst>
                <a:tab pos="571500" algn="l"/>
              </a:tabLst>
            </a:pPr>
            <a:r>
              <a:rPr lang="vi-VN" sz="2200" b="1">
                <a:solidFill>
                  <a:srgbClr val="000000"/>
                </a:solidFill>
                <a:latin typeface="Arial" panose="020B0604020202020204" pitchFamily="34" charset="0"/>
              </a:rPr>
              <a:t>Schema</a:t>
            </a:r>
            <a:r>
              <a:rPr lang="vi-VN" sz="2200">
                <a:solidFill>
                  <a:srgbClr val="000000"/>
                </a:solidFill>
                <a:latin typeface="Arial" panose="020B0604020202020204" pitchFamily="34" charset="0"/>
              </a:rPr>
              <a:t>: là 1 tập hợp các đối tượng trong cơ sở dữ liệu Oracle được quản lý bởi 1 user nào đó, các đối tượng của schema có thể là table, view, stored procedures, index, sequence… Schema được tự động tạo cùng với user khi thực thi lệnh CREATE USER.</a:t>
            </a:r>
          </a:p>
        </p:txBody>
      </p:sp>
    </p:spTree>
    <p:extLst>
      <p:ext uri="{BB962C8B-B14F-4D97-AF65-F5344CB8AC3E}">
        <p14:creationId xmlns:p14="http://schemas.microsoft.com/office/powerpoint/2010/main" val="20972910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lgn="ctr"/>
            <a:r>
              <a:rPr lang="en-US" altLang="en-US">
                <a:latin typeface="Arial"/>
              </a:rPr>
              <a:t>User và tính bảo mật </a:t>
            </a:r>
            <a:endParaRPr lang="en-US"/>
          </a:p>
        </p:txBody>
      </p:sp>
      <p:sp>
        <p:nvSpPr>
          <p:cNvPr id="3" name="Oval 2"/>
          <p:cNvSpPr>
            <a:spLocks noChangeArrowheads="1"/>
          </p:cNvSpPr>
          <p:nvPr/>
        </p:nvSpPr>
        <p:spPr bwMode="blackWhite">
          <a:xfrm>
            <a:off x="3364647" y="1197183"/>
            <a:ext cx="5270500" cy="5232400"/>
          </a:xfrm>
          <a:prstGeom prst="ellipse">
            <a:avLst/>
          </a:prstGeom>
          <a:solidFill>
            <a:srgbClr val="99CCFF"/>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p>
            <a:pPr algn="ctr" fontAlgn="base">
              <a:spcBef>
                <a:spcPct val="0"/>
              </a:spcBef>
              <a:spcAft>
                <a:spcPct val="0"/>
              </a:spcAft>
              <a:buClr>
                <a:srgbClr val="000000"/>
              </a:buClr>
              <a:buFont typeface="Arial" panose="020B0604020202020204" pitchFamily="34" charset="0"/>
              <a:buNone/>
            </a:pPr>
            <a:endParaRPr lang="en-US" b="1" smtClean="0">
              <a:solidFill>
                <a:srgbClr val="000000"/>
              </a:solidFill>
              <a:latin typeface="Arial" panose="020B0604020202020204" pitchFamily="34" charset="0"/>
            </a:endParaRPr>
          </a:p>
        </p:txBody>
      </p:sp>
      <p:sp>
        <p:nvSpPr>
          <p:cNvPr id="4" name="Freeform 3"/>
          <p:cNvSpPr>
            <a:spLocks/>
          </p:cNvSpPr>
          <p:nvPr/>
        </p:nvSpPr>
        <p:spPr bwMode="blackWhite">
          <a:xfrm>
            <a:off x="3451960" y="2014745"/>
            <a:ext cx="1755775" cy="1774825"/>
          </a:xfrm>
          <a:custGeom>
            <a:avLst/>
            <a:gdLst>
              <a:gd name="T0" fmla="*/ 915 w 1106"/>
              <a:gd name="T1" fmla="*/ 1117 h 1118"/>
              <a:gd name="T2" fmla="*/ 922 w 1106"/>
              <a:gd name="T3" fmla="*/ 1049 h 1118"/>
              <a:gd name="T4" fmla="*/ 929 w 1106"/>
              <a:gd name="T5" fmla="*/ 981 h 1118"/>
              <a:gd name="T6" fmla="*/ 948 w 1106"/>
              <a:gd name="T7" fmla="*/ 920 h 1118"/>
              <a:gd name="T8" fmla="*/ 969 w 1106"/>
              <a:gd name="T9" fmla="*/ 859 h 1118"/>
              <a:gd name="T10" fmla="*/ 997 w 1106"/>
              <a:gd name="T11" fmla="*/ 804 h 1118"/>
              <a:gd name="T12" fmla="*/ 1030 w 1106"/>
              <a:gd name="T13" fmla="*/ 750 h 1118"/>
              <a:gd name="T14" fmla="*/ 1064 w 1106"/>
              <a:gd name="T15" fmla="*/ 703 h 1118"/>
              <a:gd name="T16" fmla="*/ 1105 w 1106"/>
              <a:gd name="T17" fmla="*/ 656 h 1118"/>
              <a:gd name="T18" fmla="*/ 467 w 1106"/>
              <a:gd name="T19" fmla="*/ 0 h 1118"/>
              <a:gd name="T20" fmla="*/ 413 w 1106"/>
              <a:gd name="T21" fmla="*/ 53 h 1118"/>
              <a:gd name="T22" fmla="*/ 366 w 1106"/>
              <a:gd name="T23" fmla="*/ 114 h 1118"/>
              <a:gd name="T24" fmla="*/ 312 w 1106"/>
              <a:gd name="T25" fmla="*/ 168 h 1118"/>
              <a:gd name="T26" fmla="*/ 271 w 1106"/>
              <a:gd name="T27" fmla="*/ 229 h 1118"/>
              <a:gd name="T28" fmla="*/ 230 w 1106"/>
              <a:gd name="T29" fmla="*/ 297 h 1118"/>
              <a:gd name="T30" fmla="*/ 189 w 1106"/>
              <a:gd name="T31" fmla="*/ 364 h 1118"/>
              <a:gd name="T32" fmla="*/ 156 w 1106"/>
              <a:gd name="T33" fmla="*/ 432 h 1118"/>
              <a:gd name="T34" fmla="*/ 121 w 1106"/>
              <a:gd name="T35" fmla="*/ 500 h 1118"/>
              <a:gd name="T36" fmla="*/ 95 w 1106"/>
              <a:gd name="T37" fmla="*/ 575 h 1118"/>
              <a:gd name="T38" fmla="*/ 67 w 1106"/>
              <a:gd name="T39" fmla="*/ 649 h 1118"/>
              <a:gd name="T40" fmla="*/ 47 w 1106"/>
              <a:gd name="T41" fmla="*/ 724 h 1118"/>
              <a:gd name="T42" fmla="*/ 34 w 1106"/>
              <a:gd name="T43" fmla="*/ 797 h 1118"/>
              <a:gd name="T44" fmla="*/ 20 w 1106"/>
              <a:gd name="T45" fmla="*/ 879 h 1118"/>
              <a:gd name="T46" fmla="*/ 6 w 1106"/>
              <a:gd name="T47" fmla="*/ 953 h 1118"/>
              <a:gd name="T48" fmla="*/ 0 w 1106"/>
              <a:gd name="T49" fmla="*/ 1035 h 1118"/>
              <a:gd name="T50" fmla="*/ 0 w 1106"/>
              <a:gd name="T51" fmla="*/ 1117 h 1118"/>
              <a:gd name="T52" fmla="*/ 915 w 1106"/>
              <a:gd name="T53" fmla="*/ 1117 h 1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06" h="1118">
                <a:moveTo>
                  <a:pt x="915" y="1117"/>
                </a:moveTo>
                <a:lnTo>
                  <a:pt x="922" y="1049"/>
                </a:lnTo>
                <a:lnTo>
                  <a:pt x="929" y="981"/>
                </a:lnTo>
                <a:lnTo>
                  <a:pt x="948" y="920"/>
                </a:lnTo>
                <a:lnTo>
                  <a:pt x="969" y="859"/>
                </a:lnTo>
                <a:lnTo>
                  <a:pt x="997" y="804"/>
                </a:lnTo>
                <a:lnTo>
                  <a:pt x="1030" y="750"/>
                </a:lnTo>
                <a:lnTo>
                  <a:pt x="1064" y="703"/>
                </a:lnTo>
                <a:lnTo>
                  <a:pt x="1105" y="656"/>
                </a:lnTo>
                <a:lnTo>
                  <a:pt x="467" y="0"/>
                </a:lnTo>
                <a:lnTo>
                  <a:pt x="413" y="53"/>
                </a:lnTo>
                <a:lnTo>
                  <a:pt x="366" y="114"/>
                </a:lnTo>
                <a:lnTo>
                  <a:pt x="312" y="168"/>
                </a:lnTo>
                <a:lnTo>
                  <a:pt x="271" y="229"/>
                </a:lnTo>
                <a:lnTo>
                  <a:pt x="230" y="297"/>
                </a:lnTo>
                <a:lnTo>
                  <a:pt x="189" y="364"/>
                </a:lnTo>
                <a:lnTo>
                  <a:pt x="156" y="432"/>
                </a:lnTo>
                <a:lnTo>
                  <a:pt x="121" y="500"/>
                </a:lnTo>
                <a:lnTo>
                  <a:pt x="95" y="575"/>
                </a:lnTo>
                <a:lnTo>
                  <a:pt x="67" y="649"/>
                </a:lnTo>
                <a:lnTo>
                  <a:pt x="47" y="724"/>
                </a:lnTo>
                <a:lnTo>
                  <a:pt x="34" y="797"/>
                </a:lnTo>
                <a:lnTo>
                  <a:pt x="20" y="879"/>
                </a:lnTo>
                <a:lnTo>
                  <a:pt x="6" y="953"/>
                </a:lnTo>
                <a:lnTo>
                  <a:pt x="0" y="1035"/>
                </a:lnTo>
                <a:lnTo>
                  <a:pt x="0" y="1117"/>
                </a:lnTo>
                <a:lnTo>
                  <a:pt x="915" y="1117"/>
                </a:lnTo>
              </a:path>
            </a:pathLst>
          </a:custGeom>
          <a:solidFill>
            <a:srgbClr val="99CC99"/>
          </a:solidFill>
          <a:ln w="254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p>
            <a:pPr algn="ctr" fontAlgn="base">
              <a:spcBef>
                <a:spcPct val="0"/>
              </a:spcBef>
              <a:spcAft>
                <a:spcPct val="0"/>
              </a:spcAft>
              <a:buClr>
                <a:srgbClr val="000000"/>
              </a:buClr>
              <a:buFont typeface="Arial" panose="020B0604020202020204" pitchFamily="34" charset="0"/>
              <a:buNone/>
            </a:pPr>
            <a:endParaRPr lang="en-US" b="1" smtClean="0">
              <a:solidFill>
                <a:srgbClr val="000000"/>
              </a:solidFill>
              <a:latin typeface="Arial" panose="020B0604020202020204" pitchFamily="34" charset="0"/>
            </a:endParaRPr>
          </a:p>
        </p:txBody>
      </p:sp>
      <p:sp>
        <p:nvSpPr>
          <p:cNvPr id="5" name="Freeform 4"/>
          <p:cNvSpPr>
            <a:spLocks/>
          </p:cNvSpPr>
          <p:nvPr/>
        </p:nvSpPr>
        <p:spPr bwMode="blackWhite">
          <a:xfrm>
            <a:off x="3451960" y="3857833"/>
            <a:ext cx="1755775" cy="1762125"/>
          </a:xfrm>
          <a:custGeom>
            <a:avLst/>
            <a:gdLst>
              <a:gd name="T0" fmla="*/ 1105 w 1106"/>
              <a:gd name="T1" fmla="*/ 459 h 1110"/>
              <a:gd name="T2" fmla="*/ 1064 w 1106"/>
              <a:gd name="T3" fmla="*/ 412 h 1110"/>
              <a:gd name="T4" fmla="*/ 1030 w 1106"/>
              <a:gd name="T5" fmla="*/ 365 h 1110"/>
              <a:gd name="T6" fmla="*/ 997 w 1106"/>
              <a:gd name="T7" fmla="*/ 311 h 1110"/>
              <a:gd name="T8" fmla="*/ 969 w 1106"/>
              <a:gd name="T9" fmla="*/ 255 h 1110"/>
              <a:gd name="T10" fmla="*/ 948 w 1106"/>
              <a:gd name="T11" fmla="*/ 194 h 1110"/>
              <a:gd name="T12" fmla="*/ 929 w 1106"/>
              <a:gd name="T13" fmla="*/ 134 h 1110"/>
              <a:gd name="T14" fmla="*/ 922 w 1106"/>
              <a:gd name="T15" fmla="*/ 66 h 1110"/>
              <a:gd name="T16" fmla="*/ 915 w 1106"/>
              <a:gd name="T17" fmla="*/ 0 h 1110"/>
              <a:gd name="T18" fmla="*/ 0 w 1106"/>
              <a:gd name="T19" fmla="*/ 0 h 1110"/>
              <a:gd name="T20" fmla="*/ 0 w 1106"/>
              <a:gd name="T21" fmla="*/ 80 h 1110"/>
              <a:gd name="T22" fmla="*/ 6 w 1106"/>
              <a:gd name="T23" fmla="*/ 161 h 1110"/>
              <a:gd name="T24" fmla="*/ 20 w 1106"/>
              <a:gd name="T25" fmla="*/ 236 h 1110"/>
              <a:gd name="T26" fmla="*/ 27 w 1106"/>
              <a:gd name="T27" fmla="*/ 318 h 1110"/>
              <a:gd name="T28" fmla="*/ 47 w 1106"/>
              <a:gd name="T29" fmla="*/ 391 h 1110"/>
              <a:gd name="T30" fmla="*/ 67 w 1106"/>
              <a:gd name="T31" fmla="*/ 466 h 1110"/>
              <a:gd name="T32" fmla="*/ 95 w 1106"/>
              <a:gd name="T33" fmla="*/ 540 h 1110"/>
              <a:gd name="T34" fmla="*/ 121 w 1106"/>
              <a:gd name="T35" fmla="*/ 608 h 1110"/>
              <a:gd name="T36" fmla="*/ 156 w 1106"/>
              <a:gd name="T37" fmla="*/ 683 h 1110"/>
              <a:gd name="T38" fmla="*/ 189 w 1106"/>
              <a:gd name="T39" fmla="*/ 743 h 1110"/>
              <a:gd name="T40" fmla="*/ 230 w 1106"/>
              <a:gd name="T41" fmla="*/ 811 h 1110"/>
              <a:gd name="T42" fmla="*/ 271 w 1106"/>
              <a:gd name="T43" fmla="*/ 879 h 1110"/>
              <a:gd name="T44" fmla="*/ 312 w 1106"/>
              <a:gd name="T45" fmla="*/ 940 h 1110"/>
              <a:gd name="T46" fmla="*/ 359 w 1106"/>
              <a:gd name="T47" fmla="*/ 994 h 1110"/>
              <a:gd name="T48" fmla="*/ 406 w 1106"/>
              <a:gd name="T49" fmla="*/ 1055 h 1110"/>
              <a:gd name="T50" fmla="*/ 460 w 1106"/>
              <a:gd name="T51" fmla="*/ 1109 h 1110"/>
              <a:gd name="T52" fmla="*/ 1105 w 1106"/>
              <a:gd name="T53" fmla="*/ 459 h 1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06" h="1110">
                <a:moveTo>
                  <a:pt x="1105" y="459"/>
                </a:moveTo>
                <a:lnTo>
                  <a:pt x="1064" y="412"/>
                </a:lnTo>
                <a:lnTo>
                  <a:pt x="1030" y="365"/>
                </a:lnTo>
                <a:lnTo>
                  <a:pt x="997" y="311"/>
                </a:lnTo>
                <a:lnTo>
                  <a:pt x="969" y="255"/>
                </a:lnTo>
                <a:lnTo>
                  <a:pt x="948" y="194"/>
                </a:lnTo>
                <a:lnTo>
                  <a:pt x="929" y="134"/>
                </a:lnTo>
                <a:lnTo>
                  <a:pt x="922" y="66"/>
                </a:lnTo>
                <a:lnTo>
                  <a:pt x="915" y="0"/>
                </a:lnTo>
                <a:lnTo>
                  <a:pt x="0" y="0"/>
                </a:lnTo>
                <a:lnTo>
                  <a:pt x="0" y="80"/>
                </a:lnTo>
                <a:lnTo>
                  <a:pt x="6" y="161"/>
                </a:lnTo>
                <a:lnTo>
                  <a:pt x="20" y="236"/>
                </a:lnTo>
                <a:lnTo>
                  <a:pt x="27" y="318"/>
                </a:lnTo>
                <a:lnTo>
                  <a:pt x="47" y="391"/>
                </a:lnTo>
                <a:lnTo>
                  <a:pt x="67" y="466"/>
                </a:lnTo>
                <a:lnTo>
                  <a:pt x="95" y="540"/>
                </a:lnTo>
                <a:lnTo>
                  <a:pt x="121" y="608"/>
                </a:lnTo>
                <a:lnTo>
                  <a:pt x="156" y="683"/>
                </a:lnTo>
                <a:lnTo>
                  <a:pt x="189" y="743"/>
                </a:lnTo>
                <a:lnTo>
                  <a:pt x="230" y="811"/>
                </a:lnTo>
                <a:lnTo>
                  <a:pt x="271" y="879"/>
                </a:lnTo>
                <a:lnTo>
                  <a:pt x="312" y="940"/>
                </a:lnTo>
                <a:lnTo>
                  <a:pt x="359" y="994"/>
                </a:lnTo>
                <a:lnTo>
                  <a:pt x="406" y="1055"/>
                </a:lnTo>
                <a:lnTo>
                  <a:pt x="460" y="1109"/>
                </a:lnTo>
                <a:lnTo>
                  <a:pt x="1105" y="459"/>
                </a:lnTo>
              </a:path>
            </a:pathLst>
          </a:custGeom>
          <a:solidFill>
            <a:srgbClr val="FFCC33"/>
          </a:solidFill>
          <a:ln w="254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p>
            <a:pPr algn="ctr" fontAlgn="base">
              <a:spcBef>
                <a:spcPct val="0"/>
              </a:spcBef>
              <a:spcAft>
                <a:spcPct val="0"/>
              </a:spcAft>
              <a:buClr>
                <a:srgbClr val="000000"/>
              </a:buClr>
              <a:buFont typeface="Arial" panose="020B0604020202020204" pitchFamily="34" charset="0"/>
              <a:buNone/>
            </a:pPr>
            <a:endParaRPr lang="en-US" b="1" smtClean="0">
              <a:solidFill>
                <a:srgbClr val="000000"/>
              </a:solidFill>
              <a:latin typeface="Arial" panose="020B0604020202020204" pitchFamily="34" charset="0"/>
            </a:endParaRPr>
          </a:p>
        </p:txBody>
      </p:sp>
      <p:sp>
        <p:nvSpPr>
          <p:cNvPr id="6" name="Freeform 5"/>
          <p:cNvSpPr>
            <a:spLocks/>
          </p:cNvSpPr>
          <p:nvPr/>
        </p:nvSpPr>
        <p:spPr bwMode="blackWhite">
          <a:xfrm>
            <a:off x="4218722" y="4621420"/>
            <a:ext cx="1757363" cy="1763713"/>
          </a:xfrm>
          <a:custGeom>
            <a:avLst/>
            <a:gdLst>
              <a:gd name="T0" fmla="*/ 1106 w 1107"/>
              <a:gd name="T1" fmla="*/ 189 h 1111"/>
              <a:gd name="T2" fmla="*/ 1043 w 1107"/>
              <a:gd name="T3" fmla="*/ 189 h 1111"/>
              <a:gd name="T4" fmla="*/ 976 w 1107"/>
              <a:gd name="T5" fmla="*/ 176 h 1111"/>
              <a:gd name="T6" fmla="*/ 915 w 1107"/>
              <a:gd name="T7" fmla="*/ 163 h 1111"/>
              <a:gd name="T8" fmla="*/ 854 w 1107"/>
              <a:gd name="T9" fmla="*/ 142 h 1111"/>
              <a:gd name="T10" fmla="*/ 793 w 1107"/>
              <a:gd name="T11" fmla="*/ 116 h 1111"/>
              <a:gd name="T12" fmla="*/ 746 w 1107"/>
              <a:gd name="T13" fmla="*/ 81 h 1111"/>
              <a:gd name="T14" fmla="*/ 691 w 1107"/>
              <a:gd name="T15" fmla="*/ 41 h 1111"/>
              <a:gd name="T16" fmla="*/ 644 w 1107"/>
              <a:gd name="T17" fmla="*/ 0 h 1111"/>
              <a:gd name="T18" fmla="*/ 0 w 1107"/>
              <a:gd name="T19" fmla="*/ 649 h 1111"/>
              <a:gd name="T20" fmla="*/ 55 w 1107"/>
              <a:gd name="T21" fmla="*/ 703 h 1111"/>
              <a:gd name="T22" fmla="*/ 109 w 1107"/>
              <a:gd name="T23" fmla="*/ 751 h 1111"/>
              <a:gd name="T24" fmla="*/ 170 w 1107"/>
              <a:gd name="T25" fmla="*/ 798 h 1111"/>
              <a:gd name="T26" fmla="*/ 230 w 1107"/>
              <a:gd name="T27" fmla="*/ 839 h 1111"/>
              <a:gd name="T28" fmla="*/ 291 w 1107"/>
              <a:gd name="T29" fmla="*/ 880 h 1111"/>
              <a:gd name="T30" fmla="*/ 359 w 1107"/>
              <a:gd name="T31" fmla="*/ 920 h 1111"/>
              <a:gd name="T32" fmla="*/ 427 w 1107"/>
              <a:gd name="T33" fmla="*/ 953 h 1111"/>
              <a:gd name="T34" fmla="*/ 494 w 1107"/>
              <a:gd name="T35" fmla="*/ 988 h 1111"/>
              <a:gd name="T36" fmla="*/ 569 w 1107"/>
              <a:gd name="T37" fmla="*/ 1014 h 1111"/>
              <a:gd name="T38" fmla="*/ 644 w 1107"/>
              <a:gd name="T39" fmla="*/ 1035 h 1111"/>
              <a:gd name="T40" fmla="*/ 718 w 1107"/>
              <a:gd name="T41" fmla="*/ 1056 h 1111"/>
              <a:gd name="T42" fmla="*/ 793 w 1107"/>
              <a:gd name="T43" fmla="*/ 1076 h 1111"/>
              <a:gd name="T44" fmla="*/ 868 w 1107"/>
              <a:gd name="T45" fmla="*/ 1089 h 1111"/>
              <a:gd name="T46" fmla="*/ 949 w 1107"/>
              <a:gd name="T47" fmla="*/ 1103 h 1111"/>
              <a:gd name="T48" fmla="*/ 1031 w 1107"/>
              <a:gd name="T49" fmla="*/ 1110 h 1111"/>
              <a:gd name="T50" fmla="*/ 1106 w 1107"/>
              <a:gd name="T51" fmla="*/ 1110 h 1111"/>
              <a:gd name="T52" fmla="*/ 1106 w 1107"/>
              <a:gd name="T53" fmla="*/ 189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07" h="1111">
                <a:moveTo>
                  <a:pt x="1106" y="189"/>
                </a:moveTo>
                <a:lnTo>
                  <a:pt x="1043" y="189"/>
                </a:lnTo>
                <a:lnTo>
                  <a:pt x="976" y="176"/>
                </a:lnTo>
                <a:lnTo>
                  <a:pt x="915" y="163"/>
                </a:lnTo>
                <a:lnTo>
                  <a:pt x="854" y="142"/>
                </a:lnTo>
                <a:lnTo>
                  <a:pt x="793" y="116"/>
                </a:lnTo>
                <a:lnTo>
                  <a:pt x="746" y="81"/>
                </a:lnTo>
                <a:lnTo>
                  <a:pt x="691" y="41"/>
                </a:lnTo>
                <a:lnTo>
                  <a:pt x="644" y="0"/>
                </a:lnTo>
                <a:lnTo>
                  <a:pt x="0" y="649"/>
                </a:lnTo>
                <a:lnTo>
                  <a:pt x="55" y="703"/>
                </a:lnTo>
                <a:lnTo>
                  <a:pt x="109" y="751"/>
                </a:lnTo>
                <a:lnTo>
                  <a:pt x="170" y="798"/>
                </a:lnTo>
                <a:lnTo>
                  <a:pt x="230" y="839"/>
                </a:lnTo>
                <a:lnTo>
                  <a:pt x="291" y="880"/>
                </a:lnTo>
                <a:lnTo>
                  <a:pt x="359" y="920"/>
                </a:lnTo>
                <a:lnTo>
                  <a:pt x="427" y="953"/>
                </a:lnTo>
                <a:lnTo>
                  <a:pt x="494" y="988"/>
                </a:lnTo>
                <a:lnTo>
                  <a:pt x="569" y="1014"/>
                </a:lnTo>
                <a:lnTo>
                  <a:pt x="644" y="1035"/>
                </a:lnTo>
                <a:lnTo>
                  <a:pt x="718" y="1056"/>
                </a:lnTo>
                <a:lnTo>
                  <a:pt x="793" y="1076"/>
                </a:lnTo>
                <a:lnTo>
                  <a:pt x="868" y="1089"/>
                </a:lnTo>
                <a:lnTo>
                  <a:pt x="949" y="1103"/>
                </a:lnTo>
                <a:lnTo>
                  <a:pt x="1031" y="1110"/>
                </a:lnTo>
                <a:lnTo>
                  <a:pt x="1106" y="1110"/>
                </a:lnTo>
                <a:lnTo>
                  <a:pt x="1106" y="189"/>
                </a:lnTo>
              </a:path>
            </a:pathLst>
          </a:custGeom>
          <a:solidFill>
            <a:srgbClr val="FFCC33"/>
          </a:solidFill>
          <a:ln w="254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p>
            <a:pPr algn="ctr" fontAlgn="base">
              <a:spcBef>
                <a:spcPct val="0"/>
              </a:spcBef>
              <a:spcAft>
                <a:spcPct val="0"/>
              </a:spcAft>
              <a:buClr>
                <a:srgbClr val="000000"/>
              </a:buClr>
              <a:buFont typeface="Arial" panose="020B0604020202020204" pitchFamily="34" charset="0"/>
              <a:buNone/>
            </a:pPr>
            <a:endParaRPr lang="en-US" b="1" smtClean="0">
              <a:solidFill>
                <a:srgbClr val="000000"/>
              </a:solidFill>
              <a:latin typeface="Arial" panose="020B0604020202020204" pitchFamily="34" charset="0"/>
            </a:endParaRPr>
          </a:p>
        </p:txBody>
      </p:sp>
      <p:sp>
        <p:nvSpPr>
          <p:cNvPr id="7" name="Freeform 6"/>
          <p:cNvSpPr>
            <a:spLocks/>
          </p:cNvSpPr>
          <p:nvPr/>
        </p:nvSpPr>
        <p:spPr bwMode="blackWhite">
          <a:xfrm>
            <a:off x="6026885" y="4621420"/>
            <a:ext cx="1765300" cy="1763713"/>
          </a:xfrm>
          <a:custGeom>
            <a:avLst/>
            <a:gdLst>
              <a:gd name="T0" fmla="*/ 460 w 1112"/>
              <a:gd name="T1" fmla="*/ 0 h 1111"/>
              <a:gd name="T2" fmla="*/ 413 w 1112"/>
              <a:gd name="T3" fmla="*/ 41 h 1111"/>
              <a:gd name="T4" fmla="*/ 364 w 1112"/>
              <a:gd name="T5" fmla="*/ 81 h 1111"/>
              <a:gd name="T6" fmla="*/ 310 w 1112"/>
              <a:gd name="T7" fmla="*/ 116 h 1111"/>
              <a:gd name="T8" fmla="*/ 257 w 1112"/>
              <a:gd name="T9" fmla="*/ 142 h 1111"/>
              <a:gd name="T10" fmla="*/ 196 w 1112"/>
              <a:gd name="T11" fmla="*/ 163 h 1111"/>
              <a:gd name="T12" fmla="*/ 135 w 1112"/>
              <a:gd name="T13" fmla="*/ 176 h 1111"/>
              <a:gd name="T14" fmla="*/ 67 w 1112"/>
              <a:gd name="T15" fmla="*/ 189 h 1111"/>
              <a:gd name="T16" fmla="*/ 0 w 1112"/>
              <a:gd name="T17" fmla="*/ 189 h 1111"/>
              <a:gd name="T18" fmla="*/ 0 w 1112"/>
              <a:gd name="T19" fmla="*/ 1110 h 1111"/>
              <a:gd name="T20" fmla="*/ 80 w 1112"/>
              <a:gd name="T21" fmla="*/ 1110 h 1111"/>
              <a:gd name="T22" fmla="*/ 161 w 1112"/>
              <a:gd name="T23" fmla="*/ 1103 h 1111"/>
              <a:gd name="T24" fmla="*/ 243 w 1112"/>
              <a:gd name="T25" fmla="*/ 1089 h 1111"/>
              <a:gd name="T26" fmla="*/ 317 w 1112"/>
              <a:gd name="T27" fmla="*/ 1076 h 1111"/>
              <a:gd name="T28" fmla="*/ 392 w 1112"/>
              <a:gd name="T29" fmla="*/ 1056 h 1111"/>
              <a:gd name="T30" fmla="*/ 467 w 1112"/>
              <a:gd name="T31" fmla="*/ 1035 h 1111"/>
              <a:gd name="T32" fmla="*/ 541 w 1112"/>
              <a:gd name="T33" fmla="*/ 1014 h 1111"/>
              <a:gd name="T34" fmla="*/ 616 w 1112"/>
              <a:gd name="T35" fmla="*/ 988 h 1111"/>
              <a:gd name="T36" fmla="*/ 684 w 1112"/>
              <a:gd name="T37" fmla="*/ 953 h 1111"/>
              <a:gd name="T38" fmla="*/ 751 w 1112"/>
              <a:gd name="T39" fmla="*/ 920 h 1111"/>
              <a:gd name="T40" fmla="*/ 819 w 1112"/>
              <a:gd name="T41" fmla="*/ 880 h 1111"/>
              <a:gd name="T42" fmla="*/ 880 w 1112"/>
              <a:gd name="T43" fmla="*/ 839 h 1111"/>
              <a:gd name="T44" fmla="*/ 941 w 1112"/>
              <a:gd name="T45" fmla="*/ 798 h 1111"/>
              <a:gd name="T46" fmla="*/ 994 w 1112"/>
              <a:gd name="T47" fmla="*/ 751 h 1111"/>
              <a:gd name="T48" fmla="*/ 1055 w 1112"/>
              <a:gd name="T49" fmla="*/ 703 h 1111"/>
              <a:gd name="T50" fmla="*/ 1111 w 1112"/>
              <a:gd name="T51" fmla="*/ 649 h 1111"/>
              <a:gd name="T52" fmla="*/ 460 w 1112"/>
              <a:gd name="T53" fmla="*/ 0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12" h="1111">
                <a:moveTo>
                  <a:pt x="460" y="0"/>
                </a:moveTo>
                <a:lnTo>
                  <a:pt x="413" y="41"/>
                </a:lnTo>
                <a:lnTo>
                  <a:pt x="364" y="81"/>
                </a:lnTo>
                <a:lnTo>
                  <a:pt x="310" y="116"/>
                </a:lnTo>
                <a:lnTo>
                  <a:pt x="257" y="142"/>
                </a:lnTo>
                <a:lnTo>
                  <a:pt x="196" y="163"/>
                </a:lnTo>
                <a:lnTo>
                  <a:pt x="135" y="176"/>
                </a:lnTo>
                <a:lnTo>
                  <a:pt x="67" y="189"/>
                </a:lnTo>
                <a:lnTo>
                  <a:pt x="0" y="189"/>
                </a:lnTo>
                <a:lnTo>
                  <a:pt x="0" y="1110"/>
                </a:lnTo>
                <a:lnTo>
                  <a:pt x="80" y="1110"/>
                </a:lnTo>
                <a:lnTo>
                  <a:pt x="161" y="1103"/>
                </a:lnTo>
                <a:lnTo>
                  <a:pt x="243" y="1089"/>
                </a:lnTo>
                <a:lnTo>
                  <a:pt x="317" y="1076"/>
                </a:lnTo>
                <a:lnTo>
                  <a:pt x="392" y="1056"/>
                </a:lnTo>
                <a:lnTo>
                  <a:pt x="467" y="1035"/>
                </a:lnTo>
                <a:lnTo>
                  <a:pt x="541" y="1014"/>
                </a:lnTo>
                <a:lnTo>
                  <a:pt x="616" y="988"/>
                </a:lnTo>
                <a:lnTo>
                  <a:pt x="684" y="953"/>
                </a:lnTo>
                <a:lnTo>
                  <a:pt x="751" y="920"/>
                </a:lnTo>
                <a:lnTo>
                  <a:pt x="819" y="880"/>
                </a:lnTo>
                <a:lnTo>
                  <a:pt x="880" y="839"/>
                </a:lnTo>
                <a:lnTo>
                  <a:pt x="941" y="798"/>
                </a:lnTo>
                <a:lnTo>
                  <a:pt x="994" y="751"/>
                </a:lnTo>
                <a:lnTo>
                  <a:pt x="1055" y="703"/>
                </a:lnTo>
                <a:lnTo>
                  <a:pt x="1111" y="649"/>
                </a:lnTo>
                <a:lnTo>
                  <a:pt x="460" y="0"/>
                </a:lnTo>
              </a:path>
            </a:pathLst>
          </a:custGeom>
          <a:solidFill>
            <a:srgbClr val="FFCC33"/>
          </a:solidFill>
          <a:ln w="254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p>
            <a:pPr algn="ctr" fontAlgn="base">
              <a:spcBef>
                <a:spcPct val="0"/>
              </a:spcBef>
              <a:spcAft>
                <a:spcPct val="0"/>
              </a:spcAft>
              <a:buClr>
                <a:srgbClr val="000000"/>
              </a:buClr>
              <a:buFont typeface="Arial" panose="020B0604020202020204" pitchFamily="34" charset="0"/>
              <a:buNone/>
            </a:pPr>
            <a:endParaRPr lang="en-US" b="1" smtClean="0">
              <a:solidFill>
                <a:srgbClr val="000000"/>
              </a:solidFill>
              <a:latin typeface="Arial" panose="020B0604020202020204" pitchFamily="34" charset="0"/>
            </a:endParaRPr>
          </a:p>
        </p:txBody>
      </p:sp>
      <p:sp>
        <p:nvSpPr>
          <p:cNvPr id="8" name="Freeform 7"/>
          <p:cNvSpPr>
            <a:spLocks/>
          </p:cNvSpPr>
          <p:nvPr/>
        </p:nvSpPr>
        <p:spPr bwMode="blackWhite">
          <a:xfrm>
            <a:off x="6792060" y="3857833"/>
            <a:ext cx="1766887" cy="1762125"/>
          </a:xfrm>
          <a:custGeom>
            <a:avLst/>
            <a:gdLst>
              <a:gd name="T0" fmla="*/ 196 w 1113"/>
              <a:gd name="T1" fmla="*/ 0 h 1110"/>
              <a:gd name="T2" fmla="*/ 189 w 1113"/>
              <a:gd name="T3" fmla="*/ 66 h 1110"/>
              <a:gd name="T4" fmla="*/ 182 w 1113"/>
              <a:gd name="T5" fmla="*/ 134 h 1110"/>
              <a:gd name="T6" fmla="*/ 163 w 1113"/>
              <a:gd name="T7" fmla="*/ 194 h 1110"/>
              <a:gd name="T8" fmla="*/ 142 w 1113"/>
              <a:gd name="T9" fmla="*/ 255 h 1110"/>
              <a:gd name="T10" fmla="*/ 114 w 1113"/>
              <a:gd name="T11" fmla="*/ 311 h 1110"/>
              <a:gd name="T12" fmla="*/ 81 w 1113"/>
              <a:gd name="T13" fmla="*/ 365 h 1110"/>
              <a:gd name="T14" fmla="*/ 47 w 1113"/>
              <a:gd name="T15" fmla="*/ 412 h 1110"/>
              <a:gd name="T16" fmla="*/ 0 w 1113"/>
              <a:gd name="T17" fmla="*/ 459 h 1110"/>
              <a:gd name="T18" fmla="*/ 651 w 1113"/>
              <a:gd name="T19" fmla="*/ 1109 h 1110"/>
              <a:gd name="T20" fmla="*/ 705 w 1113"/>
              <a:gd name="T21" fmla="*/ 1055 h 1110"/>
              <a:gd name="T22" fmla="*/ 752 w 1113"/>
              <a:gd name="T23" fmla="*/ 1001 h 1110"/>
              <a:gd name="T24" fmla="*/ 799 w 1113"/>
              <a:gd name="T25" fmla="*/ 940 h 1110"/>
              <a:gd name="T26" fmla="*/ 840 w 1113"/>
              <a:gd name="T27" fmla="*/ 879 h 1110"/>
              <a:gd name="T28" fmla="*/ 881 w 1113"/>
              <a:gd name="T29" fmla="*/ 811 h 1110"/>
              <a:gd name="T30" fmla="*/ 922 w 1113"/>
              <a:gd name="T31" fmla="*/ 750 h 1110"/>
              <a:gd name="T32" fmla="*/ 955 w 1113"/>
              <a:gd name="T33" fmla="*/ 683 h 1110"/>
              <a:gd name="T34" fmla="*/ 990 w 1113"/>
              <a:gd name="T35" fmla="*/ 608 h 1110"/>
              <a:gd name="T36" fmla="*/ 1016 w 1113"/>
              <a:gd name="T37" fmla="*/ 540 h 1110"/>
              <a:gd name="T38" fmla="*/ 1044 w 1113"/>
              <a:gd name="T39" fmla="*/ 466 h 1110"/>
              <a:gd name="T40" fmla="*/ 1064 w 1113"/>
              <a:gd name="T41" fmla="*/ 391 h 1110"/>
              <a:gd name="T42" fmla="*/ 1077 w 1113"/>
              <a:gd name="T43" fmla="*/ 318 h 1110"/>
              <a:gd name="T44" fmla="*/ 1091 w 1113"/>
              <a:gd name="T45" fmla="*/ 236 h 1110"/>
              <a:gd name="T46" fmla="*/ 1105 w 1113"/>
              <a:gd name="T47" fmla="*/ 161 h 1110"/>
              <a:gd name="T48" fmla="*/ 1112 w 1113"/>
              <a:gd name="T49" fmla="*/ 80 h 1110"/>
              <a:gd name="T50" fmla="*/ 1112 w 1113"/>
              <a:gd name="T51" fmla="*/ 0 h 1110"/>
              <a:gd name="T52" fmla="*/ 196 w 1113"/>
              <a:gd name="T53" fmla="*/ 0 h 1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13" h="1110">
                <a:moveTo>
                  <a:pt x="196" y="0"/>
                </a:moveTo>
                <a:lnTo>
                  <a:pt x="189" y="66"/>
                </a:lnTo>
                <a:lnTo>
                  <a:pt x="182" y="134"/>
                </a:lnTo>
                <a:lnTo>
                  <a:pt x="163" y="194"/>
                </a:lnTo>
                <a:lnTo>
                  <a:pt x="142" y="255"/>
                </a:lnTo>
                <a:lnTo>
                  <a:pt x="114" y="311"/>
                </a:lnTo>
                <a:lnTo>
                  <a:pt x="81" y="365"/>
                </a:lnTo>
                <a:lnTo>
                  <a:pt x="47" y="412"/>
                </a:lnTo>
                <a:lnTo>
                  <a:pt x="0" y="459"/>
                </a:lnTo>
                <a:lnTo>
                  <a:pt x="651" y="1109"/>
                </a:lnTo>
                <a:lnTo>
                  <a:pt x="705" y="1055"/>
                </a:lnTo>
                <a:lnTo>
                  <a:pt x="752" y="1001"/>
                </a:lnTo>
                <a:lnTo>
                  <a:pt x="799" y="940"/>
                </a:lnTo>
                <a:lnTo>
                  <a:pt x="840" y="879"/>
                </a:lnTo>
                <a:lnTo>
                  <a:pt x="881" y="811"/>
                </a:lnTo>
                <a:lnTo>
                  <a:pt x="922" y="750"/>
                </a:lnTo>
                <a:lnTo>
                  <a:pt x="955" y="683"/>
                </a:lnTo>
                <a:lnTo>
                  <a:pt x="990" y="608"/>
                </a:lnTo>
                <a:lnTo>
                  <a:pt x="1016" y="540"/>
                </a:lnTo>
                <a:lnTo>
                  <a:pt x="1044" y="466"/>
                </a:lnTo>
                <a:lnTo>
                  <a:pt x="1064" y="391"/>
                </a:lnTo>
                <a:lnTo>
                  <a:pt x="1077" y="318"/>
                </a:lnTo>
                <a:lnTo>
                  <a:pt x="1091" y="236"/>
                </a:lnTo>
                <a:lnTo>
                  <a:pt x="1105" y="161"/>
                </a:lnTo>
                <a:lnTo>
                  <a:pt x="1112" y="80"/>
                </a:lnTo>
                <a:lnTo>
                  <a:pt x="1112" y="0"/>
                </a:lnTo>
                <a:lnTo>
                  <a:pt x="196" y="0"/>
                </a:lnTo>
              </a:path>
            </a:pathLst>
          </a:custGeom>
          <a:solidFill>
            <a:srgbClr val="99CC99"/>
          </a:solidFill>
          <a:ln w="254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p>
            <a:pPr algn="ctr" fontAlgn="base">
              <a:spcBef>
                <a:spcPct val="0"/>
              </a:spcBef>
              <a:spcAft>
                <a:spcPct val="0"/>
              </a:spcAft>
              <a:buClr>
                <a:srgbClr val="000000"/>
              </a:buClr>
              <a:buFont typeface="Arial" panose="020B0604020202020204" pitchFamily="34" charset="0"/>
              <a:buNone/>
            </a:pPr>
            <a:endParaRPr lang="en-US" b="1" smtClean="0">
              <a:solidFill>
                <a:srgbClr val="000000"/>
              </a:solidFill>
              <a:latin typeface="Arial" panose="020B0604020202020204" pitchFamily="34" charset="0"/>
            </a:endParaRPr>
          </a:p>
        </p:txBody>
      </p:sp>
      <p:sp>
        <p:nvSpPr>
          <p:cNvPr id="9" name="Freeform 8"/>
          <p:cNvSpPr>
            <a:spLocks/>
          </p:cNvSpPr>
          <p:nvPr/>
        </p:nvSpPr>
        <p:spPr bwMode="blackWhite">
          <a:xfrm>
            <a:off x="6792060" y="2024270"/>
            <a:ext cx="1766887" cy="1765300"/>
          </a:xfrm>
          <a:custGeom>
            <a:avLst/>
            <a:gdLst>
              <a:gd name="T0" fmla="*/ 0 w 1113"/>
              <a:gd name="T1" fmla="*/ 650 h 1112"/>
              <a:gd name="T2" fmla="*/ 47 w 1113"/>
              <a:gd name="T3" fmla="*/ 697 h 1112"/>
              <a:gd name="T4" fmla="*/ 81 w 1113"/>
              <a:gd name="T5" fmla="*/ 744 h 1112"/>
              <a:gd name="T6" fmla="*/ 114 w 1113"/>
              <a:gd name="T7" fmla="*/ 798 h 1112"/>
              <a:gd name="T8" fmla="*/ 142 w 1113"/>
              <a:gd name="T9" fmla="*/ 853 h 1112"/>
              <a:gd name="T10" fmla="*/ 163 w 1113"/>
              <a:gd name="T11" fmla="*/ 914 h 1112"/>
              <a:gd name="T12" fmla="*/ 182 w 1113"/>
              <a:gd name="T13" fmla="*/ 975 h 1112"/>
              <a:gd name="T14" fmla="*/ 189 w 1113"/>
              <a:gd name="T15" fmla="*/ 1043 h 1112"/>
              <a:gd name="T16" fmla="*/ 196 w 1113"/>
              <a:gd name="T17" fmla="*/ 1111 h 1112"/>
              <a:gd name="T18" fmla="*/ 1112 w 1113"/>
              <a:gd name="T19" fmla="*/ 1111 h 1112"/>
              <a:gd name="T20" fmla="*/ 1112 w 1113"/>
              <a:gd name="T21" fmla="*/ 1029 h 1112"/>
              <a:gd name="T22" fmla="*/ 1105 w 1113"/>
              <a:gd name="T23" fmla="*/ 947 h 1112"/>
              <a:gd name="T24" fmla="*/ 1091 w 1113"/>
              <a:gd name="T25" fmla="*/ 873 h 1112"/>
              <a:gd name="T26" fmla="*/ 1077 w 1113"/>
              <a:gd name="T27" fmla="*/ 791 h 1112"/>
              <a:gd name="T28" fmla="*/ 1064 w 1113"/>
              <a:gd name="T29" fmla="*/ 718 h 1112"/>
              <a:gd name="T30" fmla="*/ 1044 w 1113"/>
              <a:gd name="T31" fmla="*/ 643 h 1112"/>
              <a:gd name="T32" fmla="*/ 1016 w 1113"/>
              <a:gd name="T33" fmla="*/ 568 h 1112"/>
              <a:gd name="T34" fmla="*/ 990 w 1113"/>
              <a:gd name="T35" fmla="*/ 500 h 1112"/>
              <a:gd name="T36" fmla="*/ 955 w 1113"/>
              <a:gd name="T37" fmla="*/ 426 h 1112"/>
              <a:gd name="T38" fmla="*/ 922 w 1113"/>
              <a:gd name="T39" fmla="*/ 365 h 1112"/>
              <a:gd name="T40" fmla="*/ 881 w 1113"/>
              <a:gd name="T41" fmla="*/ 297 h 1112"/>
              <a:gd name="T42" fmla="*/ 840 w 1113"/>
              <a:gd name="T43" fmla="*/ 229 h 1112"/>
              <a:gd name="T44" fmla="*/ 799 w 1113"/>
              <a:gd name="T45" fmla="*/ 168 h 1112"/>
              <a:gd name="T46" fmla="*/ 752 w 1113"/>
              <a:gd name="T47" fmla="*/ 114 h 1112"/>
              <a:gd name="T48" fmla="*/ 705 w 1113"/>
              <a:gd name="T49" fmla="*/ 53 h 1112"/>
              <a:gd name="T50" fmla="*/ 651 w 1113"/>
              <a:gd name="T51" fmla="*/ 0 h 1112"/>
              <a:gd name="T52" fmla="*/ 0 w 1113"/>
              <a:gd name="T53" fmla="*/ 650 h 1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13" h="1112">
                <a:moveTo>
                  <a:pt x="0" y="650"/>
                </a:moveTo>
                <a:lnTo>
                  <a:pt x="47" y="697"/>
                </a:lnTo>
                <a:lnTo>
                  <a:pt x="81" y="744"/>
                </a:lnTo>
                <a:lnTo>
                  <a:pt x="114" y="798"/>
                </a:lnTo>
                <a:lnTo>
                  <a:pt x="142" y="853"/>
                </a:lnTo>
                <a:lnTo>
                  <a:pt x="163" y="914"/>
                </a:lnTo>
                <a:lnTo>
                  <a:pt x="182" y="975"/>
                </a:lnTo>
                <a:lnTo>
                  <a:pt x="189" y="1043"/>
                </a:lnTo>
                <a:lnTo>
                  <a:pt x="196" y="1111"/>
                </a:lnTo>
                <a:lnTo>
                  <a:pt x="1112" y="1111"/>
                </a:lnTo>
                <a:lnTo>
                  <a:pt x="1112" y="1029"/>
                </a:lnTo>
                <a:lnTo>
                  <a:pt x="1105" y="947"/>
                </a:lnTo>
                <a:lnTo>
                  <a:pt x="1091" y="873"/>
                </a:lnTo>
                <a:lnTo>
                  <a:pt x="1077" y="791"/>
                </a:lnTo>
                <a:lnTo>
                  <a:pt x="1064" y="718"/>
                </a:lnTo>
                <a:lnTo>
                  <a:pt x="1044" y="643"/>
                </a:lnTo>
                <a:lnTo>
                  <a:pt x="1016" y="568"/>
                </a:lnTo>
                <a:lnTo>
                  <a:pt x="990" y="500"/>
                </a:lnTo>
                <a:lnTo>
                  <a:pt x="955" y="426"/>
                </a:lnTo>
                <a:lnTo>
                  <a:pt x="922" y="365"/>
                </a:lnTo>
                <a:lnTo>
                  <a:pt x="881" y="297"/>
                </a:lnTo>
                <a:lnTo>
                  <a:pt x="840" y="229"/>
                </a:lnTo>
                <a:lnTo>
                  <a:pt x="799" y="168"/>
                </a:lnTo>
                <a:lnTo>
                  <a:pt x="752" y="114"/>
                </a:lnTo>
                <a:lnTo>
                  <a:pt x="705" y="53"/>
                </a:lnTo>
                <a:lnTo>
                  <a:pt x="651" y="0"/>
                </a:lnTo>
                <a:lnTo>
                  <a:pt x="0" y="650"/>
                </a:lnTo>
              </a:path>
            </a:pathLst>
          </a:custGeom>
          <a:solidFill>
            <a:srgbClr val="99CC99"/>
          </a:solidFill>
          <a:ln w="254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p>
            <a:pPr algn="ctr" fontAlgn="base">
              <a:spcBef>
                <a:spcPct val="0"/>
              </a:spcBef>
              <a:spcAft>
                <a:spcPct val="0"/>
              </a:spcAft>
              <a:buClr>
                <a:srgbClr val="000000"/>
              </a:buClr>
              <a:buFont typeface="Arial" panose="020B0604020202020204" pitchFamily="34" charset="0"/>
              <a:buNone/>
            </a:pPr>
            <a:endParaRPr lang="en-US" b="1" smtClean="0">
              <a:solidFill>
                <a:srgbClr val="000000"/>
              </a:solidFill>
              <a:latin typeface="Arial" panose="020B0604020202020204" pitchFamily="34" charset="0"/>
            </a:endParaRPr>
          </a:p>
        </p:txBody>
      </p:sp>
      <p:sp>
        <p:nvSpPr>
          <p:cNvPr id="10" name="Freeform 9"/>
          <p:cNvSpPr>
            <a:spLocks/>
          </p:cNvSpPr>
          <p:nvPr/>
        </p:nvSpPr>
        <p:spPr bwMode="blackWhite">
          <a:xfrm>
            <a:off x="6026885" y="1259095"/>
            <a:ext cx="1765300" cy="1763713"/>
          </a:xfrm>
          <a:custGeom>
            <a:avLst/>
            <a:gdLst>
              <a:gd name="T0" fmla="*/ 0 w 1112"/>
              <a:gd name="T1" fmla="*/ 920 h 1111"/>
              <a:gd name="T2" fmla="*/ 67 w 1112"/>
              <a:gd name="T3" fmla="*/ 920 h 1111"/>
              <a:gd name="T4" fmla="*/ 135 w 1112"/>
              <a:gd name="T5" fmla="*/ 933 h 1111"/>
              <a:gd name="T6" fmla="*/ 196 w 1112"/>
              <a:gd name="T7" fmla="*/ 946 h 1111"/>
              <a:gd name="T8" fmla="*/ 257 w 1112"/>
              <a:gd name="T9" fmla="*/ 967 h 1111"/>
              <a:gd name="T10" fmla="*/ 310 w 1112"/>
              <a:gd name="T11" fmla="*/ 993 h 1111"/>
              <a:gd name="T12" fmla="*/ 364 w 1112"/>
              <a:gd name="T13" fmla="*/ 1028 h 1111"/>
              <a:gd name="T14" fmla="*/ 413 w 1112"/>
              <a:gd name="T15" fmla="*/ 1068 h 1111"/>
              <a:gd name="T16" fmla="*/ 460 w 1112"/>
              <a:gd name="T17" fmla="*/ 1110 h 1111"/>
              <a:gd name="T18" fmla="*/ 1111 w 1112"/>
              <a:gd name="T19" fmla="*/ 460 h 1111"/>
              <a:gd name="T20" fmla="*/ 1055 w 1112"/>
              <a:gd name="T21" fmla="*/ 406 h 1111"/>
              <a:gd name="T22" fmla="*/ 1001 w 1112"/>
              <a:gd name="T23" fmla="*/ 358 h 1111"/>
              <a:gd name="T24" fmla="*/ 941 w 1112"/>
              <a:gd name="T25" fmla="*/ 311 h 1111"/>
              <a:gd name="T26" fmla="*/ 880 w 1112"/>
              <a:gd name="T27" fmla="*/ 270 h 1111"/>
              <a:gd name="T28" fmla="*/ 819 w 1112"/>
              <a:gd name="T29" fmla="*/ 229 h 1111"/>
              <a:gd name="T30" fmla="*/ 751 w 1112"/>
              <a:gd name="T31" fmla="*/ 189 h 1111"/>
              <a:gd name="T32" fmla="*/ 684 w 1112"/>
              <a:gd name="T33" fmla="*/ 156 h 1111"/>
              <a:gd name="T34" fmla="*/ 616 w 1112"/>
              <a:gd name="T35" fmla="*/ 121 h 1111"/>
              <a:gd name="T36" fmla="*/ 541 w 1112"/>
              <a:gd name="T37" fmla="*/ 95 h 1111"/>
              <a:gd name="T38" fmla="*/ 467 w 1112"/>
              <a:gd name="T39" fmla="*/ 74 h 1111"/>
              <a:gd name="T40" fmla="*/ 392 w 1112"/>
              <a:gd name="T41" fmla="*/ 53 h 1111"/>
              <a:gd name="T42" fmla="*/ 317 w 1112"/>
              <a:gd name="T43" fmla="*/ 33 h 1111"/>
              <a:gd name="T44" fmla="*/ 243 w 1112"/>
              <a:gd name="T45" fmla="*/ 20 h 1111"/>
              <a:gd name="T46" fmla="*/ 161 w 1112"/>
              <a:gd name="T47" fmla="*/ 6 h 1111"/>
              <a:gd name="T48" fmla="*/ 80 w 1112"/>
              <a:gd name="T49" fmla="*/ 0 h 1111"/>
              <a:gd name="T50" fmla="*/ 0 w 1112"/>
              <a:gd name="T51" fmla="*/ 0 h 1111"/>
              <a:gd name="T52" fmla="*/ 0 w 1112"/>
              <a:gd name="T53" fmla="*/ 920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12" h="1111">
                <a:moveTo>
                  <a:pt x="0" y="920"/>
                </a:moveTo>
                <a:lnTo>
                  <a:pt x="67" y="920"/>
                </a:lnTo>
                <a:lnTo>
                  <a:pt x="135" y="933"/>
                </a:lnTo>
                <a:lnTo>
                  <a:pt x="196" y="946"/>
                </a:lnTo>
                <a:lnTo>
                  <a:pt x="257" y="967"/>
                </a:lnTo>
                <a:lnTo>
                  <a:pt x="310" y="993"/>
                </a:lnTo>
                <a:lnTo>
                  <a:pt x="364" y="1028"/>
                </a:lnTo>
                <a:lnTo>
                  <a:pt x="413" y="1068"/>
                </a:lnTo>
                <a:lnTo>
                  <a:pt x="460" y="1110"/>
                </a:lnTo>
                <a:lnTo>
                  <a:pt x="1111" y="460"/>
                </a:lnTo>
                <a:lnTo>
                  <a:pt x="1055" y="406"/>
                </a:lnTo>
                <a:lnTo>
                  <a:pt x="1001" y="358"/>
                </a:lnTo>
                <a:lnTo>
                  <a:pt x="941" y="311"/>
                </a:lnTo>
                <a:lnTo>
                  <a:pt x="880" y="270"/>
                </a:lnTo>
                <a:lnTo>
                  <a:pt x="819" y="229"/>
                </a:lnTo>
                <a:lnTo>
                  <a:pt x="751" y="189"/>
                </a:lnTo>
                <a:lnTo>
                  <a:pt x="684" y="156"/>
                </a:lnTo>
                <a:lnTo>
                  <a:pt x="616" y="121"/>
                </a:lnTo>
                <a:lnTo>
                  <a:pt x="541" y="95"/>
                </a:lnTo>
                <a:lnTo>
                  <a:pt x="467" y="74"/>
                </a:lnTo>
                <a:lnTo>
                  <a:pt x="392" y="53"/>
                </a:lnTo>
                <a:lnTo>
                  <a:pt x="317" y="33"/>
                </a:lnTo>
                <a:lnTo>
                  <a:pt x="243" y="20"/>
                </a:lnTo>
                <a:lnTo>
                  <a:pt x="161" y="6"/>
                </a:lnTo>
                <a:lnTo>
                  <a:pt x="80" y="0"/>
                </a:lnTo>
                <a:lnTo>
                  <a:pt x="0" y="0"/>
                </a:lnTo>
                <a:lnTo>
                  <a:pt x="0" y="920"/>
                </a:lnTo>
              </a:path>
            </a:pathLst>
          </a:custGeom>
          <a:solidFill>
            <a:srgbClr val="99CC99"/>
          </a:solidFill>
          <a:ln w="254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p>
            <a:pPr algn="ctr" fontAlgn="base">
              <a:spcBef>
                <a:spcPct val="0"/>
              </a:spcBef>
              <a:spcAft>
                <a:spcPct val="0"/>
              </a:spcAft>
              <a:buClr>
                <a:srgbClr val="000000"/>
              </a:buClr>
              <a:buFont typeface="Arial" panose="020B0604020202020204" pitchFamily="34" charset="0"/>
              <a:buNone/>
            </a:pPr>
            <a:endParaRPr lang="en-US" b="1" smtClean="0">
              <a:solidFill>
                <a:srgbClr val="000000"/>
              </a:solidFill>
              <a:latin typeface="Arial" panose="020B0604020202020204" pitchFamily="34" charset="0"/>
            </a:endParaRPr>
          </a:p>
        </p:txBody>
      </p:sp>
      <p:sp>
        <p:nvSpPr>
          <p:cNvPr id="11" name="Freeform 10"/>
          <p:cNvSpPr>
            <a:spLocks/>
          </p:cNvSpPr>
          <p:nvPr/>
        </p:nvSpPr>
        <p:spPr bwMode="blackWhite">
          <a:xfrm>
            <a:off x="4247297" y="1259095"/>
            <a:ext cx="1746250" cy="1763713"/>
          </a:xfrm>
          <a:custGeom>
            <a:avLst/>
            <a:gdLst>
              <a:gd name="T0" fmla="*/ 637 w 1100"/>
              <a:gd name="T1" fmla="*/ 1110 h 1111"/>
              <a:gd name="T2" fmla="*/ 684 w 1100"/>
              <a:gd name="T3" fmla="*/ 1068 h 1111"/>
              <a:gd name="T4" fmla="*/ 739 w 1100"/>
              <a:gd name="T5" fmla="*/ 1028 h 1111"/>
              <a:gd name="T6" fmla="*/ 786 w 1100"/>
              <a:gd name="T7" fmla="*/ 993 h 1111"/>
              <a:gd name="T8" fmla="*/ 847 w 1100"/>
              <a:gd name="T9" fmla="*/ 967 h 1111"/>
              <a:gd name="T10" fmla="*/ 908 w 1100"/>
              <a:gd name="T11" fmla="*/ 946 h 1111"/>
              <a:gd name="T12" fmla="*/ 969 w 1100"/>
              <a:gd name="T13" fmla="*/ 933 h 1111"/>
              <a:gd name="T14" fmla="*/ 1036 w 1100"/>
              <a:gd name="T15" fmla="*/ 920 h 1111"/>
              <a:gd name="T16" fmla="*/ 1099 w 1100"/>
              <a:gd name="T17" fmla="*/ 920 h 1111"/>
              <a:gd name="T18" fmla="*/ 1099 w 1100"/>
              <a:gd name="T19" fmla="*/ 0 h 1111"/>
              <a:gd name="T20" fmla="*/ 1024 w 1100"/>
              <a:gd name="T21" fmla="*/ 0 h 1111"/>
              <a:gd name="T22" fmla="*/ 942 w 1100"/>
              <a:gd name="T23" fmla="*/ 6 h 1111"/>
              <a:gd name="T24" fmla="*/ 861 w 1100"/>
              <a:gd name="T25" fmla="*/ 20 h 1111"/>
              <a:gd name="T26" fmla="*/ 786 w 1100"/>
              <a:gd name="T27" fmla="*/ 33 h 1111"/>
              <a:gd name="T28" fmla="*/ 711 w 1100"/>
              <a:gd name="T29" fmla="*/ 46 h 1111"/>
              <a:gd name="T30" fmla="*/ 637 w 1100"/>
              <a:gd name="T31" fmla="*/ 74 h 1111"/>
              <a:gd name="T32" fmla="*/ 562 w 1100"/>
              <a:gd name="T33" fmla="*/ 95 h 1111"/>
              <a:gd name="T34" fmla="*/ 494 w 1100"/>
              <a:gd name="T35" fmla="*/ 121 h 1111"/>
              <a:gd name="T36" fmla="*/ 427 w 1100"/>
              <a:gd name="T37" fmla="*/ 156 h 1111"/>
              <a:gd name="T38" fmla="*/ 359 w 1100"/>
              <a:gd name="T39" fmla="*/ 189 h 1111"/>
              <a:gd name="T40" fmla="*/ 291 w 1100"/>
              <a:gd name="T41" fmla="*/ 223 h 1111"/>
              <a:gd name="T42" fmla="*/ 230 w 1100"/>
              <a:gd name="T43" fmla="*/ 264 h 1111"/>
              <a:gd name="T44" fmla="*/ 170 w 1100"/>
              <a:gd name="T45" fmla="*/ 311 h 1111"/>
              <a:gd name="T46" fmla="*/ 109 w 1100"/>
              <a:gd name="T47" fmla="*/ 352 h 1111"/>
              <a:gd name="T48" fmla="*/ 55 w 1100"/>
              <a:gd name="T49" fmla="*/ 399 h 1111"/>
              <a:gd name="T50" fmla="*/ 0 w 1100"/>
              <a:gd name="T51" fmla="*/ 453 h 1111"/>
              <a:gd name="T52" fmla="*/ 637 w 1100"/>
              <a:gd name="T53" fmla="*/ 1110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00" h="1111">
                <a:moveTo>
                  <a:pt x="637" y="1110"/>
                </a:moveTo>
                <a:lnTo>
                  <a:pt x="684" y="1068"/>
                </a:lnTo>
                <a:lnTo>
                  <a:pt x="739" y="1028"/>
                </a:lnTo>
                <a:lnTo>
                  <a:pt x="786" y="993"/>
                </a:lnTo>
                <a:lnTo>
                  <a:pt x="847" y="967"/>
                </a:lnTo>
                <a:lnTo>
                  <a:pt x="908" y="946"/>
                </a:lnTo>
                <a:lnTo>
                  <a:pt x="969" y="933"/>
                </a:lnTo>
                <a:lnTo>
                  <a:pt x="1036" y="920"/>
                </a:lnTo>
                <a:lnTo>
                  <a:pt x="1099" y="920"/>
                </a:lnTo>
                <a:lnTo>
                  <a:pt x="1099" y="0"/>
                </a:lnTo>
                <a:lnTo>
                  <a:pt x="1024" y="0"/>
                </a:lnTo>
                <a:lnTo>
                  <a:pt x="942" y="6"/>
                </a:lnTo>
                <a:lnTo>
                  <a:pt x="861" y="20"/>
                </a:lnTo>
                <a:lnTo>
                  <a:pt x="786" y="33"/>
                </a:lnTo>
                <a:lnTo>
                  <a:pt x="711" y="46"/>
                </a:lnTo>
                <a:lnTo>
                  <a:pt x="637" y="74"/>
                </a:lnTo>
                <a:lnTo>
                  <a:pt x="562" y="95"/>
                </a:lnTo>
                <a:lnTo>
                  <a:pt x="494" y="121"/>
                </a:lnTo>
                <a:lnTo>
                  <a:pt x="427" y="156"/>
                </a:lnTo>
                <a:lnTo>
                  <a:pt x="359" y="189"/>
                </a:lnTo>
                <a:lnTo>
                  <a:pt x="291" y="223"/>
                </a:lnTo>
                <a:lnTo>
                  <a:pt x="230" y="264"/>
                </a:lnTo>
                <a:lnTo>
                  <a:pt x="170" y="311"/>
                </a:lnTo>
                <a:lnTo>
                  <a:pt x="109" y="352"/>
                </a:lnTo>
                <a:lnTo>
                  <a:pt x="55" y="399"/>
                </a:lnTo>
                <a:lnTo>
                  <a:pt x="0" y="453"/>
                </a:lnTo>
                <a:lnTo>
                  <a:pt x="637" y="1110"/>
                </a:lnTo>
              </a:path>
            </a:pathLst>
          </a:custGeom>
          <a:solidFill>
            <a:srgbClr val="99CC99"/>
          </a:solidFill>
          <a:ln w="254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p>
            <a:pPr algn="ctr" fontAlgn="base">
              <a:spcBef>
                <a:spcPct val="0"/>
              </a:spcBef>
              <a:spcAft>
                <a:spcPct val="0"/>
              </a:spcAft>
              <a:buClr>
                <a:srgbClr val="000000"/>
              </a:buClr>
              <a:buFont typeface="Arial" panose="020B0604020202020204" pitchFamily="34" charset="0"/>
              <a:buNone/>
            </a:pPr>
            <a:endParaRPr lang="en-US" b="1" smtClean="0">
              <a:solidFill>
                <a:srgbClr val="000000"/>
              </a:solidFill>
              <a:latin typeface="Arial" panose="020B0604020202020204" pitchFamily="34" charset="0"/>
            </a:endParaRPr>
          </a:p>
        </p:txBody>
      </p:sp>
      <p:sp>
        <p:nvSpPr>
          <p:cNvPr id="12" name="Oval 11"/>
          <p:cNvSpPr>
            <a:spLocks noChangeArrowheads="1"/>
          </p:cNvSpPr>
          <p:nvPr/>
        </p:nvSpPr>
        <p:spPr bwMode="blackWhite">
          <a:xfrm>
            <a:off x="5034697" y="2838658"/>
            <a:ext cx="1952625" cy="1979612"/>
          </a:xfrm>
          <a:prstGeom prst="ellipse">
            <a:avLst/>
          </a:prstGeom>
          <a:solidFill>
            <a:srgbClr val="99CC99"/>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p>
            <a:pPr algn="ctr" fontAlgn="base">
              <a:spcBef>
                <a:spcPct val="0"/>
              </a:spcBef>
              <a:spcAft>
                <a:spcPct val="0"/>
              </a:spcAft>
              <a:buClr>
                <a:srgbClr val="000000"/>
              </a:buClr>
              <a:buFont typeface="Arial" panose="020B0604020202020204" pitchFamily="34" charset="0"/>
              <a:buNone/>
            </a:pPr>
            <a:endParaRPr lang="en-US" b="1" smtClean="0">
              <a:solidFill>
                <a:srgbClr val="000000"/>
              </a:solidFill>
              <a:latin typeface="Arial" panose="020B0604020202020204" pitchFamily="34" charset="0"/>
            </a:endParaRPr>
          </a:p>
        </p:txBody>
      </p:sp>
      <p:sp>
        <p:nvSpPr>
          <p:cNvPr id="13" name="Rectangle 12"/>
          <p:cNvSpPr>
            <a:spLocks noChangeArrowheads="1"/>
          </p:cNvSpPr>
          <p:nvPr/>
        </p:nvSpPr>
        <p:spPr bwMode="auto">
          <a:xfrm>
            <a:off x="4694972" y="1727408"/>
            <a:ext cx="1098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fontAlgn="base" hangingPunct="0">
              <a:spcBef>
                <a:spcPct val="0"/>
              </a:spcBef>
              <a:spcAft>
                <a:spcPct val="0"/>
              </a:spcAft>
            </a:pPr>
            <a:r>
              <a:rPr lang="en-US" altLang="en-US" b="1" smtClean="0">
                <a:solidFill>
                  <a:srgbClr val="000000"/>
                </a:solidFill>
                <a:latin typeface="Arial" panose="020B0604020202020204" pitchFamily="34" charset="0"/>
              </a:rPr>
              <a:t>Account</a:t>
            </a:r>
            <a:br>
              <a:rPr lang="en-US" altLang="en-US" b="1" smtClean="0">
                <a:solidFill>
                  <a:srgbClr val="000000"/>
                </a:solidFill>
                <a:latin typeface="Arial" panose="020B0604020202020204" pitchFamily="34" charset="0"/>
              </a:rPr>
            </a:br>
            <a:r>
              <a:rPr lang="en-US" altLang="en-US" b="1" smtClean="0">
                <a:solidFill>
                  <a:srgbClr val="000000"/>
                </a:solidFill>
                <a:latin typeface="Arial" panose="020B0604020202020204" pitchFamily="34" charset="0"/>
              </a:rPr>
              <a:t>locking</a:t>
            </a:r>
          </a:p>
        </p:txBody>
      </p:sp>
      <p:sp>
        <p:nvSpPr>
          <p:cNvPr id="14" name="Rectangle 13"/>
          <p:cNvSpPr>
            <a:spLocks noChangeArrowheads="1"/>
          </p:cNvSpPr>
          <p:nvPr/>
        </p:nvSpPr>
        <p:spPr bwMode="auto">
          <a:xfrm>
            <a:off x="7055585" y="4176920"/>
            <a:ext cx="1428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fontAlgn="base" hangingPunct="0">
              <a:spcBef>
                <a:spcPct val="0"/>
              </a:spcBef>
              <a:spcAft>
                <a:spcPct val="0"/>
              </a:spcAft>
            </a:pPr>
            <a:r>
              <a:rPr lang="en-US" altLang="en-US" b="1" smtClean="0">
                <a:solidFill>
                  <a:srgbClr val="000000"/>
                </a:solidFill>
                <a:latin typeface="Arial" panose="020B0604020202020204" pitchFamily="34" charset="0"/>
              </a:rPr>
              <a:t>Tablespace</a:t>
            </a:r>
            <a:br>
              <a:rPr lang="en-US" altLang="en-US" b="1" smtClean="0">
                <a:solidFill>
                  <a:srgbClr val="000000"/>
                </a:solidFill>
                <a:latin typeface="Arial" panose="020B0604020202020204" pitchFamily="34" charset="0"/>
              </a:rPr>
            </a:br>
            <a:r>
              <a:rPr lang="en-US" altLang="en-US" b="1" smtClean="0">
                <a:solidFill>
                  <a:srgbClr val="000000"/>
                </a:solidFill>
                <a:latin typeface="Arial" panose="020B0604020202020204" pitchFamily="34" charset="0"/>
              </a:rPr>
              <a:t>quotas</a:t>
            </a:r>
          </a:p>
        </p:txBody>
      </p:sp>
      <p:sp>
        <p:nvSpPr>
          <p:cNvPr id="15" name="Rectangle 14"/>
          <p:cNvSpPr>
            <a:spLocks noChangeArrowheads="1"/>
          </p:cNvSpPr>
          <p:nvPr/>
        </p:nvSpPr>
        <p:spPr bwMode="auto">
          <a:xfrm>
            <a:off x="7027010" y="2819608"/>
            <a:ext cx="13652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fontAlgn="base" hangingPunct="0">
              <a:spcBef>
                <a:spcPct val="0"/>
              </a:spcBef>
              <a:spcAft>
                <a:spcPct val="0"/>
              </a:spcAft>
            </a:pPr>
            <a:r>
              <a:rPr lang="en-US" altLang="en-US" b="1" smtClean="0">
                <a:solidFill>
                  <a:srgbClr val="000000"/>
                </a:solidFill>
                <a:latin typeface="Arial" panose="020B0604020202020204" pitchFamily="34" charset="0"/>
              </a:rPr>
              <a:t>Temporary</a:t>
            </a:r>
          </a:p>
          <a:p>
            <a:pPr algn="ctr" eaLnBrk="0" fontAlgn="base" hangingPunct="0">
              <a:spcBef>
                <a:spcPct val="0"/>
              </a:spcBef>
              <a:spcAft>
                <a:spcPct val="0"/>
              </a:spcAft>
            </a:pPr>
            <a:r>
              <a:rPr lang="en-US" altLang="en-US" b="1" smtClean="0">
                <a:solidFill>
                  <a:srgbClr val="000000"/>
                </a:solidFill>
                <a:latin typeface="Arial" panose="020B0604020202020204" pitchFamily="34" charset="0"/>
              </a:rPr>
              <a:t>tablespace</a:t>
            </a:r>
          </a:p>
        </p:txBody>
      </p:sp>
      <p:sp>
        <p:nvSpPr>
          <p:cNvPr id="16" name="Rectangle 15"/>
          <p:cNvSpPr>
            <a:spLocks noChangeArrowheads="1"/>
          </p:cNvSpPr>
          <p:nvPr/>
        </p:nvSpPr>
        <p:spPr bwMode="auto">
          <a:xfrm>
            <a:off x="6052285" y="1740108"/>
            <a:ext cx="13652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fontAlgn="base" hangingPunct="0">
              <a:spcBef>
                <a:spcPct val="0"/>
              </a:spcBef>
              <a:spcAft>
                <a:spcPct val="0"/>
              </a:spcAft>
            </a:pPr>
            <a:r>
              <a:rPr lang="en-US" altLang="en-US" b="1" smtClean="0">
                <a:solidFill>
                  <a:srgbClr val="000000"/>
                </a:solidFill>
                <a:latin typeface="Arial" panose="020B0604020202020204" pitchFamily="34" charset="0"/>
              </a:rPr>
              <a:t>Default</a:t>
            </a:r>
          </a:p>
          <a:p>
            <a:pPr algn="ctr" eaLnBrk="0" fontAlgn="base" hangingPunct="0">
              <a:spcBef>
                <a:spcPct val="0"/>
              </a:spcBef>
              <a:spcAft>
                <a:spcPct val="0"/>
              </a:spcAft>
            </a:pPr>
            <a:r>
              <a:rPr lang="en-US" altLang="en-US" b="1" smtClean="0">
                <a:solidFill>
                  <a:srgbClr val="000000"/>
                </a:solidFill>
                <a:latin typeface="Arial" panose="020B0604020202020204" pitchFamily="34" charset="0"/>
              </a:rPr>
              <a:t>tablespace</a:t>
            </a:r>
          </a:p>
        </p:txBody>
      </p:sp>
      <p:sp>
        <p:nvSpPr>
          <p:cNvPr id="17" name="Rectangle 16"/>
          <p:cNvSpPr>
            <a:spLocks noChangeArrowheads="1"/>
          </p:cNvSpPr>
          <p:nvPr/>
        </p:nvSpPr>
        <p:spPr bwMode="auto">
          <a:xfrm>
            <a:off x="3555147" y="4089608"/>
            <a:ext cx="1601788"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fontAlgn="base" hangingPunct="0">
              <a:spcBef>
                <a:spcPct val="0"/>
              </a:spcBef>
              <a:spcAft>
                <a:spcPct val="0"/>
              </a:spcAft>
            </a:pPr>
            <a:r>
              <a:rPr lang="en-US" altLang="en-US" b="1" smtClean="0">
                <a:solidFill>
                  <a:srgbClr val="000000"/>
                </a:solidFill>
                <a:latin typeface="Arial" panose="020B0604020202020204" pitchFamily="34" charset="0"/>
              </a:rPr>
              <a:t>Role</a:t>
            </a:r>
          </a:p>
          <a:p>
            <a:pPr algn="ctr" eaLnBrk="0" fontAlgn="base" hangingPunct="0">
              <a:spcBef>
                <a:spcPct val="0"/>
              </a:spcBef>
              <a:spcAft>
                <a:spcPct val="0"/>
              </a:spcAft>
            </a:pPr>
            <a:r>
              <a:rPr lang="en-US" altLang="en-US" b="1" smtClean="0">
                <a:solidFill>
                  <a:srgbClr val="000000"/>
                </a:solidFill>
                <a:latin typeface="Arial" panose="020B0604020202020204" pitchFamily="34" charset="0"/>
              </a:rPr>
              <a:t>privileges</a:t>
            </a:r>
          </a:p>
          <a:p>
            <a:pPr algn="ctr" eaLnBrk="0" fontAlgn="base" hangingPunct="0">
              <a:spcBef>
                <a:spcPct val="0"/>
              </a:spcBef>
              <a:spcAft>
                <a:spcPct val="0"/>
              </a:spcAft>
            </a:pPr>
            <a:endParaRPr lang="en-US" altLang="en-US" b="1" smtClean="0">
              <a:solidFill>
                <a:srgbClr val="000000"/>
              </a:solidFill>
              <a:latin typeface="Arial" panose="020B0604020202020204" pitchFamily="34" charset="0"/>
            </a:endParaRPr>
          </a:p>
        </p:txBody>
      </p:sp>
      <p:sp>
        <p:nvSpPr>
          <p:cNvPr id="18" name="Rectangle 17"/>
          <p:cNvSpPr>
            <a:spLocks noChangeArrowheads="1"/>
          </p:cNvSpPr>
          <p:nvPr/>
        </p:nvSpPr>
        <p:spPr bwMode="auto">
          <a:xfrm>
            <a:off x="6076097" y="5191333"/>
            <a:ext cx="1225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fontAlgn="base" hangingPunct="0">
              <a:spcBef>
                <a:spcPct val="0"/>
              </a:spcBef>
              <a:spcAft>
                <a:spcPct val="0"/>
              </a:spcAft>
            </a:pPr>
            <a:r>
              <a:rPr lang="en-US" altLang="en-US" b="1" smtClean="0">
                <a:solidFill>
                  <a:srgbClr val="000000"/>
                </a:solidFill>
                <a:latin typeface="Arial" panose="020B0604020202020204" pitchFamily="34" charset="0"/>
              </a:rPr>
              <a:t>Resource</a:t>
            </a:r>
          </a:p>
          <a:p>
            <a:pPr algn="ctr" eaLnBrk="0" fontAlgn="base" hangingPunct="0">
              <a:spcBef>
                <a:spcPct val="0"/>
              </a:spcBef>
              <a:spcAft>
                <a:spcPct val="0"/>
              </a:spcAft>
            </a:pPr>
            <a:r>
              <a:rPr lang="en-US" altLang="en-US" b="1" smtClean="0">
                <a:solidFill>
                  <a:srgbClr val="000000"/>
                </a:solidFill>
                <a:latin typeface="Arial" panose="020B0604020202020204" pitchFamily="34" charset="0"/>
              </a:rPr>
              <a:t>limits</a:t>
            </a:r>
          </a:p>
        </p:txBody>
      </p:sp>
      <p:sp>
        <p:nvSpPr>
          <p:cNvPr id="19" name="Rectangle 18"/>
          <p:cNvSpPr>
            <a:spLocks noChangeArrowheads="1"/>
          </p:cNvSpPr>
          <p:nvPr/>
        </p:nvSpPr>
        <p:spPr bwMode="auto">
          <a:xfrm>
            <a:off x="5461735" y="3484770"/>
            <a:ext cx="10858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fontAlgn="base" hangingPunct="0">
              <a:spcBef>
                <a:spcPct val="0"/>
              </a:spcBef>
              <a:spcAft>
                <a:spcPct val="0"/>
              </a:spcAft>
            </a:pPr>
            <a:r>
              <a:rPr lang="en-US" altLang="en-US" b="1" smtClean="0">
                <a:solidFill>
                  <a:srgbClr val="000000"/>
                </a:solidFill>
                <a:latin typeface="Arial" panose="020B0604020202020204" pitchFamily="34" charset="0"/>
              </a:rPr>
              <a:t>Security</a:t>
            </a:r>
          </a:p>
          <a:p>
            <a:pPr algn="ctr" eaLnBrk="0" fontAlgn="base" hangingPunct="0">
              <a:spcBef>
                <a:spcPct val="0"/>
              </a:spcBef>
              <a:spcAft>
                <a:spcPct val="0"/>
              </a:spcAft>
            </a:pPr>
            <a:r>
              <a:rPr lang="en-US" altLang="en-US" b="1" smtClean="0">
                <a:solidFill>
                  <a:srgbClr val="000000"/>
                </a:solidFill>
                <a:latin typeface="Arial" panose="020B0604020202020204" pitchFamily="34" charset="0"/>
              </a:rPr>
              <a:t>domain</a:t>
            </a:r>
          </a:p>
        </p:txBody>
      </p:sp>
      <p:sp>
        <p:nvSpPr>
          <p:cNvPr id="20" name="Rectangle 19"/>
          <p:cNvSpPr>
            <a:spLocks noChangeArrowheads="1"/>
          </p:cNvSpPr>
          <p:nvPr/>
        </p:nvSpPr>
        <p:spPr bwMode="blackWhite">
          <a:xfrm>
            <a:off x="4483835" y="5169108"/>
            <a:ext cx="1576387" cy="641350"/>
          </a:xfrm>
          <a:prstGeom prst="rect">
            <a:avLst/>
          </a:prstGeom>
          <a:noFill/>
          <a:ln>
            <a:noFill/>
          </a:ln>
          <a:effectLst/>
          <a:extLst>
            <a:ext uri="{909E8E84-426E-40DD-AFC4-6F175D3DCCD1}">
              <a14:hiddenFill xmlns:a14="http://schemas.microsoft.com/office/drawing/2010/main">
                <a:solidFill>
                  <a:srgbClr val="FFCC33"/>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algn="l" defTabSz="822325">
              <a:defRPr sz="2400">
                <a:solidFill>
                  <a:schemeClr val="tx1"/>
                </a:solidFill>
                <a:latin typeface="Times New Roman" panose="02020603050405020304" pitchFamily="18" charset="0"/>
              </a:defRPr>
            </a:lvl1pPr>
            <a:lvl2pPr marL="411163" algn="l" defTabSz="822325">
              <a:defRPr sz="2400">
                <a:solidFill>
                  <a:schemeClr val="tx1"/>
                </a:solidFill>
                <a:latin typeface="Times New Roman" panose="02020603050405020304" pitchFamily="18" charset="0"/>
              </a:defRPr>
            </a:lvl2pPr>
            <a:lvl3pPr marL="822325" algn="l" defTabSz="822325">
              <a:defRPr sz="2400">
                <a:solidFill>
                  <a:schemeClr val="tx1"/>
                </a:solidFill>
                <a:latin typeface="Times New Roman" panose="02020603050405020304" pitchFamily="18" charset="0"/>
              </a:defRPr>
            </a:lvl3pPr>
            <a:lvl4pPr marL="1235075" algn="l" defTabSz="822325">
              <a:defRPr sz="2400">
                <a:solidFill>
                  <a:schemeClr val="tx1"/>
                </a:solidFill>
                <a:latin typeface="Times New Roman" panose="02020603050405020304" pitchFamily="18" charset="0"/>
              </a:defRPr>
            </a:lvl4pPr>
            <a:lvl5pPr marL="1646238" algn="l" defTabSz="822325">
              <a:defRPr sz="2400">
                <a:solidFill>
                  <a:schemeClr val="tx1"/>
                </a:solidFill>
                <a:latin typeface="Times New Roman" panose="02020603050405020304" pitchFamily="18" charset="0"/>
              </a:defRPr>
            </a:lvl5pPr>
            <a:lvl6pPr marL="2103438" defTabSz="822325" fontAlgn="base">
              <a:spcBef>
                <a:spcPct val="0"/>
              </a:spcBef>
              <a:spcAft>
                <a:spcPct val="0"/>
              </a:spcAft>
              <a:defRPr sz="2400">
                <a:solidFill>
                  <a:schemeClr val="tx1"/>
                </a:solidFill>
                <a:latin typeface="Times New Roman" panose="02020603050405020304" pitchFamily="18" charset="0"/>
              </a:defRPr>
            </a:lvl6pPr>
            <a:lvl7pPr marL="2560638" defTabSz="822325" fontAlgn="base">
              <a:spcBef>
                <a:spcPct val="0"/>
              </a:spcBef>
              <a:spcAft>
                <a:spcPct val="0"/>
              </a:spcAft>
              <a:defRPr sz="2400">
                <a:solidFill>
                  <a:schemeClr val="tx1"/>
                </a:solidFill>
                <a:latin typeface="Times New Roman" panose="02020603050405020304" pitchFamily="18" charset="0"/>
              </a:defRPr>
            </a:lvl7pPr>
            <a:lvl8pPr marL="3017838" defTabSz="822325" fontAlgn="base">
              <a:spcBef>
                <a:spcPct val="0"/>
              </a:spcBef>
              <a:spcAft>
                <a:spcPct val="0"/>
              </a:spcAft>
              <a:defRPr sz="2400">
                <a:solidFill>
                  <a:schemeClr val="tx1"/>
                </a:solidFill>
                <a:latin typeface="Times New Roman" panose="02020603050405020304" pitchFamily="18" charset="0"/>
              </a:defRPr>
            </a:lvl8pPr>
            <a:lvl9pPr marL="3475038" defTabSz="822325" fontAlgn="base">
              <a:spcBef>
                <a:spcPct val="0"/>
              </a:spcBef>
              <a:spcAft>
                <a:spcPct val="0"/>
              </a:spcAft>
              <a:defRPr sz="2400">
                <a:solidFill>
                  <a:schemeClr val="tx1"/>
                </a:solidFill>
                <a:latin typeface="Times New Roman" panose="02020603050405020304" pitchFamily="18" charset="0"/>
              </a:defRPr>
            </a:lvl9pPr>
          </a:lstStyle>
          <a:p>
            <a:pPr algn="ctr" eaLnBrk="0" fontAlgn="base" hangingPunct="0">
              <a:lnSpc>
                <a:spcPct val="95000"/>
              </a:lnSpc>
              <a:spcBef>
                <a:spcPct val="0"/>
              </a:spcBef>
              <a:spcAft>
                <a:spcPct val="0"/>
              </a:spcAft>
            </a:pPr>
            <a:r>
              <a:rPr lang="en-US" altLang="en-US" sz="1800" b="1" smtClean="0">
                <a:solidFill>
                  <a:srgbClr val="000000"/>
                </a:solidFill>
                <a:latin typeface="Arial" panose="020B0604020202020204" pitchFamily="34" charset="0"/>
              </a:rPr>
              <a:t>Direct</a:t>
            </a:r>
          </a:p>
          <a:p>
            <a:pPr algn="ctr" eaLnBrk="0" fontAlgn="base" hangingPunct="0">
              <a:lnSpc>
                <a:spcPct val="95000"/>
              </a:lnSpc>
              <a:spcBef>
                <a:spcPct val="0"/>
              </a:spcBef>
              <a:spcAft>
                <a:spcPct val="0"/>
              </a:spcAft>
            </a:pPr>
            <a:r>
              <a:rPr lang="en-US" altLang="en-US" sz="1800" b="1" smtClean="0">
                <a:solidFill>
                  <a:srgbClr val="000000"/>
                </a:solidFill>
                <a:latin typeface="Arial" panose="020B0604020202020204" pitchFamily="34" charset="0"/>
              </a:rPr>
              <a:t>privileges</a:t>
            </a:r>
          </a:p>
        </p:txBody>
      </p:sp>
      <p:sp>
        <p:nvSpPr>
          <p:cNvPr id="21" name="Rectangle 20"/>
          <p:cNvSpPr>
            <a:spLocks noChangeArrowheads="1"/>
          </p:cNvSpPr>
          <p:nvPr/>
        </p:nvSpPr>
        <p:spPr bwMode="auto">
          <a:xfrm>
            <a:off x="3471010" y="2881520"/>
            <a:ext cx="1784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fontAlgn="base" hangingPunct="0">
              <a:spcBef>
                <a:spcPct val="0"/>
              </a:spcBef>
              <a:spcAft>
                <a:spcPct val="0"/>
              </a:spcAft>
            </a:pPr>
            <a:r>
              <a:rPr lang="en-US" altLang="en-US" b="1" smtClean="0">
                <a:solidFill>
                  <a:srgbClr val="000000"/>
                </a:solidFill>
                <a:latin typeface="Arial" panose="020B0604020202020204" pitchFamily="34" charset="0"/>
              </a:rPr>
              <a:t>Authentication</a:t>
            </a:r>
          </a:p>
          <a:p>
            <a:pPr algn="ctr" eaLnBrk="0" fontAlgn="base" hangingPunct="0">
              <a:spcBef>
                <a:spcPct val="0"/>
              </a:spcBef>
              <a:spcAft>
                <a:spcPct val="0"/>
              </a:spcAft>
            </a:pPr>
            <a:r>
              <a:rPr lang="en-US" altLang="en-US" b="1" smtClean="0">
                <a:solidFill>
                  <a:srgbClr val="000000"/>
                </a:solidFill>
                <a:latin typeface="Arial" panose="020B0604020202020204" pitchFamily="34" charset="0"/>
              </a:rPr>
              <a:t>mechanism</a:t>
            </a:r>
          </a:p>
        </p:txBody>
      </p:sp>
      <p:sp>
        <p:nvSpPr>
          <p:cNvPr id="22" name="Rectangle 21"/>
          <p:cNvSpPr txBox="1">
            <a:spLocks noChangeArrowheads="1"/>
          </p:cNvSpPr>
          <p:nvPr/>
        </p:nvSpPr>
        <p:spPr bwMode="auto">
          <a:xfrm>
            <a:off x="2456597" y="728870"/>
            <a:ext cx="731520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bodyPr>
          <a:lstStyle>
            <a:lvl1pPr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kern="1200">
                <a:solidFill>
                  <a:schemeClr val="tx1"/>
                </a:solidFill>
                <a:latin typeface="+mj-lt"/>
                <a:ea typeface="+mj-ea"/>
                <a:cs typeface="+mj-cs"/>
              </a:defRPr>
            </a:lvl1pPr>
            <a:lvl2pPr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2pPr>
            <a:lvl3pPr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3pPr>
            <a:lvl4pPr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4pPr>
            <a:lvl5pPr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5pPr>
            <a:lvl6pPr marL="4572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6pPr>
            <a:lvl7pPr marL="9144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7pPr>
            <a:lvl8pPr marL="13716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8pPr>
            <a:lvl9pPr marL="18288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9p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anose="020B0604020202020204" pitchFamily="34" charset="0"/>
              <a:buNone/>
              <a:tabLst>
                <a:tab pos="457200" algn="l"/>
                <a:tab pos="742950" algn="l"/>
              </a:tabLst>
              <a:defRPr/>
            </a:pPr>
            <a:endParaRPr kumimoji="0" lang="en-US" altLang="en-US" sz="2800" b="1" i="0" u="none" strike="noStrike" kern="1200" cap="none" spc="0" normalizeH="0" baseline="0" noProof="0" smtClean="0">
              <a:ln>
                <a:noFill/>
              </a:ln>
              <a:solidFill>
                <a:srgbClr val="000000"/>
              </a:solidFill>
              <a:effectLst/>
              <a:uLnTx/>
              <a:uFillTx/>
              <a:latin typeface="Arial"/>
            </a:endParaRPr>
          </a:p>
        </p:txBody>
      </p:sp>
    </p:spTree>
    <p:extLst>
      <p:ext uri="{BB962C8B-B14F-4D97-AF65-F5344CB8AC3E}">
        <p14:creationId xmlns:p14="http://schemas.microsoft.com/office/powerpoint/2010/main" val="27469992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TẠO MỚI USER</a:t>
            </a:r>
            <a:endParaRPr lang="en-US" dirty="0"/>
          </a:p>
        </p:txBody>
      </p:sp>
      <p:sp>
        <p:nvSpPr>
          <p:cNvPr id="3" name="Rectangle 2"/>
          <p:cNvSpPr txBox="1">
            <a:spLocks noChangeArrowheads="1"/>
          </p:cNvSpPr>
          <p:nvPr/>
        </p:nvSpPr>
        <p:spPr>
          <a:xfrm>
            <a:off x="245660" y="849667"/>
            <a:ext cx="7315200" cy="8763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b="1" kern="1200">
                <a:solidFill>
                  <a:schemeClr val="bg1"/>
                </a:solidFill>
                <a:latin typeface="Arial" panose="020B0604020202020204" pitchFamily="34" charset="0"/>
                <a:ea typeface="+mj-ea"/>
                <a:cs typeface="Arial" panose="020B0604020202020204" pitchFamily="34" charset="0"/>
              </a:defRPr>
            </a:lvl1pPr>
          </a:lstStyle>
          <a:p>
            <a:pPr marL="571500" indent="-571500">
              <a:buFont typeface="Wingdings" pitchFamily="2" charset="2"/>
              <a:buChar char="v"/>
            </a:pPr>
            <a:r>
              <a:rPr lang="en-US" altLang="en-US" dirty="0" err="1" smtClean="0">
                <a:solidFill>
                  <a:schemeClr val="tx1"/>
                </a:solidFill>
              </a:rPr>
              <a:t>Danh</a:t>
            </a:r>
            <a:r>
              <a:rPr lang="en-US" altLang="en-US" dirty="0" smtClean="0">
                <a:solidFill>
                  <a:schemeClr val="tx1"/>
                </a:solidFill>
              </a:rPr>
              <a:t> </a:t>
            </a:r>
            <a:r>
              <a:rPr lang="en-US" altLang="en-US" dirty="0" err="1" smtClean="0">
                <a:solidFill>
                  <a:schemeClr val="tx1"/>
                </a:solidFill>
              </a:rPr>
              <a:t>sách</a:t>
            </a:r>
            <a:r>
              <a:rPr lang="en-US" altLang="en-US" dirty="0" smtClean="0">
                <a:solidFill>
                  <a:schemeClr val="tx1"/>
                </a:solidFill>
              </a:rPr>
              <a:t> </a:t>
            </a:r>
            <a:r>
              <a:rPr lang="en-US" altLang="en-US" dirty="0" err="1" smtClean="0">
                <a:solidFill>
                  <a:schemeClr val="tx1"/>
                </a:solidFill>
              </a:rPr>
              <a:t>các</a:t>
            </a:r>
            <a:r>
              <a:rPr lang="en-US" altLang="en-US" dirty="0" smtClean="0">
                <a:solidFill>
                  <a:schemeClr val="tx1"/>
                </a:solidFill>
              </a:rPr>
              <a:t> </a:t>
            </a:r>
            <a:r>
              <a:rPr lang="en-US" altLang="en-US" dirty="0" err="1" smtClean="0">
                <a:solidFill>
                  <a:schemeClr val="tx1"/>
                </a:solidFill>
              </a:rPr>
              <a:t>bước</a:t>
            </a:r>
            <a:r>
              <a:rPr lang="en-US" altLang="en-US" dirty="0" smtClean="0">
                <a:solidFill>
                  <a:schemeClr val="tx1"/>
                </a:solidFill>
              </a:rPr>
              <a:t> </a:t>
            </a:r>
            <a:r>
              <a:rPr lang="en-US" altLang="en-US" dirty="0" err="1" smtClean="0">
                <a:solidFill>
                  <a:schemeClr val="tx1"/>
                </a:solidFill>
              </a:rPr>
              <a:t>tạo</a:t>
            </a:r>
            <a:r>
              <a:rPr lang="en-US" altLang="en-US" dirty="0" smtClean="0">
                <a:solidFill>
                  <a:schemeClr val="tx1"/>
                </a:solidFill>
              </a:rPr>
              <a:t> user</a:t>
            </a:r>
          </a:p>
        </p:txBody>
      </p:sp>
      <p:sp>
        <p:nvSpPr>
          <p:cNvPr id="4" name="Rectangle 3"/>
          <p:cNvSpPr txBox="1">
            <a:spLocks noChangeArrowheads="1"/>
          </p:cNvSpPr>
          <p:nvPr/>
        </p:nvSpPr>
        <p:spPr>
          <a:xfrm>
            <a:off x="1000077" y="1886708"/>
            <a:ext cx="10368507" cy="2636838"/>
          </a:xfrm>
          <a:prstGeom prst="rect">
            <a:avLst/>
          </a:prstGeom>
        </p:spPr>
        <p:txBody>
          <a:bodyPr/>
          <a:lstStyle>
            <a:lvl1pPr marL="228600" indent="-228600" algn="l" defTabSz="914400" rtl="0" eaLnBrk="1" latinLnBrk="0" hangingPunct="1">
              <a:lnSpc>
                <a:spcPct val="90000"/>
              </a:lnSpc>
              <a:spcBef>
                <a:spcPct val="30000"/>
              </a:spcBef>
              <a:buClr>
                <a:srgbClr val="FF0000"/>
              </a:buClr>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ct val="30000"/>
              </a:spcBef>
              <a:buClr>
                <a:srgbClr val="FF0000"/>
              </a:buClr>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ct val="30000"/>
              </a:spcBef>
              <a:buClr>
                <a:srgbClr val="FF0000"/>
              </a:buClr>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1"/>
            <a:r>
              <a:rPr lang="en-US" altLang="en-US" smtClean="0"/>
              <a:t>Đăng nhập vào user có quyền tạo user (VD: SYS, SYSTEM,v.v.)</a:t>
            </a:r>
          </a:p>
          <a:p>
            <a:pPr lvl="1"/>
            <a:r>
              <a:rPr lang="en-US" altLang="en-US" smtClean="0"/>
              <a:t>Xác </a:t>
            </a:r>
            <a:r>
              <a:rPr lang="en-US" altLang="en-US" dirty="0" err="1" smtClean="0"/>
              <a:t>định</a:t>
            </a:r>
            <a:r>
              <a:rPr lang="en-US" altLang="en-US" dirty="0" smtClean="0"/>
              <a:t> </a:t>
            </a:r>
            <a:r>
              <a:rPr lang="en-US" altLang="en-US" dirty="0" err="1" smtClean="0"/>
              <a:t>các</a:t>
            </a:r>
            <a:r>
              <a:rPr lang="en-US" altLang="en-US" dirty="0" smtClean="0"/>
              <a:t> </a:t>
            </a:r>
            <a:r>
              <a:rPr lang="en-US" altLang="en-US" dirty="0" err="1" smtClean="0"/>
              <a:t>tablespace</a:t>
            </a:r>
            <a:r>
              <a:rPr lang="en-US" altLang="en-US" dirty="0" smtClean="0"/>
              <a:t> </a:t>
            </a:r>
            <a:r>
              <a:rPr lang="en-US" altLang="en-US" dirty="0" err="1" smtClean="0"/>
              <a:t>trong</a:t>
            </a:r>
            <a:r>
              <a:rPr lang="en-US" altLang="en-US" dirty="0" smtClean="0"/>
              <a:t> </a:t>
            </a:r>
            <a:r>
              <a:rPr lang="en-US" altLang="en-US" dirty="0" err="1" smtClean="0"/>
              <a:t>đó</a:t>
            </a:r>
            <a:r>
              <a:rPr lang="en-US" altLang="en-US" dirty="0" smtClean="0"/>
              <a:t> user </a:t>
            </a:r>
            <a:r>
              <a:rPr lang="en-US" altLang="en-US" dirty="0" err="1" smtClean="0"/>
              <a:t>lưu</a:t>
            </a:r>
            <a:r>
              <a:rPr lang="en-US" altLang="en-US" dirty="0" smtClean="0"/>
              <a:t> </a:t>
            </a:r>
            <a:r>
              <a:rPr lang="en-US" altLang="en-US" dirty="0" err="1" smtClean="0"/>
              <a:t>trữ</a:t>
            </a:r>
            <a:r>
              <a:rPr lang="en-US" altLang="en-US" dirty="0" smtClean="0"/>
              <a:t> </a:t>
            </a:r>
            <a:r>
              <a:rPr lang="en-US" altLang="en-US" dirty="0" err="1" smtClean="0"/>
              <a:t>các</a:t>
            </a:r>
            <a:r>
              <a:rPr lang="en-US" altLang="en-US" dirty="0" smtClean="0"/>
              <a:t> object.</a:t>
            </a:r>
          </a:p>
          <a:p>
            <a:pPr lvl="1"/>
            <a:r>
              <a:rPr lang="en-US" altLang="en-US" dirty="0" err="1" smtClean="0"/>
              <a:t>Quyết</a:t>
            </a:r>
            <a:r>
              <a:rPr lang="en-US" altLang="en-US" dirty="0" smtClean="0"/>
              <a:t> </a:t>
            </a:r>
            <a:r>
              <a:rPr lang="en-US" altLang="en-US" dirty="0" err="1" smtClean="0"/>
              <a:t>định</a:t>
            </a:r>
            <a:r>
              <a:rPr lang="en-US" altLang="en-US" dirty="0" smtClean="0"/>
              <a:t> </a:t>
            </a:r>
            <a:r>
              <a:rPr lang="en-US" altLang="en-US" dirty="0" err="1" smtClean="0"/>
              <a:t>hạn</a:t>
            </a:r>
            <a:r>
              <a:rPr lang="en-US" altLang="en-US" dirty="0" smtClean="0"/>
              <a:t> </a:t>
            </a:r>
            <a:r>
              <a:rPr lang="en-US" altLang="en-US" dirty="0" err="1" smtClean="0"/>
              <a:t>mức</a:t>
            </a:r>
            <a:r>
              <a:rPr lang="en-US" altLang="en-US" dirty="0" smtClean="0"/>
              <a:t> </a:t>
            </a:r>
            <a:r>
              <a:rPr lang="en-US" altLang="en-US" dirty="0" err="1" smtClean="0"/>
              <a:t>cho</a:t>
            </a:r>
            <a:r>
              <a:rPr lang="en-US" altLang="en-US" dirty="0" smtClean="0"/>
              <a:t> </a:t>
            </a:r>
            <a:r>
              <a:rPr lang="en-US" altLang="en-US" dirty="0" err="1" smtClean="0"/>
              <a:t>mỗi</a:t>
            </a:r>
            <a:r>
              <a:rPr lang="en-US" altLang="en-US" dirty="0" smtClean="0"/>
              <a:t> </a:t>
            </a:r>
            <a:r>
              <a:rPr lang="en-US" altLang="en-US" dirty="0" err="1" smtClean="0"/>
              <a:t>tablespace</a:t>
            </a:r>
            <a:r>
              <a:rPr lang="en-US" altLang="en-US" dirty="0" smtClean="0"/>
              <a:t>.</a:t>
            </a:r>
          </a:p>
          <a:p>
            <a:pPr lvl="1"/>
            <a:r>
              <a:rPr lang="en-US" altLang="en-US" dirty="0" err="1" smtClean="0"/>
              <a:t>Chọn</a:t>
            </a:r>
            <a:r>
              <a:rPr lang="en-US" altLang="en-US" dirty="0" smtClean="0"/>
              <a:t> default </a:t>
            </a:r>
            <a:r>
              <a:rPr lang="en-US" altLang="en-US" dirty="0" err="1" smtClean="0"/>
              <a:t>tablespace</a:t>
            </a:r>
            <a:r>
              <a:rPr lang="en-US" altLang="en-US" dirty="0" smtClean="0"/>
              <a:t> </a:t>
            </a:r>
            <a:r>
              <a:rPr lang="en-US" altLang="en-US" dirty="0" err="1" smtClean="0"/>
              <a:t>và</a:t>
            </a:r>
            <a:r>
              <a:rPr lang="en-US" altLang="en-US" dirty="0" smtClean="0"/>
              <a:t> temporary </a:t>
            </a:r>
            <a:r>
              <a:rPr lang="en-US" altLang="en-US" dirty="0" err="1" smtClean="0"/>
              <a:t>tablespace</a:t>
            </a:r>
            <a:r>
              <a:rPr lang="en-US" altLang="en-US" dirty="0" smtClean="0"/>
              <a:t>.</a:t>
            </a:r>
          </a:p>
          <a:p>
            <a:pPr lvl="1"/>
            <a:r>
              <a:rPr lang="en-US" altLang="en-US" dirty="0" err="1" smtClean="0"/>
              <a:t>Tạo</a:t>
            </a:r>
            <a:r>
              <a:rPr lang="en-US" altLang="en-US" dirty="0" smtClean="0"/>
              <a:t> user.</a:t>
            </a:r>
          </a:p>
          <a:p>
            <a:pPr lvl="1"/>
            <a:r>
              <a:rPr lang="en-US" altLang="en-US" err="1" smtClean="0"/>
              <a:t>Gán</a:t>
            </a:r>
            <a:r>
              <a:rPr lang="en-US" altLang="en-US" smtClean="0"/>
              <a:t> </a:t>
            </a:r>
            <a:r>
              <a:rPr lang="en-US" altLang="en-US" smtClean="0"/>
              <a:t>quyền </a:t>
            </a:r>
            <a:r>
              <a:rPr lang="en-US" altLang="en-US" smtClean="0"/>
              <a:t>truy </a:t>
            </a:r>
            <a:r>
              <a:rPr lang="en-US" altLang="en-US" dirty="0" err="1" smtClean="0"/>
              <a:t>nhập</a:t>
            </a:r>
            <a:r>
              <a:rPr lang="en-US" altLang="en-US" dirty="0" smtClean="0"/>
              <a:t> </a:t>
            </a:r>
            <a:r>
              <a:rPr lang="en-US" altLang="en-US" dirty="0" err="1" smtClean="0"/>
              <a:t>cho</a:t>
            </a:r>
            <a:r>
              <a:rPr lang="en-US" altLang="en-US" dirty="0" smtClean="0"/>
              <a:t> user </a:t>
            </a:r>
            <a:r>
              <a:rPr lang="en-US" altLang="en-US" dirty="0" err="1" smtClean="0"/>
              <a:t>vừa</a:t>
            </a:r>
            <a:r>
              <a:rPr lang="en-US" altLang="en-US" dirty="0" smtClean="0"/>
              <a:t> </a:t>
            </a:r>
            <a:r>
              <a:rPr lang="en-US" altLang="en-US" dirty="0" err="1" smtClean="0"/>
              <a:t>tạo</a:t>
            </a:r>
            <a:r>
              <a:rPr lang="en-US" altLang="en-US" dirty="0" smtClean="0"/>
              <a:t> </a:t>
            </a:r>
            <a:r>
              <a:rPr lang="en-US" altLang="en-US" dirty="0" err="1" smtClean="0"/>
              <a:t>lập</a:t>
            </a:r>
            <a:r>
              <a:rPr lang="en-US" altLang="en-US" dirty="0" smtClean="0"/>
              <a:t>.</a:t>
            </a:r>
          </a:p>
        </p:txBody>
      </p:sp>
    </p:spTree>
    <p:extLst>
      <p:ext uri="{BB962C8B-B14F-4D97-AF65-F5344CB8AC3E}">
        <p14:creationId xmlns:p14="http://schemas.microsoft.com/office/powerpoint/2010/main" val="9235928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TẠO MỚI USER</a:t>
            </a:r>
            <a:endParaRPr lang="en-US" dirty="0"/>
          </a:p>
        </p:txBody>
      </p:sp>
      <p:sp>
        <p:nvSpPr>
          <p:cNvPr id="3" name="Rectangle 2"/>
          <p:cNvSpPr txBox="1">
            <a:spLocks noChangeArrowheads="1"/>
          </p:cNvSpPr>
          <p:nvPr/>
        </p:nvSpPr>
        <p:spPr>
          <a:xfrm>
            <a:off x="245660" y="849667"/>
            <a:ext cx="7315200" cy="8763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b="1" kern="1200">
                <a:solidFill>
                  <a:schemeClr val="bg1"/>
                </a:solidFill>
                <a:latin typeface="Arial" panose="020B0604020202020204" pitchFamily="34" charset="0"/>
                <a:ea typeface="+mj-ea"/>
                <a:cs typeface="Arial" panose="020B0604020202020204" pitchFamily="34" charset="0"/>
              </a:defRPr>
            </a:lvl1pPr>
          </a:lstStyle>
          <a:p>
            <a:pPr marL="571500" indent="-571500">
              <a:buFont typeface="Wingdings" pitchFamily="2" charset="2"/>
              <a:buChar char="v"/>
            </a:pPr>
            <a:r>
              <a:rPr lang="en-US" altLang="en-US" dirty="0" err="1" smtClean="0">
                <a:solidFill>
                  <a:schemeClr val="tx1"/>
                </a:solidFill>
              </a:rPr>
              <a:t>Cú</a:t>
            </a:r>
            <a:r>
              <a:rPr lang="en-US" altLang="en-US" dirty="0" smtClean="0">
                <a:solidFill>
                  <a:schemeClr val="tx1"/>
                </a:solidFill>
              </a:rPr>
              <a:t> </a:t>
            </a:r>
            <a:r>
              <a:rPr lang="en-US" altLang="en-US" dirty="0" err="1" smtClean="0">
                <a:solidFill>
                  <a:schemeClr val="tx1"/>
                </a:solidFill>
              </a:rPr>
              <a:t>pháp</a:t>
            </a:r>
            <a:r>
              <a:rPr lang="en-US" altLang="en-US" dirty="0" smtClean="0">
                <a:solidFill>
                  <a:schemeClr val="tx1"/>
                </a:solidFill>
              </a:rPr>
              <a:t> </a:t>
            </a:r>
            <a:r>
              <a:rPr lang="en-US" altLang="en-US" dirty="0" err="1" smtClean="0">
                <a:solidFill>
                  <a:schemeClr val="tx1"/>
                </a:solidFill>
              </a:rPr>
              <a:t>tạo</a:t>
            </a:r>
            <a:r>
              <a:rPr lang="en-US" altLang="en-US" dirty="0" smtClean="0">
                <a:solidFill>
                  <a:schemeClr val="tx1"/>
                </a:solidFill>
              </a:rPr>
              <a:t> </a:t>
            </a:r>
            <a:r>
              <a:rPr lang="en-US" altLang="en-US" dirty="0" err="1">
                <a:solidFill>
                  <a:schemeClr val="tx1"/>
                </a:solidFill>
              </a:rPr>
              <a:t>một</a:t>
            </a:r>
            <a:r>
              <a:rPr lang="en-US" altLang="en-US" dirty="0">
                <a:solidFill>
                  <a:schemeClr val="tx1"/>
                </a:solidFill>
              </a:rPr>
              <a:t> User </a:t>
            </a:r>
            <a:r>
              <a:rPr lang="en-US" altLang="en-US" dirty="0" err="1">
                <a:solidFill>
                  <a:schemeClr val="tx1"/>
                </a:solidFill>
              </a:rPr>
              <a:t>mới</a:t>
            </a:r>
            <a:endParaRPr lang="en-US" altLang="en-US" dirty="0" smtClean="0">
              <a:solidFill>
                <a:schemeClr val="tx1"/>
              </a:solidFill>
            </a:endParaRPr>
          </a:p>
        </p:txBody>
      </p:sp>
      <p:sp>
        <p:nvSpPr>
          <p:cNvPr id="4" name="Rectangle 3"/>
          <p:cNvSpPr txBox="1">
            <a:spLocks noChangeArrowheads="1"/>
          </p:cNvSpPr>
          <p:nvPr/>
        </p:nvSpPr>
        <p:spPr>
          <a:xfrm>
            <a:off x="604291" y="1742932"/>
            <a:ext cx="10368507" cy="2636838"/>
          </a:xfrm>
          <a:prstGeom prst="rect">
            <a:avLst/>
          </a:prstGeom>
        </p:spPr>
        <p:txBody>
          <a:bodyPr/>
          <a:lstStyle>
            <a:lvl1pPr marL="228600" indent="-228600" algn="l" defTabSz="914400" rtl="0" eaLnBrk="1" latinLnBrk="0" hangingPunct="1">
              <a:lnSpc>
                <a:spcPct val="90000"/>
              </a:lnSpc>
              <a:spcBef>
                <a:spcPct val="30000"/>
              </a:spcBef>
              <a:buClr>
                <a:srgbClr val="FF0000"/>
              </a:buClr>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ct val="30000"/>
              </a:spcBef>
              <a:buClr>
                <a:srgbClr val="FF0000"/>
              </a:buClr>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ct val="30000"/>
              </a:spcBef>
              <a:buClr>
                <a:srgbClr val="FF0000"/>
              </a:buClr>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altLang="en-US" b="1" dirty="0">
                <a:latin typeface="Courier New" pitchFamily="49" charset="0"/>
              </a:rPr>
              <a:t>CREATE USER</a:t>
            </a:r>
            <a:r>
              <a:rPr lang="en-US" altLang="en-US" dirty="0">
                <a:latin typeface="Courier New" pitchFamily="49" charset="0"/>
              </a:rPr>
              <a:t> </a:t>
            </a:r>
            <a:r>
              <a:rPr lang="en-US" altLang="en-US" dirty="0" err="1" smtClean="0">
                <a:latin typeface="Courier New" pitchFamily="49" charset="0"/>
              </a:rPr>
              <a:t>user</a:t>
            </a:r>
            <a:r>
              <a:rPr lang="en-US" altLang="en-US" dirty="0">
                <a:latin typeface="Courier New" pitchFamily="49" charset="0"/>
              </a:rPr>
              <a:t>	</a:t>
            </a:r>
            <a:r>
              <a:rPr lang="en-US" altLang="en-US" b="1" dirty="0">
                <a:latin typeface="Courier New" pitchFamily="49" charset="0"/>
              </a:rPr>
              <a:t>IDENTIFIED </a:t>
            </a:r>
            <a:r>
              <a:rPr lang="en-US" altLang="en-US" b="1" dirty="0" smtClean="0">
                <a:latin typeface="Courier New" pitchFamily="49" charset="0"/>
              </a:rPr>
              <a:t>BY </a:t>
            </a:r>
            <a:r>
              <a:rPr lang="en-US" altLang="en-US" dirty="0">
                <a:latin typeface="Courier New" pitchFamily="49" charset="0"/>
              </a:rPr>
              <a:t>password </a:t>
            </a:r>
            <a:r>
              <a:rPr lang="en-US" altLang="en-US" dirty="0" smtClean="0">
                <a:latin typeface="Courier New" pitchFamily="49" charset="0"/>
              </a:rPr>
              <a:t>[</a:t>
            </a:r>
            <a:r>
              <a:rPr lang="en-US" altLang="en-US" b="1" dirty="0" smtClean="0">
                <a:latin typeface="Courier New" pitchFamily="49" charset="0"/>
              </a:rPr>
              <a:t>DEFAULT TABLESPACE </a:t>
            </a:r>
            <a:r>
              <a:rPr lang="en-US" altLang="en-US" dirty="0" err="1" smtClean="0">
                <a:latin typeface="Courier New" pitchFamily="49" charset="0"/>
              </a:rPr>
              <a:t>tablespace</a:t>
            </a:r>
            <a:r>
              <a:rPr lang="en-US" altLang="en-US" dirty="0" smtClean="0">
                <a:latin typeface="Courier New" pitchFamily="49" charset="0"/>
              </a:rPr>
              <a:t>]</a:t>
            </a:r>
            <a:r>
              <a:rPr lang="en-US" altLang="en-US" dirty="0">
                <a:latin typeface="Courier New" pitchFamily="49" charset="0"/>
              </a:rPr>
              <a:t>	</a:t>
            </a:r>
            <a:r>
              <a:rPr lang="en-US" altLang="en-US" dirty="0" smtClean="0">
                <a:latin typeface="Courier New" pitchFamily="49" charset="0"/>
              </a:rPr>
              <a:t>[</a:t>
            </a:r>
            <a:r>
              <a:rPr lang="en-US" altLang="en-US" b="1" dirty="0" smtClean="0">
                <a:latin typeface="Courier New" pitchFamily="49" charset="0"/>
              </a:rPr>
              <a:t>TEMPORARY </a:t>
            </a:r>
            <a:r>
              <a:rPr lang="en-US" altLang="en-US" b="1" dirty="0">
                <a:latin typeface="Courier New" pitchFamily="49" charset="0"/>
              </a:rPr>
              <a:t>TABLESPACE</a:t>
            </a:r>
            <a:r>
              <a:rPr lang="en-US" altLang="en-US" dirty="0">
                <a:latin typeface="Courier New" pitchFamily="49" charset="0"/>
              </a:rPr>
              <a:t> </a:t>
            </a:r>
            <a:r>
              <a:rPr lang="en-US" altLang="en-US" dirty="0" err="1" smtClean="0">
                <a:latin typeface="Courier New" pitchFamily="49" charset="0"/>
              </a:rPr>
              <a:t>tablespace</a:t>
            </a:r>
            <a:r>
              <a:rPr lang="en-US" altLang="en-US" dirty="0" smtClean="0">
                <a:latin typeface="Courier New" pitchFamily="49" charset="0"/>
              </a:rPr>
              <a:t>]</a:t>
            </a:r>
            <a:r>
              <a:rPr lang="en-US" altLang="en-US" dirty="0">
                <a:latin typeface="Courier New" pitchFamily="49" charset="0"/>
              </a:rPr>
              <a:t>	[ </a:t>
            </a:r>
            <a:r>
              <a:rPr lang="en-US" altLang="en-US" b="1" dirty="0">
                <a:latin typeface="Courier New" pitchFamily="49" charset="0"/>
              </a:rPr>
              <a:t>QUOTA</a:t>
            </a:r>
            <a:r>
              <a:rPr lang="en-US" altLang="en-US" dirty="0">
                <a:latin typeface="Courier New" pitchFamily="49" charset="0"/>
              </a:rPr>
              <a:t> {integer [</a:t>
            </a:r>
            <a:r>
              <a:rPr lang="en-US" altLang="en-US" b="1" dirty="0" smtClean="0">
                <a:latin typeface="Courier New" pitchFamily="49" charset="0"/>
              </a:rPr>
              <a:t>K</a:t>
            </a:r>
            <a:r>
              <a:rPr lang="en-US" altLang="en-US" dirty="0" smtClean="0">
                <a:latin typeface="Courier New" pitchFamily="49" charset="0"/>
              </a:rPr>
              <a:t>|</a:t>
            </a:r>
            <a:r>
              <a:rPr lang="en-US" altLang="en-US" b="1" dirty="0" smtClean="0">
                <a:latin typeface="Courier New" pitchFamily="49" charset="0"/>
              </a:rPr>
              <a:t>M</a:t>
            </a:r>
            <a:r>
              <a:rPr lang="en-US" altLang="en-US" dirty="0" smtClean="0">
                <a:latin typeface="Courier New" pitchFamily="49" charset="0"/>
              </a:rPr>
              <a:t>] </a:t>
            </a:r>
            <a:r>
              <a:rPr lang="en-US" altLang="en-US" dirty="0">
                <a:latin typeface="Courier New" pitchFamily="49" charset="0"/>
              </a:rPr>
              <a:t>| </a:t>
            </a:r>
            <a:r>
              <a:rPr lang="en-US" altLang="en-US" b="1" dirty="0">
                <a:latin typeface="Courier New" pitchFamily="49" charset="0"/>
              </a:rPr>
              <a:t>UNLIMITED</a:t>
            </a:r>
            <a:r>
              <a:rPr lang="en-US" altLang="en-US" dirty="0">
                <a:latin typeface="Courier New" pitchFamily="49" charset="0"/>
              </a:rPr>
              <a:t> } </a:t>
            </a:r>
            <a:r>
              <a:rPr lang="en-US" altLang="en-US" b="1" dirty="0">
                <a:latin typeface="Courier New" pitchFamily="49" charset="0"/>
              </a:rPr>
              <a:t>ON</a:t>
            </a:r>
            <a:r>
              <a:rPr lang="en-US" altLang="en-US" dirty="0">
                <a:latin typeface="Courier New" pitchFamily="49" charset="0"/>
              </a:rPr>
              <a:t> </a:t>
            </a:r>
            <a:r>
              <a:rPr lang="en-US" altLang="en-US" dirty="0" err="1" smtClean="0">
                <a:latin typeface="Courier New" pitchFamily="49" charset="0"/>
              </a:rPr>
              <a:t>tablespace</a:t>
            </a:r>
            <a:r>
              <a:rPr lang="en-US" altLang="en-US" dirty="0" smtClean="0">
                <a:latin typeface="Courier New" pitchFamily="49" charset="0"/>
              </a:rPr>
              <a:t> [</a:t>
            </a:r>
            <a:r>
              <a:rPr lang="en-US" altLang="en-US" b="1" dirty="0" smtClean="0">
                <a:latin typeface="Courier New" pitchFamily="49" charset="0"/>
              </a:rPr>
              <a:t>QUOTA</a:t>
            </a:r>
            <a:r>
              <a:rPr lang="en-US" altLang="en-US" dirty="0" smtClean="0">
                <a:latin typeface="Courier New" pitchFamily="49" charset="0"/>
              </a:rPr>
              <a:t> </a:t>
            </a:r>
            <a:r>
              <a:rPr lang="en-US" altLang="en-US" dirty="0">
                <a:latin typeface="Courier New" pitchFamily="49" charset="0"/>
              </a:rPr>
              <a:t>{integer [</a:t>
            </a:r>
            <a:r>
              <a:rPr lang="en-US" altLang="en-US" b="1" dirty="0" smtClean="0">
                <a:latin typeface="Courier New" pitchFamily="49" charset="0"/>
              </a:rPr>
              <a:t>K|M</a:t>
            </a:r>
            <a:r>
              <a:rPr lang="en-US" altLang="en-US" dirty="0" smtClean="0">
                <a:latin typeface="Courier New" pitchFamily="49" charset="0"/>
              </a:rPr>
              <a:t>] </a:t>
            </a:r>
            <a:r>
              <a:rPr lang="en-US" altLang="en-US" dirty="0">
                <a:latin typeface="Courier New" pitchFamily="49" charset="0"/>
              </a:rPr>
              <a:t>| </a:t>
            </a:r>
            <a:r>
              <a:rPr lang="en-US" altLang="en-US" b="1" dirty="0" smtClean="0">
                <a:latin typeface="Courier New" pitchFamily="49" charset="0"/>
              </a:rPr>
              <a:t>UNLIMITED</a:t>
            </a:r>
            <a:r>
              <a:rPr lang="en-US" altLang="en-US" dirty="0" smtClean="0">
                <a:latin typeface="Courier New" pitchFamily="49" charset="0"/>
              </a:rPr>
              <a:t>} </a:t>
            </a:r>
            <a:r>
              <a:rPr lang="en-US" altLang="en-US" b="1" dirty="0">
                <a:latin typeface="Courier New" pitchFamily="49" charset="0"/>
              </a:rPr>
              <a:t>ON</a:t>
            </a:r>
            <a:r>
              <a:rPr lang="en-US" altLang="en-US" dirty="0">
                <a:latin typeface="Courier New" pitchFamily="49" charset="0"/>
              </a:rPr>
              <a:t> </a:t>
            </a:r>
            <a:r>
              <a:rPr lang="en-US" altLang="en-US" dirty="0" err="1" smtClean="0">
                <a:latin typeface="Courier New" pitchFamily="49" charset="0"/>
              </a:rPr>
              <a:t>tablespace</a:t>
            </a:r>
            <a:r>
              <a:rPr lang="en-US" altLang="en-US" dirty="0" smtClean="0">
                <a:latin typeface="Courier New" pitchFamily="49" charset="0"/>
              </a:rPr>
              <a:t>]...][</a:t>
            </a:r>
            <a:r>
              <a:rPr lang="en-US" altLang="en-US" b="1" dirty="0" smtClean="0">
                <a:latin typeface="Courier New" pitchFamily="49" charset="0"/>
              </a:rPr>
              <a:t>PASSWORD EXPIRE</a:t>
            </a:r>
            <a:r>
              <a:rPr lang="en-US" altLang="en-US" dirty="0" smtClean="0">
                <a:latin typeface="Courier New" pitchFamily="49" charset="0"/>
              </a:rPr>
              <a:t>][</a:t>
            </a:r>
            <a:r>
              <a:rPr lang="en-US" altLang="en-US" b="1" dirty="0" smtClean="0">
                <a:latin typeface="Courier New" pitchFamily="49" charset="0"/>
              </a:rPr>
              <a:t>ACCOUNT{LOCK|</a:t>
            </a:r>
            <a:r>
              <a:rPr lang="en-US" altLang="en-US" b="1" u="sng" dirty="0" smtClean="0">
                <a:latin typeface="Courier New" pitchFamily="49" charset="0"/>
              </a:rPr>
              <a:t>UNLOCK</a:t>
            </a:r>
            <a:r>
              <a:rPr lang="en-US" altLang="en-US" dirty="0" smtClean="0">
                <a:latin typeface="Courier New" pitchFamily="49" charset="0"/>
              </a:rPr>
              <a:t> </a:t>
            </a:r>
            <a:r>
              <a:rPr lang="en-US" altLang="en-US" dirty="0">
                <a:latin typeface="Courier New" pitchFamily="49" charset="0"/>
              </a:rPr>
              <a:t>}]</a:t>
            </a:r>
          </a:p>
        </p:txBody>
      </p:sp>
      <p:sp>
        <p:nvSpPr>
          <p:cNvPr id="7" name="Rectangle 4"/>
          <p:cNvSpPr>
            <a:spLocks noChangeArrowheads="1"/>
          </p:cNvSpPr>
          <p:nvPr/>
        </p:nvSpPr>
        <p:spPr bwMode="blackGray">
          <a:xfrm>
            <a:off x="1799917" y="3867032"/>
            <a:ext cx="4412198" cy="2576512"/>
          </a:xfrm>
          <a:prstGeom prst="rect">
            <a:avLst/>
          </a:prstGeom>
          <a:solidFill>
            <a:srgbClr val="DDDDDD"/>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chemeClr val="bg2"/>
                  </a:outerShdw>
                </a:effectLst>
              </a14:hiddenEffects>
            </a:ext>
          </a:extLst>
        </p:spPr>
        <p:txBody>
          <a:bodyPr wrap="square" lIns="92075" tIns="46038" rIns="92075" bIns="46038">
            <a:spAutoFit/>
          </a:bodyPr>
          <a:lstStyle/>
          <a:p>
            <a:pPr marL="0" marR="0" lvl="0" indent="0" defTabSz="400050" eaLnBrk="1" fontAlgn="auto" latinLnBrk="0" hangingPunct="1">
              <a:lnSpc>
                <a:spcPct val="115000"/>
              </a:lnSpc>
              <a:spcBef>
                <a:spcPts val="0"/>
              </a:spcBef>
              <a:spcAft>
                <a:spcPts val="0"/>
              </a:spcAft>
              <a:buClrTx/>
              <a:buSzTx/>
              <a:buFontTx/>
              <a:buNone/>
              <a:tabLst>
                <a:tab pos="400050" algn="r"/>
                <a:tab pos="673100" algn="l"/>
              </a:tabLst>
              <a:defRPr/>
            </a:pPr>
            <a:r>
              <a:rPr kumimoji="0" lang="en-US" altLang="en-US" sz="2000" b="0" i="0" u="none" strike="noStrike" kern="0" cap="none" spc="0" normalizeH="0" baseline="0" noProof="0" dirty="0" smtClean="0">
                <a:ln>
                  <a:noFill/>
                </a:ln>
                <a:solidFill>
                  <a:srgbClr val="000000"/>
                </a:solidFill>
                <a:effectLst/>
                <a:uLnTx/>
                <a:uFillTx/>
                <a:latin typeface="Courier New" pitchFamily="49" charset="0"/>
              </a:rPr>
              <a:t>CREATE USER student</a:t>
            </a:r>
          </a:p>
          <a:p>
            <a:pPr marL="0" marR="0" lvl="0" indent="0" defTabSz="400050" eaLnBrk="1" fontAlgn="auto" latinLnBrk="0" hangingPunct="1">
              <a:lnSpc>
                <a:spcPct val="115000"/>
              </a:lnSpc>
              <a:spcBef>
                <a:spcPts val="0"/>
              </a:spcBef>
              <a:spcAft>
                <a:spcPts val="0"/>
              </a:spcAft>
              <a:buClrTx/>
              <a:buSzTx/>
              <a:buFontTx/>
              <a:buNone/>
              <a:tabLst>
                <a:tab pos="400050" algn="r"/>
                <a:tab pos="673100" algn="l"/>
              </a:tabLst>
              <a:defRPr/>
            </a:pPr>
            <a:r>
              <a:rPr kumimoji="0" lang="en-US" altLang="en-US" sz="2000" b="0" i="0" u="none" strike="noStrike" kern="0" cap="none" spc="0" normalizeH="0" baseline="0" noProof="0" dirty="0" smtClean="0">
                <a:ln>
                  <a:noFill/>
                </a:ln>
                <a:solidFill>
                  <a:srgbClr val="000000"/>
                </a:solidFill>
                <a:effectLst/>
                <a:uLnTx/>
                <a:uFillTx/>
                <a:latin typeface="Courier New" pitchFamily="49" charset="0"/>
              </a:rPr>
              <a:t>IDENTIFIED </a:t>
            </a:r>
            <a:r>
              <a:rPr kumimoji="0" lang="en-US" altLang="en-US" sz="2000" b="0" i="0" u="none" strike="noStrike" kern="0" cap="none" spc="0" normalizeH="0" baseline="0" noProof="0" dirty="0" smtClean="0">
                <a:ln>
                  <a:noFill/>
                </a:ln>
                <a:solidFill>
                  <a:srgbClr val="FF3300"/>
                </a:solidFill>
                <a:effectLst/>
                <a:uLnTx/>
                <a:uFillTx/>
                <a:latin typeface="Courier New" pitchFamily="49" charset="0"/>
              </a:rPr>
              <a:t>BY soccer</a:t>
            </a:r>
          </a:p>
          <a:p>
            <a:pPr marL="0" marR="0" lvl="0" indent="0" defTabSz="400050" eaLnBrk="1" fontAlgn="auto" latinLnBrk="0" hangingPunct="1">
              <a:lnSpc>
                <a:spcPct val="115000"/>
              </a:lnSpc>
              <a:spcBef>
                <a:spcPts val="0"/>
              </a:spcBef>
              <a:spcAft>
                <a:spcPts val="0"/>
              </a:spcAft>
              <a:buClrTx/>
              <a:buSzTx/>
              <a:buFontTx/>
              <a:buNone/>
              <a:tabLst>
                <a:tab pos="400050" algn="r"/>
                <a:tab pos="673100" algn="l"/>
              </a:tabLst>
              <a:defRPr/>
            </a:pPr>
            <a:r>
              <a:rPr kumimoji="0" lang="en-US" altLang="en-US" sz="2000" b="0" i="0" u="none" strike="noStrike" kern="0" cap="none" spc="0" normalizeH="0" baseline="0" noProof="0" dirty="0" smtClean="0">
                <a:ln>
                  <a:noFill/>
                </a:ln>
                <a:solidFill>
                  <a:srgbClr val="000000"/>
                </a:solidFill>
                <a:effectLst/>
                <a:uLnTx/>
                <a:uFillTx/>
                <a:latin typeface="Courier New" pitchFamily="49" charset="0"/>
              </a:rPr>
              <a:t>DEFAULT TABLESPACE data</a:t>
            </a:r>
          </a:p>
          <a:p>
            <a:pPr marL="0" marR="0" lvl="0" indent="0" defTabSz="400050" eaLnBrk="1" fontAlgn="auto" latinLnBrk="0" hangingPunct="1">
              <a:lnSpc>
                <a:spcPct val="115000"/>
              </a:lnSpc>
              <a:spcBef>
                <a:spcPts val="0"/>
              </a:spcBef>
              <a:spcAft>
                <a:spcPts val="0"/>
              </a:spcAft>
              <a:buClrTx/>
              <a:buSzTx/>
              <a:buFontTx/>
              <a:buNone/>
              <a:tabLst>
                <a:tab pos="400050" algn="r"/>
                <a:tab pos="673100" algn="l"/>
              </a:tabLst>
              <a:defRPr/>
            </a:pPr>
            <a:r>
              <a:rPr kumimoji="0" lang="en-US" altLang="en-US" sz="2000" b="0" i="0" u="none" strike="noStrike" kern="0" cap="none" spc="0" normalizeH="0" baseline="0" noProof="0" dirty="0" smtClean="0">
                <a:ln>
                  <a:noFill/>
                </a:ln>
                <a:solidFill>
                  <a:srgbClr val="000000"/>
                </a:solidFill>
                <a:effectLst/>
                <a:uLnTx/>
                <a:uFillTx/>
                <a:latin typeface="Courier New" pitchFamily="49" charset="0"/>
              </a:rPr>
              <a:t>TEMPORARY TABLESPACE temp</a:t>
            </a:r>
          </a:p>
          <a:p>
            <a:pPr marL="0" marR="0" lvl="0" indent="0" defTabSz="400050" eaLnBrk="1" fontAlgn="auto" latinLnBrk="0" hangingPunct="1">
              <a:lnSpc>
                <a:spcPct val="115000"/>
              </a:lnSpc>
              <a:spcBef>
                <a:spcPts val="0"/>
              </a:spcBef>
              <a:spcAft>
                <a:spcPts val="0"/>
              </a:spcAft>
              <a:buClrTx/>
              <a:buSzTx/>
              <a:buFontTx/>
              <a:buNone/>
              <a:tabLst>
                <a:tab pos="400050" algn="r"/>
                <a:tab pos="673100" algn="l"/>
              </a:tabLst>
              <a:defRPr/>
            </a:pPr>
            <a:r>
              <a:rPr kumimoji="0" lang="en-US" altLang="en-US" sz="2000" b="0" i="0" u="none" strike="noStrike" kern="0" cap="none" spc="0" normalizeH="0" baseline="0" noProof="0" dirty="0" smtClean="0">
                <a:ln>
                  <a:noFill/>
                </a:ln>
                <a:solidFill>
                  <a:srgbClr val="000000"/>
                </a:solidFill>
                <a:effectLst/>
                <a:uLnTx/>
                <a:uFillTx/>
                <a:latin typeface="Courier New" pitchFamily="49" charset="0"/>
              </a:rPr>
              <a:t>QUOTA 15M ON data</a:t>
            </a:r>
          </a:p>
          <a:p>
            <a:pPr marL="0" marR="0" lvl="0" indent="0" defTabSz="400050" eaLnBrk="1" fontAlgn="auto" latinLnBrk="0" hangingPunct="1">
              <a:lnSpc>
                <a:spcPct val="115000"/>
              </a:lnSpc>
              <a:spcBef>
                <a:spcPts val="0"/>
              </a:spcBef>
              <a:spcAft>
                <a:spcPts val="0"/>
              </a:spcAft>
              <a:buClrTx/>
              <a:buSzTx/>
              <a:buFontTx/>
              <a:buNone/>
              <a:tabLst>
                <a:tab pos="400050" algn="r"/>
                <a:tab pos="673100" algn="l"/>
              </a:tabLst>
              <a:defRPr/>
            </a:pPr>
            <a:r>
              <a:rPr kumimoji="0" lang="en-US" altLang="en-US" sz="2000" b="0" i="0" u="none" strike="noStrike" kern="0" cap="none" spc="0" normalizeH="0" baseline="0" noProof="0" dirty="0" smtClean="0">
                <a:ln>
                  <a:noFill/>
                </a:ln>
                <a:solidFill>
                  <a:srgbClr val="000000"/>
                </a:solidFill>
                <a:effectLst/>
                <a:uLnTx/>
                <a:uFillTx/>
                <a:latin typeface="Courier New" pitchFamily="49" charset="0"/>
              </a:rPr>
              <a:t>QUOTA 10M ON users</a:t>
            </a:r>
          </a:p>
          <a:p>
            <a:pPr marL="0" marR="0" lvl="0" indent="0" defTabSz="400050" eaLnBrk="1" fontAlgn="auto" latinLnBrk="0" hangingPunct="1">
              <a:lnSpc>
                <a:spcPct val="115000"/>
              </a:lnSpc>
              <a:spcBef>
                <a:spcPts val="0"/>
              </a:spcBef>
              <a:spcAft>
                <a:spcPts val="0"/>
              </a:spcAft>
              <a:buClrTx/>
              <a:buSzTx/>
              <a:buFontTx/>
              <a:buNone/>
              <a:tabLst>
                <a:tab pos="400050" algn="r"/>
                <a:tab pos="673100" algn="l"/>
              </a:tabLst>
              <a:defRPr/>
            </a:pPr>
            <a:r>
              <a:rPr kumimoji="0" lang="en-US" altLang="en-US" sz="2000" b="0" i="0" u="none" strike="noStrike" kern="0" cap="none" spc="0" normalizeH="0" baseline="0" noProof="0" dirty="0" smtClean="0">
                <a:ln>
                  <a:noFill/>
                </a:ln>
                <a:solidFill>
                  <a:srgbClr val="000000"/>
                </a:solidFill>
                <a:effectLst/>
                <a:uLnTx/>
                <a:uFillTx/>
                <a:latin typeface="Courier New" pitchFamily="49" charset="0"/>
              </a:rPr>
              <a:t>PASSWORD EXPIRE;</a:t>
            </a:r>
          </a:p>
        </p:txBody>
      </p:sp>
      <p:sp>
        <p:nvSpPr>
          <p:cNvPr id="8" name="Rectangle 2"/>
          <p:cNvSpPr txBox="1">
            <a:spLocks noChangeArrowheads="1"/>
          </p:cNvSpPr>
          <p:nvPr/>
        </p:nvSpPr>
        <p:spPr>
          <a:xfrm>
            <a:off x="354842" y="3647246"/>
            <a:ext cx="7315200" cy="8763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b="1" kern="1200">
                <a:solidFill>
                  <a:schemeClr val="bg1"/>
                </a:solidFill>
                <a:latin typeface="Arial" panose="020B0604020202020204" pitchFamily="34" charset="0"/>
                <a:ea typeface="+mj-ea"/>
                <a:cs typeface="Arial" panose="020B0604020202020204" pitchFamily="34" charset="0"/>
              </a:defRPr>
            </a:lvl1pPr>
          </a:lstStyle>
          <a:p>
            <a:r>
              <a:rPr lang="en-US" altLang="en-US" sz="3200" u="sng" dirty="0" err="1" smtClean="0">
                <a:solidFill>
                  <a:schemeClr val="tx1"/>
                </a:solidFill>
              </a:rPr>
              <a:t>Ví</a:t>
            </a:r>
            <a:r>
              <a:rPr lang="en-US" altLang="en-US" sz="3200" u="sng" dirty="0" smtClean="0">
                <a:solidFill>
                  <a:schemeClr val="tx1"/>
                </a:solidFill>
              </a:rPr>
              <a:t> </a:t>
            </a:r>
            <a:r>
              <a:rPr lang="en-US" altLang="en-US" sz="3200" u="sng" dirty="0" err="1" smtClean="0">
                <a:solidFill>
                  <a:schemeClr val="tx1"/>
                </a:solidFill>
              </a:rPr>
              <a:t>dụ</a:t>
            </a:r>
            <a:r>
              <a:rPr lang="en-US" altLang="en-US" sz="3200" u="sng" dirty="0" smtClean="0">
                <a:solidFill>
                  <a:schemeClr val="tx1"/>
                </a:solidFill>
              </a:rPr>
              <a:t>:</a:t>
            </a:r>
          </a:p>
        </p:txBody>
      </p:sp>
      <p:sp>
        <p:nvSpPr>
          <p:cNvPr id="5" name="TextBox 4"/>
          <p:cNvSpPr txBox="1"/>
          <p:nvPr/>
        </p:nvSpPr>
        <p:spPr>
          <a:xfrm>
            <a:off x="7067373" y="3667992"/>
            <a:ext cx="4776283" cy="120032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en-US" dirty="0" err="1" smtClean="0"/>
              <a:t>Nếu</a:t>
            </a:r>
            <a:r>
              <a:rPr lang="en-US" dirty="0" smtClean="0"/>
              <a:t> </a:t>
            </a:r>
            <a:r>
              <a:rPr lang="en-US" dirty="0" err="1" smtClean="0"/>
              <a:t>không</a:t>
            </a:r>
            <a:r>
              <a:rPr lang="en-US" dirty="0" smtClean="0"/>
              <a:t> </a:t>
            </a:r>
            <a:r>
              <a:rPr lang="en-US" dirty="0" err="1" smtClean="0"/>
              <a:t>có</a:t>
            </a:r>
            <a:r>
              <a:rPr lang="en-US" dirty="0" smtClean="0"/>
              <a:t> </a:t>
            </a:r>
            <a:r>
              <a:rPr lang="en-US" dirty="0" err="1" smtClean="0"/>
              <a:t>mệnh</a:t>
            </a:r>
            <a:r>
              <a:rPr lang="en-US" dirty="0" smtClean="0"/>
              <a:t> </a:t>
            </a:r>
            <a:r>
              <a:rPr lang="en-US" dirty="0" err="1" smtClean="0"/>
              <a:t>đề</a:t>
            </a:r>
            <a:r>
              <a:rPr lang="en-US" dirty="0" smtClean="0"/>
              <a:t> default </a:t>
            </a:r>
            <a:r>
              <a:rPr lang="en-US" dirty="0" err="1" smtClean="0"/>
              <a:t>tablespace</a:t>
            </a:r>
            <a:r>
              <a:rPr lang="en-US" dirty="0" smtClean="0"/>
              <a:t>, </a:t>
            </a:r>
            <a:r>
              <a:rPr lang="en-US" dirty="0" err="1" smtClean="0"/>
              <a:t>thì</a:t>
            </a:r>
            <a:r>
              <a:rPr lang="en-US" dirty="0" smtClean="0"/>
              <a:t> default </a:t>
            </a:r>
            <a:r>
              <a:rPr lang="en-US" dirty="0" err="1" smtClean="0"/>
              <a:t>tablespace</a:t>
            </a:r>
            <a:r>
              <a:rPr lang="en-US" dirty="0" smtClean="0"/>
              <a:t> </a:t>
            </a:r>
            <a:r>
              <a:rPr lang="en-US" dirty="0" err="1" smtClean="0"/>
              <a:t>của</a:t>
            </a:r>
            <a:r>
              <a:rPr lang="en-US" dirty="0" smtClean="0"/>
              <a:t> user </a:t>
            </a:r>
            <a:r>
              <a:rPr lang="en-US" dirty="0" err="1" smtClean="0"/>
              <a:t>chính</a:t>
            </a:r>
            <a:r>
              <a:rPr lang="en-US" dirty="0" smtClean="0"/>
              <a:t> </a:t>
            </a:r>
            <a:r>
              <a:rPr lang="en-US" dirty="0" err="1" smtClean="0"/>
              <a:t>là</a:t>
            </a:r>
            <a:r>
              <a:rPr lang="en-US" dirty="0" smtClean="0"/>
              <a:t> default </a:t>
            </a:r>
            <a:r>
              <a:rPr lang="en-US" dirty="0" err="1" smtClean="0"/>
              <a:t>tablespace</a:t>
            </a:r>
            <a:r>
              <a:rPr lang="en-US" dirty="0" smtClean="0"/>
              <a:t> </a:t>
            </a:r>
            <a:r>
              <a:rPr lang="en-US" dirty="0" err="1" smtClean="0"/>
              <a:t>của</a:t>
            </a:r>
            <a:r>
              <a:rPr lang="en-US" dirty="0" smtClean="0"/>
              <a:t> database </a:t>
            </a:r>
            <a:r>
              <a:rPr lang="en-US" dirty="0" err="1" smtClean="0"/>
              <a:t>được</a:t>
            </a:r>
            <a:r>
              <a:rPr lang="en-US" dirty="0" smtClean="0"/>
              <a:t> </a:t>
            </a:r>
            <a:r>
              <a:rPr lang="en-US" dirty="0" err="1" smtClean="0"/>
              <a:t>quy</a:t>
            </a:r>
            <a:r>
              <a:rPr lang="en-US" dirty="0" smtClean="0"/>
              <a:t> </a:t>
            </a:r>
            <a:r>
              <a:rPr lang="en-US" dirty="0" err="1" smtClean="0"/>
              <a:t>định</a:t>
            </a:r>
            <a:r>
              <a:rPr lang="en-US" dirty="0" smtClean="0"/>
              <a:t> </a:t>
            </a:r>
            <a:r>
              <a:rPr lang="en-US" dirty="0" err="1" smtClean="0"/>
              <a:t>khi</a:t>
            </a:r>
            <a:r>
              <a:rPr lang="en-US" dirty="0" smtClean="0"/>
              <a:t> </a:t>
            </a:r>
            <a:r>
              <a:rPr lang="en-US" dirty="0" err="1" smtClean="0"/>
              <a:t>tạo</a:t>
            </a:r>
            <a:r>
              <a:rPr lang="en-US" dirty="0" smtClean="0"/>
              <a:t> CSDL. </a:t>
            </a:r>
            <a:endParaRPr lang="en-US" dirty="0"/>
          </a:p>
        </p:txBody>
      </p:sp>
    </p:spTree>
    <p:extLst>
      <p:ext uri="{BB962C8B-B14F-4D97-AF65-F5344CB8AC3E}">
        <p14:creationId xmlns:p14="http://schemas.microsoft.com/office/powerpoint/2010/main" val="1000581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072" y="-42655"/>
            <a:ext cx="11831406" cy="728870"/>
          </a:xfrm>
        </p:spPr>
        <p:txBody>
          <a:bodyPr/>
          <a:lstStyle/>
          <a:p>
            <a:r>
              <a:rPr lang="en-US" altLang="en-US" err="1"/>
              <a:t>Gán</a:t>
            </a:r>
            <a:r>
              <a:rPr lang="en-US" altLang="en-US"/>
              <a:t> </a:t>
            </a:r>
            <a:r>
              <a:rPr lang="en-US" altLang="en-US" smtClean="0"/>
              <a:t>quyền truy cập và tạo bảng </a:t>
            </a:r>
            <a:r>
              <a:rPr lang="en-US" altLang="en-US" dirty="0" err="1"/>
              <a:t>cho</a:t>
            </a:r>
            <a:r>
              <a:rPr lang="en-US" altLang="en-US" dirty="0"/>
              <a:t> </a:t>
            </a:r>
            <a:r>
              <a:rPr lang="en-US" altLang="en-US" dirty="0" smtClean="0"/>
              <a:t>user</a:t>
            </a:r>
            <a:endParaRPr lang="en-US" dirty="0"/>
          </a:p>
        </p:txBody>
      </p:sp>
      <p:sp>
        <p:nvSpPr>
          <p:cNvPr id="5" name="Rectangle 4"/>
          <p:cNvSpPr/>
          <p:nvPr/>
        </p:nvSpPr>
        <p:spPr>
          <a:xfrm>
            <a:off x="720327" y="1083988"/>
            <a:ext cx="7470250" cy="954107"/>
          </a:xfrm>
          <a:prstGeom prst="rect">
            <a:avLst/>
          </a:prstGeom>
        </p:spPr>
        <p:txBody>
          <a:bodyPr wrap="none">
            <a:spAutoFit/>
          </a:bodyPr>
          <a:lstStyle/>
          <a:p>
            <a:pPr marL="285750" indent="-285750">
              <a:buFont typeface="Wingdings" pitchFamily="2" charset="2"/>
              <a:buChar char="v"/>
            </a:pPr>
            <a:r>
              <a:rPr lang="en-US" sz="2800" b="1" smtClean="0">
                <a:latin typeface="Arial" pitchFamily="34" charset="0"/>
                <a:cs typeface="Arial" pitchFamily="34" charset="0"/>
              </a:rPr>
              <a:t> Gán quyền truy cập vào CSDL cho user:</a:t>
            </a:r>
            <a:endParaRPr lang="en-US" sz="2800" dirty="0" smtClean="0">
              <a:latin typeface="Arial" pitchFamily="34" charset="0"/>
              <a:cs typeface="Arial" pitchFamily="34" charset="0"/>
            </a:endParaRPr>
          </a:p>
          <a:p>
            <a:r>
              <a:rPr lang="en-US" sz="2800" b="1" dirty="0" smtClean="0">
                <a:latin typeface="Arial" pitchFamily="34" charset="0"/>
                <a:cs typeface="Arial" pitchFamily="34" charset="0"/>
              </a:rPr>
              <a:t>	</a:t>
            </a:r>
            <a:endParaRPr lang="en-US" sz="2800" b="1" dirty="0">
              <a:latin typeface="Arial" pitchFamily="34" charset="0"/>
              <a:cs typeface="Arial" pitchFamily="34" charset="0"/>
            </a:endParaRPr>
          </a:p>
        </p:txBody>
      </p:sp>
      <p:sp>
        <p:nvSpPr>
          <p:cNvPr id="7" name="Rectangle 8"/>
          <p:cNvSpPr>
            <a:spLocks noChangeArrowheads="1"/>
          </p:cNvSpPr>
          <p:nvPr/>
        </p:nvSpPr>
        <p:spPr bwMode="blackGray">
          <a:xfrm>
            <a:off x="2026550" y="1837719"/>
            <a:ext cx="7183438" cy="400752"/>
          </a:xfrm>
          <a:prstGeom prst="rect">
            <a:avLst/>
          </a:prstGeom>
          <a:solidFill>
            <a:srgbClr val="DDDDDD"/>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chemeClr val="bg2"/>
                  </a:outerShdw>
                </a:effectLst>
              </a14:hiddenEffects>
            </a:ext>
          </a:extLst>
        </p:spPr>
        <p:txBody>
          <a:bodyPr lIns="92075" tIns="46038" rIns="92075" bIns="46038">
            <a:spAutoFit/>
          </a:bodyPr>
          <a:lstStyle/>
          <a:p>
            <a:pPr algn="ctr"/>
            <a:r>
              <a:rPr lang="en-US" sz="2000" b="1">
                <a:latin typeface="Arial" pitchFamily="34" charset="0"/>
                <a:cs typeface="Arial" pitchFamily="34" charset="0"/>
              </a:rPr>
              <a:t>Grant </a:t>
            </a:r>
            <a:r>
              <a:rPr lang="en-US" sz="2000" b="1" smtClean="0">
                <a:latin typeface="Arial" pitchFamily="34" charset="0"/>
                <a:cs typeface="Arial" pitchFamily="34" charset="0"/>
              </a:rPr>
              <a:t>create session to </a:t>
            </a:r>
            <a:r>
              <a:rPr lang="en-US" sz="2000" smtClean="0">
                <a:latin typeface="Arial" pitchFamily="34" charset="0"/>
                <a:cs typeface="Arial" pitchFamily="34" charset="0"/>
              </a:rPr>
              <a:t>username</a:t>
            </a:r>
            <a:r>
              <a:rPr lang="en-US" sz="2000" b="1" dirty="0">
                <a:latin typeface="Arial" pitchFamily="34" charset="0"/>
                <a:cs typeface="Arial" pitchFamily="34" charset="0"/>
              </a:rPr>
              <a:t>;</a:t>
            </a:r>
          </a:p>
        </p:txBody>
      </p:sp>
      <p:sp>
        <p:nvSpPr>
          <p:cNvPr id="8" name="TextBox 7"/>
          <p:cNvSpPr txBox="1"/>
          <p:nvPr/>
        </p:nvSpPr>
        <p:spPr>
          <a:xfrm>
            <a:off x="431250" y="2162570"/>
            <a:ext cx="11000096" cy="1685846"/>
          </a:xfrm>
          <a:prstGeom prst="rect">
            <a:avLst/>
          </a:prstGeom>
          <a:noFill/>
        </p:spPr>
        <p:txBody>
          <a:bodyPr wrap="square" rtlCol="0">
            <a:spAutoFit/>
          </a:bodyPr>
          <a:lstStyle/>
          <a:p>
            <a:pPr algn="just">
              <a:lnSpc>
                <a:spcPct val="150000"/>
              </a:lnSpc>
            </a:pPr>
            <a:r>
              <a:rPr lang="en-US" sz="2400" dirty="0" err="1" smtClean="0">
                <a:latin typeface="Arial" pitchFamily="34" charset="0"/>
                <a:cs typeface="Arial" pitchFamily="34" charset="0"/>
              </a:rPr>
              <a:t>Khi</a:t>
            </a:r>
            <a:r>
              <a:rPr lang="en-US" sz="2400" dirty="0" smtClean="0">
                <a:latin typeface="Arial" pitchFamily="34" charset="0"/>
                <a:cs typeface="Arial" pitchFamily="34" charset="0"/>
              </a:rPr>
              <a:t> 1 user </a:t>
            </a:r>
            <a:r>
              <a:rPr lang="en-US" sz="2400" dirty="0" err="1" smtClean="0">
                <a:latin typeface="Arial" pitchFamily="34" charset="0"/>
                <a:cs typeface="Arial" pitchFamily="34" charset="0"/>
              </a:rPr>
              <a:t>mới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được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tạo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ra</a:t>
            </a:r>
            <a:r>
              <a:rPr lang="en-US" sz="2400" dirty="0" smtClean="0">
                <a:latin typeface="Arial" pitchFamily="34" charset="0"/>
                <a:cs typeface="Arial" pitchFamily="34" charset="0"/>
              </a:rPr>
              <a:t>, user </a:t>
            </a:r>
            <a:r>
              <a:rPr lang="en-US" sz="2400" dirty="0" err="1" smtClean="0">
                <a:latin typeface="Arial" pitchFamily="34" charset="0"/>
                <a:cs typeface="Arial" pitchFamily="34" charset="0"/>
              </a:rPr>
              <a:t>đó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chưa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bất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cứ</a:t>
            </a:r>
            <a:r>
              <a:rPr lang="en-US" sz="2400" dirty="0" smtClean="0">
                <a:latin typeface="Arial" pitchFamily="34" charset="0"/>
                <a:cs typeface="Arial" pitchFamily="34" charset="0"/>
              </a:rPr>
              <a:t> 1 </a:t>
            </a:r>
            <a:r>
              <a:rPr lang="en-US" sz="2400" dirty="0" err="1" smtClean="0">
                <a:latin typeface="Arial" pitchFamily="34" charset="0"/>
                <a:cs typeface="Arial" pitchFamily="34" charset="0"/>
              </a:rPr>
              <a:t>quyền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nào</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chúng</a:t>
            </a:r>
            <a:r>
              <a:rPr lang="en-US" sz="2400" dirty="0" smtClean="0">
                <a:latin typeface="Arial" pitchFamily="34" charset="0"/>
                <a:cs typeface="Arial" pitchFamily="34" charset="0"/>
              </a:rPr>
              <a:t> ta </a:t>
            </a:r>
            <a:r>
              <a:rPr lang="en-US" sz="2400" dirty="0" err="1" smtClean="0">
                <a:latin typeface="Arial" pitchFamily="34" charset="0"/>
                <a:cs typeface="Arial" pitchFamily="34" charset="0"/>
              </a:rPr>
              <a:t>chưa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thể</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đăng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nhập</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vào</a:t>
            </a:r>
            <a:r>
              <a:rPr lang="en-US" sz="2400" dirty="0" smtClean="0">
                <a:latin typeface="Arial" pitchFamily="34" charset="0"/>
                <a:cs typeface="Arial" pitchFamily="34" charset="0"/>
              </a:rPr>
              <a:t> user (</a:t>
            </a:r>
            <a:r>
              <a:rPr lang="en-US" sz="2400" dirty="0" err="1" smtClean="0">
                <a:latin typeface="Arial" pitchFamily="34" charset="0"/>
                <a:cs typeface="Arial" pitchFamily="34" charset="0"/>
              </a:rPr>
              <a:t>vì</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chưa</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quyền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tạo</a:t>
            </a:r>
            <a:r>
              <a:rPr lang="en-US" sz="2400" dirty="0" smtClean="0">
                <a:latin typeface="Arial" pitchFamily="34" charset="0"/>
                <a:cs typeface="Arial" pitchFamily="34" charset="0"/>
              </a:rPr>
              <a:t> session), </a:t>
            </a:r>
            <a:r>
              <a:rPr lang="en-US" sz="2400" dirty="0" err="1" smtClean="0">
                <a:latin typeface="Arial" pitchFamily="34" charset="0"/>
                <a:cs typeface="Arial" pitchFamily="34" charset="0"/>
              </a:rPr>
              <a:t>vì</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vậy</a:t>
            </a:r>
            <a:r>
              <a:rPr lang="en-US" sz="2400" dirty="0" smtClean="0">
                <a:latin typeface="Arial" pitchFamily="34" charset="0"/>
                <a:cs typeface="Arial" pitchFamily="34" charset="0"/>
              </a:rPr>
              <a:t> </a:t>
            </a:r>
            <a:r>
              <a:rPr lang="en-US" sz="2400" smtClean="0">
                <a:latin typeface="Arial" pitchFamily="34" charset="0"/>
                <a:cs typeface="Arial" pitchFamily="34" charset="0"/>
              </a:rPr>
              <a:t>ta phải </a:t>
            </a:r>
            <a:r>
              <a:rPr lang="en-US" sz="2400" err="1" smtClean="0">
                <a:latin typeface="Arial" pitchFamily="34" charset="0"/>
                <a:cs typeface="Arial" pitchFamily="34" charset="0"/>
              </a:rPr>
              <a:t>gán</a:t>
            </a:r>
            <a:r>
              <a:rPr lang="en-US" sz="2400" smtClean="0">
                <a:latin typeface="Arial" pitchFamily="34" charset="0"/>
                <a:cs typeface="Arial" pitchFamily="34" charset="0"/>
              </a:rPr>
              <a:t> quyền </a:t>
            </a:r>
            <a:r>
              <a:rPr lang="en-US" sz="2400" b="1" smtClean="0">
                <a:latin typeface="Arial" pitchFamily="34" charset="0"/>
                <a:cs typeface="Arial" pitchFamily="34" charset="0"/>
              </a:rPr>
              <a:t>create session </a:t>
            </a:r>
            <a:r>
              <a:rPr lang="en-US" sz="2400" smtClean="0">
                <a:latin typeface="Arial" pitchFamily="34" charset="0"/>
                <a:cs typeface="Arial" pitchFamily="34" charset="0"/>
              </a:rPr>
              <a:t>hoặc chức </a:t>
            </a:r>
            <a:r>
              <a:rPr lang="en-US" sz="2400" dirty="0" err="1" smtClean="0">
                <a:latin typeface="Arial" pitchFamily="34" charset="0"/>
                <a:cs typeface="Arial" pitchFamily="34" charset="0"/>
              </a:rPr>
              <a:t>danh</a:t>
            </a:r>
            <a:r>
              <a:rPr lang="en-US" sz="2400" dirty="0" smtClean="0">
                <a:latin typeface="Arial" pitchFamily="34" charset="0"/>
                <a:cs typeface="Arial" pitchFamily="34" charset="0"/>
              </a:rPr>
              <a:t> </a:t>
            </a:r>
            <a:r>
              <a:rPr lang="en-US" sz="2400" b="1" dirty="0" smtClean="0">
                <a:latin typeface="Arial" pitchFamily="34" charset="0"/>
                <a:cs typeface="Arial" pitchFamily="34" charset="0"/>
              </a:rPr>
              <a:t>connect </a:t>
            </a:r>
            <a:r>
              <a:rPr lang="en-US" sz="2400" dirty="0" err="1" smtClean="0">
                <a:latin typeface="Arial" pitchFamily="34" charset="0"/>
                <a:cs typeface="Arial" pitchFamily="34" charset="0"/>
              </a:rPr>
              <a:t>cho</a:t>
            </a:r>
            <a:r>
              <a:rPr lang="en-US" sz="2400" dirty="0" smtClean="0">
                <a:latin typeface="Arial" pitchFamily="34" charset="0"/>
                <a:cs typeface="Arial" pitchFamily="34" charset="0"/>
              </a:rPr>
              <a:t> </a:t>
            </a:r>
            <a:r>
              <a:rPr lang="en-US" sz="2400" smtClean="0">
                <a:latin typeface="Arial" pitchFamily="34" charset="0"/>
                <a:cs typeface="Arial" pitchFamily="34" charset="0"/>
              </a:rPr>
              <a:t>user.</a:t>
            </a:r>
            <a:endParaRPr lang="en-US" sz="2400" dirty="0" smtClean="0">
              <a:latin typeface="Arial" pitchFamily="34" charset="0"/>
              <a:cs typeface="Arial" pitchFamily="34" charset="0"/>
            </a:endParaRPr>
          </a:p>
        </p:txBody>
      </p:sp>
      <p:sp>
        <p:nvSpPr>
          <p:cNvPr id="6" name="Rectangle 5"/>
          <p:cNvSpPr/>
          <p:nvPr/>
        </p:nvSpPr>
        <p:spPr>
          <a:xfrm>
            <a:off x="720327" y="3972891"/>
            <a:ext cx="5779146" cy="954107"/>
          </a:xfrm>
          <a:prstGeom prst="rect">
            <a:avLst/>
          </a:prstGeom>
        </p:spPr>
        <p:txBody>
          <a:bodyPr wrap="none">
            <a:spAutoFit/>
          </a:bodyPr>
          <a:lstStyle/>
          <a:p>
            <a:pPr marL="285750" indent="-285750">
              <a:buFont typeface="Wingdings" pitchFamily="2" charset="2"/>
              <a:buChar char="v"/>
            </a:pPr>
            <a:r>
              <a:rPr lang="en-US" sz="2800" b="1" smtClean="0">
                <a:latin typeface="Arial" pitchFamily="34" charset="0"/>
                <a:cs typeface="Arial" pitchFamily="34" charset="0"/>
              </a:rPr>
              <a:t> Gán quyền tạo bảng cho user:</a:t>
            </a:r>
            <a:endParaRPr lang="en-US" sz="2800" dirty="0" smtClean="0">
              <a:latin typeface="Arial" pitchFamily="34" charset="0"/>
              <a:cs typeface="Arial" pitchFamily="34" charset="0"/>
            </a:endParaRPr>
          </a:p>
          <a:p>
            <a:r>
              <a:rPr lang="en-US" sz="2800" b="1" dirty="0" smtClean="0">
                <a:latin typeface="Arial" pitchFamily="34" charset="0"/>
                <a:cs typeface="Arial" pitchFamily="34" charset="0"/>
              </a:rPr>
              <a:t>	</a:t>
            </a:r>
            <a:endParaRPr lang="en-US" sz="2800" b="1" dirty="0">
              <a:latin typeface="Arial" pitchFamily="34" charset="0"/>
              <a:cs typeface="Arial" pitchFamily="34" charset="0"/>
            </a:endParaRPr>
          </a:p>
        </p:txBody>
      </p:sp>
      <p:sp>
        <p:nvSpPr>
          <p:cNvPr id="9" name="Rectangle 8"/>
          <p:cNvSpPr>
            <a:spLocks noChangeArrowheads="1"/>
          </p:cNvSpPr>
          <p:nvPr/>
        </p:nvSpPr>
        <p:spPr bwMode="blackGray">
          <a:xfrm>
            <a:off x="2026550" y="4650721"/>
            <a:ext cx="7183438" cy="400752"/>
          </a:xfrm>
          <a:prstGeom prst="rect">
            <a:avLst/>
          </a:prstGeom>
          <a:solidFill>
            <a:srgbClr val="DDDDDD"/>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chemeClr val="bg2"/>
                  </a:outerShdw>
                </a:effectLst>
              </a14:hiddenEffects>
            </a:ext>
          </a:extLst>
        </p:spPr>
        <p:txBody>
          <a:bodyPr lIns="92075" tIns="46038" rIns="92075" bIns="46038">
            <a:spAutoFit/>
          </a:bodyPr>
          <a:lstStyle/>
          <a:p>
            <a:pPr algn="ctr"/>
            <a:r>
              <a:rPr lang="en-US" sz="2000" b="1">
                <a:latin typeface="Arial" pitchFamily="34" charset="0"/>
                <a:cs typeface="Arial" pitchFamily="34" charset="0"/>
              </a:rPr>
              <a:t>Grant </a:t>
            </a:r>
            <a:r>
              <a:rPr lang="en-US" sz="2000" b="1" smtClean="0">
                <a:latin typeface="Arial" pitchFamily="34" charset="0"/>
                <a:cs typeface="Arial" pitchFamily="34" charset="0"/>
              </a:rPr>
              <a:t>create table to </a:t>
            </a:r>
            <a:r>
              <a:rPr lang="en-US" sz="2000" smtClean="0">
                <a:latin typeface="Arial" pitchFamily="34" charset="0"/>
                <a:cs typeface="Arial" pitchFamily="34" charset="0"/>
              </a:rPr>
              <a:t>username</a:t>
            </a:r>
            <a:r>
              <a:rPr lang="en-US" sz="2000" b="1" dirty="0">
                <a:latin typeface="Arial" pitchFamily="34" charset="0"/>
                <a:cs typeface="Arial" pitchFamily="34" charset="0"/>
              </a:rPr>
              <a:t>;</a:t>
            </a:r>
          </a:p>
        </p:txBody>
      </p:sp>
      <p:sp>
        <p:nvSpPr>
          <p:cNvPr id="10" name="TextBox 9"/>
          <p:cNvSpPr txBox="1"/>
          <p:nvPr/>
        </p:nvSpPr>
        <p:spPr>
          <a:xfrm>
            <a:off x="431250" y="5051473"/>
            <a:ext cx="11000096" cy="1754326"/>
          </a:xfrm>
          <a:prstGeom prst="rect">
            <a:avLst/>
          </a:prstGeom>
          <a:noFill/>
        </p:spPr>
        <p:txBody>
          <a:bodyPr wrap="square" rtlCol="0">
            <a:spAutoFit/>
          </a:bodyPr>
          <a:lstStyle/>
          <a:p>
            <a:pPr algn="just">
              <a:lnSpc>
                <a:spcPct val="150000"/>
              </a:lnSpc>
            </a:pPr>
            <a:r>
              <a:rPr lang="en-US" sz="2400" smtClean="0">
                <a:latin typeface="Arial" pitchFamily="34" charset="0"/>
                <a:cs typeface="Arial" pitchFamily="34" charset="0"/>
              </a:rPr>
              <a:t>Để có thể tạo bảng, user phải được cấp quyền create table, ngoài ra để tạo các đối tượng khác trong schema như sequence, trigger, procedure,… ta cũng cần cấp quyền tương ứng cho user.</a:t>
            </a:r>
            <a:endParaRPr lang="en-US" sz="2400" dirty="0" smtClean="0">
              <a:latin typeface="Arial" pitchFamily="34" charset="0"/>
              <a:cs typeface="Arial" pitchFamily="34" charset="0"/>
            </a:endParaRPr>
          </a:p>
        </p:txBody>
      </p:sp>
    </p:spTree>
    <p:extLst>
      <p:ext uri="{BB962C8B-B14F-4D97-AF65-F5344CB8AC3E}">
        <p14:creationId xmlns:p14="http://schemas.microsoft.com/office/powerpoint/2010/main" val="40848672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Alter User</a:t>
            </a:r>
            <a:endParaRPr lang="en-US" dirty="0"/>
          </a:p>
        </p:txBody>
      </p:sp>
      <p:sp>
        <p:nvSpPr>
          <p:cNvPr id="3" name="Rectangle 2"/>
          <p:cNvSpPr/>
          <p:nvPr/>
        </p:nvSpPr>
        <p:spPr>
          <a:xfrm>
            <a:off x="1483057" y="1655720"/>
            <a:ext cx="10708943" cy="923330"/>
          </a:xfrm>
          <a:prstGeom prst="rect">
            <a:avLst/>
          </a:prstGeom>
        </p:spPr>
        <p:txBody>
          <a:bodyPr wrap="square">
            <a:spAutoFit/>
          </a:bodyPr>
          <a:lstStyle/>
          <a:p>
            <a:pPr lvl="1"/>
            <a:r>
              <a:rPr lang="en-US" altLang="en-US" b="1" dirty="0">
                <a:latin typeface="Courier New" pitchFamily="49" charset="0"/>
              </a:rPr>
              <a:t>ALTER USER </a:t>
            </a:r>
            <a:r>
              <a:rPr lang="en-US" altLang="en-US" dirty="0" err="1" smtClean="0">
                <a:latin typeface="Courier New" pitchFamily="49" charset="0"/>
              </a:rPr>
              <a:t>user</a:t>
            </a:r>
            <a:r>
              <a:rPr lang="en-US" altLang="en-US" b="1" dirty="0" smtClean="0">
                <a:latin typeface="Courier New" pitchFamily="49" charset="0"/>
              </a:rPr>
              <a:t> [DEFAULT </a:t>
            </a:r>
            <a:r>
              <a:rPr lang="en-US" altLang="en-US" b="1" dirty="0">
                <a:latin typeface="Courier New" pitchFamily="49" charset="0"/>
              </a:rPr>
              <a:t>TABLESPACE </a:t>
            </a:r>
            <a:r>
              <a:rPr lang="en-US" altLang="en-US" dirty="0" err="1">
                <a:latin typeface="Courier New" pitchFamily="49" charset="0"/>
              </a:rPr>
              <a:t>tablespace</a:t>
            </a:r>
            <a:r>
              <a:rPr lang="en-US" altLang="en-US" b="1" dirty="0" smtClean="0">
                <a:latin typeface="Courier New" pitchFamily="49" charset="0"/>
              </a:rPr>
              <a:t>][ </a:t>
            </a:r>
            <a:r>
              <a:rPr lang="en-US" altLang="en-US" b="1" dirty="0">
                <a:latin typeface="Courier New" pitchFamily="49" charset="0"/>
              </a:rPr>
              <a:t>TEMPORARY TABLESPACE </a:t>
            </a:r>
            <a:r>
              <a:rPr lang="en-US" altLang="en-US" dirty="0" err="1">
                <a:latin typeface="Courier New" pitchFamily="49" charset="0"/>
              </a:rPr>
              <a:t>tablespace</a:t>
            </a:r>
            <a:r>
              <a:rPr lang="en-US" altLang="en-US" b="1" dirty="0" smtClean="0">
                <a:latin typeface="Courier New" pitchFamily="49" charset="0"/>
              </a:rPr>
              <a:t>] [QUOTA </a:t>
            </a:r>
            <a:r>
              <a:rPr lang="en-US" altLang="en-US" b="1" dirty="0">
                <a:latin typeface="Courier New" pitchFamily="49" charset="0"/>
              </a:rPr>
              <a:t>{integer [K | M] | UNLIMITED } ON </a:t>
            </a:r>
            <a:r>
              <a:rPr lang="en-US" altLang="en-US" dirty="0" err="1" smtClean="0">
                <a:latin typeface="Courier New" pitchFamily="49" charset="0"/>
              </a:rPr>
              <a:t>tablespace</a:t>
            </a:r>
            <a:r>
              <a:rPr lang="en-US" altLang="en-US" b="1" dirty="0" smtClean="0">
                <a:latin typeface="Courier New" pitchFamily="49" charset="0"/>
              </a:rPr>
              <a:t> [QUOTA </a:t>
            </a:r>
            <a:r>
              <a:rPr lang="en-US" altLang="en-US" b="1" dirty="0">
                <a:latin typeface="Courier New" pitchFamily="49" charset="0"/>
              </a:rPr>
              <a:t>{integer [</a:t>
            </a:r>
            <a:r>
              <a:rPr lang="en-US" altLang="en-US" b="1" dirty="0" smtClean="0">
                <a:latin typeface="Courier New" pitchFamily="49" charset="0"/>
              </a:rPr>
              <a:t>K|M</a:t>
            </a:r>
            <a:r>
              <a:rPr lang="en-US" altLang="en-US" b="1" dirty="0">
                <a:latin typeface="Courier New" pitchFamily="49" charset="0"/>
              </a:rPr>
              <a:t>] | </a:t>
            </a:r>
            <a:r>
              <a:rPr lang="en-US" altLang="en-US" b="1" dirty="0" smtClean="0">
                <a:latin typeface="Courier New" pitchFamily="49" charset="0"/>
              </a:rPr>
              <a:t>UNLIMITED} </a:t>
            </a:r>
            <a:r>
              <a:rPr lang="en-US" altLang="en-US" b="1" dirty="0">
                <a:latin typeface="Courier New" pitchFamily="49" charset="0"/>
              </a:rPr>
              <a:t>ON </a:t>
            </a:r>
            <a:r>
              <a:rPr lang="en-US" altLang="en-US" dirty="0" err="1" smtClean="0">
                <a:latin typeface="Courier New" pitchFamily="49" charset="0"/>
              </a:rPr>
              <a:t>tablespace</a:t>
            </a:r>
            <a:r>
              <a:rPr lang="en-US" altLang="en-US" b="1" dirty="0" smtClean="0">
                <a:latin typeface="Courier New" pitchFamily="49" charset="0"/>
              </a:rPr>
              <a:t>] ...]</a:t>
            </a:r>
            <a:endParaRPr lang="en-US" altLang="en-US" b="1" dirty="0">
              <a:latin typeface="Courier New" pitchFamily="49" charset="0"/>
            </a:endParaRPr>
          </a:p>
        </p:txBody>
      </p:sp>
      <p:sp>
        <p:nvSpPr>
          <p:cNvPr id="4" name="Rectangle 2"/>
          <p:cNvSpPr txBox="1">
            <a:spLocks noChangeArrowheads="1"/>
          </p:cNvSpPr>
          <p:nvPr/>
        </p:nvSpPr>
        <p:spPr>
          <a:xfrm>
            <a:off x="113293" y="932724"/>
            <a:ext cx="7315200" cy="8763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b="1" kern="1200">
                <a:solidFill>
                  <a:schemeClr val="bg1"/>
                </a:solidFill>
                <a:latin typeface="Arial" panose="020B0604020202020204" pitchFamily="34" charset="0"/>
                <a:ea typeface="+mj-ea"/>
                <a:cs typeface="Arial" panose="020B0604020202020204" pitchFamily="34" charset="0"/>
              </a:defRPr>
            </a:lvl1pPr>
          </a:lstStyle>
          <a:p>
            <a:r>
              <a:rPr lang="en-US" altLang="en-US" sz="2400" u="sng" dirty="0" err="1" smtClean="0">
                <a:solidFill>
                  <a:schemeClr val="tx1"/>
                </a:solidFill>
              </a:rPr>
              <a:t>Cú</a:t>
            </a:r>
            <a:r>
              <a:rPr lang="en-US" altLang="en-US" sz="2400" u="sng" dirty="0" smtClean="0">
                <a:solidFill>
                  <a:schemeClr val="tx1"/>
                </a:solidFill>
              </a:rPr>
              <a:t> </a:t>
            </a:r>
            <a:r>
              <a:rPr lang="en-US" altLang="en-US" sz="2400" u="sng" dirty="0" err="1" smtClean="0">
                <a:solidFill>
                  <a:schemeClr val="tx1"/>
                </a:solidFill>
              </a:rPr>
              <a:t>pháp</a:t>
            </a:r>
            <a:r>
              <a:rPr lang="en-US" altLang="en-US" sz="2400" u="sng" dirty="0" smtClean="0">
                <a:solidFill>
                  <a:schemeClr val="tx1"/>
                </a:solidFill>
              </a:rPr>
              <a:t>:</a:t>
            </a:r>
          </a:p>
        </p:txBody>
      </p:sp>
      <p:sp>
        <p:nvSpPr>
          <p:cNvPr id="6" name="Rectangle 4"/>
          <p:cNvSpPr>
            <a:spLocks noChangeArrowheads="1"/>
          </p:cNvSpPr>
          <p:nvPr/>
        </p:nvSpPr>
        <p:spPr bwMode="blackGray">
          <a:xfrm>
            <a:off x="1732996" y="3274296"/>
            <a:ext cx="6718300" cy="822325"/>
          </a:xfrm>
          <a:prstGeom prst="rect">
            <a:avLst/>
          </a:prstGeom>
          <a:solidFill>
            <a:srgbClr val="DDDDDD"/>
          </a:solidFill>
          <a:ln w="28575">
            <a:solidFill>
              <a:srgbClr val="000000"/>
            </a:solidFill>
            <a:miter lim="800000"/>
            <a:headEnd/>
            <a:tailEnd/>
          </a:ln>
          <a:effectLst/>
          <a:extLst>
            <a:ext uri="{AF507438-7753-43E0-B8FC-AC1667EBCBE1}">
              <a14:hiddenEffects xmlns:a14="http://schemas.microsoft.com/office/drawing/2010/main">
                <a:effectLst>
                  <a:outerShdw dist="89803" dir="2700000" algn="ctr" rotWithShape="0">
                    <a:schemeClr val="bg2"/>
                  </a:outerShdw>
                </a:effectLst>
              </a14:hiddenEffects>
            </a:ext>
          </a:extLst>
        </p:spPr>
        <p:txBody>
          <a:bodyPr lIns="92075" tIns="46038" rIns="92075" bIns="46038">
            <a:spAutoFit/>
          </a:bodyPr>
          <a:lstStyle/>
          <a:p>
            <a:pPr marL="0" marR="0" lvl="0" indent="0" defTabSz="400050" eaLnBrk="1" fontAlgn="auto" latinLnBrk="0" hangingPunct="1">
              <a:lnSpc>
                <a:spcPct val="115000"/>
              </a:lnSpc>
              <a:spcBef>
                <a:spcPts val="0"/>
              </a:spcBef>
              <a:spcAft>
                <a:spcPts val="0"/>
              </a:spcAft>
              <a:buClrTx/>
              <a:buSzTx/>
              <a:buFontTx/>
              <a:buNone/>
              <a:tabLst>
                <a:tab pos="400050" algn="r"/>
                <a:tab pos="673100" algn="l"/>
              </a:tabLst>
              <a:defRPr/>
            </a:pPr>
            <a:r>
              <a:rPr kumimoji="0" lang="en-US" altLang="en-US" sz="2000" b="0" i="0" u="none" strike="noStrike" kern="0" cap="none" spc="0" normalizeH="0" baseline="0" noProof="0" dirty="0" smtClean="0">
                <a:ln>
                  <a:noFill/>
                </a:ln>
                <a:solidFill>
                  <a:srgbClr val="000000"/>
                </a:solidFill>
                <a:effectLst/>
                <a:uLnTx/>
                <a:uFillTx/>
                <a:latin typeface="Courier New" pitchFamily="49" charset="0"/>
              </a:rPr>
              <a:t>ALTER USER student</a:t>
            </a:r>
          </a:p>
          <a:p>
            <a:pPr marL="0" marR="0" lvl="0" indent="0" defTabSz="400050" eaLnBrk="1" fontAlgn="auto" latinLnBrk="0" hangingPunct="1">
              <a:lnSpc>
                <a:spcPct val="115000"/>
              </a:lnSpc>
              <a:spcBef>
                <a:spcPts val="0"/>
              </a:spcBef>
              <a:spcAft>
                <a:spcPts val="0"/>
              </a:spcAft>
              <a:buClrTx/>
              <a:buSzTx/>
              <a:buFontTx/>
              <a:buNone/>
              <a:tabLst>
                <a:tab pos="400050" algn="r"/>
                <a:tab pos="673100" algn="l"/>
              </a:tabLst>
              <a:defRPr/>
            </a:pPr>
            <a:r>
              <a:rPr kumimoji="0" lang="en-US" altLang="en-US" sz="2000" b="0" i="0" u="none" strike="noStrike" kern="0" cap="none" spc="0" normalizeH="0" baseline="0" noProof="0" dirty="0" smtClean="0">
                <a:ln>
                  <a:noFill/>
                </a:ln>
                <a:solidFill>
                  <a:srgbClr val="000000"/>
                </a:solidFill>
                <a:effectLst/>
                <a:uLnTx/>
                <a:uFillTx/>
                <a:latin typeface="Courier New" pitchFamily="49" charset="0"/>
              </a:rPr>
              <a:t>QUOTA 0 ON USERS;</a:t>
            </a:r>
          </a:p>
        </p:txBody>
      </p:sp>
      <p:sp>
        <p:nvSpPr>
          <p:cNvPr id="7" name="Rectangle 2"/>
          <p:cNvSpPr txBox="1">
            <a:spLocks noChangeArrowheads="1"/>
          </p:cNvSpPr>
          <p:nvPr/>
        </p:nvSpPr>
        <p:spPr>
          <a:xfrm>
            <a:off x="354842" y="2378004"/>
            <a:ext cx="7315200" cy="8763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b="1" kern="1200">
                <a:solidFill>
                  <a:schemeClr val="bg1"/>
                </a:solidFill>
                <a:latin typeface="Arial" panose="020B0604020202020204" pitchFamily="34" charset="0"/>
                <a:ea typeface="+mj-ea"/>
                <a:cs typeface="Arial" panose="020B0604020202020204" pitchFamily="34" charset="0"/>
              </a:defRPr>
            </a:lvl1pPr>
          </a:lstStyle>
          <a:p>
            <a:r>
              <a:rPr lang="en-US" altLang="en-US" sz="2800" u="sng" dirty="0" err="1" smtClean="0">
                <a:solidFill>
                  <a:schemeClr val="tx1"/>
                </a:solidFill>
              </a:rPr>
              <a:t>Ví</a:t>
            </a:r>
            <a:r>
              <a:rPr lang="en-US" altLang="en-US" sz="2800" u="sng" dirty="0" smtClean="0">
                <a:solidFill>
                  <a:schemeClr val="tx1"/>
                </a:solidFill>
              </a:rPr>
              <a:t> </a:t>
            </a:r>
            <a:r>
              <a:rPr lang="en-US" altLang="en-US" sz="2800" u="sng" dirty="0" err="1" smtClean="0">
                <a:solidFill>
                  <a:schemeClr val="tx1"/>
                </a:solidFill>
              </a:rPr>
              <a:t>dụ</a:t>
            </a:r>
            <a:r>
              <a:rPr lang="en-US" altLang="en-US" sz="2800" u="sng" dirty="0" smtClean="0">
                <a:solidFill>
                  <a:schemeClr val="tx1"/>
                </a:solidFill>
              </a:rPr>
              <a:t>:</a:t>
            </a:r>
          </a:p>
        </p:txBody>
      </p:sp>
      <p:sp>
        <p:nvSpPr>
          <p:cNvPr id="8" name="Rectangle 7"/>
          <p:cNvSpPr/>
          <p:nvPr/>
        </p:nvSpPr>
        <p:spPr>
          <a:xfrm>
            <a:off x="354842" y="4377516"/>
            <a:ext cx="11213909" cy="2308324"/>
          </a:xfrm>
          <a:prstGeom prst="rect">
            <a:avLst/>
          </a:prstGeom>
        </p:spPr>
        <p:txBody>
          <a:bodyPr wrap="square">
            <a:spAutoFit/>
          </a:bodyPr>
          <a:lstStyle/>
          <a:p>
            <a:pPr algn="just"/>
            <a:r>
              <a:rPr lang="vi-VN" sz="2400" dirty="0">
                <a:latin typeface="Arial" pitchFamily="34" charset="0"/>
                <a:cs typeface="Arial" pitchFamily="34" charset="0"/>
              </a:rPr>
              <a:t>Sau </a:t>
            </a:r>
            <a:r>
              <a:rPr lang="en-US" sz="2400" dirty="0" err="1" smtClean="0">
                <a:latin typeface="Arial" pitchFamily="34" charset="0"/>
                <a:cs typeface="Arial" pitchFamily="34" charset="0"/>
              </a:rPr>
              <a:t>khi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thay</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đổi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hạn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mức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user </a:t>
            </a:r>
            <a:r>
              <a:rPr lang="en-US" sz="2400" err="1" smtClean="0">
                <a:latin typeface="Arial" pitchFamily="34" charset="0"/>
                <a:cs typeface="Arial" pitchFamily="34" charset="0"/>
              </a:rPr>
              <a:t>trên</a:t>
            </a:r>
            <a:r>
              <a:rPr lang="en-US" sz="2400" smtClean="0">
                <a:latin typeface="Arial" pitchFamily="34" charset="0"/>
                <a:cs typeface="Arial" pitchFamily="34" charset="0"/>
              </a:rPr>
              <a:t> tablespace là 0, </a:t>
            </a:r>
            <a:r>
              <a:rPr lang="vi-VN" sz="2400" dirty="0" smtClean="0">
                <a:latin typeface="Arial" pitchFamily="34" charset="0"/>
                <a:cs typeface="Arial" pitchFamily="34" charset="0"/>
              </a:rPr>
              <a:t>các </a:t>
            </a:r>
            <a:r>
              <a:rPr lang="vi-VN" sz="2400" dirty="0">
                <a:latin typeface="Arial" pitchFamily="34" charset="0"/>
                <a:cs typeface="Arial" pitchFamily="34" charset="0"/>
              </a:rPr>
              <a:t>đối tượng thuộc sở hữu </a:t>
            </a:r>
            <a:r>
              <a:rPr lang="en-US" sz="2400" dirty="0" smtClean="0">
                <a:latin typeface="Arial" pitchFamily="34" charset="0"/>
                <a:cs typeface="Arial" pitchFamily="34" charset="0"/>
              </a:rPr>
              <a:t>user </a:t>
            </a:r>
            <a:r>
              <a:rPr lang="en-US" sz="2400" dirty="0" err="1" smtClean="0">
                <a:latin typeface="Arial" pitchFamily="34" charset="0"/>
                <a:cs typeface="Arial" pitchFamily="34" charset="0"/>
              </a:rPr>
              <a:t>đó</a:t>
            </a:r>
            <a:r>
              <a:rPr lang="vi-VN" sz="2400" dirty="0" smtClean="0">
                <a:latin typeface="Arial" pitchFamily="34" charset="0"/>
                <a:cs typeface="Arial" pitchFamily="34" charset="0"/>
              </a:rPr>
              <a:t> </a:t>
            </a:r>
            <a:r>
              <a:rPr lang="vi-VN" sz="2400" dirty="0">
                <a:latin typeface="Arial" pitchFamily="34" charset="0"/>
                <a:cs typeface="Arial" pitchFamily="34" charset="0"/>
              </a:rPr>
              <a:t>vẫn </a:t>
            </a:r>
            <a:r>
              <a:rPr lang="en-US" sz="2400" dirty="0" err="1" smtClean="0">
                <a:latin typeface="Arial" pitchFamily="34" charset="0"/>
                <a:cs typeface="Arial" pitchFamily="34" charset="0"/>
              </a:rPr>
              <a:t>còn</a:t>
            </a:r>
            <a:r>
              <a:rPr lang="vi-VN" sz="2400" dirty="0" smtClean="0">
                <a:latin typeface="Arial" pitchFamily="34" charset="0"/>
                <a:cs typeface="Arial" pitchFamily="34" charset="0"/>
              </a:rPr>
              <a:t> </a:t>
            </a:r>
            <a:r>
              <a:rPr lang="vi-VN" sz="2400" dirty="0">
                <a:latin typeface="Arial" pitchFamily="34" charset="0"/>
                <a:cs typeface="Arial" pitchFamily="34" charset="0"/>
              </a:rPr>
              <a:t>trong các tablespace, </a:t>
            </a:r>
            <a:r>
              <a:rPr lang="en-US" sz="2400" dirty="0" err="1" smtClean="0">
                <a:latin typeface="Arial" pitchFamily="34" charset="0"/>
                <a:cs typeface="Arial" pitchFamily="34" charset="0"/>
              </a:rPr>
              <a:t>nhưng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không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thể</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cấp</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phát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thêm</a:t>
            </a:r>
            <a:r>
              <a:rPr lang="en-US" sz="2400" dirty="0" smtClean="0">
                <a:latin typeface="Arial" pitchFamily="34" charset="0"/>
                <a:cs typeface="Arial" pitchFamily="34" charset="0"/>
              </a:rPr>
              <a:t> </a:t>
            </a:r>
            <a:r>
              <a:rPr lang="vi-VN" sz="2400" dirty="0" smtClean="0">
                <a:latin typeface="Arial" pitchFamily="34" charset="0"/>
                <a:cs typeface="Arial" pitchFamily="34" charset="0"/>
              </a:rPr>
              <a:t>một </a:t>
            </a:r>
            <a:r>
              <a:rPr lang="vi-VN" sz="2400" dirty="0">
                <a:latin typeface="Arial" pitchFamily="34" charset="0"/>
                <a:cs typeface="Arial" pitchFamily="34" charset="0"/>
              </a:rPr>
              <a:t>không gian </a:t>
            </a:r>
            <a:r>
              <a:rPr lang="vi-VN" sz="2400" dirty="0" smtClean="0">
                <a:latin typeface="Arial" pitchFamily="34" charset="0"/>
                <a:cs typeface="Arial" pitchFamily="34" charset="0"/>
              </a:rPr>
              <a:t>mới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để</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lưu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trữ</a:t>
            </a:r>
            <a:r>
              <a:rPr lang="en-US" sz="2400" dirty="0" smtClean="0">
                <a:latin typeface="Arial" pitchFamily="34" charset="0"/>
                <a:cs typeface="Arial" pitchFamily="34" charset="0"/>
              </a:rPr>
              <a:t>.</a:t>
            </a:r>
            <a:r>
              <a:rPr lang="vi-VN" sz="2400" dirty="0" smtClean="0">
                <a:latin typeface="Arial" pitchFamily="34" charset="0"/>
                <a:cs typeface="Arial" pitchFamily="34" charset="0"/>
              </a:rPr>
              <a:t>. </a:t>
            </a:r>
            <a:r>
              <a:rPr lang="vi-VN" sz="2400" dirty="0">
                <a:latin typeface="Arial" pitchFamily="34" charset="0"/>
                <a:cs typeface="Arial" pitchFamily="34" charset="0"/>
              </a:rPr>
              <a:t>Ví dụ, nếu một Bảng Đó là 10MB tồn tại trong USERS tablespace, và </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sau</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tiến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hành</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thay</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đổi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hạn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mức</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của</a:t>
            </a:r>
            <a:r>
              <a:rPr lang="en-US" sz="2400" dirty="0" smtClean="0">
                <a:latin typeface="Arial" pitchFamily="34" charset="0"/>
                <a:cs typeface="Arial" pitchFamily="34" charset="0"/>
              </a:rPr>
              <a:t> user </a:t>
            </a:r>
            <a:r>
              <a:rPr lang="en-US" sz="2400" b="1" dirty="0" smtClean="0">
                <a:latin typeface="Arial" pitchFamily="34" charset="0"/>
                <a:cs typeface="Arial" pitchFamily="34" charset="0"/>
              </a:rPr>
              <a:t>student </a:t>
            </a:r>
            <a:r>
              <a:rPr lang="en-US" sz="2400" dirty="0" err="1" smtClean="0">
                <a:latin typeface="Arial" pitchFamily="34" charset="0"/>
                <a:cs typeface="Arial" pitchFamily="34" charset="0"/>
              </a:rPr>
              <a:t>trên</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tablespace</a:t>
            </a:r>
            <a:r>
              <a:rPr lang="en-US" sz="2400" dirty="0" smtClean="0">
                <a:latin typeface="Arial" pitchFamily="34" charset="0"/>
                <a:cs typeface="Arial" pitchFamily="34" charset="0"/>
              </a:rPr>
              <a:t> USERS </a:t>
            </a:r>
            <a:r>
              <a:rPr lang="en-US" sz="2400" dirty="0" err="1" smtClean="0">
                <a:latin typeface="Arial" pitchFamily="34" charset="0"/>
                <a:cs typeface="Arial" pitchFamily="34" charset="0"/>
              </a:rPr>
              <a:t>là</a:t>
            </a:r>
            <a:r>
              <a:rPr lang="en-US" sz="2400" dirty="0" smtClean="0">
                <a:latin typeface="Arial" pitchFamily="34" charset="0"/>
                <a:cs typeface="Arial" pitchFamily="34" charset="0"/>
              </a:rPr>
              <a:t> 0, </a:t>
            </a:r>
            <a:r>
              <a:rPr lang="en-US" sz="2400" dirty="0" err="1" smtClean="0">
                <a:latin typeface="Arial" pitchFamily="34" charset="0"/>
                <a:cs typeface="Arial" pitchFamily="34" charset="0"/>
              </a:rPr>
              <a:t>thì</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khi</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đó</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không</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thể</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cấp</a:t>
            </a:r>
            <a:r>
              <a:rPr lang="en-US" sz="2400" dirty="0">
                <a:latin typeface="Arial" pitchFamily="34" charset="0"/>
                <a:cs typeface="Arial" pitchFamily="34" charset="0"/>
              </a:rPr>
              <a:t> </a:t>
            </a:r>
            <a:r>
              <a:rPr lang="en-US" sz="2400" dirty="0" err="1" smtClean="0">
                <a:latin typeface="Arial" pitchFamily="34" charset="0"/>
                <a:cs typeface="Arial" pitchFamily="34" charset="0"/>
              </a:rPr>
              <a:t>phát</a:t>
            </a:r>
            <a:r>
              <a:rPr lang="en-US" sz="2400" dirty="0" smtClean="0">
                <a:latin typeface="Arial" pitchFamily="34" charset="0"/>
                <a:cs typeface="Arial" pitchFamily="34" charset="0"/>
              </a:rPr>
              <a:t> </a:t>
            </a:r>
            <a:r>
              <a:rPr lang="en-US" sz="2400" dirty="0" err="1" smtClean="0">
                <a:latin typeface="Arial" pitchFamily="34" charset="0"/>
                <a:cs typeface="Arial" pitchFamily="34" charset="0"/>
              </a:rPr>
              <a:t>thêm</a:t>
            </a:r>
            <a:r>
              <a:rPr lang="en-US" sz="2400" dirty="0" smtClean="0">
                <a:latin typeface="Arial" pitchFamily="34" charset="0"/>
                <a:cs typeface="Arial" pitchFamily="34" charset="0"/>
              </a:rPr>
              <a:t> </a:t>
            </a:r>
            <a:r>
              <a:rPr lang="en-US" sz="2400" err="1" smtClean="0">
                <a:latin typeface="Arial" pitchFamily="34" charset="0"/>
                <a:cs typeface="Arial" pitchFamily="34" charset="0"/>
              </a:rPr>
              <a:t>vùng</a:t>
            </a:r>
            <a:r>
              <a:rPr lang="en-US" sz="2400" smtClean="0">
                <a:latin typeface="Arial" pitchFamily="34" charset="0"/>
                <a:cs typeface="Arial" pitchFamily="34" charset="0"/>
              </a:rPr>
              <a:t> trống cho user trên </a:t>
            </a:r>
            <a:r>
              <a:rPr lang="en-US" sz="2400" dirty="0" smtClean="0">
                <a:latin typeface="Arial" pitchFamily="34" charset="0"/>
                <a:cs typeface="Arial" pitchFamily="34" charset="0"/>
              </a:rPr>
              <a:t>USERS.</a:t>
            </a:r>
            <a:endParaRPr lang="en-US" sz="2400" b="1" dirty="0">
              <a:latin typeface="Arial" pitchFamily="34" charset="0"/>
              <a:cs typeface="Arial" pitchFamily="34" charset="0"/>
            </a:endParaRPr>
          </a:p>
        </p:txBody>
      </p:sp>
      <p:sp>
        <p:nvSpPr>
          <p:cNvPr id="5" name="Rectangle 4"/>
          <p:cNvSpPr/>
          <p:nvPr/>
        </p:nvSpPr>
        <p:spPr>
          <a:xfrm>
            <a:off x="113293" y="884665"/>
            <a:ext cx="8018414" cy="523220"/>
          </a:xfrm>
          <a:prstGeom prst="rect">
            <a:avLst/>
          </a:prstGeom>
        </p:spPr>
        <p:txBody>
          <a:bodyPr wrap="none">
            <a:spAutoFit/>
          </a:bodyPr>
          <a:lstStyle/>
          <a:p>
            <a:pPr marL="457200" indent="-457200">
              <a:buFont typeface="Wingdings" panose="05000000000000000000" pitchFamily="2" charset="2"/>
              <a:buChar char="q"/>
            </a:pPr>
            <a:r>
              <a:rPr lang="en-US" sz="2800" b="1"/>
              <a:t>Thay đổi hạn mức của user trên tablespaces</a:t>
            </a:r>
          </a:p>
        </p:txBody>
      </p:sp>
    </p:spTree>
    <p:extLst>
      <p:ext uri="{BB962C8B-B14F-4D97-AF65-F5344CB8AC3E}">
        <p14:creationId xmlns:p14="http://schemas.microsoft.com/office/powerpoint/2010/main" val="8210886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Alter User</a:t>
            </a:r>
            <a:endParaRPr lang="en-US" dirty="0"/>
          </a:p>
        </p:txBody>
      </p:sp>
      <p:sp>
        <p:nvSpPr>
          <p:cNvPr id="3" name="Rectangle 2"/>
          <p:cNvSpPr/>
          <p:nvPr/>
        </p:nvSpPr>
        <p:spPr>
          <a:xfrm>
            <a:off x="734591" y="1968743"/>
            <a:ext cx="10708943" cy="40011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lvl="1"/>
            <a:r>
              <a:rPr lang="en-US" altLang="en-US" sz="2000" b="1" dirty="0">
                <a:latin typeface="Courier New" pitchFamily="49" charset="0"/>
              </a:rPr>
              <a:t>ALTER USER </a:t>
            </a:r>
            <a:r>
              <a:rPr lang="en-US" altLang="en-US" sz="2000" err="1" smtClean="0">
                <a:latin typeface="Courier New" pitchFamily="49" charset="0"/>
              </a:rPr>
              <a:t>user</a:t>
            </a:r>
            <a:r>
              <a:rPr lang="en-US" altLang="en-US" sz="2000" b="1" smtClean="0">
                <a:latin typeface="Courier New" pitchFamily="49" charset="0"/>
              </a:rPr>
              <a:t> IDENTIFIED BY </a:t>
            </a:r>
            <a:r>
              <a:rPr lang="en-US" altLang="en-US" sz="2000" smtClean="0">
                <a:latin typeface="Courier New" pitchFamily="49" charset="0"/>
              </a:rPr>
              <a:t>newpassword [</a:t>
            </a:r>
            <a:r>
              <a:rPr lang="en-US" altLang="en-US" sz="2000" b="1" smtClean="0">
                <a:latin typeface="Courier New" pitchFamily="49" charset="0"/>
              </a:rPr>
              <a:t>REPLACE </a:t>
            </a:r>
            <a:r>
              <a:rPr lang="en-US" altLang="en-US" sz="2000" smtClean="0">
                <a:latin typeface="Courier New" pitchFamily="49" charset="0"/>
              </a:rPr>
              <a:t>oldpassword]</a:t>
            </a:r>
            <a:r>
              <a:rPr lang="en-US" altLang="en-US" sz="2000" b="1" smtClean="0">
                <a:latin typeface="Courier New" pitchFamily="49" charset="0"/>
              </a:rPr>
              <a:t>;</a:t>
            </a:r>
            <a:endParaRPr lang="en-US" altLang="en-US" sz="2000" b="1" dirty="0">
              <a:latin typeface="Courier New" pitchFamily="49" charset="0"/>
            </a:endParaRPr>
          </a:p>
        </p:txBody>
      </p:sp>
      <p:sp>
        <p:nvSpPr>
          <p:cNvPr id="4" name="Rectangle 2"/>
          <p:cNvSpPr txBox="1">
            <a:spLocks noChangeArrowheads="1"/>
          </p:cNvSpPr>
          <p:nvPr/>
        </p:nvSpPr>
        <p:spPr>
          <a:xfrm>
            <a:off x="113293" y="932724"/>
            <a:ext cx="7315200" cy="8763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b="1" kern="1200">
                <a:solidFill>
                  <a:schemeClr val="bg1"/>
                </a:solidFill>
                <a:latin typeface="Arial" panose="020B0604020202020204" pitchFamily="34" charset="0"/>
                <a:ea typeface="+mj-ea"/>
                <a:cs typeface="Arial" panose="020B0604020202020204" pitchFamily="34" charset="0"/>
              </a:defRPr>
            </a:lvl1pPr>
          </a:lstStyle>
          <a:p>
            <a:r>
              <a:rPr lang="en-US" altLang="en-US" sz="2400" u="sng" smtClean="0">
                <a:solidFill>
                  <a:schemeClr val="tx1"/>
                </a:solidFill>
              </a:rPr>
              <a:t>Cú pháp</a:t>
            </a:r>
            <a:endParaRPr lang="en-US" altLang="en-US" sz="2400" u="sng" dirty="0" smtClean="0">
              <a:solidFill>
                <a:schemeClr val="tx1"/>
              </a:solidFill>
            </a:endParaRPr>
          </a:p>
        </p:txBody>
      </p:sp>
      <p:sp>
        <p:nvSpPr>
          <p:cNvPr id="5" name="Rectangle 4"/>
          <p:cNvSpPr/>
          <p:nvPr/>
        </p:nvSpPr>
        <p:spPr>
          <a:xfrm>
            <a:off x="113293" y="884665"/>
            <a:ext cx="5649303" cy="523220"/>
          </a:xfrm>
          <a:prstGeom prst="rect">
            <a:avLst/>
          </a:prstGeom>
        </p:spPr>
        <p:txBody>
          <a:bodyPr wrap="none">
            <a:spAutoFit/>
          </a:bodyPr>
          <a:lstStyle/>
          <a:p>
            <a:pPr marL="457200" indent="-457200">
              <a:buFont typeface="Wingdings" panose="05000000000000000000" pitchFamily="2" charset="2"/>
              <a:buChar char="q"/>
            </a:pPr>
            <a:r>
              <a:rPr lang="en-US" sz="2800" b="1" smtClean="0"/>
              <a:t>Thay đổi mật khẩu của user A</a:t>
            </a:r>
            <a:endParaRPr lang="en-US" sz="2800" b="1"/>
          </a:p>
        </p:txBody>
      </p:sp>
      <p:sp>
        <p:nvSpPr>
          <p:cNvPr id="11" name="Rectangle 10"/>
          <p:cNvSpPr/>
          <p:nvPr/>
        </p:nvSpPr>
        <p:spPr>
          <a:xfrm>
            <a:off x="113293" y="3048897"/>
            <a:ext cx="11464191" cy="646331"/>
          </a:xfrm>
          <a:prstGeom prst="rect">
            <a:avLst/>
          </a:prstGeom>
        </p:spPr>
        <p:txBody>
          <a:bodyPr wrap="square">
            <a:spAutoFit/>
          </a:bodyPr>
          <a:lstStyle/>
          <a:p>
            <a:pPr marL="285750" indent="-285750">
              <a:buFont typeface="Wingdings" panose="05000000000000000000" pitchFamily="2" charset="2"/>
              <a:buChar char="§"/>
            </a:pPr>
            <a:r>
              <a:rPr lang="en-US" altLang="en-US" smtClean="0">
                <a:latin typeface="Arial" panose="020B0604020202020204" pitchFamily="34" charset="0"/>
                <a:cs typeface="Arial" panose="020B0604020202020204" pitchFamily="34" charset="0"/>
              </a:rPr>
              <a:t>Mệnh đề </a:t>
            </a:r>
            <a:r>
              <a:rPr lang="en-US" altLang="en-US" b="1" smtClean="0">
                <a:latin typeface="Arial" panose="020B0604020202020204" pitchFamily="34" charset="0"/>
                <a:cs typeface="Arial" panose="020B0604020202020204" pitchFamily="34" charset="0"/>
              </a:rPr>
              <a:t>REPLACE oldpassword</a:t>
            </a:r>
            <a:r>
              <a:rPr lang="en-US" altLang="en-US" smtClean="0">
                <a:latin typeface="Arial" panose="020B0604020202020204" pitchFamily="34" charset="0"/>
                <a:cs typeface="Arial" panose="020B0604020202020204" pitchFamily="34" charset="0"/>
              </a:rPr>
              <a:t>: Dành cho user A khi đăng nhập thành công và thay đổi mật khẩu của chính mình.</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90640777"/>
      </p:ext>
    </p:extLst>
  </p:cSld>
  <p:clrMapOvr>
    <a:masterClrMapping/>
  </p:clrMapOvr>
  <p:timing>
    <p:tnLst>
      <p:par>
        <p:cTn id="1" dur="indefinite" restart="never" nodeType="tmRoot"/>
      </p:par>
    </p:tn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potx" id="{43699C43-EC89-4A55-9A99-3FD944590577}" vid="{3C36ED3A-1C33-4ECB-8650-37D568EF4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ài liệu" ma:contentTypeID="0x0101001E9D68F80C5CCC4695A83CE6ECAA6761" ma:contentTypeVersion="0" ma:contentTypeDescription="Tạo tài liệu mới." ma:contentTypeScope="" ma:versionID="38796cbffd4d15f62ceb245b18084293">
  <xsd:schema xmlns:xsd="http://www.w3.org/2001/XMLSchema" xmlns:xs="http://www.w3.org/2001/XMLSchema" xmlns:p="http://schemas.microsoft.com/office/2006/metadata/properties" targetNamespace="http://schemas.microsoft.com/office/2006/metadata/properties" ma:root="true" ma:fieldsID="6ef506a9e505cd8b2c704d12ca9a8d7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335D77B-2D4C-49C1-874C-9A96CF0FA193}"/>
</file>

<file path=customXml/itemProps2.xml><?xml version="1.0" encoding="utf-8"?>
<ds:datastoreItem xmlns:ds="http://schemas.openxmlformats.org/officeDocument/2006/customXml" ds:itemID="{A378AB41-27A4-44BA-958F-BC2443A41A8D}"/>
</file>

<file path=customXml/itemProps3.xml><?xml version="1.0" encoding="utf-8"?>
<ds:datastoreItem xmlns:ds="http://schemas.openxmlformats.org/officeDocument/2006/customXml" ds:itemID="{DF4C7459-5245-4D6D-8BFC-6C5F858BE966}"/>
</file>

<file path=docProps/app.xml><?xml version="1.0" encoding="utf-8"?>
<Properties xmlns="http://schemas.openxmlformats.org/officeDocument/2006/extended-properties" xmlns:vt="http://schemas.openxmlformats.org/officeDocument/2006/docPropsVTypes">
  <Template>Welcome to PowerPoint</Template>
  <TotalTime>7376</TotalTime>
  <Words>879</Words>
  <Application>Microsoft Office PowerPoint</Application>
  <PresentationFormat>Widescreen</PresentationFormat>
  <Paragraphs>161</Paragraphs>
  <Slides>13</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Courier New</vt:lpstr>
      <vt:lpstr>inherit</vt:lpstr>
      <vt:lpstr>Segoe UI</vt:lpstr>
      <vt:lpstr>Times New Roman</vt:lpstr>
      <vt:lpstr>Wingdings</vt:lpstr>
      <vt:lpstr>WelcomeDoc</vt:lpstr>
      <vt:lpstr>QUẢN LÝ USERS</vt:lpstr>
      <vt:lpstr>1. Mục đích</vt:lpstr>
      <vt:lpstr>Database Schema</vt:lpstr>
      <vt:lpstr>User và tính bảo mật </vt:lpstr>
      <vt:lpstr>TẠO MỚI USER</vt:lpstr>
      <vt:lpstr>TẠO MỚI USER</vt:lpstr>
      <vt:lpstr>Gán quyền truy cập và tạo bảng cho user</vt:lpstr>
      <vt:lpstr>Alter User</vt:lpstr>
      <vt:lpstr>Alter User</vt:lpstr>
      <vt:lpstr>Alter User</vt:lpstr>
      <vt:lpstr>Hủy bỏ một User</vt:lpstr>
      <vt:lpstr>Lấy thông tin User </vt:lpstr>
      <vt:lpstr>Practice : Managing Users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GIẢNG ORACLE</dc:title>
  <dc:creator>Hung Nguyen Viet</dc:creator>
  <cp:keywords/>
  <cp:lastModifiedBy>Nguyễn Việt Hưng</cp:lastModifiedBy>
  <cp:revision>420</cp:revision>
  <dcterms:created xsi:type="dcterms:W3CDTF">2014-12-14T08:16:33Z</dcterms:created>
  <dcterms:modified xsi:type="dcterms:W3CDTF">2016-10-07T02:26:26Z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y fmtid="{D5CDD505-2E9C-101B-9397-08002B2CF9AE}" pid="3" name="ContentTypeId">
    <vt:lpwstr>0x0101001E9D68F80C5CCC4695A83CE6ECAA6761</vt:lpwstr>
  </property>
  <property fmtid="{D5CDD505-2E9C-101B-9397-08002B2CF9AE}" pid="4" name="Order">
    <vt:r8>900</vt:r8>
  </property>
  <property fmtid="{D5CDD505-2E9C-101B-9397-08002B2CF9AE}" pid="5" name="xd_Signature">
    <vt:bool>false</vt:bool>
  </property>
  <property fmtid="{D5CDD505-2E9C-101B-9397-08002B2CF9AE}" pid="6" name="xd_ProgID">
    <vt:lpwstr/>
  </property>
  <property fmtid="{D5CDD505-2E9C-101B-9397-08002B2CF9AE}" pid="7" name="_ExtendedDescription">
    <vt:lpwstr/>
  </property>
  <property fmtid="{D5CDD505-2E9C-101B-9397-08002B2CF9AE}" pid="8" name="_SourceUrl">
    <vt:lpwstr/>
  </property>
  <property fmtid="{D5CDD505-2E9C-101B-9397-08002B2CF9AE}" pid="9" name="_SharedFileIndex">
    <vt:lpwstr/>
  </property>
  <property fmtid="{D5CDD505-2E9C-101B-9397-08002B2CF9AE}" pid="10" name="TemplateUrl">
    <vt:lpwstr/>
  </property>
  <property fmtid="{D5CDD505-2E9C-101B-9397-08002B2CF9AE}" pid="11" name="ComplianceAssetId">
    <vt:lpwstr/>
  </property>
</Properties>
</file>