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38.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9.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9.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notesSlides/notesSlide1.xml" ContentType="application/vnd.openxmlformats-officedocument.presentationml.notes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commentAuthors.xml" ContentType="application/vnd.openxmlformats-officedocument.presentationml.commentAuthors+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2"/>
  </p:sldMasterIdLst>
  <p:notesMasterIdLst>
    <p:notesMasterId r:id="rId42"/>
  </p:notesMasterIdLst>
  <p:sldIdLst>
    <p:sldId id="269" r:id="rId3"/>
    <p:sldId id="266" r:id="rId4"/>
    <p:sldId id="270" r:id="rId5"/>
    <p:sldId id="271" r:id="rId6"/>
    <p:sldId id="272" r:id="rId7"/>
    <p:sldId id="273" r:id="rId8"/>
    <p:sldId id="274" r:id="rId9"/>
    <p:sldId id="275" r:id="rId10"/>
    <p:sldId id="276" r:id="rId11"/>
    <p:sldId id="277" r:id="rId12"/>
    <p:sldId id="278" r:id="rId13"/>
    <p:sldId id="279" r:id="rId14"/>
    <p:sldId id="280" r:id="rId15"/>
    <p:sldId id="281" r:id="rId16"/>
    <p:sldId id="283" r:id="rId17"/>
    <p:sldId id="282" r:id="rId18"/>
    <p:sldId id="284" r:id="rId19"/>
    <p:sldId id="285" r:id="rId20"/>
    <p:sldId id="286" r:id="rId21"/>
    <p:sldId id="287" r:id="rId22"/>
    <p:sldId id="288" r:id="rId23"/>
    <p:sldId id="289" r:id="rId24"/>
    <p:sldId id="290" r:id="rId25"/>
    <p:sldId id="291" r:id="rId26"/>
    <p:sldId id="292" r:id="rId27"/>
    <p:sldId id="293" r:id="rId28"/>
    <p:sldId id="294" r:id="rId29"/>
    <p:sldId id="295" r:id="rId30"/>
    <p:sldId id="296" r:id="rId31"/>
    <p:sldId id="297" r:id="rId32"/>
    <p:sldId id="298" r:id="rId33"/>
    <p:sldId id="299" r:id="rId34"/>
    <p:sldId id="301" r:id="rId35"/>
    <p:sldId id="302" r:id="rId36"/>
    <p:sldId id="303" r:id="rId37"/>
    <p:sldId id="304" r:id="rId38"/>
    <p:sldId id="305" r:id="rId39"/>
    <p:sldId id="306" r:id="rId40"/>
    <p:sldId id="307"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462F"/>
    <a:srgbClr val="734F29"/>
    <a:srgbClr val="D24726"/>
    <a:srgbClr val="D2B4A6"/>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74" autoAdjust="0"/>
    <p:restoredTop sz="94255" autoAdjust="0"/>
  </p:normalViewPr>
  <p:slideViewPr>
    <p:cSldViewPr snapToGrid="0">
      <p:cViewPr varScale="1">
        <p:scale>
          <a:sx n="82" d="100"/>
          <a:sy n="82" d="100"/>
        </p:scale>
        <p:origin x="830"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customXml" Target="../customXml/item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commentAuthors" Target="commentAuthors.xml"/><Relationship Id="rId48" Type="http://schemas.openxmlformats.org/officeDocument/2006/relationships/customXml" Target="../customXml/item2.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customXml" Target="../customXml/item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21/08/2018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138475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8BEEBAAA-29B5-4AF5-BC5F-7E580C29002D}" type="datetimeFigureOut">
              <a:rPr lang="en-US" smtClean="0"/>
              <a:t>21/08/2018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0" y="0"/>
            <a:ext cx="12192000" cy="72887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0" y="0"/>
            <a:ext cx="11353801" cy="728870"/>
          </a:xfrm>
        </p:spPr>
        <p:txBody>
          <a:bodyPr anchor="b">
            <a:normAutofit/>
          </a:bodyPr>
          <a:lstStyle>
            <a:lvl1pPr>
              <a:defRPr sz="3600" b="1">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latin typeface="Times New Roman" panose="02020603050405020304" pitchFamily="18" charset="0"/>
                <a:cs typeface="Times New Roman" panose="02020603050405020304" pitchFamily="18" charset="0"/>
              </a:defRPr>
            </a:lvl1pPr>
            <a:lvl2pPr>
              <a:lnSpc>
                <a:spcPct val="150000"/>
              </a:lnSpc>
              <a:spcAft>
                <a:spcPts val="1200"/>
              </a:spcAft>
              <a:defRPr sz="1400">
                <a:solidFill>
                  <a:schemeClr val="bg1">
                    <a:lumMod val="50000"/>
                  </a:schemeClr>
                </a:solidFill>
                <a:latin typeface="Times New Roman" panose="02020603050405020304" pitchFamily="18" charset="0"/>
                <a:cs typeface="Times New Roman" panose="02020603050405020304" pitchFamily="18" charset="0"/>
              </a:defRPr>
            </a:lvl2pPr>
            <a:lvl3pPr>
              <a:lnSpc>
                <a:spcPct val="150000"/>
              </a:lnSpc>
              <a:spcAft>
                <a:spcPts val="1200"/>
              </a:spcAft>
              <a:defRPr sz="1200">
                <a:solidFill>
                  <a:schemeClr val="bg1">
                    <a:lumMod val="50000"/>
                  </a:schemeClr>
                </a:solidFill>
                <a:latin typeface="Times New Roman" panose="02020603050405020304" pitchFamily="18" charset="0"/>
                <a:cs typeface="Times New Roman" panose="02020603050405020304" pitchFamily="18" charset="0"/>
              </a:defRPr>
            </a:lvl3pPr>
            <a:lvl4pPr>
              <a:lnSpc>
                <a:spcPct val="150000"/>
              </a:lnSpc>
              <a:spcAft>
                <a:spcPts val="1200"/>
              </a:spcAft>
              <a:defRPr sz="1100">
                <a:solidFill>
                  <a:schemeClr val="bg1">
                    <a:lumMod val="50000"/>
                  </a:schemeClr>
                </a:solidFill>
                <a:latin typeface="Times New Roman" panose="02020603050405020304" pitchFamily="18" charset="0"/>
                <a:cs typeface="Times New Roman" panose="02020603050405020304" pitchFamily="18" charset="0"/>
              </a:defRPr>
            </a:lvl4pPr>
            <a:lvl5pPr>
              <a:lnSpc>
                <a:spcPct val="150000"/>
              </a:lnSpc>
              <a:spcAft>
                <a:spcPts val="1200"/>
              </a:spcAft>
              <a:defRPr sz="1100">
                <a:solidFill>
                  <a:schemeClr val="bg1">
                    <a:lumMod val="50000"/>
                  </a:schemeClr>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BEEBAAA-29B5-4AF5-BC5F-7E580C29002D}" type="datetimeFigureOut">
              <a:rPr lang="en-US" smtClean="0"/>
              <a:t>21/08/2018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t>21/08/2018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latin typeface="Times New Roman" panose="02020603050405020304" pitchFamily="18" charset="0"/>
                <a:cs typeface="Times New Roman" panose="02020603050405020304" pitchFamily="18" charset="0"/>
              </a:defRPr>
            </a:lvl1pPr>
            <a:lvl2pPr>
              <a:defRPr lang="en-US" sz="1400" smtClean="0">
                <a:solidFill>
                  <a:schemeClr val="bg1">
                    <a:lumMod val="50000"/>
                  </a:schemeClr>
                </a:solidFill>
                <a:latin typeface="Times New Roman" panose="02020603050405020304" pitchFamily="18" charset="0"/>
                <a:cs typeface="Times New Roman" panose="02020603050405020304" pitchFamily="18" charset="0"/>
              </a:defRPr>
            </a:lvl2pPr>
            <a:lvl3pPr>
              <a:defRPr lang="en-US" sz="1200" smtClean="0">
                <a:solidFill>
                  <a:schemeClr val="bg1">
                    <a:lumMod val="50000"/>
                  </a:schemeClr>
                </a:solidFill>
                <a:latin typeface="Times New Roman" panose="02020603050405020304" pitchFamily="18" charset="0"/>
                <a:cs typeface="Times New Roman" panose="02020603050405020304" pitchFamily="18" charset="0"/>
              </a:defRPr>
            </a:lvl3pPr>
            <a:lvl4pPr>
              <a:defRPr lang="en-US" sz="1100" smtClean="0">
                <a:solidFill>
                  <a:schemeClr val="bg1">
                    <a:lumMod val="50000"/>
                  </a:schemeClr>
                </a:solidFill>
                <a:latin typeface="Times New Roman" panose="02020603050405020304" pitchFamily="18" charset="0"/>
                <a:cs typeface="Times New Roman" panose="02020603050405020304" pitchFamily="18" charset="0"/>
              </a:defRPr>
            </a:lvl4pPr>
            <a:lvl5pPr>
              <a:defRPr lang="en-US" sz="1100">
                <a:solidFill>
                  <a:schemeClr val="bg1">
                    <a:lumMod val="50000"/>
                  </a:schemeClr>
                </a:solidFill>
                <a:latin typeface="Times New Roman" panose="02020603050405020304" pitchFamily="18" charset="0"/>
                <a:cs typeface="Times New Roman" panose="02020603050405020304" pitchFamily="18" charset="0"/>
              </a:defRPr>
            </a:lvl5pPr>
          </a:lstStyle>
          <a:p>
            <a:pPr marL="0" lvl="0" indent="0">
              <a:lnSpc>
                <a:spcPct val="150000"/>
              </a:lnSpc>
              <a:spcAft>
                <a:spcPts val="1200"/>
              </a:spcAft>
              <a:buNone/>
            </a:pPr>
            <a:r>
              <a:rPr lang="en-US" dirty="0"/>
              <a:t>Click to edit Master text styles</a:t>
            </a:r>
          </a:p>
          <a:p>
            <a:pPr marL="0" lvl="1" indent="0">
              <a:lnSpc>
                <a:spcPct val="150000"/>
              </a:lnSpc>
              <a:spcAft>
                <a:spcPts val="1200"/>
              </a:spcAft>
              <a:buNone/>
            </a:pPr>
            <a:r>
              <a:rPr lang="en-US" dirty="0"/>
              <a:t>Second level</a:t>
            </a:r>
          </a:p>
          <a:p>
            <a:pPr marL="0" lvl="2" indent="0">
              <a:lnSpc>
                <a:spcPct val="150000"/>
              </a:lnSpc>
              <a:spcAft>
                <a:spcPts val="1200"/>
              </a:spcAft>
              <a:buNone/>
            </a:pPr>
            <a:r>
              <a:rPr lang="en-US" dirty="0"/>
              <a:t>Third level</a:t>
            </a:r>
          </a:p>
          <a:p>
            <a:pPr marL="0" lvl="3" indent="0">
              <a:lnSpc>
                <a:spcPct val="150000"/>
              </a:lnSpc>
              <a:spcAft>
                <a:spcPts val="1200"/>
              </a:spcAft>
              <a:buNone/>
            </a:pPr>
            <a:r>
              <a:rPr lang="en-US" dirty="0"/>
              <a:t>Fourth level</a:t>
            </a:r>
          </a:p>
          <a:p>
            <a:pPr marL="0" lvl="4" indent="0">
              <a:lnSpc>
                <a:spcPct val="150000"/>
              </a:lnSpc>
              <a:spcAft>
                <a:spcPts val="1200"/>
              </a:spcAft>
              <a:buNone/>
            </a:pPr>
            <a:r>
              <a:rPr lang="en-US" dirty="0"/>
              <a:t>Fifth level</a:t>
            </a:r>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latin typeface="Times New Roman" panose="02020603050405020304" pitchFamily="18" charset="0"/>
                <a:cs typeface="Times New Roman" panose="02020603050405020304" pitchFamily="18" charset="0"/>
              </a:defRPr>
            </a:lvl1pPr>
            <a:lvl2pPr>
              <a:defRPr lang="en-US" sz="1400" smtClean="0">
                <a:solidFill>
                  <a:schemeClr val="bg1">
                    <a:lumMod val="50000"/>
                  </a:schemeClr>
                </a:solidFill>
                <a:latin typeface="Times New Roman" panose="02020603050405020304" pitchFamily="18" charset="0"/>
                <a:cs typeface="Times New Roman" panose="02020603050405020304" pitchFamily="18" charset="0"/>
              </a:defRPr>
            </a:lvl2pPr>
            <a:lvl3pPr>
              <a:defRPr lang="en-US" sz="1200" smtClean="0">
                <a:solidFill>
                  <a:schemeClr val="bg1">
                    <a:lumMod val="50000"/>
                  </a:schemeClr>
                </a:solidFill>
                <a:latin typeface="Times New Roman" panose="02020603050405020304" pitchFamily="18" charset="0"/>
                <a:cs typeface="Times New Roman" panose="02020603050405020304" pitchFamily="18" charset="0"/>
              </a:defRPr>
            </a:lvl3pPr>
            <a:lvl4pPr>
              <a:defRPr lang="en-US" sz="1100" smtClean="0">
                <a:solidFill>
                  <a:schemeClr val="bg1">
                    <a:lumMod val="50000"/>
                  </a:schemeClr>
                </a:solidFill>
                <a:latin typeface="Times New Roman" panose="02020603050405020304" pitchFamily="18" charset="0"/>
                <a:cs typeface="Times New Roman" panose="02020603050405020304" pitchFamily="18" charset="0"/>
              </a:defRPr>
            </a:lvl4pPr>
            <a:lvl5pPr>
              <a:defRPr lang="en-US" sz="1100">
                <a:solidFill>
                  <a:schemeClr val="bg1">
                    <a:lumMod val="50000"/>
                  </a:schemeClr>
                </a:solidFill>
                <a:latin typeface="Times New Roman" panose="02020603050405020304" pitchFamily="18" charset="0"/>
                <a:cs typeface="Times New Roman" panose="02020603050405020304" pitchFamily="18" charset="0"/>
              </a:defRPr>
            </a:lvl5pPr>
          </a:lstStyle>
          <a:p>
            <a:pPr marL="0" lvl="0" indent="0">
              <a:lnSpc>
                <a:spcPct val="150000"/>
              </a:lnSpc>
              <a:spcAft>
                <a:spcPts val="1200"/>
              </a:spcAft>
              <a:buNone/>
            </a:pPr>
            <a:r>
              <a:rPr lang="en-US" dirty="0"/>
              <a:t>Click to edit Master text styles</a:t>
            </a:r>
          </a:p>
          <a:p>
            <a:pPr marL="0" lvl="1" indent="0">
              <a:lnSpc>
                <a:spcPct val="150000"/>
              </a:lnSpc>
              <a:spcAft>
                <a:spcPts val="1200"/>
              </a:spcAft>
              <a:buNone/>
            </a:pPr>
            <a:r>
              <a:rPr lang="en-US" dirty="0"/>
              <a:t>Second level</a:t>
            </a:r>
          </a:p>
          <a:p>
            <a:pPr marL="0" lvl="2" indent="0">
              <a:lnSpc>
                <a:spcPct val="150000"/>
              </a:lnSpc>
              <a:spcAft>
                <a:spcPts val="1200"/>
              </a:spcAft>
              <a:buNone/>
            </a:pPr>
            <a:r>
              <a:rPr lang="en-US" dirty="0"/>
              <a:t>Third level</a:t>
            </a:r>
          </a:p>
          <a:p>
            <a:pPr marL="0" lvl="3" indent="0">
              <a:lnSpc>
                <a:spcPct val="150000"/>
              </a:lnSpc>
              <a:spcAft>
                <a:spcPts val="1200"/>
              </a:spcAft>
              <a:buNone/>
            </a:pPr>
            <a:r>
              <a:rPr lang="en-US" dirty="0"/>
              <a:t>Fourth level</a:t>
            </a:r>
          </a:p>
          <a:p>
            <a:pPr marL="0" lvl="4" indent="0">
              <a:lnSpc>
                <a:spcPct val="150000"/>
              </a:lnSpc>
              <a:spcAft>
                <a:spcPts val="1200"/>
              </a:spcAft>
              <a:buNone/>
            </a:pPr>
            <a:r>
              <a:rPr lang="en-US" dirty="0"/>
              <a:t>Fifth level</a:t>
            </a:r>
          </a:p>
        </p:txBody>
      </p:sp>
      <p:sp>
        <p:nvSpPr>
          <p:cNvPr id="5" name="Date Placeholder 4"/>
          <p:cNvSpPr>
            <a:spLocks noGrp="1"/>
          </p:cNvSpPr>
          <p:nvPr>
            <p:ph type="dt" sz="half" idx="10"/>
          </p:nvPr>
        </p:nvSpPr>
        <p:spPr/>
        <p:txBody>
          <a:bodyPr/>
          <a:lstStyle/>
          <a:p>
            <a:fld id="{8BEEBAAA-29B5-4AF5-BC5F-7E580C29002D}" type="datetimeFigureOut">
              <a:rPr lang="en-US" smtClean="0"/>
              <a:t>21/08/2018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latin typeface="Times New Roman" panose="02020603050405020304" pitchFamily="18" charset="0"/>
                <a:cs typeface="Times New Roman" panose="02020603050405020304" pitchFamily="18" charset="0"/>
              </a:defRPr>
            </a:lvl1pPr>
            <a:lvl2pPr>
              <a:defRPr lang="en-US" sz="1400" smtClean="0">
                <a:solidFill>
                  <a:schemeClr val="bg1">
                    <a:lumMod val="50000"/>
                  </a:schemeClr>
                </a:solidFill>
                <a:latin typeface="Times New Roman" panose="02020603050405020304" pitchFamily="18" charset="0"/>
                <a:cs typeface="Times New Roman" panose="02020603050405020304" pitchFamily="18" charset="0"/>
              </a:defRPr>
            </a:lvl2pPr>
            <a:lvl3pPr>
              <a:defRPr lang="en-US" sz="1200" smtClean="0">
                <a:solidFill>
                  <a:schemeClr val="bg1">
                    <a:lumMod val="50000"/>
                  </a:schemeClr>
                </a:solidFill>
                <a:latin typeface="Times New Roman" panose="02020603050405020304" pitchFamily="18" charset="0"/>
                <a:cs typeface="Times New Roman" panose="02020603050405020304" pitchFamily="18" charset="0"/>
              </a:defRPr>
            </a:lvl3pPr>
            <a:lvl4pPr>
              <a:defRPr lang="en-US" sz="1100" smtClean="0">
                <a:solidFill>
                  <a:schemeClr val="bg1">
                    <a:lumMod val="50000"/>
                  </a:schemeClr>
                </a:solidFill>
                <a:latin typeface="Times New Roman" panose="02020603050405020304" pitchFamily="18" charset="0"/>
                <a:cs typeface="Times New Roman" panose="02020603050405020304" pitchFamily="18" charset="0"/>
              </a:defRPr>
            </a:lvl4pPr>
            <a:lvl5pPr>
              <a:defRPr lang="en-US" sz="1100">
                <a:solidFill>
                  <a:schemeClr val="bg1">
                    <a:lumMod val="50000"/>
                  </a:schemeClr>
                </a:solidFill>
                <a:latin typeface="Times New Roman" panose="02020603050405020304" pitchFamily="18" charset="0"/>
                <a:cs typeface="Times New Roman" panose="02020603050405020304" pitchFamily="18" charset="0"/>
              </a:defRPr>
            </a:lvl5pPr>
          </a:lstStyle>
          <a:p>
            <a:pPr marL="0" lvl="0" indent="0">
              <a:lnSpc>
                <a:spcPct val="150000"/>
              </a:lnSpc>
              <a:spcAft>
                <a:spcPts val="1200"/>
              </a:spcAft>
              <a:buNone/>
            </a:pPr>
            <a:r>
              <a:rPr lang="en-US" dirty="0"/>
              <a:t>Click to edit Master text styles</a:t>
            </a:r>
          </a:p>
          <a:p>
            <a:pPr marL="0" lvl="1" indent="0">
              <a:lnSpc>
                <a:spcPct val="150000"/>
              </a:lnSpc>
              <a:spcAft>
                <a:spcPts val="1200"/>
              </a:spcAft>
              <a:buNone/>
            </a:pPr>
            <a:r>
              <a:rPr lang="en-US" dirty="0"/>
              <a:t>Second level</a:t>
            </a:r>
          </a:p>
          <a:p>
            <a:pPr marL="0" lvl="2" indent="0">
              <a:lnSpc>
                <a:spcPct val="150000"/>
              </a:lnSpc>
              <a:spcAft>
                <a:spcPts val="1200"/>
              </a:spcAft>
              <a:buNone/>
            </a:pPr>
            <a:r>
              <a:rPr lang="en-US" dirty="0"/>
              <a:t>Third level</a:t>
            </a:r>
          </a:p>
          <a:p>
            <a:pPr marL="0" lvl="3" indent="0">
              <a:lnSpc>
                <a:spcPct val="150000"/>
              </a:lnSpc>
              <a:spcAft>
                <a:spcPts val="1200"/>
              </a:spcAft>
              <a:buNone/>
            </a:pPr>
            <a:r>
              <a:rPr lang="en-US" dirty="0"/>
              <a:t>Fourth level</a:t>
            </a:r>
          </a:p>
          <a:p>
            <a:pPr marL="0" lvl="4" indent="0">
              <a:lnSpc>
                <a:spcPct val="150000"/>
              </a:lnSpc>
              <a:spcAft>
                <a:spcPts val="1200"/>
              </a:spcAft>
              <a:buNone/>
            </a:pPr>
            <a:r>
              <a:rPr lang="en-US" dirty="0"/>
              <a:t>Fifth level</a:t>
            </a:r>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latin typeface="Times New Roman" panose="02020603050405020304" pitchFamily="18" charset="0"/>
                <a:cs typeface="Times New Roman" panose="02020603050405020304" pitchFamily="18" charset="0"/>
              </a:defRPr>
            </a:lvl1pPr>
            <a:lvl2pPr>
              <a:defRPr lang="en-US" sz="1400" smtClean="0">
                <a:solidFill>
                  <a:schemeClr val="bg1">
                    <a:lumMod val="50000"/>
                  </a:schemeClr>
                </a:solidFill>
                <a:latin typeface="Times New Roman" panose="02020603050405020304" pitchFamily="18" charset="0"/>
                <a:cs typeface="Times New Roman" panose="02020603050405020304" pitchFamily="18" charset="0"/>
              </a:defRPr>
            </a:lvl2pPr>
            <a:lvl3pPr>
              <a:defRPr lang="en-US" sz="1200" smtClean="0">
                <a:solidFill>
                  <a:schemeClr val="bg1">
                    <a:lumMod val="50000"/>
                  </a:schemeClr>
                </a:solidFill>
                <a:latin typeface="Times New Roman" panose="02020603050405020304" pitchFamily="18" charset="0"/>
                <a:cs typeface="Times New Roman" panose="02020603050405020304" pitchFamily="18" charset="0"/>
              </a:defRPr>
            </a:lvl3pPr>
            <a:lvl4pPr>
              <a:defRPr lang="en-US" sz="1100" smtClean="0">
                <a:solidFill>
                  <a:schemeClr val="bg1">
                    <a:lumMod val="50000"/>
                  </a:schemeClr>
                </a:solidFill>
                <a:latin typeface="Times New Roman" panose="02020603050405020304" pitchFamily="18" charset="0"/>
                <a:cs typeface="Times New Roman" panose="02020603050405020304" pitchFamily="18" charset="0"/>
              </a:defRPr>
            </a:lvl4pPr>
            <a:lvl5pPr>
              <a:defRPr lang="en-US" sz="1100">
                <a:solidFill>
                  <a:schemeClr val="bg1">
                    <a:lumMod val="50000"/>
                  </a:schemeClr>
                </a:solidFill>
                <a:latin typeface="Times New Roman" panose="02020603050405020304" pitchFamily="18" charset="0"/>
                <a:cs typeface="Times New Roman" panose="02020603050405020304" pitchFamily="18" charset="0"/>
              </a:defRPr>
            </a:lvl5pPr>
          </a:lstStyle>
          <a:p>
            <a:pPr marL="0" lvl="0" indent="0">
              <a:lnSpc>
                <a:spcPct val="150000"/>
              </a:lnSpc>
              <a:spcAft>
                <a:spcPts val="1200"/>
              </a:spcAft>
              <a:buNone/>
            </a:pPr>
            <a:r>
              <a:rPr lang="en-US" dirty="0"/>
              <a:t>Click to edit Master text styles</a:t>
            </a:r>
          </a:p>
          <a:p>
            <a:pPr marL="0" lvl="1" indent="0">
              <a:lnSpc>
                <a:spcPct val="150000"/>
              </a:lnSpc>
              <a:spcAft>
                <a:spcPts val="1200"/>
              </a:spcAft>
              <a:buNone/>
            </a:pPr>
            <a:r>
              <a:rPr lang="en-US" dirty="0"/>
              <a:t>Second level</a:t>
            </a:r>
          </a:p>
          <a:p>
            <a:pPr marL="0" lvl="2" indent="0">
              <a:lnSpc>
                <a:spcPct val="150000"/>
              </a:lnSpc>
              <a:spcAft>
                <a:spcPts val="1200"/>
              </a:spcAft>
              <a:buNone/>
            </a:pPr>
            <a:r>
              <a:rPr lang="en-US" dirty="0"/>
              <a:t>Third level</a:t>
            </a:r>
          </a:p>
          <a:p>
            <a:pPr marL="0" lvl="3" indent="0">
              <a:lnSpc>
                <a:spcPct val="150000"/>
              </a:lnSpc>
              <a:spcAft>
                <a:spcPts val="1200"/>
              </a:spcAft>
              <a:buNone/>
            </a:pPr>
            <a:r>
              <a:rPr lang="en-US" dirty="0"/>
              <a:t>Fourth level</a:t>
            </a:r>
          </a:p>
          <a:p>
            <a:pPr marL="0" lvl="4" indent="0">
              <a:lnSpc>
                <a:spcPct val="150000"/>
              </a:lnSpc>
              <a:spcAft>
                <a:spcPts val="1200"/>
              </a:spcAft>
              <a:buNone/>
            </a:pPr>
            <a:r>
              <a:rPr lang="en-US" dirty="0"/>
              <a:t>Fifth level</a:t>
            </a:r>
          </a:p>
        </p:txBody>
      </p:sp>
      <p:sp>
        <p:nvSpPr>
          <p:cNvPr id="7" name="Date Placeholder 6"/>
          <p:cNvSpPr>
            <a:spLocks noGrp="1"/>
          </p:cNvSpPr>
          <p:nvPr>
            <p:ph type="dt" sz="half" idx="10"/>
          </p:nvPr>
        </p:nvSpPr>
        <p:spPr/>
        <p:txBody>
          <a:bodyPr/>
          <a:lstStyle/>
          <a:p>
            <a:fld id="{8BEEBAAA-29B5-4AF5-BC5F-7E580C29002D}" type="datetimeFigureOut">
              <a:rPr lang="en-US" smtClean="0"/>
              <a:t>21/08/2018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21/08/2018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21/08/2018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latin typeface="Times New Roman" panose="02020603050405020304" pitchFamily="18" charset="0"/>
                <a:cs typeface="Times New Roman" panose="02020603050405020304" pitchFamily="18" charset="0"/>
              </a:defRPr>
            </a:lvl1pPr>
            <a:lvl2pPr>
              <a:defRPr lang="en-US" sz="1400" smtClean="0">
                <a:solidFill>
                  <a:schemeClr val="bg1">
                    <a:lumMod val="50000"/>
                  </a:schemeClr>
                </a:solidFill>
                <a:latin typeface="Times New Roman" panose="02020603050405020304" pitchFamily="18" charset="0"/>
                <a:cs typeface="Times New Roman" panose="02020603050405020304" pitchFamily="18" charset="0"/>
              </a:defRPr>
            </a:lvl2pPr>
            <a:lvl3pPr>
              <a:defRPr lang="en-US" sz="1200" smtClean="0">
                <a:solidFill>
                  <a:schemeClr val="bg1">
                    <a:lumMod val="50000"/>
                  </a:schemeClr>
                </a:solidFill>
                <a:latin typeface="Times New Roman" panose="02020603050405020304" pitchFamily="18" charset="0"/>
                <a:cs typeface="Times New Roman" panose="02020603050405020304" pitchFamily="18" charset="0"/>
              </a:defRPr>
            </a:lvl3pPr>
            <a:lvl4pPr>
              <a:defRPr lang="en-US" sz="1100" smtClean="0">
                <a:solidFill>
                  <a:schemeClr val="bg1">
                    <a:lumMod val="50000"/>
                  </a:schemeClr>
                </a:solidFill>
                <a:latin typeface="Times New Roman" panose="02020603050405020304" pitchFamily="18" charset="0"/>
                <a:cs typeface="Times New Roman" panose="02020603050405020304" pitchFamily="18" charset="0"/>
              </a:defRPr>
            </a:lvl4pPr>
            <a:lvl5pPr>
              <a:defRPr lang="en-US" sz="1100">
                <a:solidFill>
                  <a:schemeClr val="bg1">
                    <a:lumMod val="50000"/>
                  </a:schemeClr>
                </a:solidFill>
                <a:latin typeface="Times New Roman" panose="02020603050405020304" pitchFamily="18" charset="0"/>
                <a:cs typeface="Times New Roman" panose="02020603050405020304" pitchFamily="18" charset="0"/>
              </a:defRPr>
            </a:lvl5pPr>
          </a:lstStyle>
          <a:p>
            <a:pPr marL="0" lvl="0" indent="0">
              <a:lnSpc>
                <a:spcPct val="150000"/>
              </a:lnSpc>
              <a:spcAft>
                <a:spcPts val="1200"/>
              </a:spcAft>
              <a:buNone/>
            </a:pPr>
            <a:r>
              <a:rPr lang="en-US" dirty="0"/>
              <a:t>Click to edit Master text styles</a:t>
            </a:r>
          </a:p>
          <a:p>
            <a:pPr marL="0" lvl="1" indent="0">
              <a:lnSpc>
                <a:spcPct val="150000"/>
              </a:lnSpc>
              <a:spcAft>
                <a:spcPts val="1200"/>
              </a:spcAft>
              <a:buNone/>
            </a:pPr>
            <a:r>
              <a:rPr lang="en-US" dirty="0"/>
              <a:t>Second level</a:t>
            </a:r>
          </a:p>
          <a:p>
            <a:pPr marL="0" lvl="2" indent="0">
              <a:lnSpc>
                <a:spcPct val="150000"/>
              </a:lnSpc>
              <a:spcAft>
                <a:spcPts val="1200"/>
              </a:spcAft>
              <a:buNone/>
            </a:pPr>
            <a:r>
              <a:rPr lang="en-US" dirty="0"/>
              <a:t>Third level</a:t>
            </a:r>
          </a:p>
          <a:p>
            <a:pPr marL="0" lvl="3" indent="0">
              <a:lnSpc>
                <a:spcPct val="150000"/>
              </a:lnSpc>
              <a:spcAft>
                <a:spcPts val="1200"/>
              </a:spcAft>
              <a:buNone/>
            </a:pPr>
            <a:r>
              <a:rPr lang="en-US" dirty="0"/>
              <a:t>Fourth level</a:t>
            </a:r>
          </a:p>
          <a:p>
            <a:pPr marL="0" lvl="4" indent="0">
              <a:lnSpc>
                <a:spcPct val="150000"/>
              </a:lnSpc>
              <a:spcAft>
                <a:spcPts val="1200"/>
              </a:spcAft>
              <a:buNone/>
            </a:pPr>
            <a:r>
              <a:rPr lang="en-US" dirty="0"/>
              <a:t>Fifth level</a:t>
            </a:r>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21/08/2018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1784193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21/08/2018</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ites.google.com/site/viethung92gtvt/oracl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viethung92gtvt@gmail.com"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57198" y="2801257"/>
            <a:ext cx="10749367" cy="699247"/>
          </a:xfrm>
          <a:prstGeom prst="rect">
            <a:avLst/>
          </a:prstGeom>
        </p:spPr>
        <p:txBody>
          <a:bodyPr vert="horz" lIns="91440" tIns="45720" rIns="91440" bIns="45720" rtlCol="0" anchor="b">
            <a:noAutofit/>
          </a:bodyPr>
          <a:lstStyle>
            <a:lvl1pPr algn="l" defTabSz="914400" rtl="0" eaLnBrk="1" latinLnBrk="0" hangingPunct="1">
              <a:spcBef>
                <a:spcPct val="0"/>
              </a:spcBef>
              <a:buNone/>
              <a:defRPr sz="5400" kern="1200">
                <a:solidFill>
                  <a:schemeClr val="bg1"/>
                </a:solidFill>
                <a:latin typeface="+mj-lt"/>
                <a:ea typeface="+mj-ea"/>
                <a:cs typeface="+mj-cs"/>
              </a:defRPr>
            </a:lvl1pPr>
          </a:lstStyle>
          <a:p>
            <a:pPr algn="ctr"/>
            <a:r>
              <a:rPr lang="en-US" sz="44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FORM HÓA ĐƠN</a:t>
            </a:r>
          </a:p>
        </p:txBody>
      </p:sp>
      <p:sp>
        <p:nvSpPr>
          <p:cNvPr id="6" name="Subtitle 2"/>
          <p:cNvSpPr txBox="1">
            <a:spLocks/>
          </p:cNvSpPr>
          <p:nvPr/>
        </p:nvSpPr>
        <p:spPr>
          <a:xfrm>
            <a:off x="5994400" y="4907230"/>
            <a:ext cx="6197600" cy="1747570"/>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600"/>
              </a:spcBef>
              <a:buFont typeface="Arial" panose="020B0604020202020204" pitchFamily="34" charset="0"/>
              <a:buNone/>
              <a:defRPr sz="2800" kern="1200">
                <a:solidFill>
                  <a:srgbClr val="D24726"/>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a:lnSpc>
                <a:spcPts val="2400"/>
              </a:lnSpc>
              <a:spcBef>
                <a:spcPts val="0"/>
              </a:spcBef>
            </a:pPr>
            <a:r>
              <a:rPr lang="en-US" sz="1800" b="1"/>
              <a:t>Biên soạn: Nguyễn Việt Hưng</a:t>
            </a:r>
          </a:p>
          <a:p>
            <a:pPr>
              <a:lnSpc>
                <a:spcPts val="2400"/>
              </a:lnSpc>
              <a:spcBef>
                <a:spcPts val="0"/>
              </a:spcBef>
            </a:pPr>
            <a:r>
              <a:rPr lang="en-US" sz="1800" b="1"/>
              <a:t>Bộ môn: Khoa Học Máy Tính -  Khoa Công Nghệ Thông Tin</a:t>
            </a:r>
          </a:p>
          <a:p>
            <a:pPr>
              <a:lnSpc>
                <a:spcPts val="2400"/>
              </a:lnSpc>
              <a:spcBef>
                <a:spcPts val="0"/>
              </a:spcBef>
            </a:pPr>
            <a:r>
              <a:rPr lang="en-US" sz="1800" b="1"/>
              <a:t>Trường Đại Học Giao Thông Vân Tải</a:t>
            </a:r>
          </a:p>
          <a:p>
            <a:pPr>
              <a:lnSpc>
                <a:spcPts val="2400"/>
              </a:lnSpc>
              <a:spcBef>
                <a:spcPts val="0"/>
              </a:spcBef>
            </a:pPr>
            <a:r>
              <a:rPr lang="en-US" sz="1800" b="1">
                <a:solidFill>
                  <a:schemeClr val="accent1">
                    <a:lumMod val="75000"/>
                  </a:schemeClr>
                </a:solidFill>
              </a:rPr>
              <a:t>Website: </a:t>
            </a:r>
            <a:r>
              <a:rPr lang="en-US" sz="1800" b="1">
                <a:solidFill>
                  <a:schemeClr val="accent1">
                    <a:lumMod val="75000"/>
                  </a:schemeClr>
                </a:solidFill>
                <a:hlinkClick r:id="rId3"/>
              </a:rPr>
              <a:t>https://sites.google.com/site/viethung92gtvt/oracle</a:t>
            </a:r>
            <a:endParaRPr lang="en-US" sz="1800" b="1">
              <a:solidFill>
                <a:schemeClr val="accent1">
                  <a:lumMod val="75000"/>
                </a:schemeClr>
              </a:solidFill>
            </a:endParaRPr>
          </a:p>
          <a:p>
            <a:pPr>
              <a:lnSpc>
                <a:spcPts val="2400"/>
              </a:lnSpc>
              <a:spcBef>
                <a:spcPts val="0"/>
              </a:spcBef>
            </a:pPr>
            <a:r>
              <a:rPr lang="en-US" sz="1800" b="1">
                <a:solidFill>
                  <a:schemeClr val="accent1">
                    <a:lumMod val="75000"/>
                  </a:schemeClr>
                </a:solidFill>
              </a:rPr>
              <a:t>Email: </a:t>
            </a:r>
            <a:r>
              <a:rPr lang="en-US" sz="1800" b="1">
                <a:solidFill>
                  <a:schemeClr val="accent1">
                    <a:lumMod val="75000"/>
                  </a:schemeClr>
                </a:solidFill>
                <a:hlinkClick r:id="rId4"/>
              </a:rPr>
              <a:t>viethung92gtvt@gmail.com</a:t>
            </a:r>
            <a:endParaRPr lang="en-US" sz="1800" b="1">
              <a:solidFill>
                <a:schemeClr val="accent1">
                  <a:lumMod val="75000"/>
                </a:schemeClr>
              </a:solidFill>
            </a:endParaRPr>
          </a:p>
          <a:p>
            <a:pPr>
              <a:lnSpc>
                <a:spcPts val="2400"/>
              </a:lnSpc>
              <a:spcBef>
                <a:spcPts val="0"/>
              </a:spcBef>
            </a:pPr>
            <a:endParaRPr lang="en-US" sz="1800" b="1">
              <a:solidFill>
                <a:schemeClr val="accent1">
                  <a:lumMod val="75000"/>
                </a:schemeClr>
              </a:solidFill>
            </a:endParaRPr>
          </a:p>
          <a:p>
            <a:pPr>
              <a:lnSpc>
                <a:spcPts val="2400"/>
              </a:lnSpc>
              <a:spcBef>
                <a:spcPts val="0"/>
              </a:spcBef>
            </a:pPr>
            <a:endParaRPr lang="en-US" sz="1800" b="1" dirty="0"/>
          </a:p>
        </p:txBody>
      </p:sp>
    </p:spTree>
    <p:extLst>
      <p:ext uri="{BB962C8B-B14F-4D97-AF65-F5344CB8AC3E}">
        <p14:creationId xmlns:p14="http://schemas.microsoft.com/office/powerpoint/2010/main" val="499111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Bước 3: Xử lý chi tiết Block ORDERS</a:t>
            </a:r>
          </a:p>
        </p:txBody>
      </p:sp>
      <p:sp>
        <p:nvSpPr>
          <p:cNvPr id="7" name="TextBox 6"/>
          <p:cNvSpPr txBox="1"/>
          <p:nvPr/>
        </p:nvSpPr>
        <p:spPr>
          <a:xfrm>
            <a:off x="2354824" y="6099556"/>
            <a:ext cx="6330131" cy="369332"/>
          </a:xfrm>
          <a:prstGeom prst="rect">
            <a:avLst/>
          </a:prstGeom>
          <a:noFill/>
        </p:spPr>
        <p:txBody>
          <a:bodyPr wrap="none" rtlCol="0">
            <a:spAutoFit/>
          </a:bodyPr>
          <a:lstStyle/>
          <a:p>
            <a:r>
              <a:rPr lang="en-US" b="1" i="1" dirty="0"/>
              <a:t>Trigger </a:t>
            </a:r>
            <a:r>
              <a:rPr lang="en-US" b="1" i="1" dirty="0" err="1"/>
              <a:t>tự</a:t>
            </a:r>
            <a:r>
              <a:rPr lang="en-US" b="1" i="1" dirty="0"/>
              <a:t> </a:t>
            </a:r>
            <a:r>
              <a:rPr lang="en-US" b="1" i="1" dirty="0" err="1"/>
              <a:t>động</a:t>
            </a:r>
            <a:r>
              <a:rPr lang="en-US" b="1" i="1" dirty="0"/>
              <a:t> </a:t>
            </a:r>
            <a:r>
              <a:rPr lang="en-US" b="1" i="1" dirty="0" err="1"/>
              <a:t>chèn</a:t>
            </a:r>
            <a:r>
              <a:rPr lang="en-US" b="1" i="1" dirty="0"/>
              <a:t> ID </a:t>
            </a:r>
            <a:r>
              <a:rPr lang="en-US" b="1" i="1" dirty="0" err="1"/>
              <a:t>vào</a:t>
            </a:r>
            <a:r>
              <a:rPr lang="en-US" b="1" i="1" dirty="0"/>
              <a:t> ORDER_ID </a:t>
            </a:r>
            <a:r>
              <a:rPr lang="en-US" b="1" i="1" dirty="0" err="1"/>
              <a:t>khi</a:t>
            </a:r>
            <a:r>
              <a:rPr lang="en-US" b="1" i="1" dirty="0"/>
              <a:t> </a:t>
            </a:r>
            <a:r>
              <a:rPr lang="en-US" b="1" i="1" dirty="0" err="1"/>
              <a:t>thêm</a:t>
            </a:r>
            <a:r>
              <a:rPr lang="en-US" b="1" i="1" dirty="0"/>
              <a:t> </a:t>
            </a:r>
            <a:r>
              <a:rPr lang="en-US" b="1" i="1" dirty="0" err="1"/>
              <a:t>bản</a:t>
            </a:r>
            <a:r>
              <a:rPr lang="en-US" b="1" i="1" dirty="0"/>
              <a:t> </a:t>
            </a:r>
            <a:r>
              <a:rPr lang="en-US" b="1" i="1" dirty="0" err="1"/>
              <a:t>ghi</a:t>
            </a:r>
            <a:r>
              <a:rPr lang="en-US" b="1" i="1" dirty="0"/>
              <a:t>.</a:t>
            </a:r>
          </a:p>
        </p:txBody>
      </p:sp>
      <p:sp>
        <p:nvSpPr>
          <p:cNvPr id="8" name="TextBox 7"/>
          <p:cNvSpPr txBox="1"/>
          <p:nvPr/>
        </p:nvSpPr>
        <p:spPr>
          <a:xfrm>
            <a:off x="151464" y="865051"/>
            <a:ext cx="3774367" cy="400110"/>
          </a:xfrm>
          <a:prstGeom prst="rect">
            <a:avLst/>
          </a:prstGeom>
          <a:noFill/>
        </p:spPr>
        <p:txBody>
          <a:bodyPr wrap="none" rtlCol="0">
            <a:spAutoFit/>
          </a:bodyPr>
          <a:lstStyle/>
          <a:p>
            <a:pPr marL="342900" indent="-342900">
              <a:buFont typeface="Courier New" panose="02070309020205020404" pitchFamily="49" charset="0"/>
              <a:buChar char="o"/>
            </a:pPr>
            <a:r>
              <a:rPr lang="en-US" sz="2000" b="1"/>
              <a:t>3.2. Order_ID tự động tăng</a:t>
            </a:r>
          </a:p>
        </p:txBody>
      </p:sp>
      <p:sp>
        <p:nvSpPr>
          <p:cNvPr id="10" name="TextBox 9"/>
          <p:cNvSpPr txBox="1"/>
          <p:nvPr/>
        </p:nvSpPr>
        <p:spPr>
          <a:xfrm>
            <a:off x="576171" y="1258617"/>
            <a:ext cx="10777630" cy="646331"/>
          </a:xfrm>
          <a:prstGeom prst="rect">
            <a:avLst/>
          </a:prstGeom>
          <a:noFill/>
        </p:spPr>
        <p:txBody>
          <a:bodyPr wrap="square" rtlCol="0">
            <a:spAutoFit/>
          </a:bodyPr>
          <a:lstStyle/>
          <a:p>
            <a:r>
              <a:rPr lang="en-US" dirty="0"/>
              <a:t>- </a:t>
            </a:r>
            <a:r>
              <a:rPr lang="en-US" dirty="0" err="1"/>
              <a:t>Tạo</a:t>
            </a:r>
            <a:r>
              <a:rPr lang="en-US" dirty="0"/>
              <a:t> trigger WHEN-NEW-RECORD-INSTANCE </a:t>
            </a:r>
            <a:r>
              <a:rPr lang="en-US" dirty="0" err="1"/>
              <a:t>trong</a:t>
            </a:r>
            <a:r>
              <a:rPr lang="en-US" dirty="0"/>
              <a:t> block ORDERS </a:t>
            </a:r>
            <a:r>
              <a:rPr lang="en-US" dirty="0" err="1"/>
              <a:t>để</a:t>
            </a:r>
            <a:r>
              <a:rPr lang="en-US" dirty="0"/>
              <a:t> </a:t>
            </a:r>
            <a:r>
              <a:rPr lang="en-US" dirty="0" err="1"/>
              <a:t>mỗi</a:t>
            </a:r>
            <a:r>
              <a:rPr lang="en-US" dirty="0"/>
              <a:t> </a:t>
            </a:r>
            <a:r>
              <a:rPr lang="en-US" dirty="0" err="1"/>
              <a:t>khi</a:t>
            </a:r>
            <a:r>
              <a:rPr lang="en-US" dirty="0"/>
              <a:t> </a:t>
            </a:r>
            <a:r>
              <a:rPr lang="en-US" dirty="0" err="1"/>
              <a:t>thêm</a:t>
            </a:r>
            <a:r>
              <a:rPr lang="en-US" dirty="0"/>
              <a:t> </a:t>
            </a:r>
            <a:r>
              <a:rPr lang="en-US" dirty="0" err="1"/>
              <a:t>mới</a:t>
            </a:r>
            <a:r>
              <a:rPr lang="en-US" dirty="0"/>
              <a:t> 1 </a:t>
            </a:r>
            <a:r>
              <a:rPr lang="en-US" dirty="0" err="1"/>
              <a:t>bản</a:t>
            </a:r>
            <a:r>
              <a:rPr lang="en-US" dirty="0"/>
              <a:t> </a:t>
            </a:r>
            <a:r>
              <a:rPr lang="en-US" dirty="0" err="1"/>
              <a:t>ghi</a:t>
            </a:r>
            <a:r>
              <a:rPr lang="en-US" dirty="0"/>
              <a:t> </a:t>
            </a:r>
            <a:r>
              <a:rPr lang="en-US" dirty="0" err="1"/>
              <a:t>thì</a:t>
            </a:r>
            <a:r>
              <a:rPr lang="en-US" dirty="0"/>
              <a:t> </a:t>
            </a:r>
            <a:r>
              <a:rPr lang="en-US" dirty="0" err="1"/>
              <a:t>tự</a:t>
            </a:r>
            <a:r>
              <a:rPr lang="en-US" dirty="0"/>
              <a:t> </a:t>
            </a:r>
            <a:r>
              <a:rPr lang="en-US" dirty="0" err="1"/>
              <a:t>động</a:t>
            </a:r>
            <a:r>
              <a:rPr lang="en-US" dirty="0"/>
              <a:t> ID </a:t>
            </a:r>
            <a:r>
              <a:rPr lang="en-US" dirty="0" err="1"/>
              <a:t>tăng</a:t>
            </a:r>
            <a:r>
              <a:rPr lang="en-US" dirty="0"/>
              <a:t> </a:t>
            </a:r>
            <a:r>
              <a:rPr lang="en-US" dirty="0" err="1"/>
              <a:t>lên</a:t>
            </a:r>
            <a:r>
              <a:rPr lang="en-US" dirty="0"/>
              <a:t>.</a:t>
            </a:r>
          </a:p>
        </p:txBody>
      </p:sp>
      <p:pic>
        <p:nvPicPr>
          <p:cNvPr id="5" name="Picture 4"/>
          <p:cNvPicPr>
            <a:picLocks noChangeAspect="1"/>
          </p:cNvPicPr>
          <p:nvPr/>
        </p:nvPicPr>
        <p:blipFill>
          <a:blip r:embed="rId2"/>
          <a:stretch>
            <a:fillRect/>
          </a:stretch>
        </p:blipFill>
        <p:spPr>
          <a:xfrm>
            <a:off x="576171" y="2043252"/>
            <a:ext cx="11383600" cy="3662320"/>
          </a:xfrm>
          <a:prstGeom prst="rect">
            <a:avLst/>
          </a:prstGeom>
        </p:spPr>
      </p:pic>
    </p:spTree>
    <p:extLst>
      <p:ext uri="{BB962C8B-B14F-4D97-AF65-F5344CB8AC3E}">
        <p14:creationId xmlns:p14="http://schemas.microsoft.com/office/powerpoint/2010/main" val="376936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Bước 3: Xử lý chi tiết Block ORDERS</a:t>
            </a:r>
          </a:p>
        </p:txBody>
      </p:sp>
      <p:sp>
        <p:nvSpPr>
          <p:cNvPr id="7" name="TextBox 6"/>
          <p:cNvSpPr txBox="1"/>
          <p:nvPr/>
        </p:nvSpPr>
        <p:spPr>
          <a:xfrm>
            <a:off x="3428881" y="6170274"/>
            <a:ext cx="3910045" cy="369332"/>
          </a:xfrm>
          <a:prstGeom prst="rect">
            <a:avLst/>
          </a:prstGeom>
          <a:noFill/>
        </p:spPr>
        <p:txBody>
          <a:bodyPr wrap="none" rtlCol="0">
            <a:spAutoFit/>
          </a:bodyPr>
          <a:lstStyle/>
          <a:p>
            <a:r>
              <a:rPr lang="en-US" b="1" i="1"/>
              <a:t>Thay đổi thuộc tính của ORDER_ID</a:t>
            </a:r>
          </a:p>
        </p:txBody>
      </p:sp>
      <p:sp>
        <p:nvSpPr>
          <p:cNvPr id="8" name="TextBox 7"/>
          <p:cNvSpPr txBox="1"/>
          <p:nvPr/>
        </p:nvSpPr>
        <p:spPr>
          <a:xfrm>
            <a:off x="256857" y="802063"/>
            <a:ext cx="3774367" cy="400110"/>
          </a:xfrm>
          <a:prstGeom prst="rect">
            <a:avLst/>
          </a:prstGeom>
          <a:noFill/>
        </p:spPr>
        <p:txBody>
          <a:bodyPr wrap="none" rtlCol="0">
            <a:spAutoFit/>
          </a:bodyPr>
          <a:lstStyle/>
          <a:p>
            <a:pPr marL="342900" indent="-342900">
              <a:buFont typeface="Courier New" panose="02070309020205020404" pitchFamily="49" charset="0"/>
              <a:buChar char="o"/>
            </a:pPr>
            <a:r>
              <a:rPr lang="en-US" sz="2000" b="1"/>
              <a:t>3.2. Order_ID tự động tăng</a:t>
            </a:r>
          </a:p>
        </p:txBody>
      </p:sp>
      <p:sp>
        <p:nvSpPr>
          <p:cNvPr id="10" name="TextBox 9"/>
          <p:cNvSpPr txBox="1"/>
          <p:nvPr/>
        </p:nvSpPr>
        <p:spPr>
          <a:xfrm>
            <a:off x="576171" y="1275366"/>
            <a:ext cx="10777630" cy="369332"/>
          </a:xfrm>
          <a:prstGeom prst="rect">
            <a:avLst/>
          </a:prstGeom>
          <a:noFill/>
        </p:spPr>
        <p:txBody>
          <a:bodyPr wrap="square" rtlCol="0">
            <a:spAutoFit/>
          </a:bodyPr>
          <a:lstStyle/>
          <a:p>
            <a:r>
              <a:rPr lang="en-US"/>
              <a:t>- Thay đổi thuộc tính Item Type của ORDER_ID thành Display Item để không cho phép chỉnh sửa.</a:t>
            </a:r>
          </a:p>
        </p:txBody>
      </p:sp>
      <p:pic>
        <p:nvPicPr>
          <p:cNvPr id="4" name="Picture 3"/>
          <p:cNvPicPr>
            <a:picLocks noChangeAspect="1"/>
          </p:cNvPicPr>
          <p:nvPr/>
        </p:nvPicPr>
        <p:blipFill>
          <a:blip r:embed="rId2"/>
          <a:stretch>
            <a:fillRect/>
          </a:stretch>
        </p:blipFill>
        <p:spPr>
          <a:xfrm>
            <a:off x="999782" y="1882834"/>
            <a:ext cx="9354235" cy="3806767"/>
          </a:xfrm>
          <a:prstGeom prst="rect">
            <a:avLst/>
          </a:prstGeom>
        </p:spPr>
      </p:pic>
    </p:spTree>
    <p:extLst>
      <p:ext uri="{BB962C8B-B14F-4D97-AF65-F5344CB8AC3E}">
        <p14:creationId xmlns:p14="http://schemas.microsoft.com/office/powerpoint/2010/main" val="2607709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Bước 3: Xử lý chi tiết Block ORDERS</a:t>
            </a:r>
          </a:p>
        </p:txBody>
      </p:sp>
      <p:sp>
        <p:nvSpPr>
          <p:cNvPr id="7" name="TextBox 6"/>
          <p:cNvSpPr txBox="1"/>
          <p:nvPr/>
        </p:nvSpPr>
        <p:spPr>
          <a:xfrm>
            <a:off x="3572373" y="5983744"/>
            <a:ext cx="5044843" cy="646331"/>
          </a:xfrm>
          <a:prstGeom prst="rect">
            <a:avLst/>
          </a:prstGeom>
          <a:noFill/>
        </p:spPr>
        <p:txBody>
          <a:bodyPr wrap="none" rtlCol="0">
            <a:spAutoFit/>
          </a:bodyPr>
          <a:lstStyle/>
          <a:p>
            <a:pPr algn="ctr"/>
            <a:r>
              <a:rPr lang="en-US" b="1" i="1" dirty="0"/>
              <a:t>Trigger KEY-CRECEC </a:t>
            </a:r>
            <a:r>
              <a:rPr lang="en-US" b="1" i="1" dirty="0" err="1"/>
              <a:t>để</a:t>
            </a:r>
            <a:r>
              <a:rPr lang="en-US" b="1" i="1" dirty="0"/>
              <a:t> </a:t>
            </a:r>
            <a:r>
              <a:rPr lang="en-US" b="1" i="1" dirty="0" err="1"/>
              <a:t>xử</a:t>
            </a:r>
            <a:r>
              <a:rPr lang="en-US" b="1" i="1" dirty="0"/>
              <a:t> </a:t>
            </a:r>
            <a:r>
              <a:rPr lang="en-US" b="1" i="1" dirty="0" err="1"/>
              <a:t>lý</a:t>
            </a:r>
            <a:r>
              <a:rPr lang="en-US" b="1" i="1" dirty="0"/>
              <a:t> ID </a:t>
            </a:r>
            <a:r>
              <a:rPr lang="en-US" b="1" i="1" dirty="0" err="1"/>
              <a:t>tự</a:t>
            </a:r>
            <a:r>
              <a:rPr lang="en-US" b="1" i="1" dirty="0"/>
              <a:t> </a:t>
            </a:r>
            <a:r>
              <a:rPr lang="en-US" b="1" i="1" dirty="0" err="1"/>
              <a:t>động</a:t>
            </a:r>
            <a:r>
              <a:rPr lang="en-US" b="1" i="1" dirty="0"/>
              <a:t> </a:t>
            </a:r>
            <a:r>
              <a:rPr lang="en-US" b="1" i="1" dirty="0" err="1"/>
              <a:t>tăng</a:t>
            </a:r>
            <a:endParaRPr lang="en-US" b="1" i="1" dirty="0"/>
          </a:p>
          <a:p>
            <a:pPr algn="ctr"/>
            <a:r>
              <a:rPr lang="en-US" b="1" i="1" dirty="0" err="1"/>
              <a:t>và</a:t>
            </a:r>
            <a:r>
              <a:rPr lang="en-US" b="1" i="1" dirty="0"/>
              <a:t> </a:t>
            </a:r>
            <a:r>
              <a:rPr lang="en-US" b="1" i="1" dirty="0" err="1"/>
              <a:t>lấy</a:t>
            </a:r>
            <a:r>
              <a:rPr lang="en-US" b="1" i="1" dirty="0"/>
              <a:t> </a:t>
            </a:r>
            <a:r>
              <a:rPr lang="en-US" b="1" i="1" dirty="0" err="1"/>
              <a:t>ngày</a:t>
            </a:r>
            <a:r>
              <a:rPr lang="en-US" b="1" i="1" dirty="0"/>
              <a:t> </a:t>
            </a:r>
            <a:r>
              <a:rPr lang="en-US" b="1" i="1" dirty="0" err="1"/>
              <a:t>hiện</a:t>
            </a:r>
            <a:r>
              <a:rPr lang="en-US" b="1" i="1" dirty="0"/>
              <a:t> </a:t>
            </a:r>
            <a:r>
              <a:rPr lang="en-US" b="1" i="1" dirty="0" err="1"/>
              <a:t>tại</a:t>
            </a:r>
            <a:r>
              <a:rPr lang="en-US" b="1" i="1" dirty="0"/>
              <a:t> </a:t>
            </a:r>
            <a:r>
              <a:rPr lang="en-US" b="1" i="1" dirty="0" err="1"/>
              <a:t>cho</a:t>
            </a:r>
            <a:r>
              <a:rPr lang="en-US" b="1" i="1" dirty="0"/>
              <a:t> ORDER_DATE</a:t>
            </a:r>
          </a:p>
        </p:txBody>
      </p:sp>
      <p:sp>
        <p:nvSpPr>
          <p:cNvPr id="8" name="TextBox 7"/>
          <p:cNvSpPr txBox="1"/>
          <p:nvPr/>
        </p:nvSpPr>
        <p:spPr>
          <a:xfrm>
            <a:off x="289351" y="907326"/>
            <a:ext cx="4811574" cy="400110"/>
          </a:xfrm>
          <a:prstGeom prst="rect">
            <a:avLst/>
          </a:prstGeom>
          <a:noFill/>
        </p:spPr>
        <p:txBody>
          <a:bodyPr wrap="none" rtlCol="0">
            <a:spAutoFit/>
          </a:bodyPr>
          <a:lstStyle/>
          <a:p>
            <a:pPr marL="342900" indent="-342900">
              <a:buFont typeface="Courier New" panose="02070309020205020404" pitchFamily="49" charset="0"/>
              <a:buChar char="o"/>
            </a:pPr>
            <a:r>
              <a:rPr lang="en-US" sz="2000" b="1" dirty="0"/>
              <a:t>3.3. </a:t>
            </a:r>
            <a:r>
              <a:rPr lang="en-US" sz="2000" b="1" dirty="0" err="1"/>
              <a:t>Ngày</a:t>
            </a:r>
            <a:r>
              <a:rPr lang="en-US" sz="2000" b="1" dirty="0"/>
              <a:t> </a:t>
            </a:r>
            <a:r>
              <a:rPr lang="en-US" sz="2000" b="1" dirty="0" err="1"/>
              <a:t>hiện</a:t>
            </a:r>
            <a:r>
              <a:rPr lang="en-US" sz="2000" b="1" dirty="0"/>
              <a:t> </a:t>
            </a:r>
            <a:r>
              <a:rPr lang="en-US" sz="2000" b="1" dirty="0" err="1"/>
              <a:t>tại</a:t>
            </a:r>
            <a:r>
              <a:rPr lang="en-US" sz="2000" b="1" dirty="0"/>
              <a:t> </a:t>
            </a:r>
            <a:r>
              <a:rPr lang="en-US" sz="2000" b="1" dirty="0" err="1"/>
              <a:t>cho</a:t>
            </a:r>
            <a:r>
              <a:rPr lang="en-US" sz="2000" b="1" dirty="0"/>
              <a:t> ORDER_DATE</a:t>
            </a:r>
          </a:p>
        </p:txBody>
      </p:sp>
      <p:sp>
        <p:nvSpPr>
          <p:cNvPr id="10" name="TextBox 9"/>
          <p:cNvSpPr txBox="1"/>
          <p:nvPr/>
        </p:nvSpPr>
        <p:spPr>
          <a:xfrm>
            <a:off x="576171" y="1411947"/>
            <a:ext cx="10777630" cy="646331"/>
          </a:xfrm>
          <a:prstGeom prst="rect">
            <a:avLst/>
          </a:prstGeom>
          <a:noFill/>
        </p:spPr>
        <p:txBody>
          <a:bodyPr wrap="square" rtlCol="0">
            <a:spAutoFit/>
          </a:bodyPr>
          <a:lstStyle/>
          <a:p>
            <a:r>
              <a:rPr lang="en-US" dirty="0"/>
              <a:t>- </a:t>
            </a:r>
            <a:r>
              <a:rPr lang="en-US" dirty="0" err="1"/>
              <a:t>Lấy</a:t>
            </a:r>
            <a:r>
              <a:rPr lang="en-US" dirty="0"/>
              <a:t> </a:t>
            </a:r>
            <a:r>
              <a:rPr lang="en-US" dirty="0" err="1"/>
              <a:t>ngày</a:t>
            </a:r>
            <a:r>
              <a:rPr lang="en-US" dirty="0"/>
              <a:t> </a:t>
            </a:r>
            <a:r>
              <a:rPr lang="en-US" dirty="0" err="1"/>
              <a:t>hiện</a:t>
            </a:r>
            <a:r>
              <a:rPr lang="en-US" dirty="0"/>
              <a:t> </a:t>
            </a:r>
            <a:r>
              <a:rPr lang="en-US" dirty="0" err="1"/>
              <a:t>tại</a:t>
            </a:r>
            <a:r>
              <a:rPr lang="en-US" dirty="0"/>
              <a:t> </a:t>
            </a:r>
            <a:r>
              <a:rPr lang="en-US" dirty="0" err="1"/>
              <a:t>cho</a:t>
            </a:r>
            <a:r>
              <a:rPr lang="en-US" dirty="0"/>
              <a:t> Item ORDER_DATE </a:t>
            </a:r>
            <a:r>
              <a:rPr lang="en-US" dirty="0" err="1"/>
              <a:t>bằng</a:t>
            </a:r>
            <a:r>
              <a:rPr lang="en-US" dirty="0"/>
              <a:t> </a:t>
            </a:r>
            <a:r>
              <a:rPr lang="en-US" dirty="0" err="1"/>
              <a:t>cách</a:t>
            </a:r>
            <a:r>
              <a:rPr lang="en-US" dirty="0"/>
              <a:t> </a:t>
            </a:r>
            <a:r>
              <a:rPr lang="en-US" dirty="0" err="1"/>
              <a:t>bổ</a:t>
            </a:r>
            <a:r>
              <a:rPr lang="en-US" dirty="0"/>
              <a:t> sung </a:t>
            </a:r>
            <a:r>
              <a:rPr lang="en-US" dirty="0" err="1"/>
              <a:t>câu</a:t>
            </a:r>
            <a:r>
              <a:rPr lang="en-US" dirty="0"/>
              <a:t> </a:t>
            </a:r>
            <a:r>
              <a:rPr lang="en-US" dirty="0" err="1"/>
              <a:t>lệnh</a:t>
            </a:r>
            <a:r>
              <a:rPr lang="en-US" dirty="0"/>
              <a:t> </a:t>
            </a:r>
            <a:r>
              <a:rPr lang="en-US" dirty="0" err="1"/>
              <a:t>gán</a:t>
            </a:r>
            <a:r>
              <a:rPr lang="en-US" dirty="0"/>
              <a:t> </a:t>
            </a:r>
            <a:r>
              <a:rPr lang="en-US" dirty="0" err="1"/>
              <a:t>ngày</a:t>
            </a:r>
            <a:r>
              <a:rPr lang="en-US" dirty="0"/>
              <a:t> </a:t>
            </a:r>
            <a:r>
              <a:rPr lang="en-US" dirty="0" err="1"/>
              <a:t>vào</a:t>
            </a:r>
            <a:r>
              <a:rPr lang="en-US" dirty="0"/>
              <a:t> trigger KEY_CREREC </a:t>
            </a:r>
            <a:r>
              <a:rPr lang="en-US" dirty="0" err="1"/>
              <a:t>như</a:t>
            </a:r>
            <a:r>
              <a:rPr lang="en-US" dirty="0"/>
              <a:t> </a:t>
            </a:r>
            <a:r>
              <a:rPr lang="en-US" dirty="0" err="1"/>
              <a:t>hình</a:t>
            </a:r>
            <a:r>
              <a:rPr lang="en-US" dirty="0"/>
              <a:t> </a:t>
            </a:r>
            <a:r>
              <a:rPr lang="en-US" dirty="0" err="1"/>
              <a:t>dưới</a:t>
            </a:r>
            <a:r>
              <a:rPr lang="en-US" dirty="0"/>
              <a:t>.</a:t>
            </a:r>
          </a:p>
        </p:txBody>
      </p:sp>
      <p:pic>
        <p:nvPicPr>
          <p:cNvPr id="3" name="Picture 2"/>
          <p:cNvPicPr>
            <a:picLocks noChangeAspect="1"/>
          </p:cNvPicPr>
          <p:nvPr/>
        </p:nvPicPr>
        <p:blipFill>
          <a:blip r:embed="rId2"/>
          <a:stretch>
            <a:fillRect/>
          </a:stretch>
        </p:blipFill>
        <p:spPr>
          <a:xfrm>
            <a:off x="576171" y="2417828"/>
            <a:ext cx="11126898" cy="3440121"/>
          </a:xfrm>
          <a:prstGeom prst="rect">
            <a:avLst/>
          </a:prstGeom>
        </p:spPr>
      </p:pic>
    </p:spTree>
    <p:extLst>
      <p:ext uri="{BB962C8B-B14F-4D97-AF65-F5344CB8AC3E}">
        <p14:creationId xmlns:p14="http://schemas.microsoft.com/office/powerpoint/2010/main" val="3695083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Bước 3: Xử lý chi tiết Block ORDERS</a:t>
            </a:r>
          </a:p>
        </p:txBody>
      </p:sp>
      <p:sp>
        <p:nvSpPr>
          <p:cNvPr id="7" name="TextBox 6"/>
          <p:cNvSpPr txBox="1"/>
          <p:nvPr/>
        </p:nvSpPr>
        <p:spPr>
          <a:xfrm>
            <a:off x="1197011" y="5627699"/>
            <a:ext cx="9658413" cy="369332"/>
          </a:xfrm>
          <a:prstGeom prst="rect">
            <a:avLst/>
          </a:prstGeom>
          <a:noFill/>
        </p:spPr>
        <p:txBody>
          <a:bodyPr wrap="none" rtlCol="0">
            <a:spAutoFit/>
          </a:bodyPr>
          <a:lstStyle/>
          <a:p>
            <a:pPr marL="285750" indent="-285750">
              <a:buFontTx/>
              <a:buChar char="-"/>
            </a:pPr>
            <a:r>
              <a:rPr lang="en-US" b="1" i="1" dirty="0"/>
              <a:t>Trigger WHEN-MOUSE-DOUBLECLICK </a:t>
            </a:r>
            <a:r>
              <a:rPr lang="en-US" b="1" i="1" dirty="0" err="1"/>
              <a:t>để</a:t>
            </a:r>
            <a:r>
              <a:rPr lang="en-US" b="1" i="1" dirty="0"/>
              <a:t> </a:t>
            </a:r>
            <a:r>
              <a:rPr lang="en-US" b="1" i="1" dirty="0" err="1"/>
              <a:t>tạo</a:t>
            </a:r>
            <a:r>
              <a:rPr lang="en-US" b="1" i="1" dirty="0"/>
              <a:t> </a:t>
            </a:r>
            <a:r>
              <a:rPr lang="en-US" b="1" i="1" dirty="0" err="1"/>
              <a:t>chọn</a:t>
            </a:r>
            <a:r>
              <a:rPr lang="en-US" b="1" i="1" dirty="0"/>
              <a:t> </a:t>
            </a:r>
            <a:r>
              <a:rPr lang="en-US" b="1" i="1" dirty="0" err="1"/>
              <a:t>lịch</a:t>
            </a:r>
            <a:r>
              <a:rPr lang="en-US" b="1" i="1" dirty="0"/>
              <a:t> </a:t>
            </a:r>
            <a:r>
              <a:rPr lang="en-US" b="1" i="1" dirty="0" err="1"/>
              <a:t>khi</a:t>
            </a:r>
            <a:r>
              <a:rPr lang="en-US" b="1" i="1" dirty="0"/>
              <a:t> click </a:t>
            </a:r>
            <a:r>
              <a:rPr lang="en-US" b="1" i="1" dirty="0" err="1"/>
              <a:t>đúp</a:t>
            </a:r>
            <a:r>
              <a:rPr lang="en-US" b="1" i="1" dirty="0"/>
              <a:t> </a:t>
            </a:r>
            <a:r>
              <a:rPr lang="en-US" b="1" i="1" dirty="0" err="1"/>
              <a:t>vào</a:t>
            </a:r>
            <a:r>
              <a:rPr lang="en-US" b="1" i="1" dirty="0"/>
              <a:t> ORDER DATE</a:t>
            </a:r>
          </a:p>
        </p:txBody>
      </p:sp>
      <p:sp>
        <p:nvSpPr>
          <p:cNvPr id="8" name="TextBox 7"/>
          <p:cNvSpPr txBox="1"/>
          <p:nvPr/>
        </p:nvSpPr>
        <p:spPr>
          <a:xfrm>
            <a:off x="289351" y="907326"/>
            <a:ext cx="7691465" cy="400110"/>
          </a:xfrm>
          <a:prstGeom prst="rect">
            <a:avLst/>
          </a:prstGeom>
          <a:noFill/>
        </p:spPr>
        <p:txBody>
          <a:bodyPr wrap="none" rtlCol="0">
            <a:spAutoFit/>
          </a:bodyPr>
          <a:lstStyle/>
          <a:p>
            <a:pPr marL="342900" indent="-342900">
              <a:buFont typeface="Courier New" panose="02070309020205020404" pitchFamily="49" charset="0"/>
              <a:buChar char="o"/>
            </a:pPr>
            <a:r>
              <a:rPr lang="en-US" sz="2000" b="1" dirty="0"/>
              <a:t>3.4. </a:t>
            </a:r>
            <a:r>
              <a:rPr lang="en-US" sz="2000" b="1" dirty="0" err="1"/>
              <a:t>Tạo</a:t>
            </a:r>
            <a:r>
              <a:rPr lang="en-US" sz="2000" b="1" dirty="0"/>
              <a:t> Calendar </a:t>
            </a:r>
            <a:r>
              <a:rPr lang="en-US" sz="2000" b="1" dirty="0" err="1"/>
              <a:t>chọn</a:t>
            </a:r>
            <a:r>
              <a:rPr lang="en-US" sz="2000" b="1" dirty="0"/>
              <a:t> </a:t>
            </a:r>
            <a:r>
              <a:rPr lang="en-US" sz="2000" b="1" dirty="0" err="1"/>
              <a:t>ngày</a:t>
            </a:r>
            <a:r>
              <a:rPr lang="en-US" sz="2000" b="1" dirty="0"/>
              <a:t> </a:t>
            </a:r>
            <a:r>
              <a:rPr lang="en-US" sz="2000" b="1" dirty="0" err="1"/>
              <a:t>khi</a:t>
            </a:r>
            <a:r>
              <a:rPr lang="en-US" sz="2000" b="1" dirty="0"/>
              <a:t> click </a:t>
            </a:r>
            <a:r>
              <a:rPr lang="en-US" sz="2000" b="1" dirty="0" err="1"/>
              <a:t>đúp</a:t>
            </a:r>
            <a:r>
              <a:rPr lang="en-US" sz="2000" b="1" dirty="0"/>
              <a:t> </a:t>
            </a:r>
            <a:r>
              <a:rPr lang="en-US" sz="2000" b="1" dirty="0" err="1"/>
              <a:t>vào</a:t>
            </a:r>
            <a:r>
              <a:rPr lang="en-US" sz="2000" b="1" dirty="0"/>
              <a:t> ORDER_DATE</a:t>
            </a:r>
          </a:p>
        </p:txBody>
      </p:sp>
      <p:sp>
        <p:nvSpPr>
          <p:cNvPr id="10" name="TextBox 9"/>
          <p:cNvSpPr txBox="1"/>
          <p:nvPr/>
        </p:nvSpPr>
        <p:spPr>
          <a:xfrm>
            <a:off x="576171" y="1411947"/>
            <a:ext cx="10777630" cy="646331"/>
          </a:xfrm>
          <a:prstGeom prst="rect">
            <a:avLst/>
          </a:prstGeom>
          <a:noFill/>
        </p:spPr>
        <p:txBody>
          <a:bodyPr wrap="square" rtlCol="0">
            <a:spAutoFit/>
          </a:bodyPr>
          <a:lstStyle/>
          <a:p>
            <a:pPr marL="285750" indent="-285750">
              <a:buFontTx/>
              <a:buChar char="-"/>
            </a:pPr>
            <a:r>
              <a:rPr lang="en-US" dirty="0" err="1"/>
              <a:t>Các</a:t>
            </a:r>
            <a:r>
              <a:rPr lang="en-US" dirty="0"/>
              <a:t> </a:t>
            </a:r>
            <a:r>
              <a:rPr lang="en-US" dirty="0" err="1"/>
              <a:t>bước</a:t>
            </a:r>
            <a:r>
              <a:rPr lang="en-US" dirty="0"/>
              <a:t> </a:t>
            </a:r>
            <a:r>
              <a:rPr lang="en-US" dirty="0" err="1"/>
              <a:t>tạo</a:t>
            </a:r>
            <a:r>
              <a:rPr lang="en-US" dirty="0"/>
              <a:t> calendar </a:t>
            </a:r>
            <a:r>
              <a:rPr lang="en-US" dirty="0" err="1"/>
              <a:t>như</a:t>
            </a:r>
            <a:r>
              <a:rPr lang="en-US" dirty="0"/>
              <a:t> </a:t>
            </a:r>
            <a:r>
              <a:rPr lang="en-US" dirty="0" err="1"/>
              <a:t>đã</a:t>
            </a:r>
            <a:r>
              <a:rPr lang="en-US" dirty="0"/>
              <a:t> </a:t>
            </a:r>
            <a:r>
              <a:rPr lang="en-US" dirty="0" err="1"/>
              <a:t>học</a:t>
            </a:r>
            <a:r>
              <a:rPr lang="en-US" dirty="0"/>
              <a:t> ở </a:t>
            </a:r>
            <a:r>
              <a:rPr lang="en-US" dirty="0" err="1"/>
              <a:t>bài</a:t>
            </a:r>
            <a:r>
              <a:rPr lang="en-US" dirty="0"/>
              <a:t> </a:t>
            </a:r>
            <a:r>
              <a:rPr lang="en-US" dirty="0" err="1"/>
              <a:t>trước</a:t>
            </a:r>
            <a:r>
              <a:rPr lang="en-US" dirty="0"/>
              <a:t>.</a:t>
            </a:r>
          </a:p>
          <a:p>
            <a:pPr marL="285750" indent="-285750">
              <a:buFontTx/>
              <a:buChar char="-"/>
            </a:pPr>
            <a:r>
              <a:rPr lang="en-US" dirty="0" err="1"/>
              <a:t>Tạo</a:t>
            </a:r>
            <a:r>
              <a:rPr lang="en-US" dirty="0"/>
              <a:t> trigger WHEN-MOUSE-DOUBLECLICK</a:t>
            </a:r>
          </a:p>
        </p:txBody>
      </p:sp>
      <p:pic>
        <p:nvPicPr>
          <p:cNvPr id="5" name="Picture 4"/>
          <p:cNvPicPr>
            <a:picLocks noChangeAspect="1"/>
          </p:cNvPicPr>
          <p:nvPr/>
        </p:nvPicPr>
        <p:blipFill>
          <a:blip r:embed="rId2"/>
          <a:stretch>
            <a:fillRect/>
          </a:stretch>
        </p:blipFill>
        <p:spPr>
          <a:xfrm>
            <a:off x="994228" y="2307932"/>
            <a:ext cx="10063980" cy="3070113"/>
          </a:xfrm>
          <a:prstGeom prst="rect">
            <a:avLst/>
          </a:prstGeom>
        </p:spPr>
      </p:pic>
    </p:spTree>
    <p:extLst>
      <p:ext uri="{BB962C8B-B14F-4D97-AF65-F5344CB8AC3E}">
        <p14:creationId xmlns:p14="http://schemas.microsoft.com/office/powerpoint/2010/main" val="3145918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Bước 3: Xử lý chi tiết Block ORDERS</a:t>
            </a:r>
          </a:p>
        </p:txBody>
      </p:sp>
      <p:sp>
        <p:nvSpPr>
          <p:cNvPr id="8" name="TextBox 7"/>
          <p:cNvSpPr txBox="1"/>
          <p:nvPr/>
        </p:nvSpPr>
        <p:spPr>
          <a:xfrm>
            <a:off x="289351" y="870353"/>
            <a:ext cx="6969024" cy="400110"/>
          </a:xfrm>
          <a:prstGeom prst="rect">
            <a:avLst/>
          </a:prstGeom>
          <a:noFill/>
        </p:spPr>
        <p:txBody>
          <a:bodyPr wrap="none" rtlCol="0">
            <a:spAutoFit/>
          </a:bodyPr>
          <a:lstStyle/>
          <a:p>
            <a:pPr marL="342900" indent="-342900">
              <a:buFont typeface="Courier New" panose="02070309020205020404" pitchFamily="49" charset="0"/>
              <a:buChar char="o"/>
            </a:pPr>
            <a:r>
              <a:rPr lang="en-US" sz="2000" b="1" dirty="0"/>
              <a:t>3.5. </a:t>
            </a:r>
            <a:r>
              <a:rPr lang="en-US" sz="2000" b="1" dirty="0" err="1"/>
              <a:t>Bổ</a:t>
            </a:r>
            <a:r>
              <a:rPr lang="en-US" sz="2000" b="1" dirty="0"/>
              <a:t> </a:t>
            </a:r>
            <a:r>
              <a:rPr lang="en-US" sz="2000" b="1" dirty="0" err="1"/>
              <a:t>xung</a:t>
            </a:r>
            <a:r>
              <a:rPr lang="en-US" sz="2000" b="1" dirty="0"/>
              <a:t> </a:t>
            </a:r>
            <a:r>
              <a:rPr lang="en-US" sz="2000" b="1" dirty="0" err="1"/>
              <a:t>tên</a:t>
            </a:r>
            <a:r>
              <a:rPr lang="en-US" sz="2000" b="1" dirty="0"/>
              <a:t> </a:t>
            </a:r>
            <a:r>
              <a:rPr lang="en-US" sz="2000" b="1" dirty="0" err="1"/>
              <a:t>khách</a:t>
            </a:r>
            <a:r>
              <a:rPr lang="en-US" sz="2000" b="1" dirty="0"/>
              <a:t> </a:t>
            </a:r>
            <a:r>
              <a:rPr lang="en-US" sz="2000" b="1" dirty="0" err="1"/>
              <a:t>hàng</a:t>
            </a:r>
            <a:r>
              <a:rPr lang="en-US" sz="2000" b="1" dirty="0"/>
              <a:t>, </a:t>
            </a:r>
            <a:r>
              <a:rPr lang="en-US" sz="2000" b="1" dirty="0" err="1"/>
              <a:t>tên</a:t>
            </a:r>
            <a:r>
              <a:rPr lang="en-US" sz="2000" b="1" dirty="0"/>
              <a:t> </a:t>
            </a:r>
            <a:r>
              <a:rPr lang="en-US" sz="2000" b="1" dirty="0" err="1"/>
              <a:t>nhân</a:t>
            </a:r>
            <a:r>
              <a:rPr lang="en-US" sz="2000" b="1" dirty="0"/>
              <a:t> </a:t>
            </a:r>
            <a:r>
              <a:rPr lang="en-US" sz="2000" b="1" dirty="0" err="1"/>
              <a:t>viên</a:t>
            </a:r>
            <a:r>
              <a:rPr lang="en-US" sz="2000" b="1" dirty="0"/>
              <a:t> </a:t>
            </a:r>
            <a:r>
              <a:rPr lang="en-US" sz="2000" b="1" dirty="0" err="1"/>
              <a:t>vào</a:t>
            </a:r>
            <a:r>
              <a:rPr lang="en-US" sz="2000" b="1" dirty="0"/>
              <a:t> block</a:t>
            </a:r>
          </a:p>
        </p:txBody>
      </p:sp>
      <p:sp>
        <p:nvSpPr>
          <p:cNvPr id="10" name="TextBox 9"/>
          <p:cNvSpPr txBox="1"/>
          <p:nvPr/>
        </p:nvSpPr>
        <p:spPr>
          <a:xfrm>
            <a:off x="576171" y="1411947"/>
            <a:ext cx="10777630" cy="646331"/>
          </a:xfrm>
          <a:prstGeom prst="rect">
            <a:avLst/>
          </a:prstGeom>
          <a:noFill/>
        </p:spPr>
        <p:txBody>
          <a:bodyPr wrap="square" rtlCol="0">
            <a:spAutoFit/>
          </a:bodyPr>
          <a:lstStyle/>
          <a:p>
            <a:pPr marL="285750" indent="-285750">
              <a:buFontTx/>
              <a:buChar char="-"/>
            </a:pPr>
            <a:r>
              <a:rPr lang="en-US" dirty="0" err="1"/>
              <a:t>Vì</a:t>
            </a:r>
            <a:r>
              <a:rPr lang="en-US" dirty="0"/>
              <a:t> </a:t>
            </a:r>
            <a:r>
              <a:rPr lang="en-US" dirty="0" err="1"/>
              <a:t>trong</a:t>
            </a:r>
            <a:r>
              <a:rPr lang="en-US" dirty="0"/>
              <a:t> </a:t>
            </a:r>
            <a:r>
              <a:rPr lang="en-US" dirty="0" err="1"/>
              <a:t>bảng</a:t>
            </a:r>
            <a:r>
              <a:rPr lang="en-US" dirty="0"/>
              <a:t> ORDER </a:t>
            </a:r>
            <a:r>
              <a:rPr lang="en-US" dirty="0" err="1"/>
              <a:t>không</a:t>
            </a:r>
            <a:r>
              <a:rPr lang="en-US" dirty="0"/>
              <a:t> </a:t>
            </a:r>
            <a:r>
              <a:rPr lang="en-US" dirty="0" err="1"/>
              <a:t>có</a:t>
            </a:r>
            <a:r>
              <a:rPr lang="en-US" dirty="0"/>
              <a:t> </a:t>
            </a:r>
            <a:r>
              <a:rPr lang="en-US" dirty="0" err="1"/>
              <a:t>trường</a:t>
            </a:r>
            <a:r>
              <a:rPr lang="en-US" dirty="0"/>
              <a:t> </a:t>
            </a:r>
            <a:r>
              <a:rPr lang="en-US" dirty="0" err="1"/>
              <a:t>tên</a:t>
            </a:r>
            <a:r>
              <a:rPr lang="en-US" dirty="0"/>
              <a:t> </a:t>
            </a:r>
            <a:r>
              <a:rPr lang="en-US" dirty="0" err="1"/>
              <a:t>khách</a:t>
            </a:r>
            <a:r>
              <a:rPr lang="en-US" dirty="0"/>
              <a:t>, </a:t>
            </a:r>
            <a:r>
              <a:rPr lang="en-US" dirty="0" err="1"/>
              <a:t>tên</a:t>
            </a:r>
            <a:r>
              <a:rPr lang="en-US" dirty="0"/>
              <a:t> </a:t>
            </a:r>
            <a:r>
              <a:rPr lang="en-US" dirty="0" err="1"/>
              <a:t>nhân</a:t>
            </a:r>
            <a:r>
              <a:rPr lang="en-US" dirty="0"/>
              <a:t> </a:t>
            </a:r>
            <a:r>
              <a:rPr lang="en-US" dirty="0" err="1"/>
              <a:t>viên</a:t>
            </a:r>
            <a:r>
              <a:rPr lang="en-US" dirty="0"/>
              <a:t> </a:t>
            </a:r>
            <a:r>
              <a:rPr lang="en-US" dirty="0" err="1"/>
              <a:t>mà</a:t>
            </a:r>
            <a:r>
              <a:rPr lang="en-US" dirty="0"/>
              <a:t> </a:t>
            </a:r>
            <a:r>
              <a:rPr lang="en-US" dirty="0" err="1"/>
              <a:t>chỉ</a:t>
            </a:r>
            <a:r>
              <a:rPr lang="en-US" dirty="0"/>
              <a:t> </a:t>
            </a:r>
            <a:r>
              <a:rPr lang="en-US" dirty="0" err="1"/>
              <a:t>có</a:t>
            </a:r>
            <a:r>
              <a:rPr lang="en-US" dirty="0"/>
              <a:t> ID </a:t>
            </a:r>
            <a:r>
              <a:rPr lang="en-US" dirty="0" err="1"/>
              <a:t>tương</a:t>
            </a:r>
            <a:r>
              <a:rPr lang="en-US" dirty="0"/>
              <a:t> </a:t>
            </a:r>
            <a:r>
              <a:rPr lang="en-US" dirty="0" err="1"/>
              <a:t>ứng</a:t>
            </a:r>
            <a:r>
              <a:rPr lang="en-US" dirty="0"/>
              <a:t>, </a:t>
            </a:r>
            <a:r>
              <a:rPr lang="en-US" dirty="0" err="1"/>
              <a:t>nên</a:t>
            </a:r>
            <a:r>
              <a:rPr lang="en-US" dirty="0"/>
              <a:t> ta </a:t>
            </a:r>
            <a:r>
              <a:rPr lang="en-US" dirty="0" err="1"/>
              <a:t>sẽ</a:t>
            </a:r>
            <a:r>
              <a:rPr lang="en-US" dirty="0"/>
              <a:t> </a:t>
            </a:r>
            <a:r>
              <a:rPr lang="en-US" dirty="0" err="1"/>
              <a:t>tạo</a:t>
            </a:r>
            <a:r>
              <a:rPr lang="en-US" dirty="0"/>
              <a:t> </a:t>
            </a:r>
            <a:r>
              <a:rPr lang="en-US" dirty="0" err="1"/>
              <a:t>thêm</a:t>
            </a:r>
            <a:r>
              <a:rPr lang="en-US" dirty="0"/>
              <a:t> 2 display item </a:t>
            </a:r>
            <a:r>
              <a:rPr lang="en-US" dirty="0" err="1"/>
              <a:t>để</a:t>
            </a:r>
            <a:r>
              <a:rPr lang="en-US" dirty="0"/>
              <a:t> </a:t>
            </a:r>
            <a:r>
              <a:rPr lang="en-US" dirty="0" err="1"/>
              <a:t>hiển</a:t>
            </a:r>
            <a:r>
              <a:rPr lang="en-US" dirty="0"/>
              <a:t> </a:t>
            </a:r>
            <a:r>
              <a:rPr lang="en-US" dirty="0" err="1"/>
              <a:t>thị</a:t>
            </a:r>
            <a:r>
              <a:rPr lang="en-US" dirty="0"/>
              <a:t> </a:t>
            </a:r>
            <a:r>
              <a:rPr lang="en-US" dirty="0" err="1"/>
              <a:t>tên</a:t>
            </a:r>
            <a:r>
              <a:rPr lang="en-US" dirty="0"/>
              <a:t> </a:t>
            </a:r>
            <a:r>
              <a:rPr lang="en-US" dirty="0" err="1"/>
              <a:t>khách</a:t>
            </a:r>
            <a:r>
              <a:rPr lang="en-US" dirty="0"/>
              <a:t> </a:t>
            </a:r>
            <a:r>
              <a:rPr lang="en-US" dirty="0" err="1"/>
              <a:t>hàng</a:t>
            </a:r>
            <a:r>
              <a:rPr lang="en-US" dirty="0"/>
              <a:t>, </a:t>
            </a:r>
            <a:r>
              <a:rPr lang="en-US" dirty="0" err="1"/>
              <a:t>tên</a:t>
            </a:r>
            <a:r>
              <a:rPr lang="en-US" dirty="0"/>
              <a:t> </a:t>
            </a:r>
            <a:r>
              <a:rPr lang="en-US" dirty="0" err="1"/>
              <a:t>nhân</a:t>
            </a:r>
            <a:r>
              <a:rPr lang="en-US" dirty="0"/>
              <a:t> </a:t>
            </a:r>
            <a:r>
              <a:rPr lang="en-US" dirty="0" err="1"/>
              <a:t>viên</a:t>
            </a:r>
            <a:r>
              <a:rPr lang="en-US" dirty="0"/>
              <a:t> </a:t>
            </a:r>
            <a:r>
              <a:rPr lang="en-US" dirty="0" err="1"/>
              <a:t>tương</a:t>
            </a:r>
            <a:r>
              <a:rPr lang="en-US" dirty="0"/>
              <a:t> </a:t>
            </a:r>
            <a:r>
              <a:rPr lang="en-US" dirty="0" err="1"/>
              <a:t>ứng</a:t>
            </a:r>
            <a:r>
              <a:rPr lang="en-US" dirty="0"/>
              <a:t> </a:t>
            </a:r>
            <a:r>
              <a:rPr lang="en-US" dirty="0" err="1"/>
              <a:t>với</a:t>
            </a:r>
            <a:r>
              <a:rPr lang="en-US" dirty="0"/>
              <a:t> ID </a:t>
            </a:r>
            <a:r>
              <a:rPr lang="en-US" dirty="0" err="1"/>
              <a:t>có</a:t>
            </a:r>
            <a:r>
              <a:rPr lang="en-US" dirty="0"/>
              <a:t> </a:t>
            </a:r>
            <a:r>
              <a:rPr lang="en-US" dirty="0" err="1"/>
              <a:t>trong</a:t>
            </a:r>
            <a:r>
              <a:rPr lang="en-US" dirty="0"/>
              <a:t> </a:t>
            </a:r>
            <a:r>
              <a:rPr lang="en-US" dirty="0" err="1"/>
              <a:t>bảng</a:t>
            </a:r>
            <a:r>
              <a:rPr lang="en-US" dirty="0"/>
              <a:t> Order.</a:t>
            </a:r>
          </a:p>
        </p:txBody>
      </p:sp>
      <p:grpSp>
        <p:nvGrpSpPr>
          <p:cNvPr id="12" name="Group 11"/>
          <p:cNvGrpSpPr/>
          <p:nvPr/>
        </p:nvGrpSpPr>
        <p:grpSpPr>
          <a:xfrm>
            <a:off x="181303" y="2199762"/>
            <a:ext cx="11859570" cy="3849605"/>
            <a:chOff x="181303" y="2199762"/>
            <a:chExt cx="11859570" cy="3849605"/>
          </a:xfrm>
        </p:grpSpPr>
        <p:pic>
          <p:nvPicPr>
            <p:cNvPr id="3" name="Picture 2"/>
            <p:cNvPicPr>
              <a:picLocks noChangeAspect="1"/>
            </p:cNvPicPr>
            <p:nvPr/>
          </p:nvPicPr>
          <p:blipFill>
            <a:blip r:embed="rId2"/>
            <a:stretch>
              <a:fillRect/>
            </a:stretch>
          </p:blipFill>
          <p:spPr>
            <a:xfrm>
              <a:off x="289351" y="2199762"/>
              <a:ext cx="11751522" cy="3849605"/>
            </a:xfrm>
            <a:prstGeom prst="rect">
              <a:avLst/>
            </a:prstGeom>
          </p:spPr>
        </p:pic>
        <p:sp>
          <p:nvSpPr>
            <p:cNvPr id="4" name="Oval 3"/>
            <p:cNvSpPr/>
            <p:nvPr/>
          </p:nvSpPr>
          <p:spPr>
            <a:xfrm>
              <a:off x="181303" y="4325257"/>
              <a:ext cx="2583543" cy="551543"/>
            </a:xfrm>
            <a:prstGeom prst="ellipse">
              <a:avLst/>
            </a:prstGeom>
            <a:no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Oval 8"/>
            <p:cNvSpPr/>
            <p:nvPr/>
          </p:nvSpPr>
          <p:spPr>
            <a:xfrm>
              <a:off x="6813648" y="4078513"/>
              <a:ext cx="4652638" cy="1277258"/>
            </a:xfrm>
            <a:prstGeom prst="ellipse">
              <a:avLst/>
            </a:prstGeom>
            <a:no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11" name="Straight Arrow Connector 10"/>
            <p:cNvCxnSpPr/>
            <p:nvPr/>
          </p:nvCxnSpPr>
          <p:spPr>
            <a:xfrm flipV="1">
              <a:off x="2872894" y="4876800"/>
              <a:ext cx="3832706" cy="493486"/>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948441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Bước 3: Xử lý chi tiết Block ORDERS</a:t>
            </a:r>
          </a:p>
        </p:txBody>
      </p:sp>
      <p:sp>
        <p:nvSpPr>
          <p:cNvPr id="8" name="TextBox 7"/>
          <p:cNvSpPr txBox="1"/>
          <p:nvPr/>
        </p:nvSpPr>
        <p:spPr>
          <a:xfrm>
            <a:off x="289351" y="870353"/>
            <a:ext cx="6969024" cy="400110"/>
          </a:xfrm>
          <a:prstGeom prst="rect">
            <a:avLst/>
          </a:prstGeom>
          <a:noFill/>
        </p:spPr>
        <p:txBody>
          <a:bodyPr wrap="none" rtlCol="0">
            <a:spAutoFit/>
          </a:bodyPr>
          <a:lstStyle/>
          <a:p>
            <a:pPr marL="342900" indent="-342900">
              <a:buFont typeface="Courier New" panose="02070309020205020404" pitchFamily="49" charset="0"/>
              <a:buChar char="o"/>
            </a:pPr>
            <a:r>
              <a:rPr lang="en-US" sz="2000" b="1" dirty="0"/>
              <a:t>3.5. </a:t>
            </a:r>
            <a:r>
              <a:rPr lang="en-US" sz="2000" b="1" dirty="0" err="1"/>
              <a:t>Bổ</a:t>
            </a:r>
            <a:r>
              <a:rPr lang="en-US" sz="2000" b="1" dirty="0"/>
              <a:t> sung </a:t>
            </a:r>
            <a:r>
              <a:rPr lang="en-US" sz="2000" b="1" dirty="0" err="1"/>
              <a:t>tên</a:t>
            </a:r>
            <a:r>
              <a:rPr lang="en-US" sz="2000" b="1" dirty="0"/>
              <a:t> </a:t>
            </a:r>
            <a:r>
              <a:rPr lang="en-US" sz="2000" b="1" dirty="0" err="1"/>
              <a:t>khách</a:t>
            </a:r>
            <a:r>
              <a:rPr lang="en-US" sz="2000" b="1" dirty="0"/>
              <a:t> </a:t>
            </a:r>
            <a:r>
              <a:rPr lang="en-US" sz="2000" b="1" dirty="0" err="1"/>
              <a:t>hàng</a:t>
            </a:r>
            <a:r>
              <a:rPr lang="en-US" sz="2000" b="1" dirty="0"/>
              <a:t>, </a:t>
            </a:r>
            <a:r>
              <a:rPr lang="en-US" sz="2000" b="1" dirty="0" err="1"/>
              <a:t>tên</a:t>
            </a:r>
            <a:r>
              <a:rPr lang="en-US" sz="2000" b="1" dirty="0"/>
              <a:t> </a:t>
            </a:r>
            <a:r>
              <a:rPr lang="en-US" sz="2000" b="1" dirty="0" err="1"/>
              <a:t>nhân</a:t>
            </a:r>
            <a:r>
              <a:rPr lang="en-US" sz="2000" b="1" dirty="0"/>
              <a:t> </a:t>
            </a:r>
            <a:r>
              <a:rPr lang="en-US" sz="2000" b="1" dirty="0" err="1"/>
              <a:t>viên</a:t>
            </a:r>
            <a:r>
              <a:rPr lang="en-US" sz="2000" b="1" dirty="0"/>
              <a:t> </a:t>
            </a:r>
            <a:r>
              <a:rPr lang="en-US" sz="2000" b="1" dirty="0" err="1"/>
              <a:t>vào</a:t>
            </a:r>
            <a:r>
              <a:rPr lang="en-US" sz="2000" b="1" dirty="0"/>
              <a:t> block</a:t>
            </a:r>
          </a:p>
        </p:txBody>
      </p:sp>
      <p:sp>
        <p:nvSpPr>
          <p:cNvPr id="10" name="TextBox 9"/>
          <p:cNvSpPr txBox="1"/>
          <p:nvPr/>
        </p:nvSpPr>
        <p:spPr>
          <a:xfrm>
            <a:off x="576171" y="1411947"/>
            <a:ext cx="10777630" cy="646331"/>
          </a:xfrm>
          <a:prstGeom prst="rect">
            <a:avLst/>
          </a:prstGeom>
          <a:noFill/>
        </p:spPr>
        <p:txBody>
          <a:bodyPr wrap="square" rtlCol="0">
            <a:spAutoFit/>
          </a:bodyPr>
          <a:lstStyle/>
          <a:p>
            <a:pPr marL="285750" indent="-285750">
              <a:buFontTx/>
              <a:buChar char="-"/>
            </a:pPr>
            <a:r>
              <a:rPr lang="en-US" dirty="0" err="1"/>
              <a:t>Thay</a:t>
            </a:r>
            <a:r>
              <a:rPr lang="en-US" dirty="0"/>
              <a:t> </a:t>
            </a:r>
            <a:r>
              <a:rPr lang="en-US" dirty="0" err="1"/>
              <a:t>đổi</a:t>
            </a:r>
            <a:r>
              <a:rPr lang="en-US" dirty="0"/>
              <a:t> </a:t>
            </a:r>
            <a:r>
              <a:rPr lang="en-US" dirty="0" err="1"/>
              <a:t>thuộc</a:t>
            </a:r>
            <a:r>
              <a:rPr lang="en-US" dirty="0"/>
              <a:t> </a:t>
            </a:r>
            <a:r>
              <a:rPr lang="en-US" dirty="0" err="1"/>
              <a:t>tính</a:t>
            </a:r>
            <a:r>
              <a:rPr lang="en-US" dirty="0"/>
              <a:t> Database Item  </a:t>
            </a:r>
            <a:r>
              <a:rPr lang="en-US" dirty="0" err="1"/>
              <a:t>của</a:t>
            </a:r>
            <a:r>
              <a:rPr lang="en-US" dirty="0"/>
              <a:t> 2 Display Item </a:t>
            </a:r>
            <a:r>
              <a:rPr lang="en-US" dirty="0" err="1"/>
              <a:t>vừa</a:t>
            </a:r>
            <a:r>
              <a:rPr lang="en-US" dirty="0"/>
              <a:t> </a:t>
            </a:r>
            <a:r>
              <a:rPr lang="en-US" dirty="0" err="1"/>
              <a:t>tạo</a:t>
            </a:r>
            <a:r>
              <a:rPr lang="en-US" dirty="0"/>
              <a:t> </a:t>
            </a:r>
            <a:r>
              <a:rPr lang="en-US" dirty="0" err="1"/>
              <a:t>thành</a:t>
            </a:r>
            <a:r>
              <a:rPr lang="en-US" dirty="0"/>
              <a:t> </a:t>
            </a:r>
            <a:r>
              <a:rPr lang="en-US" b="1" dirty="0"/>
              <a:t>No</a:t>
            </a:r>
            <a:r>
              <a:rPr lang="en-US" dirty="0"/>
              <a:t> </a:t>
            </a:r>
            <a:r>
              <a:rPr lang="en-US" dirty="0" err="1"/>
              <a:t>vì</a:t>
            </a:r>
            <a:r>
              <a:rPr lang="en-US" dirty="0"/>
              <a:t> 2 Item </a:t>
            </a:r>
            <a:r>
              <a:rPr lang="en-US" dirty="0" err="1"/>
              <a:t>này</a:t>
            </a:r>
            <a:r>
              <a:rPr lang="en-US" dirty="0"/>
              <a:t> </a:t>
            </a:r>
            <a:r>
              <a:rPr lang="en-US" dirty="0" err="1"/>
              <a:t>không</a:t>
            </a:r>
            <a:r>
              <a:rPr lang="en-US" dirty="0"/>
              <a:t> </a:t>
            </a:r>
            <a:r>
              <a:rPr lang="en-US" dirty="0" err="1"/>
              <a:t>có</a:t>
            </a:r>
            <a:r>
              <a:rPr lang="en-US" dirty="0"/>
              <a:t> </a:t>
            </a:r>
            <a:r>
              <a:rPr lang="en-US" dirty="0" err="1"/>
              <a:t>trong</a:t>
            </a:r>
            <a:r>
              <a:rPr lang="en-US" dirty="0"/>
              <a:t> </a:t>
            </a:r>
            <a:r>
              <a:rPr lang="en-US" dirty="0" err="1"/>
              <a:t>bảng</a:t>
            </a:r>
            <a:r>
              <a:rPr lang="en-US" dirty="0"/>
              <a:t> ORDERS</a:t>
            </a:r>
          </a:p>
        </p:txBody>
      </p:sp>
      <p:pic>
        <p:nvPicPr>
          <p:cNvPr id="5" name="Picture 4"/>
          <p:cNvPicPr>
            <a:picLocks noChangeAspect="1"/>
          </p:cNvPicPr>
          <p:nvPr/>
        </p:nvPicPr>
        <p:blipFill>
          <a:blip r:embed="rId2"/>
          <a:stretch>
            <a:fillRect/>
          </a:stretch>
        </p:blipFill>
        <p:spPr>
          <a:xfrm>
            <a:off x="2588759" y="2058278"/>
            <a:ext cx="7092269" cy="4626454"/>
          </a:xfrm>
          <a:prstGeom prst="rect">
            <a:avLst/>
          </a:prstGeom>
        </p:spPr>
      </p:pic>
    </p:spTree>
    <p:extLst>
      <p:ext uri="{BB962C8B-B14F-4D97-AF65-F5344CB8AC3E}">
        <p14:creationId xmlns:p14="http://schemas.microsoft.com/office/powerpoint/2010/main" val="293268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Bước 3: Xử lý chi tiết Block ORDERS</a:t>
            </a:r>
          </a:p>
        </p:txBody>
      </p:sp>
      <p:sp>
        <p:nvSpPr>
          <p:cNvPr id="8" name="TextBox 7"/>
          <p:cNvSpPr txBox="1"/>
          <p:nvPr/>
        </p:nvSpPr>
        <p:spPr>
          <a:xfrm>
            <a:off x="331879" y="763320"/>
            <a:ext cx="10690042" cy="707886"/>
          </a:xfrm>
          <a:prstGeom prst="rect">
            <a:avLst/>
          </a:prstGeom>
          <a:noFill/>
        </p:spPr>
        <p:txBody>
          <a:bodyPr wrap="none" rtlCol="0">
            <a:spAutoFit/>
          </a:bodyPr>
          <a:lstStyle/>
          <a:p>
            <a:pPr marL="342900" indent="-342900">
              <a:buFont typeface="Courier New" panose="02070309020205020404" pitchFamily="49" charset="0"/>
              <a:buChar char="o"/>
            </a:pPr>
            <a:r>
              <a:rPr lang="en-US" sz="2000" b="1" dirty="0"/>
              <a:t>3.6. </a:t>
            </a:r>
            <a:r>
              <a:rPr lang="en-US" sz="2000" b="1" dirty="0" err="1"/>
              <a:t>Tự</a:t>
            </a:r>
            <a:r>
              <a:rPr lang="en-US" sz="2000" b="1" dirty="0"/>
              <a:t> </a:t>
            </a:r>
            <a:r>
              <a:rPr lang="en-US" sz="2000" b="1" dirty="0" err="1"/>
              <a:t>động</a:t>
            </a:r>
            <a:r>
              <a:rPr lang="en-US" sz="2000" b="1" dirty="0"/>
              <a:t> </a:t>
            </a:r>
            <a:r>
              <a:rPr lang="en-US" sz="2000" b="1" dirty="0" err="1"/>
              <a:t>đổ</a:t>
            </a:r>
            <a:r>
              <a:rPr lang="en-US" sz="2000" b="1" dirty="0"/>
              <a:t> </a:t>
            </a:r>
            <a:r>
              <a:rPr lang="en-US" sz="2000" b="1" dirty="0" err="1"/>
              <a:t>dữ</a:t>
            </a:r>
            <a:r>
              <a:rPr lang="en-US" sz="2000" b="1" dirty="0"/>
              <a:t> </a:t>
            </a:r>
            <a:r>
              <a:rPr lang="en-US" sz="2000" b="1" dirty="0" err="1"/>
              <a:t>liệu</a:t>
            </a:r>
            <a:r>
              <a:rPr lang="en-US" sz="2000" b="1" dirty="0"/>
              <a:t> </a:t>
            </a:r>
            <a:r>
              <a:rPr lang="en-US" sz="2000" b="1" dirty="0" err="1"/>
              <a:t>tương</a:t>
            </a:r>
            <a:r>
              <a:rPr lang="en-US" sz="2000" b="1" dirty="0"/>
              <a:t> </a:t>
            </a:r>
            <a:r>
              <a:rPr lang="en-US" sz="2000" b="1" dirty="0" err="1"/>
              <a:t>ứng</a:t>
            </a:r>
            <a:r>
              <a:rPr lang="en-US" sz="2000" b="1" dirty="0"/>
              <a:t> </a:t>
            </a:r>
            <a:r>
              <a:rPr lang="en-US" sz="2000" b="1" dirty="0" err="1"/>
              <a:t>với</a:t>
            </a:r>
            <a:r>
              <a:rPr lang="en-US" sz="2000" b="1" dirty="0"/>
              <a:t> ID </a:t>
            </a:r>
            <a:r>
              <a:rPr lang="en-US" sz="2000" b="1" dirty="0" err="1"/>
              <a:t>nhân</a:t>
            </a:r>
            <a:r>
              <a:rPr lang="en-US" sz="2000" b="1" dirty="0"/>
              <a:t> </a:t>
            </a:r>
            <a:r>
              <a:rPr lang="en-US" sz="2000" b="1" dirty="0" err="1"/>
              <a:t>viên</a:t>
            </a:r>
            <a:r>
              <a:rPr lang="en-US" sz="2000" b="1" dirty="0"/>
              <a:t>, ID </a:t>
            </a:r>
            <a:r>
              <a:rPr lang="en-US" sz="2000" b="1" dirty="0" err="1"/>
              <a:t>khách</a:t>
            </a:r>
            <a:r>
              <a:rPr lang="en-US" sz="2000" b="1" dirty="0"/>
              <a:t> </a:t>
            </a:r>
            <a:r>
              <a:rPr lang="en-US" sz="2000" b="1" dirty="0" err="1"/>
              <a:t>hàng</a:t>
            </a:r>
            <a:r>
              <a:rPr lang="en-US" sz="2000" b="1" dirty="0"/>
              <a:t> </a:t>
            </a:r>
            <a:r>
              <a:rPr lang="en-US" sz="2000" b="1" dirty="0" err="1"/>
              <a:t>vào</a:t>
            </a:r>
            <a:r>
              <a:rPr lang="en-US" sz="2000" b="1" dirty="0"/>
              <a:t> EMP_NAME </a:t>
            </a:r>
          </a:p>
          <a:p>
            <a:r>
              <a:rPr lang="en-US" sz="2000" b="1" dirty="0" err="1"/>
              <a:t>và</a:t>
            </a:r>
            <a:r>
              <a:rPr lang="en-US" sz="2000" b="1" dirty="0"/>
              <a:t> CUS_NAME </a:t>
            </a:r>
            <a:r>
              <a:rPr lang="en-US" sz="2000" b="1" dirty="0" err="1"/>
              <a:t>khi</a:t>
            </a:r>
            <a:r>
              <a:rPr lang="en-US" sz="2000" b="1" dirty="0"/>
              <a:t> next record </a:t>
            </a:r>
            <a:r>
              <a:rPr lang="en-US" sz="2000" b="1" dirty="0" err="1"/>
              <a:t>trên</a:t>
            </a:r>
            <a:r>
              <a:rPr lang="en-US" sz="2000" b="1" dirty="0"/>
              <a:t> form</a:t>
            </a:r>
          </a:p>
        </p:txBody>
      </p:sp>
      <p:sp>
        <p:nvSpPr>
          <p:cNvPr id="10" name="TextBox 9"/>
          <p:cNvSpPr txBox="1"/>
          <p:nvPr/>
        </p:nvSpPr>
        <p:spPr>
          <a:xfrm>
            <a:off x="576171" y="1572964"/>
            <a:ext cx="10777630" cy="646331"/>
          </a:xfrm>
          <a:prstGeom prst="rect">
            <a:avLst/>
          </a:prstGeom>
          <a:noFill/>
        </p:spPr>
        <p:txBody>
          <a:bodyPr wrap="square" rtlCol="0">
            <a:spAutoFit/>
          </a:bodyPr>
          <a:lstStyle/>
          <a:p>
            <a:pPr marL="285750" indent="-285750">
              <a:buFontTx/>
              <a:buChar char="-"/>
            </a:pPr>
            <a:r>
              <a:rPr lang="en-US" dirty="0" err="1"/>
              <a:t>Viết</a:t>
            </a:r>
            <a:r>
              <a:rPr lang="en-US" dirty="0"/>
              <a:t> </a:t>
            </a:r>
            <a:r>
              <a:rPr lang="en-US" dirty="0" err="1"/>
              <a:t>trong</a:t>
            </a:r>
            <a:r>
              <a:rPr lang="en-US" dirty="0"/>
              <a:t> </a:t>
            </a:r>
            <a:r>
              <a:rPr lang="en-US"/>
              <a:t>trigger POST-QUERY </a:t>
            </a:r>
            <a:r>
              <a:rPr lang="en-US" dirty="0" err="1"/>
              <a:t>của</a:t>
            </a:r>
            <a:r>
              <a:rPr lang="en-US" dirty="0"/>
              <a:t> block ORDERS </a:t>
            </a:r>
            <a:r>
              <a:rPr lang="en-US" dirty="0" err="1"/>
              <a:t>các</a:t>
            </a:r>
            <a:r>
              <a:rPr lang="en-US" dirty="0"/>
              <a:t> </a:t>
            </a:r>
            <a:r>
              <a:rPr lang="en-US" dirty="0" err="1"/>
              <a:t>câu</a:t>
            </a:r>
            <a:r>
              <a:rPr lang="en-US" dirty="0"/>
              <a:t> </a:t>
            </a:r>
            <a:r>
              <a:rPr lang="en-US" dirty="0" err="1"/>
              <a:t>lệnh</a:t>
            </a:r>
            <a:r>
              <a:rPr lang="en-US" dirty="0"/>
              <a:t> </a:t>
            </a:r>
            <a:r>
              <a:rPr lang="en-US" dirty="0" err="1"/>
              <a:t>dưới</a:t>
            </a:r>
            <a:r>
              <a:rPr lang="en-US" dirty="0"/>
              <a:t> </a:t>
            </a:r>
            <a:r>
              <a:rPr lang="en-US" dirty="0" err="1"/>
              <a:t>để</a:t>
            </a:r>
            <a:r>
              <a:rPr lang="en-US" dirty="0"/>
              <a:t> </a:t>
            </a:r>
            <a:r>
              <a:rPr lang="en-US" dirty="0" err="1"/>
              <a:t>lấy</a:t>
            </a:r>
            <a:r>
              <a:rPr lang="en-US" dirty="0"/>
              <a:t> </a:t>
            </a:r>
            <a:r>
              <a:rPr lang="en-US" dirty="0" err="1"/>
              <a:t>dữ</a:t>
            </a:r>
            <a:r>
              <a:rPr lang="en-US" dirty="0"/>
              <a:t> </a:t>
            </a:r>
            <a:r>
              <a:rPr lang="en-US" dirty="0" err="1"/>
              <a:t>liệu</a:t>
            </a:r>
            <a:r>
              <a:rPr lang="en-US" dirty="0"/>
              <a:t> </a:t>
            </a:r>
            <a:r>
              <a:rPr lang="en-US" dirty="0" err="1"/>
              <a:t>tương</a:t>
            </a:r>
            <a:r>
              <a:rPr lang="en-US" dirty="0"/>
              <a:t> </a:t>
            </a:r>
            <a:r>
              <a:rPr lang="en-US" dirty="0" err="1"/>
              <a:t>ứng</a:t>
            </a:r>
            <a:r>
              <a:rPr lang="en-US" dirty="0"/>
              <a:t> </a:t>
            </a:r>
            <a:r>
              <a:rPr lang="en-US" dirty="0" err="1"/>
              <a:t>đổ</a:t>
            </a:r>
            <a:r>
              <a:rPr lang="en-US" dirty="0"/>
              <a:t> </a:t>
            </a:r>
            <a:r>
              <a:rPr lang="en-US" dirty="0" err="1"/>
              <a:t>vào</a:t>
            </a:r>
            <a:r>
              <a:rPr lang="en-US" dirty="0"/>
              <a:t> 2 display item</a:t>
            </a:r>
          </a:p>
        </p:txBody>
      </p:sp>
      <p:pic>
        <p:nvPicPr>
          <p:cNvPr id="5" name="Picture 4"/>
          <p:cNvPicPr>
            <a:picLocks noChangeAspect="1"/>
          </p:cNvPicPr>
          <p:nvPr/>
        </p:nvPicPr>
        <p:blipFill>
          <a:blip r:embed="rId2"/>
          <a:stretch>
            <a:fillRect/>
          </a:stretch>
        </p:blipFill>
        <p:spPr>
          <a:xfrm>
            <a:off x="544572" y="2538401"/>
            <a:ext cx="11158528" cy="3354161"/>
          </a:xfrm>
          <a:prstGeom prst="rect">
            <a:avLst/>
          </a:prstGeom>
        </p:spPr>
      </p:pic>
      <p:sp>
        <p:nvSpPr>
          <p:cNvPr id="12" name="TextBox 11"/>
          <p:cNvSpPr txBox="1"/>
          <p:nvPr/>
        </p:nvSpPr>
        <p:spPr>
          <a:xfrm>
            <a:off x="2070226" y="6211669"/>
            <a:ext cx="8107220" cy="369332"/>
          </a:xfrm>
          <a:prstGeom prst="rect">
            <a:avLst/>
          </a:prstGeom>
          <a:noFill/>
        </p:spPr>
        <p:txBody>
          <a:bodyPr wrap="none" rtlCol="0">
            <a:spAutoFit/>
          </a:bodyPr>
          <a:lstStyle/>
          <a:p>
            <a:pPr algn="ctr"/>
            <a:r>
              <a:rPr lang="en-US" b="1" i="1" dirty="0"/>
              <a:t>Trigger  POST-QUERY </a:t>
            </a:r>
            <a:r>
              <a:rPr lang="en-US" b="1" i="1" dirty="0" err="1"/>
              <a:t>để</a:t>
            </a:r>
            <a:r>
              <a:rPr lang="en-US" b="1" i="1" dirty="0"/>
              <a:t> </a:t>
            </a:r>
            <a:r>
              <a:rPr lang="en-US" b="1" i="1" dirty="0" err="1"/>
              <a:t>tự</a:t>
            </a:r>
            <a:r>
              <a:rPr lang="en-US" b="1" i="1" dirty="0"/>
              <a:t> </a:t>
            </a:r>
            <a:r>
              <a:rPr lang="en-US" b="1" i="1" dirty="0" err="1"/>
              <a:t>động</a:t>
            </a:r>
            <a:r>
              <a:rPr lang="en-US" b="1" i="1" dirty="0"/>
              <a:t> </a:t>
            </a:r>
            <a:r>
              <a:rPr lang="en-US" b="1" i="1" dirty="0" err="1"/>
              <a:t>đổ</a:t>
            </a:r>
            <a:r>
              <a:rPr lang="en-US" b="1" i="1" dirty="0"/>
              <a:t> </a:t>
            </a:r>
            <a:r>
              <a:rPr lang="en-US" b="1" i="1" dirty="0" err="1"/>
              <a:t>dữ</a:t>
            </a:r>
            <a:r>
              <a:rPr lang="en-US" b="1" i="1" dirty="0"/>
              <a:t> </a:t>
            </a:r>
            <a:r>
              <a:rPr lang="en-US" b="1" i="1" dirty="0" err="1"/>
              <a:t>liệu</a:t>
            </a:r>
            <a:r>
              <a:rPr lang="en-US" b="1" i="1" dirty="0"/>
              <a:t> </a:t>
            </a:r>
            <a:r>
              <a:rPr lang="en-US" b="1" i="1" dirty="0" err="1"/>
              <a:t>tương</a:t>
            </a:r>
            <a:r>
              <a:rPr lang="en-US" b="1" i="1" dirty="0"/>
              <a:t> </a:t>
            </a:r>
            <a:r>
              <a:rPr lang="en-US" b="1" i="1" dirty="0" err="1"/>
              <a:t>ứng</a:t>
            </a:r>
            <a:r>
              <a:rPr lang="en-US" b="1" i="1" dirty="0"/>
              <a:t> </a:t>
            </a:r>
            <a:r>
              <a:rPr lang="en-US" b="1" i="1" dirty="0" err="1"/>
              <a:t>cho</a:t>
            </a:r>
            <a:r>
              <a:rPr lang="en-US" b="1" i="1" dirty="0"/>
              <a:t> 2 display item</a:t>
            </a:r>
          </a:p>
        </p:txBody>
      </p:sp>
    </p:spTree>
    <p:extLst>
      <p:ext uri="{BB962C8B-B14F-4D97-AF65-F5344CB8AC3E}">
        <p14:creationId xmlns:p14="http://schemas.microsoft.com/office/powerpoint/2010/main" val="474689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Bước 3: Xử lý chi tiết Block ORDERS</a:t>
            </a:r>
          </a:p>
        </p:txBody>
      </p:sp>
      <p:sp>
        <p:nvSpPr>
          <p:cNvPr id="8" name="TextBox 7"/>
          <p:cNvSpPr txBox="1"/>
          <p:nvPr/>
        </p:nvSpPr>
        <p:spPr>
          <a:xfrm>
            <a:off x="360907" y="950862"/>
            <a:ext cx="7242560" cy="400110"/>
          </a:xfrm>
          <a:prstGeom prst="rect">
            <a:avLst/>
          </a:prstGeom>
          <a:noFill/>
        </p:spPr>
        <p:txBody>
          <a:bodyPr wrap="none" rtlCol="0">
            <a:spAutoFit/>
          </a:bodyPr>
          <a:lstStyle/>
          <a:p>
            <a:pPr marL="342900" indent="-342900">
              <a:buFont typeface="Courier New" panose="02070309020205020404" pitchFamily="49" charset="0"/>
              <a:buChar char="o"/>
            </a:pPr>
            <a:r>
              <a:rPr lang="en-US" sz="2000" b="1"/>
              <a:t>3.7. Thiết lập giá trị nhỏ nhất và lớn nhất cho Item SALE</a:t>
            </a:r>
          </a:p>
        </p:txBody>
      </p:sp>
      <p:sp>
        <p:nvSpPr>
          <p:cNvPr id="10" name="TextBox 9"/>
          <p:cNvSpPr txBox="1"/>
          <p:nvPr/>
        </p:nvSpPr>
        <p:spPr>
          <a:xfrm>
            <a:off x="576171" y="1379479"/>
            <a:ext cx="10777630" cy="646331"/>
          </a:xfrm>
          <a:prstGeom prst="rect">
            <a:avLst/>
          </a:prstGeom>
          <a:noFill/>
        </p:spPr>
        <p:txBody>
          <a:bodyPr wrap="square" rtlCol="0">
            <a:spAutoFit/>
          </a:bodyPr>
          <a:lstStyle/>
          <a:p>
            <a:pPr marL="285750" indent="-285750">
              <a:buFontTx/>
              <a:buChar char="-"/>
            </a:pPr>
            <a:r>
              <a:rPr lang="en-US"/>
              <a:t>Vì giảm giá không thể âm hoặc lớn hơn 100% nên ta thiết lập các thuộc tính Lowest Allowed Value và Highest Allowed Value như hình dưới</a:t>
            </a:r>
          </a:p>
        </p:txBody>
      </p:sp>
      <p:pic>
        <p:nvPicPr>
          <p:cNvPr id="3" name="Picture 2"/>
          <p:cNvPicPr>
            <a:picLocks noChangeAspect="1"/>
          </p:cNvPicPr>
          <p:nvPr/>
        </p:nvPicPr>
        <p:blipFill>
          <a:blip r:embed="rId2"/>
          <a:stretch>
            <a:fillRect/>
          </a:stretch>
        </p:blipFill>
        <p:spPr>
          <a:xfrm>
            <a:off x="2169727" y="2054317"/>
            <a:ext cx="7590518" cy="4343028"/>
          </a:xfrm>
          <a:prstGeom prst="rect">
            <a:avLst/>
          </a:prstGeom>
        </p:spPr>
      </p:pic>
    </p:spTree>
    <p:extLst>
      <p:ext uri="{BB962C8B-B14F-4D97-AF65-F5344CB8AC3E}">
        <p14:creationId xmlns:p14="http://schemas.microsoft.com/office/powerpoint/2010/main" val="3727791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Bước 3: Xử lý chi tiết Block ORDERS</a:t>
            </a:r>
          </a:p>
        </p:txBody>
      </p:sp>
      <p:sp>
        <p:nvSpPr>
          <p:cNvPr id="8" name="TextBox 7"/>
          <p:cNvSpPr txBox="1"/>
          <p:nvPr/>
        </p:nvSpPr>
        <p:spPr>
          <a:xfrm>
            <a:off x="360907" y="950862"/>
            <a:ext cx="7981737" cy="400110"/>
          </a:xfrm>
          <a:prstGeom prst="rect">
            <a:avLst/>
          </a:prstGeom>
          <a:noFill/>
        </p:spPr>
        <p:txBody>
          <a:bodyPr wrap="none" rtlCol="0">
            <a:spAutoFit/>
          </a:bodyPr>
          <a:lstStyle/>
          <a:p>
            <a:pPr marL="342900" indent="-342900">
              <a:buFont typeface="Courier New" panose="02070309020205020404" pitchFamily="49" charset="0"/>
              <a:buChar char="o"/>
            </a:pPr>
            <a:r>
              <a:rPr lang="en-US" sz="2000" b="1"/>
              <a:t>3.8. Thay đổi Item Type của ORDER_TOTAL thành Display Item</a:t>
            </a:r>
          </a:p>
        </p:txBody>
      </p:sp>
      <p:sp>
        <p:nvSpPr>
          <p:cNvPr id="10" name="TextBox 9"/>
          <p:cNvSpPr txBox="1"/>
          <p:nvPr/>
        </p:nvSpPr>
        <p:spPr>
          <a:xfrm>
            <a:off x="576171" y="1379479"/>
            <a:ext cx="10777630" cy="646331"/>
          </a:xfrm>
          <a:prstGeom prst="rect">
            <a:avLst/>
          </a:prstGeom>
          <a:noFill/>
        </p:spPr>
        <p:txBody>
          <a:bodyPr wrap="square" rtlCol="0">
            <a:spAutoFit/>
          </a:bodyPr>
          <a:lstStyle/>
          <a:p>
            <a:pPr marL="285750" indent="-285750">
              <a:buFontTx/>
              <a:buChar char="-"/>
            </a:pPr>
            <a:r>
              <a:rPr lang="en-US"/>
              <a:t>Vì ORDER_TOTAL được tự động tính bằng tổng thành tiền trong ORDER_ITEMS nhân với SALE nên không cần phải nhập bằng tay nên ta chuyển nó thành </a:t>
            </a:r>
            <a:r>
              <a:rPr lang="en-US" b="1"/>
              <a:t>display item.</a:t>
            </a:r>
          </a:p>
        </p:txBody>
      </p:sp>
      <p:pic>
        <p:nvPicPr>
          <p:cNvPr id="5" name="Picture 4"/>
          <p:cNvPicPr>
            <a:picLocks noChangeAspect="1"/>
          </p:cNvPicPr>
          <p:nvPr/>
        </p:nvPicPr>
        <p:blipFill>
          <a:blip r:embed="rId2"/>
          <a:stretch>
            <a:fillRect/>
          </a:stretch>
        </p:blipFill>
        <p:spPr>
          <a:xfrm>
            <a:off x="1471159" y="2573337"/>
            <a:ext cx="9175522" cy="3174320"/>
          </a:xfrm>
          <a:prstGeom prst="rect">
            <a:avLst/>
          </a:prstGeom>
        </p:spPr>
      </p:pic>
    </p:spTree>
    <p:extLst>
      <p:ext uri="{BB962C8B-B14F-4D97-AF65-F5344CB8AC3E}">
        <p14:creationId xmlns:p14="http://schemas.microsoft.com/office/powerpoint/2010/main" val="3825009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Bước 3: Xử lý chi tiết Block ORDERS</a:t>
            </a:r>
          </a:p>
        </p:txBody>
      </p:sp>
      <p:sp>
        <p:nvSpPr>
          <p:cNvPr id="8" name="TextBox 7"/>
          <p:cNvSpPr txBox="1"/>
          <p:nvPr/>
        </p:nvSpPr>
        <p:spPr>
          <a:xfrm>
            <a:off x="360907" y="950862"/>
            <a:ext cx="3967433" cy="707886"/>
          </a:xfrm>
          <a:prstGeom prst="rect">
            <a:avLst/>
          </a:prstGeom>
          <a:noFill/>
        </p:spPr>
        <p:txBody>
          <a:bodyPr wrap="none" rtlCol="0">
            <a:spAutoFit/>
          </a:bodyPr>
          <a:lstStyle/>
          <a:p>
            <a:pPr marL="342900" indent="-342900">
              <a:buFont typeface="Courier New" panose="02070309020205020404" pitchFamily="49" charset="0"/>
              <a:buChar char="o"/>
            </a:pPr>
            <a:r>
              <a:rPr lang="en-US" sz="2000" b="1"/>
              <a:t>3.9. Tạo LOV cho EMPLOYEE </a:t>
            </a:r>
          </a:p>
          <a:p>
            <a:r>
              <a:rPr lang="en-US" sz="2000" b="1"/>
              <a:t>VÀ CUSTOMER</a:t>
            </a:r>
          </a:p>
        </p:txBody>
      </p:sp>
      <p:sp>
        <p:nvSpPr>
          <p:cNvPr id="10" name="TextBox 9"/>
          <p:cNvSpPr txBox="1"/>
          <p:nvPr/>
        </p:nvSpPr>
        <p:spPr>
          <a:xfrm>
            <a:off x="172222" y="1760346"/>
            <a:ext cx="3978864" cy="2585323"/>
          </a:xfrm>
          <a:prstGeom prst="rect">
            <a:avLst/>
          </a:prstGeom>
          <a:noFill/>
        </p:spPr>
        <p:txBody>
          <a:bodyPr wrap="square" rtlCol="0">
            <a:spAutoFit/>
          </a:bodyPr>
          <a:lstStyle/>
          <a:p>
            <a:pPr marL="285750" indent="-285750">
              <a:buFontTx/>
              <a:buChar char="-"/>
            </a:pPr>
            <a:r>
              <a:rPr lang="en-US"/>
              <a:t>Tạo lov cho EMPLOYEE: </a:t>
            </a:r>
          </a:p>
          <a:p>
            <a:r>
              <a:rPr lang="en-US"/>
              <a:t>Câu lệnh sql ta chỉ cần lấy ID, first_name và last_name của bảng employees:</a:t>
            </a:r>
          </a:p>
          <a:p>
            <a:r>
              <a:rPr lang="en-US" b="1" u="sng">
                <a:solidFill>
                  <a:schemeClr val="accent1">
                    <a:lumMod val="75000"/>
                  </a:schemeClr>
                </a:solidFill>
                <a:latin typeface="Courier New" panose="02070309020205020404" pitchFamily="49" charset="0"/>
                <a:cs typeface="Courier New" panose="02070309020205020404" pitchFamily="49" charset="0"/>
              </a:rPr>
              <a:t>SQL:</a:t>
            </a:r>
          </a:p>
          <a:p>
            <a:r>
              <a:rPr lang="en-US" b="1">
                <a:solidFill>
                  <a:schemeClr val="accent1">
                    <a:lumMod val="75000"/>
                  </a:schemeClr>
                </a:solidFill>
                <a:latin typeface="Courier New" panose="02070309020205020404" pitchFamily="49" charset="0"/>
                <a:cs typeface="Courier New" panose="02070309020205020404" pitchFamily="49" charset="0"/>
              </a:rPr>
              <a:t>select employee_id, first_name || ' ' || last_name as employee_name from employees;</a:t>
            </a:r>
          </a:p>
        </p:txBody>
      </p:sp>
      <p:pic>
        <p:nvPicPr>
          <p:cNvPr id="3" name="Picture 2"/>
          <p:cNvPicPr>
            <a:picLocks noChangeAspect="1"/>
          </p:cNvPicPr>
          <p:nvPr/>
        </p:nvPicPr>
        <p:blipFill>
          <a:blip r:embed="rId2"/>
          <a:stretch>
            <a:fillRect/>
          </a:stretch>
        </p:blipFill>
        <p:spPr>
          <a:xfrm>
            <a:off x="4387399" y="830468"/>
            <a:ext cx="7746545" cy="5939018"/>
          </a:xfrm>
          <a:prstGeom prst="rect">
            <a:avLst/>
          </a:prstGeom>
        </p:spPr>
      </p:pic>
    </p:spTree>
    <p:extLst>
      <p:ext uri="{BB962C8B-B14F-4D97-AF65-F5344CB8AC3E}">
        <p14:creationId xmlns:p14="http://schemas.microsoft.com/office/powerpoint/2010/main" val="1579303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err="1"/>
              <a:t>Mô</a:t>
            </a:r>
            <a:r>
              <a:rPr lang="en-US" dirty="0"/>
              <a:t> </a:t>
            </a:r>
            <a:r>
              <a:rPr lang="en-US" dirty="0" err="1"/>
              <a:t>hình</a:t>
            </a:r>
            <a:r>
              <a:rPr lang="en-US" dirty="0"/>
              <a:t> </a:t>
            </a:r>
            <a:r>
              <a:rPr lang="en-US" dirty="0" err="1"/>
              <a:t>quan</a:t>
            </a:r>
            <a:r>
              <a:rPr lang="en-US" dirty="0"/>
              <a:t> </a:t>
            </a:r>
            <a:r>
              <a:rPr lang="en-US" dirty="0" err="1"/>
              <a:t>hệ</a:t>
            </a:r>
            <a:r>
              <a:rPr lang="en-US" dirty="0"/>
              <a:t> 2 </a:t>
            </a:r>
            <a:r>
              <a:rPr lang="en-US" dirty="0" err="1"/>
              <a:t>bảng</a:t>
            </a:r>
            <a:r>
              <a:rPr lang="en-US" dirty="0"/>
              <a:t> </a:t>
            </a:r>
            <a:r>
              <a:rPr lang="en-US" dirty="0" err="1"/>
              <a:t>hóa</a:t>
            </a:r>
            <a:r>
              <a:rPr lang="en-US" dirty="0"/>
              <a:t> </a:t>
            </a:r>
            <a:r>
              <a:rPr lang="en-US" dirty="0" err="1"/>
              <a:t>đơn</a:t>
            </a:r>
            <a:r>
              <a:rPr lang="en-US" dirty="0"/>
              <a:t> </a:t>
            </a:r>
            <a:r>
              <a:rPr lang="en-US" dirty="0" err="1"/>
              <a:t>và</a:t>
            </a:r>
            <a:r>
              <a:rPr lang="en-US" dirty="0"/>
              <a:t> chi </a:t>
            </a:r>
            <a:r>
              <a:rPr lang="en-US" dirty="0" err="1"/>
              <a:t>tiết</a:t>
            </a:r>
            <a:r>
              <a:rPr lang="en-US" dirty="0"/>
              <a:t> </a:t>
            </a:r>
            <a:r>
              <a:rPr lang="en-US" dirty="0" err="1"/>
              <a:t>hóa</a:t>
            </a:r>
            <a:r>
              <a:rPr lang="en-US" dirty="0"/>
              <a:t> </a:t>
            </a:r>
            <a:r>
              <a:rPr lang="en-US" dirty="0" err="1"/>
              <a:t>đơn</a:t>
            </a:r>
            <a:endParaRPr lang="en-US" dirty="0"/>
          </a:p>
        </p:txBody>
      </p:sp>
      <p:pic>
        <p:nvPicPr>
          <p:cNvPr id="3" name="Picture 2"/>
          <p:cNvPicPr>
            <a:picLocks noChangeAspect="1"/>
          </p:cNvPicPr>
          <p:nvPr/>
        </p:nvPicPr>
        <p:blipFill>
          <a:blip r:embed="rId2"/>
          <a:stretch>
            <a:fillRect/>
          </a:stretch>
        </p:blipFill>
        <p:spPr>
          <a:xfrm>
            <a:off x="255060" y="728870"/>
            <a:ext cx="11936940" cy="5338101"/>
          </a:xfrm>
          <a:prstGeom prst="rect">
            <a:avLst/>
          </a:prstGeom>
        </p:spPr>
      </p:pic>
    </p:spTree>
    <p:extLst>
      <p:ext uri="{BB962C8B-B14F-4D97-AF65-F5344CB8AC3E}">
        <p14:creationId xmlns:p14="http://schemas.microsoft.com/office/powerpoint/2010/main" val="40461882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Bước 3: Xử lý chi tiết Block ORDERS</a:t>
            </a:r>
          </a:p>
        </p:txBody>
      </p:sp>
      <p:sp>
        <p:nvSpPr>
          <p:cNvPr id="8" name="TextBox 7"/>
          <p:cNvSpPr txBox="1"/>
          <p:nvPr/>
        </p:nvSpPr>
        <p:spPr>
          <a:xfrm>
            <a:off x="360907" y="950862"/>
            <a:ext cx="3967433" cy="707886"/>
          </a:xfrm>
          <a:prstGeom prst="rect">
            <a:avLst/>
          </a:prstGeom>
          <a:noFill/>
        </p:spPr>
        <p:txBody>
          <a:bodyPr wrap="none" rtlCol="0">
            <a:spAutoFit/>
          </a:bodyPr>
          <a:lstStyle/>
          <a:p>
            <a:pPr marL="342900" indent="-342900">
              <a:buFont typeface="Courier New" panose="02070309020205020404" pitchFamily="49" charset="0"/>
              <a:buChar char="o"/>
            </a:pPr>
            <a:r>
              <a:rPr lang="en-US" sz="2000" b="1"/>
              <a:t>3.9. Tạo LOV cho EMPLOYEE </a:t>
            </a:r>
          </a:p>
          <a:p>
            <a:r>
              <a:rPr lang="en-US" sz="2000" b="1"/>
              <a:t>VÀ CUSTOMER</a:t>
            </a:r>
          </a:p>
        </p:txBody>
      </p:sp>
      <p:sp>
        <p:nvSpPr>
          <p:cNvPr id="10" name="TextBox 9"/>
          <p:cNvSpPr txBox="1"/>
          <p:nvPr/>
        </p:nvSpPr>
        <p:spPr>
          <a:xfrm>
            <a:off x="172222" y="1760346"/>
            <a:ext cx="3978864" cy="646331"/>
          </a:xfrm>
          <a:prstGeom prst="rect">
            <a:avLst/>
          </a:prstGeom>
          <a:noFill/>
        </p:spPr>
        <p:txBody>
          <a:bodyPr wrap="square" rtlCol="0">
            <a:spAutoFit/>
          </a:bodyPr>
          <a:lstStyle/>
          <a:p>
            <a:pPr marL="285750" indent="-285750">
              <a:buFontTx/>
              <a:buChar char="-"/>
            </a:pPr>
            <a:r>
              <a:rPr lang="en-US"/>
              <a:t>Chỉnh độ rộng và giá trị trả về cho các trường</a:t>
            </a:r>
            <a:endParaRPr lang="en-US" b="1">
              <a:solidFill>
                <a:schemeClr val="accent1">
                  <a:lumMod val="75000"/>
                </a:schemeClr>
              </a:solidFill>
              <a:latin typeface="Courier New" panose="02070309020205020404" pitchFamily="49" charset="0"/>
              <a:cs typeface="Courier New" panose="02070309020205020404" pitchFamily="49" charset="0"/>
            </a:endParaRPr>
          </a:p>
        </p:txBody>
      </p:sp>
      <p:pic>
        <p:nvPicPr>
          <p:cNvPr id="4" name="Picture 3"/>
          <p:cNvPicPr>
            <a:picLocks noChangeAspect="1"/>
          </p:cNvPicPr>
          <p:nvPr/>
        </p:nvPicPr>
        <p:blipFill>
          <a:blip r:embed="rId2"/>
          <a:stretch>
            <a:fillRect/>
          </a:stretch>
        </p:blipFill>
        <p:spPr>
          <a:xfrm>
            <a:off x="4663167" y="950862"/>
            <a:ext cx="7398204" cy="5671956"/>
          </a:xfrm>
          <a:prstGeom prst="rect">
            <a:avLst/>
          </a:prstGeom>
        </p:spPr>
      </p:pic>
    </p:spTree>
    <p:extLst>
      <p:ext uri="{BB962C8B-B14F-4D97-AF65-F5344CB8AC3E}">
        <p14:creationId xmlns:p14="http://schemas.microsoft.com/office/powerpoint/2010/main" val="13030043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Bước 3: Xử lý chi tiết Block ORDERS</a:t>
            </a:r>
          </a:p>
        </p:txBody>
      </p:sp>
      <p:sp>
        <p:nvSpPr>
          <p:cNvPr id="8" name="TextBox 7"/>
          <p:cNvSpPr txBox="1"/>
          <p:nvPr/>
        </p:nvSpPr>
        <p:spPr>
          <a:xfrm>
            <a:off x="360907" y="950862"/>
            <a:ext cx="3967433" cy="707886"/>
          </a:xfrm>
          <a:prstGeom prst="rect">
            <a:avLst/>
          </a:prstGeom>
          <a:noFill/>
        </p:spPr>
        <p:txBody>
          <a:bodyPr wrap="none" rtlCol="0">
            <a:spAutoFit/>
          </a:bodyPr>
          <a:lstStyle/>
          <a:p>
            <a:pPr marL="342900" indent="-342900">
              <a:buFont typeface="Courier New" panose="02070309020205020404" pitchFamily="49" charset="0"/>
              <a:buChar char="o"/>
            </a:pPr>
            <a:r>
              <a:rPr lang="en-US" sz="2000" b="1"/>
              <a:t>3.9. Tạo LOV cho EMPLOYEE </a:t>
            </a:r>
          </a:p>
          <a:p>
            <a:r>
              <a:rPr lang="en-US" sz="2000" b="1"/>
              <a:t>VÀ CUSTOMER</a:t>
            </a:r>
          </a:p>
        </p:txBody>
      </p:sp>
      <p:sp>
        <p:nvSpPr>
          <p:cNvPr id="10" name="TextBox 9"/>
          <p:cNvSpPr txBox="1"/>
          <p:nvPr/>
        </p:nvSpPr>
        <p:spPr>
          <a:xfrm>
            <a:off x="172222" y="1760346"/>
            <a:ext cx="3978864" cy="923330"/>
          </a:xfrm>
          <a:prstGeom prst="rect">
            <a:avLst/>
          </a:prstGeom>
          <a:noFill/>
        </p:spPr>
        <p:txBody>
          <a:bodyPr wrap="square" rtlCol="0">
            <a:spAutoFit/>
          </a:bodyPr>
          <a:lstStyle/>
          <a:p>
            <a:pPr marL="285750" indent="-285750">
              <a:buFontTx/>
              <a:buChar char="-"/>
            </a:pPr>
            <a:r>
              <a:rPr lang="en-US"/>
              <a:t>Đặt tiêu đề cho lov và chỉnh lại kích thước khung lov. Sau đó Finish.</a:t>
            </a:r>
            <a:endParaRPr lang="en-US" b="1">
              <a:solidFill>
                <a:schemeClr val="accent1">
                  <a:lumMod val="75000"/>
                </a:schemeClr>
              </a:solidFill>
              <a:latin typeface="Courier New" panose="02070309020205020404" pitchFamily="49" charset="0"/>
              <a:cs typeface="Courier New" panose="02070309020205020404" pitchFamily="49" charset="0"/>
            </a:endParaRPr>
          </a:p>
        </p:txBody>
      </p:sp>
      <p:pic>
        <p:nvPicPr>
          <p:cNvPr id="3" name="Picture 2"/>
          <p:cNvPicPr>
            <a:picLocks noChangeAspect="1"/>
          </p:cNvPicPr>
          <p:nvPr/>
        </p:nvPicPr>
        <p:blipFill>
          <a:blip r:embed="rId2"/>
          <a:stretch>
            <a:fillRect/>
          </a:stretch>
        </p:blipFill>
        <p:spPr>
          <a:xfrm>
            <a:off x="4648652" y="950862"/>
            <a:ext cx="7369175" cy="5649701"/>
          </a:xfrm>
          <a:prstGeom prst="rect">
            <a:avLst/>
          </a:prstGeom>
        </p:spPr>
      </p:pic>
    </p:spTree>
    <p:extLst>
      <p:ext uri="{BB962C8B-B14F-4D97-AF65-F5344CB8AC3E}">
        <p14:creationId xmlns:p14="http://schemas.microsoft.com/office/powerpoint/2010/main" val="36228995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Bước 3: Xử lý chi tiết Block ORDERS</a:t>
            </a:r>
          </a:p>
        </p:txBody>
      </p:sp>
      <p:sp>
        <p:nvSpPr>
          <p:cNvPr id="8" name="TextBox 7"/>
          <p:cNvSpPr txBox="1"/>
          <p:nvPr/>
        </p:nvSpPr>
        <p:spPr>
          <a:xfrm>
            <a:off x="360907" y="950862"/>
            <a:ext cx="5967322" cy="400110"/>
          </a:xfrm>
          <a:prstGeom prst="rect">
            <a:avLst/>
          </a:prstGeom>
          <a:noFill/>
        </p:spPr>
        <p:txBody>
          <a:bodyPr wrap="square" rtlCol="0">
            <a:spAutoFit/>
          </a:bodyPr>
          <a:lstStyle/>
          <a:p>
            <a:pPr marL="342900" indent="-342900">
              <a:buFont typeface="Courier New" panose="02070309020205020404" pitchFamily="49" charset="0"/>
              <a:buChar char="o"/>
            </a:pPr>
            <a:r>
              <a:rPr lang="en-US" sz="2000" b="1"/>
              <a:t>3.9. Tạo LOV cho EMPLOYEE VÀ CUSTOMER</a:t>
            </a:r>
          </a:p>
        </p:txBody>
      </p:sp>
      <p:pic>
        <p:nvPicPr>
          <p:cNvPr id="4" name="Picture 3"/>
          <p:cNvPicPr>
            <a:picLocks noChangeAspect="1"/>
          </p:cNvPicPr>
          <p:nvPr/>
        </p:nvPicPr>
        <p:blipFill>
          <a:blip r:embed="rId2"/>
          <a:stretch>
            <a:fillRect/>
          </a:stretch>
        </p:blipFill>
        <p:spPr>
          <a:xfrm>
            <a:off x="6577465" y="807031"/>
            <a:ext cx="4975905" cy="5920340"/>
          </a:xfrm>
          <a:prstGeom prst="rect">
            <a:avLst/>
          </a:prstGeom>
        </p:spPr>
      </p:pic>
      <p:sp>
        <p:nvSpPr>
          <p:cNvPr id="5" name="Right Arrow 4"/>
          <p:cNvSpPr/>
          <p:nvPr/>
        </p:nvSpPr>
        <p:spPr>
          <a:xfrm>
            <a:off x="624114" y="3396342"/>
            <a:ext cx="7325246" cy="1915886"/>
          </a:xfrm>
          <a:prstGeom prst="rightArrow">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r>
              <a:rPr lang="en-US"/>
              <a:t>Đặt lại tên LOV thành tên hợp lý, tránh nhầm lẫn.</a:t>
            </a:r>
            <a:endParaRPr lang="en-US" b="1">
              <a:solidFill>
                <a:schemeClr val="accent1">
                  <a:lumMod val="7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533697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Bước 3: Xử lý chi tiết Block ORDERS</a:t>
            </a:r>
          </a:p>
        </p:txBody>
      </p:sp>
      <p:sp>
        <p:nvSpPr>
          <p:cNvPr id="8" name="TextBox 7"/>
          <p:cNvSpPr txBox="1"/>
          <p:nvPr/>
        </p:nvSpPr>
        <p:spPr>
          <a:xfrm>
            <a:off x="360907" y="950862"/>
            <a:ext cx="5967322" cy="400110"/>
          </a:xfrm>
          <a:prstGeom prst="rect">
            <a:avLst/>
          </a:prstGeom>
          <a:noFill/>
        </p:spPr>
        <p:txBody>
          <a:bodyPr wrap="square" rtlCol="0">
            <a:spAutoFit/>
          </a:bodyPr>
          <a:lstStyle/>
          <a:p>
            <a:pPr marL="342900" indent="-342900">
              <a:buFont typeface="Courier New" panose="02070309020205020404" pitchFamily="49" charset="0"/>
              <a:buChar char="o"/>
            </a:pPr>
            <a:r>
              <a:rPr lang="en-US" sz="2000" b="1"/>
              <a:t>3.9. Tạo LOV cho EMPLOYEE VÀ CUSTOMER</a:t>
            </a:r>
          </a:p>
        </p:txBody>
      </p:sp>
      <p:sp>
        <p:nvSpPr>
          <p:cNvPr id="3" name="Rectangle 2"/>
          <p:cNvSpPr/>
          <p:nvPr/>
        </p:nvSpPr>
        <p:spPr>
          <a:xfrm>
            <a:off x="360907" y="1549357"/>
            <a:ext cx="6620464" cy="1200329"/>
          </a:xfrm>
          <a:prstGeom prst="rect">
            <a:avLst/>
          </a:prstGeom>
        </p:spPr>
        <p:txBody>
          <a:bodyPr wrap="square">
            <a:spAutoFit/>
          </a:bodyPr>
          <a:lstStyle/>
          <a:p>
            <a:r>
              <a:rPr lang="en-US" b="1"/>
              <a:t>- Tương tự, tạo lov cho CUSTOMER.</a:t>
            </a:r>
          </a:p>
          <a:p>
            <a:r>
              <a:rPr lang="en-US" u="sng">
                <a:solidFill>
                  <a:schemeClr val="accent1">
                    <a:lumMod val="75000"/>
                  </a:schemeClr>
                </a:solidFill>
              </a:rPr>
              <a:t>SQL:</a:t>
            </a:r>
          </a:p>
          <a:p>
            <a:r>
              <a:rPr lang="en-US" i="1">
                <a:solidFill>
                  <a:schemeClr val="accent1">
                    <a:lumMod val="75000"/>
                  </a:schemeClr>
                </a:solidFill>
              </a:rPr>
              <a:t>SELECT CUSTOMER_ID, CUST_FIRST_NAME || ' ' || CUST_LAST_NAME AS CUSTOMER_NAME FROM CUSTOMERS </a:t>
            </a:r>
          </a:p>
        </p:txBody>
      </p:sp>
      <p:pic>
        <p:nvPicPr>
          <p:cNvPr id="6" name="Picture 5"/>
          <p:cNvPicPr>
            <a:picLocks noChangeAspect="1"/>
          </p:cNvPicPr>
          <p:nvPr/>
        </p:nvPicPr>
        <p:blipFill>
          <a:blip r:embed="rId2"/>
          <a:stretch>
            <a:fillRect/>
          </a:stretch>
        </p:blipFill>
        <p:spPr>
          <a:xfrm>
            <a:off x="7090454" y="1083402"/>
            <a:ext cx="4869317" cy="5774598"/>
          </a:xfrm>
          <a:prstGeom prst="rect">
            <a:avLst/>
          </a:prstGeom>
        </p:spPr>
      </p:pic>
    </p:spTree>
    <p:extLst>
      <p:ext uri="{BB962C8B-B14F-4D97-AF65-F5344CB8AC3E}">
        <p14:creationId xmlns:p14="http://schemas.microsoft.com/office/powerpoint/2010/main" val="1790056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Bước 3: Xử lý chi tiết Block ORDERS</a:t>
            </a:r>
          </a:p>
        </p:txBody>
      </p:sp>
      <p:sp>
        <p:nvSpPr>
          <p:cNvPr id="8" name="TextBox 7"/>
          <p:cNvSpPr txBox="1"/>
          <p:nvPr/>
        </p:nvSpPr>
        <p:spPr>
          <a:xfrm>
            <a:off x="360907" y="950862"/>
            <a:ext cx="5967322" cy="400110"/>
          </a:xfrm>
          <a:prstGeom prst="rect">
            <a:avLst/>
          </a:prstGeom>
          <a:noFill/>
        </p:spPr>
        <p:txBody>
          <a:bodyPr wrap="square" rtlCol="0">
            <a:spAutoFit/>
          </a:bodyPr>
          <a:lstStyle/>
          <a:p>
            <a:pPr marL="342900" indent="-342900">
              <a:buFont typeface="Courier New" panose="02070309020205020404" pitchFamily="49" charset="0"/>
              <a:buChar char="o"/>
            </a:pPr>
            <a:r>
              <a:rPr lang="en-US" sz="2000" b="1"/>
              <a:t>3.9. Tạo LOV cho EMPLOYEE VÀ CUSTOMER</a:t>
            </a:r>
          </a:p>
        </p:txBody>
      </p:sp>
      <p:sp>
        <p:nvSpPr>
          <p:cNvPr id="3" name="Rectangle 2"/>
          <p:cNvSpPr/>
          <p:nvPr/>
        </p:nvSpPr>
        <p:spPr>
          <a:xfrm>
            <a:off x="360906" y="1549357"/>
            <a:ext cx="11511779" cy="369332"/>
          </a:xfrm>
          <a:prstGeom prst="rect">
            <a:avLst/>
          </a:prstGeom>
        </p:spPr>
        <p:txBody>
          <a:bodyPr wrap="square">
            <a:spAutoFit/>
          </a:bodyPr>
          <a:lstStyle/>
          <a:p>
            <a:r>
              <a:rPr lang="en-US" b="1"/>
              <a:t>- Viết trigger WHEN-MOUSE-CLICK cho 2 text item EMPLOYEE_ID và CUSTOMER_ID</a:t>
            </a:r>
          </a:p>
        </p:txBody>
      </p:sp>
      <p:pic>
        <p:nvPicPr>
          <p:cNvPr id="5" name="Picture 4"/>
          <p:cNvPicPr>
            <a:picLocks noChangeAspect="1"/>
          </p:cNvPicPr>
          <p:nvPr/>
        </p:nvPicPr>
        <p:blipFill>
          <a:blip r:embed="rId2"/>
          <a:stretch>
            <a:fillRect/>
          </a:stretch>
        </p:blipFill>
        <p:spPr>
          <a:xfrm>
            <a:off x="466726" y="2171458"/>
            <a:ext cx="11569054" cy="3837456"/>
          </a:xfrm>
          <a:prstGeom prst="rect">
            <a:avLst/>
          </a:prstGeom>
        </p:spPr>
      </p:pic>
    </p:spTree>
    <p:extLst>
      <p:ext uri="{BB962C8B-B14F-4D97-AF65-F5344CB8AC3E}">
        <p14:creationId xmlns:p14="http://schemas.microsoft.com/office/powerpoint/2010/main" val="27385479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Bước 4: Tạo detail block ORDER_ITEMS</a:t>
            </a:r>
          </a:p>
        </p:txBody>
      </p:sp>
      <p:sp>
        <p:nvSpPr>
          <p:cNvPr id="8" name="TextBox 7"/>
          <p:cNvSpPr txBox="1"/>
          <p:nvPr/>
        </p:nvSpPr>
        <p:spPr>
          <a:xfrm>
            <a:off x="360906" y="950862"/>
            <a:ext cx="9813607" cy="400110"/>
          </a:xfrm>
          <a:prstGeom prst="rect">
            <a:avLst/>
          </a:prstGeom>
          <a:noFill/>
        </p:spPr>
        <p:txBody>
          <a:bodyPr wrap="square" rtlCol="0">
            <a:spAutoFit/>
          </a:bodyPr>
          <a:lstStyle/>
          <a:p>
            <a:pPr marL="342900" indent="-342900">
              <a:buFont typeface="Courier New" panose="02070309020205020404" pitchFamily="49" charset="0"/>
              <a:buChar char="o"/>
            </a:pPr>
            <a:r>
              <a:rPr lang="en-US" sz="2000" b="1"/>
              <a:t>4.1. Tạo Block và Layout dạng tabular cho block ORDER_ITEMS</a:t>
            </a:r>
          </a:p>
        </p:txBody>
      </p:sp>
      <p:pic>
        <p:nvPicPr>
          <p:cNvPr id="7" name="Picture 6"/>
          <p:cNvPicPr>
            <a:picLocks noChangeAspect="1"/>
          </p:cNvPicPr>
          <p:nvPr/>
        </p:nvPicPr>
        <p:blipFill>
          <a:blip r:embed="rId2"/>
          <a:stretch>
            <a:fillRect/>
          </a:stretch>
        </p:blipFill>
        <p:spPr>
          <a:xfrm>
            <a:off x="2821391" y="1514757"/>
            <a:ext cx="6000750" cy="4810125"/>
          </a:xfrm>
          <a:prstGeom prst="rect">
            <a:avLst/>
          </a:prstGeom>
        </p:spPr>
      </p:pic>
    </p:spTree>
    <p:extLst>
      <p:ext uri="{BB962C8B-B14F-4D97-AF65-F5344CB8AC3E}">
        <p14:creationId xmlns:p14="http://schemas.microsoft.com/office/powerpoint/2010/main" val="27882589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Bước 4: Tạo detail block ORDER_ITEMS</a:t>
            </a:r>
          </a:p>
        </p:txBody>
      </p:sp>
      <p:sp>
        <p:nvSpPr>
          <p:cNvPr id="8" name="TextBox 7"/>
          <p:cNvSpPr txBox="1"/>
          <p:nvPr/>
        </p:nvSpPr>
        <p:spPr>
          <a:xfrm>
            <a:off x="360906" y="950862"/>
            <a:ext cx="9813607" cy="400110"/>
          </a:xfrm>
          <a:prstGeom prst="rect">
            <a:avLst/>
          </a:prstGeom>
          <a:noFill/>
        </p:spPr>
        <p:txBody>
          <a:bodyPr wrap="square" rtlCol="0">
            <a:spAutoFit/>
          </a:bodyPr>
          <a:lstStyle/>
          <a:p>
            <a:pPr marL="342900" indent="-342900">
              <a:buFont typeface="Courier New" panose="02070309020205020404" pitchFamily="49" charset="0"/>
              <a:buChar char="o"/>
            </a:pPr>
            <a:r>
              <a:rPr lang="en-US" sz="2000" b="1"/>
              <a:t>4.1. Tạo Block và Layout dạng tabular cho block ORDER_ITEMS</a:t>
            </a:r>
          </a:p>
        </p:txBody>
      </p:sp>
      <p:pic>
        <p:nvPicPr>
          <p:cNvPr id="4" name="Picture 3"/>
          <p:cNvPicPr>
            <a:picLocks noChangeAspect="1"/>
          </p:cNvPicPr>
          <p:nvPr/>
        </p:nvPicPr>
        <p:blipFill>
          <a:blip r:embed="rId2"/>
          <a:stretch>
            <a:fillRect/>
          </a:stretch>
        </p:blipFill>
        <p:spPr>
          <a:xfrm>
            <a:off x="2434998" y="1350972"/>
            <a:ext cx="6483804" cy="4970916"/>
          </a:xfrm>
          <a:prstGeom prst="rect">
            <a:avLst/>
          </a:prstGeom>
        </p:spPr>
      </p:pic>
      <p:sp>
        <p:nvSpPr>
          <p:cNvPr id="6" name="TextBox 5"/>
          <p:cNvSpPr txBox="1"/>
          <p:nvPr/>
        </p:nvSpPr>
        <p:spPr>
          <a:xfrm>
            <a:off x="4049486" y="6488668"/>
            <a:ext cx="3544560" cy="369332"/>
          </a:xfrm>
          <a:prstGeom prst="rect">
            <a:avLst/>
          </a:prstGeom>
          <a:noFill/>
        </p:spPr>
        <p:txBody>
          <a:bodyPr wrap="none" rtlCol="0">
            <a:spAutoFit/>
          </a:bodyPr>
          <a:lstStyle/>
          <a:p>
            <a:r>
              <a:rPr lang="en-US" b="1" i="1"/>
              <a:t>Tạo quan hệ với Block ORDERS</a:t>
            </a:r>
          </a:p>
        </p:txBody>
      </p:sp>
    </p:spTree>
    <p:extLst>
      <p:ext uri="{BB962C8B-B14F-4D97-AF65-F5344CB8AC3E}">
        <p14:creationId xmlns:p14="http://schemas.microsoft.com/office/powerpoint/2010/main" val="9582896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Bước 4: Tạo detail block ORDER_ITEMS</a:t>
            </a:r>
          </a:p>
        </p:txBody>
      </p:sp>
      <p:sp>
        <p:nvSpPr>
          <p:cNvPr id="8" name="TextBox 7"/>
          <p:cNvSpPr txBox="1"/>
          <p:nvPr/>
        </p:nvSpPr>
        <p:spPr>
          <a:xfrm>
            <a:off x="360906" y="950862"/>
            <a:ext cx="9813607" cy="400110"/>
          </a:xfrm>
          <a:prstGeom prst="rect">
            <a:avLst/>
          </a:prstGeom>
          <a:noFill/>
        </p:spPr>
        <p:txBody>
          <a:bodyPr wrap="square" rtlCol="0">
            <a:spAutoFit/>
          </a:bodyPr>
          <a:lstStyle/>
          <a:p>
            <a:pPr marL="342900" indent="-342900">
              <a:buFont typeface="Courier New" panose="02070309020205020404" pitchFamily="49" charset="0"/>
              <a:buChar char="o"/>
            </a:pPr>
            <a:r>
              <a:rPr lang="en-US" sz="2000" b="1"/>
              <a:t>4.1. Tạo Block và Layout dạng tabular cho block ORDER_ITEMS</a:t>
            </a:r>
          </a:p>
        </p:txBody>
      </p:sp>
      <p:sp>
        <p:nvSpPr>
          <p:cNvPr id="6" name="TextBox 5"/>
          <p:cNvSpPr txBox="1"/>
          <p:nvPr/>
        </p:nvSpPr>
        <p:spPr>
          <a:xfrm>
            <a:off x="5060576" y="6502384"/>
            <a:ext cx="4570931" cy="369332"/>
          </a:xfrm>
          <a:prstGeom prst="rect">
            <a:avLst/>
          </a:prstGeom>
          <a:noFill/>
        </p:spPr>
        <p:txBody>
          <a:bodyPr wrap="none" rtlCol="0">
            <a:spAutoFit/>
          </a:bodyPr>
          <a:lstStyle/>
          <a:p>
            <a:r>
              <a:rPr lang="en-US" b="1" i="1"/>
              <a:t>Chọn các trường sẽ hiển thị ra giao diện</a:t>
            </a:r>
          </a:p>
        </p:txBody>
      </p:sp>
      <p:pic>
        <p:nvPicPr>
          <p:cNvPr id="3" name="Picture 2"/>
          <p:cNvPicPr>
            <a:picLocks noChangeAspect="1"/>
          </p:cNvPicPr>
          <p:nvPr/>
        </p:nvPicPr>
        <p:blipFill>
          <a:blip r:embed="rId2"/>
          <a:stretch>
            <a:fillRect/>
          </a:stretch>
        </p:blipFill>
        <p:spPr>
          <a:xfrm>
            <a:off x="4345667" y="1871998"/>
            <a:ext cx="6000750" cy="4600575"/>
          </a:xfrm>
          <a:prstGeom prst="rect">
            <a:avLst/>
          </a:prstGeom>
        </p:spPr>
      </p:pic>
      <p:sp>
        <p:nvSpPr>
          <p:cNvPr id="5" name="TextBox 4"/>
          <p:cNvSpPr txBox="1"/>
          <p:nvPr/>
        </p:nvSpPr>
        <p:spPr>
          <a:xfrm>
            <a:off x="972457" y="1465943"/>
            <a:ext cx="10609943" cy="646331"/>
          </a:xfrm>
          <a:prstGeom prst="rect">
            <a:avLst/>
          </a:prstGeom>
          <a:noFill/>
        </p:spPr>
        <p:txBody>
          <a:bodyPr wrap="square" rtlCol="0">
            <a:spAutoFit/>
          </a:bodyPr>
          <a:lstStyle/>
          <a:p>
            <a:r>
              <a:rPr lang="en-US"/>
              <a:t>- Vì đây là chi tiết các sản phẩm mua trong 1 hóa đơn nên không cần hiển thị trường ORDER_ID vì đã có ở  trên master-block.</a:t>
            </a:r>
          </a:p>
        </p:txBody>
      </p:sp>
    </p:spTree>
    <p:extLst>
      <p:ext uri="{BB962C8B-B14F-4D97-AF65-F5344CB8AC3E}">
        <p14:creationId xmlns:p14="http://schemas.microsoft.com/office/powerpoint/2010/main" val="11552007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Bước 4: Tạo detail block ORDER_ITEMS</a:t>
            </a:r>
          </a:p>
        </p:txBody>
      </p:sp>
      <p:sp>
        <p:nvSpPr>
          <p:cNvPr id="8" name="TextBox 7"/>
          <p:cNvSpPr txBox="1"/>
          <p:nvPr/>
        </p:nvSpPr>
        <p:spPr>
          <a:xfrm>
            <a:off x="360906" y="950862"/>
            <a:ext cx="9813607" cy="400110"/>
          </a:xfrm>
          <a:prstGeom prst="rect">
            <a:avLst/>
          </a:prstGeom>
          <a:noFill/>
        </p:spPr>
        <p:txBody>
          <a:bodyPr wrap="square" rtlCol="0">
            <a:spAutoFit/>
          </a:bodyPr>
          <a:lstStyle/>
          <a:p>
            <a:pPr marL="342900" indent="-342900">
              <a:buFont typeface="Courier New" panose="02070309020205020404" pitchFamily="49" charset="0"/>
              <a:buChar char="o"/>
            </a:pPr>
            <a:r>
              <a:rPr lang="en-US" sz="2000" b="1"/>
              <a:t>4.1. Tạo Block và Layout dạng tabular cho block ORDER_ITEMS</a:t>
            </a:r>
          </a:p>
        </p:txBody>
      </p:sp>
      <p:sp>
        <p:nvSpPr>
          <p:cNvPr id="6" name="TextBox 5"/>
          <p:cNvSpPr txBox="1"/>
          <p:nvPr/>
        </p:nvSpPr>
        <p:spPr>
          <a:xfrm>
            <a:off x="3623661" y="5550998"/>
            <a:ext cx="4570931" cy="369332"/>
          </a:xfrm>
          <a:prstGeom prst="rect">
            <a:avLst/>
          </a:prstGeom>
          <a:noFill/>
        </p:spPr>
        <p:txBody>
          <a:bodyPr wrap="none" rtlCol="0">
            <a:spAutoFit/>
          </a:bodyPr>
          <a:lstStyle/>
          <a:p>
            <a:r>
              <a:rPr lang="en-US" b="1" i="1"/>
              <a:t>Chọn các trường sẽ hiển thị ra giao diện</a:t>
            </a:r>
          </a:p>
        </p:txBody>
      </p:sp>
      <p:pic>
        <p:nvPicPr>
          <p:cNvPr id="7" name="Picture 6"/>
          <p:cNvPicPr>
            <a:picLocks noChangeAspect="1"/>
          </p:cNvPicPr>
          <p:nvPr/>
        </p:nvPicPr>
        <p:blipFill>
          <a:blip r:embed="rId2"/>
          <a:stretch>
            <a:fillRect/>
          </a:stretch>
        </p:blipFill>
        <p:spPr>
          <a:xfrm>
            <a:off x="535077" y="1762435"/>
            <a:ext cx="11138460" cy="3739059"/>
          </a:xfrm>
          <a:prstGeom prst="rect">
            <a:avLst/>
          </a:prstGeom>
        </p:spPr>
      </p:pic>
    </p:spTree>
    <p:extLst>
      <p:ext uri="{BB962C8B-B14F-4D97-AF65-F5344CB8AC3E}">
        <p14:creationId xmlns:p14="http://schemas.microsoft.com/office/powerpoint/2010/main" val="21318238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Bước 4: Tạo detail block ORDER_ITEMS</a:t>
            </a:r>
          </a:p>
        </p:txBody>
      </p:sp>
      <p:sp>
        <p:nvSpPr>
          <p:cNvPr id="8" name="TextBox 7"/>
          <p:cNvSpPr txBox="1"/>
          <p:nvPr/>
        </p:nvSpPr>
        <p:spPr>
          <a:xfrm>
            <a:off x="288334" y="839866"/>
            <a:ext cx="9813607" cy="400110"/>
          </a:xfrm>
          <a:prstGeom prst="rect">
            <a:avLst/>
          </a:prstGeom>
          <a:noFill/>
        </p:spPr>
        <p:txBody>
          <a:bodyPr wrap="square" rtlCol="0">
            <a:spAutoFit/>
          </a:bodyPr>
          <a:lstStyle/>
          <a:p>
            <a:pPr marL="342900" indent="-342900">
              <a:buFont typeface="Courier New" panose="02070309020205020404" pitchFamily="49" charset="0"/>
              <a:buChar char="o"/>
            </a:pPr>
            <a:r>
              <a:rPr lang="en-US" sz="2000" b="1"/>
              <a:t>4.2. Chỉnh sửa giao diện cho detail block</a:t>
            </a:r>
          </a:p>
        </p:txBody>
      </p:sp>
      <p:pic>
        <p:nvPicPr>
          <p:cNvPr id="4" name="Picture 3"/>
          <p:cNvPicPr>
            <a:picLocks noChangeAspect="1"/>
          </p:cNvPicPr>
          <p:nvPr/>
        </p:nvPicPr>
        <p:blipFill>
          <a:blip r:embed="rId2"/>
          <a:stretch>
            <a:fillRect/>
          </a:stretch>
        </p:blipFill>
        <p:spPr>
          <a:xfrm>
            <a:off x="2424724" y="1254486"/>
            <a:ext cx="9767276" cy="5591081"/>
          </a:xfrm>
          <a:prstGeom prst="rect">
            <a:avLst/>
          </a:prstGeom>
        </p:spPr>
      </p:pic>
      <p:sp>
        <p:nvSpPr>
          <p:cNvPr id="5" name="TextBox 4"/>
          <p:cNvSpPr txBox="1"/>
          <p:nvPr/>
        </p:nvSpPr>
        <p:spPr>
          <a:xfrm>
            <a:off x="101600" y="1712686"/>
            <a:ext cx="2104571" cy="39703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just"/>
            <a:r>
              <a:rPr lang="en-US"/>
              <a:t>Bổ sung 2 text item vào block </a:t>
            </a:r>
            <a:r>
              <a:rPr lang="en-US" b="1"/>
              <a:t>order_items</a:t>
            </a:r>
            <a:r>
              <a:rPr lang="en-US"/>
              <a:t> là </a:t>
            </a:r>
            <a:r>
              <a:rPr lang="en-US" b="1"/>
              <a:t>PRODUCT_NAME</a:t>
            </a:r>
            <a:r>
              <a:rPr lang="en-US"/>
              <a:t> và </a:t>
            </a:r>
            <a:r>
              <a:rPr lang="en-US" b="1"/>
              <a:t>ITEM_TOTAL </a:t>
            </a:r>
            <a:r>
              <a:rPr lang="en-US"/>
              <a:t>để hiện thị tên sản phẩm tương ứng với ID và tính thành tiền cho từng sản phẩm.</a:t>
            </a:r>
          </a:p>
          <a:p>
            <a:pPr algn="just"/>
            <a:r>
              <a:rPr lang="en-US" b="1" u="sng"/>
              <a:t>Chú ý:</a:t>
            </a:r>
            <a:r>
              <a:rPr lang="en-US"/>
              <a:t> thuộc tính Database Item của 2 item phải thiết lập là </a:t>
            </a:r>
            <a:r>
              <a:rPr lang="en-US" b="1"/>
              <a:t>No.</a:t>
            </a:r>
          </a:p>
        </p:txBody>
      </p:sp>
    </p:spTree>
    <p:extLst>
      <p:ext uri="{BB962C8B-B14F-4D97-AF65-F5344CB8AC3E}">
        <p14:creationId xmlns:p14="http://schemas.microsoft.com/office/powerpoint/2010/main" val="4284678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Bước</a:t>
            </a:r>
            <a:r>
              <a:rPr lang="en-US" dirty="0"/>
              <a:t> 1: </a:t>
            </a:r>
            <a:r>
              <a:rPr lang="en-US" dirty="0" err="1"/>
              <a:t>Tạo</a:t>
            </a:r>
            <a:r>
              <a:rPr lang="en-US" dirty="0"/>
              <a:t> Block </a:t>
            </a:r>
            <a:r>
              <a:rPr lang="en-US" dirty="0" err="1"/>
              <a:t>và</a:t>
            </a:r>
            <a:r>
              <a:rPr lang="en-US" dirty="0"/>
              <a:t> layout master </a:t>
            </a:r>
            <a:r>
              <a:rPr lang="en-US" dirty="0" err="1"/>
              <a:t>sử</a:t>
            </a:r>
            <a:r>
              <a:rPr lang="en-US" dirty="0"/>
              <a:t> </a:t>
            </a:r>
            <a:r>
              <a:rPr lang="en-US" dirty="0" err="1"/>
              <a:t>dụng</a:t>
            </a:r>
            <a:r>
              <a:rPr lang="en-US" dirty="0"/>
              <a:t> </a:t>
            </a:r>
            <a:r>
              <a:rPr lang="en-US" dirty="0" err="1"/>
              <a:t>bảng</a:t>
            </a:r>
            <a:r>
              <a:rPr lang="en-US" dirty="0"/>
              <a:t> </a:t>
            </a:r>
            <a:r>
              <a:rPr lang="en-US" dirty="0" err="1"/>
              <a:t>dữ</a:t>
            </a:r>
            <a:r>
              <a:rPr lang="en-US" dirty="0"/>
              <a:t> </a:t>
            </a:r>
            <a:r>
              <a:rPr lang="en-US" dirty="0" err="1"/>
              <a:t>liệu</a:t>
            </a:r>
            <a:r>
              <a:rPr lang="en-US" dirty="0"/>
              <a:t> ORDERS</a:t>
            </a:r>
          </a:p>
        </p:txBody>
      </p:sp>
      <p:sp>
        <p:nvSpPr>
          <p:cNvPr id="6" name="TextBox 5"/>
          <p:cNvSpPr txBox="1"/>
          <p:nvPr/>
        </p:nvSpPr>
        <p:spPr>
          <a:xfrm>
            <a:off x="4020457" y="6118704"/>
            <a:ext cx="4938981" cy="369332"/>
          </a:xfrm>
          <a:prstGeom prst="rect">
            <a:avLst/>
          </a:prstGeom>
          <a:noFill/>
        </p:spPr>
        <p:txBody>
          <a:bodyPr wrap="none" rtlCol="0">
            <a:spAutoFit/>
          </a:bodyPr>
          <a:lstStyle/>
          <a:p>
            <a:r>
              <a:rPr lang="en-US" b="1" i="1"/>
              <a:t>Các trường được chọn để hiển thị trên form</a:t>
            </a:r>
          </a:p>
        </p:txBody>
      </p:sp>
      <p:pic>
        <p:nvPicPr>
          <p:cNvPr id="7" name="Picture 6"/>
          <p:cNvPicPr>
            <a:picLocks noChangeAspect="1"/>
          </p:cNvPicPr>
          <p:nvPr/>
        </p:nvPicPr>
        <p:blipFill>
          <a:blip r:embed="rId2"/>
          <a:stretch>
            <a:fillRect/>
          </a:stretch>
        </p:blipFill>
        <p:spPr>
          <a:xfrm>
            <a:off x="2850695" y="905641"/>
            <a:ext cx="6569075" cy="5036291"/>
          </a:xfrm>
          <a:prstGeom prst="rect">
            <a:avLst/>
          </a:prstGeom>
        </p:spPr>
      </p:pic>
    </p:spTree>
    <p:extLst>
      <p:ext uri="{BB962C8B-B14F-4D97-AF65-F5344CB8AC3E}">
        <p14:creationId xmlns:p14="http://schemas.microsoft.com/office/powerpoint/2010/main" val="11064038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54467" y="2998774"/>
            <a:ext cx="11663363" cy="3516868"/>
          </a:xfrm>
          <a:prstGeom prst="rect">
            <a:avLst/>
          </a:prstGeom>
        </p:spPr>
      </p:pic>
      <p:sp>
        <p:nvSpPr>
          <p:cNvPr id="2" name="Title 1"/>
          <p:cNvSpPr>
            <a:spLocks noGrp="1"/>
          </p:cNvSpPr>
          <p:nvPr>
            <p:ph type="title"/>
          </p:nvPr>
        </p:nvSpPr>
        <p:spPr/>
        <p:txBody>
          <a:bodyPr>
            <a:normAutofit/>
          </a:bodyPr>
          <a:lstStyle/>
          <a:p>
            <a:r>
              <a:rPr lang="en-US"/>
              <a:t>Bước 5: Xử lý chi tiết detail block ORDER_ITEMS</a:t>
            </a:r>
          </a:p>
        </p:txBody>
      </p:sp>
      <p:sp>
        <p:nvSpPr>
          <p:cNvPr id="8" name="TextBox 7"/>
          <p:cNvSpPr txBox="1"/>
          <p:nvPr/>
        </p:nvSpPr>
        <p:spPr>
          <a:xfrm>
            <a:off x="288335" y="839866"/>
            <a:ext cx="9262066" cy="707886"/>
          </a:xfrm>
          <a:prstGeom prst="rect">
            <a:avLst/>
          </a:prstGeom>
          <a:noFill/>
        </p:spPr>
        <p:txBody>
          <a:bodyPr wrap="square" rtlCol="0">
            <a:spAutoFit/>
          </a:bodyPr>
          <a:lstStyle/>
          <a:p>
            <a:pPr marL="342900" indent="-342900">
              <a:buFont typeface="Courier New" panose="02070309020205020404" pitchFamily="49" charset="0"/>
              <a:buChar char="o"/>
            </a:pPr>
            <a:r>
              <a:rPr lang="en-US" sz="2000" b="1"/>
              <a:t>5.1. Viết trigger tự động đổ tên sản phẩm vào item PRODUCT_NAME tương ứng với PRODUCT_ID</a:t>
            </a:r>
          </a:p>
        </p:txBody>
      </p:sp>
      <p:sp>
        <p:nvSpPr>
          <p:cNvPr id="7" name="Oval Callout 6"/>
          <p:cNvSpPr/>
          <p:nvPr/>
        </p:nvSpPr>
        <p:spPr>
          <a:xfrm>
            <a:off x="111022" y="1547752"/>
            <a:ext cx="3628572" cy="1018514"/>
          </a:xfrm>
          <a:prstGeom prst="wedgeEllipseCallout">
            <a:avLst>
              <a:gd name="adj1" fmla="val 43167"/>
              <a:gd name="adj2" fmla="val 146578"/>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a:t>Tên trigger</a:t>
            </a:r>
          </a:p>
        </p:txBody>
      </p:sp>
      <p:sp>
        <p:nvSpPr>
          <p:cNvPr id="9" name="Oval Callout 8"/>
          <p:cNvSpPr/>
          <p:nvPr/>
        </p:nvSpPr>
        <p:spPr>
          <a:xfrm>
            <a:off x="4615543" y="1410063"/>
            <a:ext cx="3628572" cy="1018514"/>
          </a:xfrm>
          <a:prstGeom prst="wedgeEllipseCallout">
            <a:avLst>
              <a:gd name="adj1" fmla="val -28833"/>
              <a:gd name="adj2" fmla="val 203579"/>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a:t>Tên Datablock</a:t>
            </a:r>
          </a:p>
        </p:txBody>
      </p:sp>
      <p:sp>
        <p:nvSpPr>
          <p:cNvPr id="10" name="Oval Callout 9"/>
          <p:cNvSpPr/>
          <p:nvPr/>
        </p:nvSpPr>
        <p:spPr>
          <a:xfrm>
            <a:off x="8389258" y="1285238"/>
            <a:ext cx="3628572" cy="1018514"/>
          </a:xfrm>
          <a:prstGeom prst="wedgeEllipseCallout">
            <a:avLst>
              <a:gd name="adj1" fmla="val -39234"/>
              <a:gd name="adj2" fmla="val 216405"/>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a:t>Trigger ở mức Data Block</a:t>
            </a:r>
          </a:p>
        </p:txBody>
      </p:sp>
    </p:spTree>
    <p:extLst>
      <p:ext uri="{BB962C8B-B14F-4D97-AF65-F5344CB8AC3E}">
        <p14:creationId xmlns:p14="http://schemas.microsoft.com/office/powerpoint/2010/main" val="18710307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Bước 5: Xử lý chi tiết detail block ORDER_ITEMS</a:t>
            </a:r>
          </a:p>
        </p:txBody>
      </p:sp>
      <p:sp>
        <p:nvSpPr>
          <p:cNvPr id="8" name="TextBox 7"/>
          <p:cNvSpPr txBox="1"/>
          <p:nvPr/>
        </p:nvSpPr>
        <p:spPr>
          <a:xfrm>
            <a:off x="288335" y="839866"/>
            <a:ext cx="11337608" cy="400110"/>
          </a:xfrm>
          <a:prstGeom prst="rect">
            <a:avLst/>
          </a:prstGeom>
          <a:noFill/>
        </p:spPr>
        <p:txBody>
          <a:bodyPr wrap="square" rtlCol="0">
            <a:spAutoFit/>
          </a:bodyPr>
          <a:lstStyle/>
          <a:p>
            <a:pPr marL="342900" indent="-342900">
              <a:buFont typeface="Courier New" panose="02070309020205020404" pitchFamily="49" charset="0"/>
              <a:buChar char="o"/>
            </a:pPr>
            <a:r>
              <a:rPr lang="en-US" sz="2000" b="1"/>
              <a:t>5.2. Thiết lập các thuộc tính cho textitem ITEM_TOTAL để tính thành tiền tự động</a:t>
            </a:r>
          </a:p>
        </p:txBody>
      </p:sp>
      <p:pic>
        <p:nvPicPr>
          <p:cNvPr id="3" name="Picture 2"/>
          <p:cNvPicPr>
            <a:picLocks noChangeAspect="1"/>
          </p:cNvPicPr>
          <p:nvPr/>
        </p:nvPicPr>
        <p:blipFill>
          <a:blip r:embed="rId2"/>
          <a:stretch>
            <a:fillRect/>
          </a:stretch>
        </p:blipFill>
        <p:spPr>
          <a:xfrm>
            <a:off x="146416" y="1350972"/>
            <a:ext cx="11060968" cy="1731282"/>
          </a:xfrm>
          <a:prstGeom prst="rect">
            <a:avLst/>
          </a:prstGeom>
        </p:spPr>
      </p:pic>
      <p:sp>
        <p:nvSpPr>
          <p:cNvPr id="4" name="TextBox 3"/>
          <p:cNvSpPr txBox="1"/>
          <p:nvPr/>
        </p:nvSpPr>
        <p:spPr>
          <a:xfrm>
            <a:off x="740229" y="1567543"/>
            <a:ext cx="184731" cy="369332"/>
          </a:xfrm>
          <a:prstGeom prst="rect">
            <a:avLst/>
          </a:prstGeom>
          <a:noFill/>
        </p:spPr>
        <p:txBody>
          <a:bodyPr wrap="none" rtlCol="0">
            <a:spAutoFit/>
          </a:bodyPr>
          <a:lstStyle/>
          <a:p>
            <a:endParaRPr lang="en-US"/>
          </a:p>
        </p:txBody>
      </p:sp>
      <p:pic>
        <p:nvPicPr>
          <p:cNvPr id="5" name="Picture 4"/>
          <p:cNvPicPr>
            <a:picLocks noChangeAspect="1"/>
          </p:cNvPicPr>
          <p:nvPr/>
        </p:nvPicPr>
        <p:blipFill>
          <a:blip r:embed="rId3"/>
          <a:stretch>
            <a:fillRect/>
          </a:stretch>
        </p:blipFill>
        <p:spPr>
          <a:xfrm>
            <a:off x="0" y="3298825"/>
            <a:ext cx="11903665" cy="3559763"/>
          </a:xfrm>
          <a:prstGeom prst="rect">
            <a:avLst/>
          </a:prstGeom>
        </p:spPr>
      </p:pic>
    </p:spTree>
    <p:extLst>
      <p:ext uri="{BB962C8B-B14F-4D97-AF65-F5344CB8AC3E}">
        <p14:creationId xmlns:p14="http://schemas.microsoft.com/office/powerpoint/2010/main" val="29669295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Bước 5: Xử lý chi tiết detail block ORDER_ITEMS</a:t>
            </a:r>
          </a:p>
        </p:txBody>
      </p:sp>
      <p:sp>
        <p:nvSpPr>
          <p:cNvPr id="8" name="TextBox 7"/>
          <p:cNvSpPr txBox="1"/>
          <p:nvPr/>
        </p:nvSpPr>
        <p:spPr>
          <a:xfrm>
            <a:off x="288335" y="839866"/>
            <a:ext cx="11729494" cy="369332"/>
          </a:xfrm>
          <a:prstGeom prst="rect">
            <a:avLst/>
          </a:prstGeom>
          <a:noFill/>
        </p:spPr>
        <p:txBody>
          <a:bodyPr wrap="square" rtlCol="0">
            <a:spAutoFit/>
          </a:bodyPr>
          <a:lstStyle/>
          <a:p>
            <a:pPr marL="342900" indent="-342900">
              <a:buFont typeface="Courier New" panose="02070309020205020404" pitchFamily="49" charset="0"/>
              <a:buChar char="o"/>
            </a:pPr>
            <a:r>
              <a:rPr lang="en-US" b="1"/>
              <a:t>5.3. Tạo 1 DisplayItem ORDER_TOTAL trong block ORDER_ITEMS để tự động tính tổng tiền của hóa đơn.</a:t>
            </a:r>
          </a:p>
        </p:txBody>
      </p:sp>
      <p:pic>
        <p:nvPicPr>
          <p:cNvPr id="6" name="Picture 5"/>
          <p:cNvPicPr>
            <a:picLocks noChangeAspect="1"/>
          </p:cNvPicPr>
          <p:nvPr/>
        </p:nvPicPr>
        <p:blipFill>
          <a:blip r:embed="rId2"/>
          <a:stretch>
            <a:fillRect/>
          </a:stretch>
        </p:blipFill>
        <p:spPr>
          <a:xfrm>
            <a:off x="611415" y="1239976"/>
            <a:ext cx="10581492" cy="641892"/>
          </a:xfrm>
          <a:prstGeom prst="rect">
            <a:avLst/>
          </a:prstGeom>
        </p:spPr>
      </p:pic>
      <p:pic>
        <p:nvPicPr>
          <p:cNvPr id="7" name="Picture 6"/>
          <p:cNvPicPr>
            <a:picLocks noChangeAspect="1"/>
          </p:cNvPicPr>
          <p:nvPr/>
        </p:nvPicPr>
        <p:blipFill>
          <a:blip r:embed="rId3"/>
          <a:stretch>
            <a:fillRect/>
          </a:stretch>
        </p:blipFill>
        <p:spPr>
          <a:xfrm>
            <a:off x="601890" y="1997742"/>
            <a:ext cx="10591017" cy="544126"/>
          </a:xfrm>
          <a:prstGeom prst="rect">
            <a:avLst/>
          </a:prstGeom>
        </p:spPr>
      </p:pic>
      <p:pic>
        <p:nvPicPr>
          <p:cNvPr id="9" name="Picture 8"/>
          <p:cNvPicPr>
            <a:picLocks noChangeAspect="1"/>
          </p:cNvPicPr>
          <p:nvPr/>
        </p:nvPicPr>
        <p:blipFill>
          <a:blip r:embed="rId4"/>
          <a:stretch>
            <a:fillRect/>
          </a:stretch>
        </p:blipFill>
        <p:spPr>
          <a:xfrm>
            <a:off x="611415" y="2694641"/>
            <a:ext cx="10581492" cy="2293620"/>
          </a:xfrm>
          <a:prstGeom prst="rect">
            <a:avLst/>
          </a:prstGeom>
        </p:spPr>
      </p:pic>
      <p:pic>
        <p:nvPicPr>
          <p:cNvPr id="10" name="Picture 9"/>
          <p:cNvPicPr>
            <a:picLocks noChangeAspect="1"/>
          </p:cNvPicPr>
          <p:nvPr/>
        </p:nvPicPr>
        <p:blipFill>
          <a:blip r:embed="rId5"/>
          <a:stretch>
            <a:fillRect/>
          </a:stretch>
        </p:blipFill>
        <p:spPr>
          <a:xfrm>
            <a:off x="611415" y="5141034"/>
            <a:ext cx="10591017" cy="625300"/>
          </a:xfrm>
          <a:prstGeom prst="rect">
            <a:avLst/>
          </a:prstGeom>
        </p:spPr>
      </p:pic>
      <p:pic>
        <p:nvPicPr>
          <p:cNvPr id="11" name="Picture 10"/>
          <p:cNvPicPr>
            <a:picLocks noChangeAspect="1"/>
          </p:cNvPicPr>
          <p:nvPr/>
        </p:nvPicPr>
        <p:blipFill>
          <a:blip r:embed="rId6"/>
          <a:stretch>
            <a:fillRect/>
          </a:stretch>
        </p:blipFill>
        <p:spPr>
          <a:xfrm>
            <a:off x="601890" y="5893343"/>
            <a:ext cx="10591017" cy="569832"/>
          </a:xfrm>
          <a:prstGeom prst="rect">
            <a:avLst/>
          </a:prstGeom>
        </p:spPr>
      </p:pic>
      <p:sp>
        <p:nvSpPr>
          <p:cNvPr id="12" name="TextBox 11"/>
          <p:cNvSpPr txBox="1"/>
          <p:nvPr/>
        </p:nvSpPr>
        <p:spPr>
          <a:xfrm>
            <a:off x="3126129" y="6488668"/>
            <a:ext cx="5746445" cy="369332"/>
          </a:xfrm>
          <a:prstGeom prst="rect">
            <a:avLst/>
          </a:prstGeom>
          <a:noFill/>
        </p:spPr>
        <p:txBody>
          <a:bodyPr wrap="none" rtlCol="0">
            <a:spAutoFit/>
          </a:bodyPr>
          <a:lstStyle/>
          <a:p>
            <a:r>
              <a:rPr lang="en-US" b="1" i="1"/>
              <a:t>Thay đổi các thuộc tính của ORDER_TOTAL như trên</a:t>
            </a:r>
          </a:p>
        </p:txBody>
      </p:sp>
    </p:spTree>
    <p:extLst>
      <p:ext uri="{BB962C8B-B14F-4D97-AF65-F5344CB8AC3E}">
        <p14:creationId xmlns:p14="http://schemas.microsoft.com/office/powerpoint/2010/main" val="30987775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Bước 5: Xử lý chi tiết detail block ORDER_ITEMS</a:t>
            </a:r>
          </a:p>
        </p:txBody>
      </p:sp>
      <p:sp>
        <p:nvSpPr>
          <p:cNvPr id="8" name="TextBox 7"/>
          <p:cNvSpPr txBox="1"/>
          <p:nvPr/>
        </p:nvSpPr>
        <p:spPr>
          <a:xfrm>
            <a:off x="288335" y="839866"/>
            <a:ext cx="11729494" cy="400110"/>
          </a:xfrm>
          <a:prstGeom prst="rect">
            <a:avLst/>
          </a:prstGeom>
          <a:noFill/>
        </p:spPr>
        <p:txBody>
          <a:bodyPr wrap="square" rtlCol="0">
            <a:spAutoFit/>
          </a:bodyPr>
          <a:lstStyle/>
          <a:p>
            <a:pPr marL="342900" indent="-342900">
              <a:buFont typeface="Courier New" panose="02070309020205020404" pitchFamily="49" charset="0"/>
              <a:buChar char="o"/>
            </a:pPr>
            <a:r>
              <a:rPr lang="en-US" sz="2000" b="1"/>
              <a:t>5.5. Thiết lập thuộc tính Query All Records của Datablock ORDER_ITEMS thành Yes</a:t>
            </a:r>
          </a:p>
        </p:txBody>
      </p:sp>
      <p:pic>
        <p:nvPicPr>
          <p:cNvPr id="3" name="Picture 2"/>
          <p:cNvPicPr>
            <a:picLocks noChangeAspect="1"/>
          </p:cNvPicPr>
          <p:nvPr/>
        </p:nvPicPr>
        <p:blipFill>
          <a:blip r:embed="rId2"/>
          <a:stretch>
            <a:fillRect/>
          </a:stretch>
        </p:blipFill>
        <p:spPr>
          <a:xfrm>
            <a:off x="1759856" y="1350971"/>
            <a:ext cx="8690429" cy="5214257"/>
          </a:xfrm>
          <a:prstGeom prst="rect">
            <a:avLst/>
          </a:prstGeom>
        </p:spPr>
      </p:pic>
    </p:spTree>
    <p:extLst>
      <p:ext uri="{BB962C8B-B14F-4D97-AF65-F5344CB8AC3E}">
        <p14:creationId xmlns:p14="http://schemas.microsoft.com/office/powerpoint/2010/main" val="8718674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Bước 5: Xử lý chi tiết detail block ORDER_ITEMS</a:t>
            </a:r>
          </a:p>
        </p:txBody>
      </p:sp>
      <p:sp>
        <p:nvSpPr>
          <p:cNvPr id="8" name="TextBox 7"/>
          <p:cNvSpPr txBox="1"/>
          <p:nvPr/>
        </p:nvSpPr>
        <p:spPr>
          <a:xfrm>
            <a:off x="288335" y="839866"/>
            <a:ext cx="11729494" cy="400110"/>
          </a:xfrm>
          <a:prstGeom prst="rect">
            <a:avLst/>
          </a:prstGeom>
          <a:noFill/>
        </p:spPr>
        <p:txBody>
          <a:bodyPr wrap="square" rtlCol="0">
            <a:spAutoFit/>
          </a:bodyPr>
          <a:lstStyle/>
          <a:p>
            <a:pPr marL="342900" indent="-342900">
              <a:buFont typeface="Courier New" panose="02070309020205020404" pitchFamily="49" charset="0"/>
              <a:buChar char="o"/>
            </a:pPr>
            <a:r>
              <a:rPr lang="en-US" sz="2000" b="1"/>
              <a:t>5.6. Tạo LOV chọn sản phẩm</a:t>
            </a:r>
          </a:p>
        </p:txBody>
      </p:sp>
      <p:pic>
        <p:nvPicPr>
          <p:cNvPr id="4" name="Picture 3"/>
          <p:cNvPicPr>
            <a:picLocks noChangeAspect="1"/>
          </p:cNvPicPr>
          <p:nvPr/>
        </p:nvPicPr>
        <p:blipFill>
          <a:blip r:embed="rId2"/>
          <a:stretch>
            <a:fillRect/>
          </a:stretch>
        </p:blipFill>
        <p:spPr>
          <a:xfrm>
            <a:off x="2398939" y="1239976"/>
            <a:ext cx="7093403" cy="5438276"/>
          </a:xfrm>
          <a:prstGeom prst="rect">
            <a:avLst/>
          </a:prstGeom>
        </p:spPr>
      </p:pic>
    </p:spTree>
    <p:extLst>
      <p:ext uri="{BB962C8B-B14F-4D97-AF65-F5344CB8AC3E}">
        <p14:creationId xmlns:p14="http://schemas.microsoft.com/office/powerpoint/2010/main" val="10286999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Bước 5: Xử lý chi tiết detail block ORDER_ITEMS</a:t>
            </a:r>
          </a:p>
        </p:txBody>
      </p:sp>
      <p:sp>
        <p:nvSpPr>
          <p:cNvPr id="8" name="TextBox 7"/>
          <p:cNvSpPr txBox="1"/>
          <p:nvPr/>
        </p:nvSpPr>
        <p:spPr>
          <a:xfrm>
            <a:off x="288335" y="839866"/>
            <a:ext cx="11729494" cy="400110"/>
          </a:xfrm>
          <a:prstGeom prst="rect">
            <a:avLst/>
          </a:prstGeom>
          <a:noFill/>
        </p:spPr>
        <p:txBody>
          <a:bodyPr wrap="square" rtlCol="0">
            <a:spAutoFit/>
          </a:bodyPr>
          <a:lstStyle/>
          <a:p>
            <a:pPr marL="342900" indent="-342900">
              <a:buFont typeface="Courier New" panose="02070309020205020404" pitchFamily="49" charset="0"/>
              <a:buChar char="o"/>
            </a:pPr>
            <a:r>
              <a:rPr lang="en-US" sz="2000" b="1"/>
              <a:t>5.6. Tạo LOV chọn sản phẩm</a:t>
            </a:r>
          </a:p>
        </p:txBody>
      </p:sp>
      <p:sp>
        <p:nvSpPr>
          <p:cNvPr id="5" name="TextBox 4"/>
          <p:cNvSpPr txBox="1"/>
          <p:nvPr/>
        </p:nvSpPr>
        <p:spPr>
          <a:xfrm>
            <a:off x="433478" y="1669142"/>
            <a:ext cx="3744685" cy="1200329"/>
          </a:xfrm>
          <a:prstGeom prst="rect">
            <a:avLst/>
          </a:prstGeom>
          <a:noFill/>
        </p:spPr>
        <p:txBody>
          <a:bodyPr wrap="square" rtlCol="0">
            <a:spAutoFit/>
          </a:bodyPr>
          <a:lstStyle/>
          <a:p>
            <a:pPr marL="285750" indent="-285750">
              <a:buFont typeface="Arial" panose="020B0604020202020204" pitchFamily="34" charset="0"/>
              <a:buChar char="•"/>
            </a:pPr>
            <a:r>
              <a:rPr lang="en-US"/>
              <a:t>Thiết lập độ rộng và giá trị trả về tương ứng cho các item trong block ORDER_ITEMS</a:t>
            </a:r>
          </a:p>
          <a:p>
            <a:endParaRPr lang="en-US"/>
          </a:p>
        </p:txBody>
      </p:sp>
      <p:pic>
        <p:nvPicPr>
          <p:cNvPr id="4" name="Picture 3"/>
          <p:cNvPicPr>
            <a:picLocks noChangeAspect="1"/>
          </p:cNvPicPr>
          <p:nvPr/>
        </p:nvPicPr>
        <p:blipFill>
          <a:blip r:embed="rId2"/>
          <a:stretch>
            <a:fillRect/>
          </a:stretch>
        </p:blipFill>
        <p:spPr>
          <a:xfrm>
            <a:off x="4070350" y="1350972"/>
            <a:ext cx="6798934" cy="4914081"/>
          </a:xfrm>
          <a:prstGeom prst="rect">
            <a:avLst/>
          </a:prstGeom>
        </p:spPr>
      </p:pic>
    </p:spTree>
    <p:extLst>
      <p:ext uri="{BB962C8B-B14F-4D97-AF65-F5344CB8AC3E}">
        <p14:creationId xmlns:p14="http://schemas.microsoft.com/office/powerpoint/2010/main" val="7803296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Bước 5: Xử lý chi tiết detail block ORDER_ITEMS</a:t>
            </a:r>
          </a:p>
        </p:txBody>
      </p:sp>
      <p:sp>
        <p:nvSpPr>
          <p:cNvPr id="8" name="TextBox 7"/>
          <p:cNvSpPr txBox="1"/>
          <p:nvPr/>
        </p:nvSpPr>
        <p:spPr>
          <a:xfrm>
            <a:off x="288335" y="839866"/>
            <a:ext cx="11729494" cy="400110"/>
          </a:xfrm>
          <a:prstGeom prst="rect">
            <a:avLst/>
          </a:prstGeom>
          <a:noFill/>
        </p:spPr>
        <p:txBody>
          <a:bodyPr wrap="square" rtlCol="0">
            <a:spAutoFit/>
          </a:bodyPr>
          <a:lstStyle/>
          <a:p>
            <a:pPr marL="342900" indent="-342900">
              <a:buFont typeface="Courier New" panose="02070309020205020404" pitchFamily="49" charset="0"/>
              <a:buChar char="o"/>
            </a:pPr>
            <a:r>
              <a:rPr lang="en-US" sz="2000" b="1"/>
              <a:t>5.6. Tạo LOV chọn sản phẩm</a:t>
            </a:r>
          </a:p>
        </p:txBody>
      </p:sp>
      <p:sp>
        <p:nvSpPr>
          <p:cNvPr id="5" name="TextBox 4"/>
          <p:cNvSpPr txBox="1"/>
          <p:nvPr/>
        </p:nvSpPr>
        <p:spPr>
          <a:xfrm>
            <a:off x="506049" y="1509485"/>
            <a:ext cx="7752580" cy="646331"/>
          </a:xfrm>
          <a:prstGeom prst="rect">
            <a:avLst/>
          </a:prstGeom>
          <a:noFill/>
        </p:spPr>
        <p:txBody>
          <a:bodyPr wrap="square" rtlCol="0">
            <a:spAutoFit/>
          </a:bodyPr>
          <a:lstStyle/>
          <a:p>
            <a:pPr marL="285750" indent="-285750">
              <a:buFont typeface="Arial" panose="020B0604020202020204" pitchFamily="34" charset="0"/>
              <a:buChar char="•"/>
            </a:pPr>
            <a:r>
              <a:rPr lang="en-US" b="1"/>
              <a:t>Viết trigger When-Mouse-Click cho Product_ID để hiển thị LOV khi click chuột vào:</a:t>
            </a:r>
          </a:p>
        </p:txBody>
      </p:sp>
      <p:pic>
        <p:nvPicPr>
          <p:cNvPr id="4" name="Picture 3"/>
          <p:cNvPicPr>
            <a:picLocks noChangeAspect="1"/>
          </p:cNvPicPr>
          <p:nvPr/>
        </p:nvPicPr>
        <p:blipFill>
          <a:blip r:embed="rId2"/>
          <a:stretch>
            <a:fillRect/>
          </a:stretch>
        </p:blipFill>
        <p:spPr>
          <a:xfrm>
            <a:off x="193410" y="2264440"/>
            <a:ext cx="11824419" cy="2917160"/>
          </a:xfrm>
          <a:prstGeom prst="rect">
            <a:avLst/>
          </a:prstGeom>
        </p:spPr>
      </p:pic>
    </p:spTree>
    <p:extLst>
      <p:ext uri="{BB962C8B-B14F-4D97-AF65-F5344CB8AC3E}">
        <p14:creationId xmlns:p14="http://schemas.microsoft.com/office/powerpoint/2010/main" val="42450203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Bước 5: Xử lý chi tiết detail block ORDER_ITEMS</a:t>
            </a:r>
          </a:p>
        </p:txBody>
      </p:sp>
      <p:sp>
        <p:nvSpPr>
          <p:cNvPr id="8" name="TextBox 7"/>
          <p:cNvSpPr txBox="1"/>
          <p:nvPr/>
        </p:nvSpPr>
        <p:spPr>
          <a:xfrm>
            <a:off x="288335" y="839866"/>
            <a:ext cx="11729494" cy="400110"/>
          </a:xfrm>
          <a:prstGeom prst="rect">
            <a:avLst/>
          </a:prstGeom>
          <a:noFill/>
        </p:spPr>
        <p:txBody>
          <a:bodyPr wrap="square" rtlCol="0">
            <a:spAutoFit/>
          </a:bodyPr>
          <a:lstStyle/>
          <a:p>
            <a:pPr marL="342900" indent="-342900">
              <a:buFont typeface="Courier New" panose="02070309020205020404" pitchFamily="49" charset="0"/>
              <a:buChar char="o"/>
            </a:pPr>
            <a:r>
              <a:rPr lang="en-US" sz="2000" b="1"/>
              <a:t>5.7. Viết trigger tự động tính tổng tiền sau khi giảm giá</a:t>
            </a:r>
          </a:p>
        </p:txBody>
      </p:sp>
      <p:sp>
        <p:nvSpPr>
          <p:cNvPr id="5" name="TextBox 4"/>
          <p:cNvSpPr txBox="1"/>
          <p:nvPr/>
        </p:nvSpPr>
        <p:spPr>
          <a:xfrm>
            <a:off x="275403" y="1398516"/>
            <a:ext cx="11078398" cy="646331"/>
          </a:xfrm>
          <a:prstGeom prst="rect">
            <a:avLst/>
          </a:prstGeom>
          <a:noFill/>
        </p:spPr>
        <p:txBody>
          <a:bodyPr wrap="square" rtlCol="0">
            <a:spAutoFit/>
          </a:bodyPr>
          <a:lstStyle/>
          <a:p>
            <a:r>
              <a:rPr lang="en-US" b="1" i="1"/>
              <a:t>- Khi sale, unit_price, quantity thay đổi thì tổng tiền thay đổi, nên ta viết trigger When-Validate-Item đối với từng item để tính tổng tiền như sau:</a:t>
            </a:r>
          </a:p>
        </p:txBody>
      </p:sp>
      <p:pic>
        <p:nvPicPr>
          <p:cNvPr id="3" name="Picture 2"/>
          <p:cNvPicPr>
            <a:picLocks noChangeAspect="1"/>
          </p:cNvPicPr>
          <p:nvPr/>
        </p:nvPicPr>
        <p:blipFill>
          <a:blip r:embed="rId2"/>
          <a:stretch>
            <a:fillRect/>
          </a:stretch>
        </p:blipFill>
        <p:spPr>
          <a:xfrm>
            <a:off x="275403" y="2555953"/>
            <a:ext cx="11742426" cy="3496504"/>
          </a:xfrm>
          <a:prstGeom prst="rect">
            <a:avLst/>
          </a:prstGeom>
        </p:spPr>
      </p:pic>
    </p:spTree>
    <p:extLst>
      <p:ext uri="{BB962C8B-B14F-4D97-AF65-F5344CB8AC3E}">
        <p14:creationId xmlns:p14="http://schemas.microsoft.com/office/powerpoint/2010/main" val="1775004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a:t>KẾT QUẢ CHẠY CHƯƠNG TRÌNH</a:t>
            </a:r>
          </a:p>
        </p:txBody>
      </p:sp>
      <p:pic>
        <p:nvPicPr>
          <p:cNvPr id="6" name="Picture 5"/>
          <p:cNvPicPr>
            <a:picLocks noChangeAspect="1"/>
          </p:cNvPicPr>
          <p:nvPr/>
        </p:nvPicPr>
        <p:blipFill>
          <a:blip r:embed="rId2"/>
          <a:stretch>
            <a:fillRect/>
          </a:stretch>
        </p:blipFill>
        <p:spPr>
          <a:xfrm>
            <a:off x="867001" y="728870"/>
            <a:ext cx="10338027" cy="6139436"/>
          </a:xfrm>
          <a:prstGeom prst="rect">
            <a:avLst/>
          </a:prstGeom>
        </p:spPr>
      </p:pic>
    </p:spTree>
    <p:extLst>
      <p:ext uri="{BB962C8B-B14F-4D97-AF65-F5344CB8AC3E}">
        <p14:creationId xmlns:p14="http://schemas.microsoft.com/office/powerpoint/2010/main" val="2233409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083" y="0"/>
            <a:ext cx="11353801" cy="728870"/>
          </a:xfrm>
        </p:spPr>
        <p:txBody>
          <a:bodyPr>
            <a:normAutofit fontScale="90000"/>
          </a:bodyPr>
          <a:lstStyle/>
          <a:p>
            <a:pPr algn="ctr"/>
            <a:r>
              <a:rPr lang="en-US"/>
              <a:t>CỘNG 0.5 ĐIỂM (trực tiếp vào điểm thi) BUỔI THỰC HÀNH SAU</a:t>
            </a:r>
          </a:p>
        </p:txBody>
      </p:sp>
      <p:sp>
        <p:nvSpPr>
          <p:cNvPr id="3" name="TextBox 2"/>
          <p:cNvSpPr txBox="1"/>
          <p:nvPr/>
        </p:nvSpPr>
        <p:spPr>
          <a:xfrm>
            <a:off x="998806" y="1167619"/>
            <a:ext cx="10580078" cy="4031873"/>
          </a:xfrm>
          <a:prstGeom prst="rect">
            <a:avLst/>
          </a:prstGeom>
          <a:noFill/>
        </p:spPr>
        <p:txBody>
          <a:bodyPr wrap="square" rtlCol="0">
            <a:spAutoFit/>
          </a:bodyPr>
          <a:lstStyle/>
          <a:p>
            <a:pPr algn="just"/>
            <a:r>
              <a:rPr lang="en-US" sz="3200">
                <a:latin typeface="Times New Roman" panose="02020603050405020304" pitchFamily="18" charset="0"/>
                <a:cs typeface="Times New Roman" panose="02020603050405020304" pitchFamily="18" charset="0"/>
              </a:rPr>
              <a:t>Chạy được các FORM sau:</a:t>
            </a:r>
          </a:p>
          <a:p>
            <a:pPr marL="285750" indent="-285750" algn="just">
              <a:buFontTx/>
              <a:buChar char="-"/>
            </a:pPr>
            <a:r>
              <a:rPr lang="en-US" sz="3200">
                <a:latin typeface="Times New Roman" panose="02020603050405020304" pitchFamily="18" charset="0"/>
                <a:cs typeface="Times New Roman" panose="02020603050405020304" pitchFamily="18" charset="0"/>
              </a:rPr>
              <a:t>Thông tin hóa đơn: đầy đủ các chức năng ID tự động tăng (bài 10), ngày hệ thống (cho phép chọn ngày, bài 9), tham chiếu đầy đủ tên nhân viên, tên khách hang, tên sản phẩm, tổng tiền, thành tiền, giảm giá…</a:t>
            </a:r>
          </a:p>
          <a:p>
            <a:pPr marL="285750" indent="-285750" algn="just">
              <a:buFontTx/>
              <a:buChar char="-"/>
            </a:pPr>
            <a:r>
              <a:rPr lang="en-US" sz="3200">
                <a:latin typeface="Times New Roman" panose="02020603050405020304" pitchFamily="18" charset="0"/>
                <a:cs typeface="Times New Roman" panose="02020603050405020304" pitchFamily="18" charset="0"/>
              </a:rPr>
              <a:t>Thông tin sản phẩm: tối thiểu 10 sản phẩm, đầy đủ ảnh, giao diện thân thiện, </a:t>
            </a:r>
            <a:r>
              <a:rPr lang="en-US" sz="3200" b="1">
                <a:solidFill>
                  <a:srgbClr val="FF0000"/>
                </a:solidFill>
                <a:latin typeface="Times New Roman" panose="02020603050405020304" pitchFamily="18" charset="0"/>
                <a:cs typeface="Times New Roman" panose="02020603050405020304" pitchFamily="18" charset="0"/>
              </a:rPr>
              <a:t>trên giao diện cho phép chọn ảnh để thay đổi ảnh sản phẩm(bài 8) (+1đ trực tiếp vào vào điểm thi) </a:t>
            </a:r>
          </a:p>
        </p:txBody>
      </p:sp>
    </p:spTree>
    <p:extLst>
      <p:ext uri="{BB962C8B-B14F-4D97-AF65-F5344CB8AC3E}">
        <p14:creationId xmlns:p14="http://schemas.microsoft.com/office/powerpoint/2010/main" val="243320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Bước 1: Tạo Block và layout master sử dụng bảng dữ liệu ORDERS</a:t>
            </a:r>
          </a:p>
        </p:txBody>
      </p:sp>
      <p:sp>
        <p:nvSpPr>
          <p:cNvPr id="6" name="TextBox 5"/>
          <p:cNvSpPr txBox="1"/>
          <p:nvPr/>
        </p:nvSpPr>
        <p:spPr>
          <a:xfrm>
            <a:off x="3680442" y="6462555"/>
            <a:ext cx="4940776" cy="369332"/>
          </a:xfrm>
          <a:prstGeom prst="rect">
            <a:avLst/>
          </a:prstGeom>
          <a:noFill/>
        </p:spPr>
        <p:txBody>
          <a:bodyPr wrap="none" rtlCol="0">
            <a:spAutoFit/>
          </a:bodyPr>
          <a:lstStyle/>
          <a:p>
            <a:r>
              <a:rPr lang="en-US" b="1" i="1"/>
              <a:t>Layout ở dạng Form của DataBlock ORDERS</a:t>
            </a:r>
          </a:p>
        </p:txBody>
      </p:sp>
      <p:pic>
        <p:nvPicPr>
          <p:cNvPr id="7" name="Picture 6"/>
          <p:cNvPicPr>
            <a:picLocks noChangeAspect="1"/>
          </p:cNvPicPr>
          <p:nvPr/>
        </p:nvPicPr>
        <p:blipFill>
          <a:blip r:embed="rId2"/>
          <a:stretch>
            <a:fillRect/>
          </a:stretch>
        </p:blipFill>
        <p:spPr>
          <a:xfrm>
            <a:off x="1678667" y="854539"/>
            <a:ext cx="9211045" cy="5473690"/>
          </a:xfrm>
          <a:prstGeom prst="rect">
            <a:avLst/>
          </a:prstGeom>
        </p:spPr>
      </p:pic>
    </p:spTree>
    <p:extLst>
      <p:ext uri="{BB962C8B-B14F-4D97-AF65-F5344CB8AC3E}">
        <p14:creationId xmlns:p14="http://schemas.microsoft.com/office/powerpoint/2010/main" val="288672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Bước 2: Căn chỉnh lại vị trí các item và chỉnh sửa giao diện</a:t>
            </a:r>
          </a:p>
        </p:txBody>
      </p:sp>
      <p:sp>
        <p:nvSpPr>
          <p:cNvPr id="3" name="TextBox 2"/>
          <p:cNvSpPr txBox="1"/>
          <p:nvPr/>
        </p:nvSpPr>
        <p:spPr>
          <a:xfrm>
            <a:off x="336195" y="896855"/>
            <a:ext cx="7547259" cy="461665"/>
          </a:xfrm>
          <a:prstGeom prst="rect">
            <a:avLst/>
          </a:prstGeom>
          <a:noFill/>
        </p:spPr>
        <p:txBody>
          <a:bodyPr wrap="none" rtlCol="0">
            <a:spAutoFit/>
          </a:bodyPr>
          <a:lstStyle/>
          <a:p>
            <a:r>
              <a:rPr lang="en-US" sz="2400" b="1">
                <a:solidFill>
                  <a:srgbClr val="DD462F"/>
                </a:solidFill>
              </a:rPr>
              <a:t>Một số chú ý cho việc căn chỉnh giao diện dễ dàng:</a:t>
            </a:r>
          </a:p>
        </p:txBody>
      </p:sp>
      <p:pic>
        <p:nvPicPr>
          <p:cNvPr id="4" name="Picture 3"/>
          <p:cNvPicPr>
            <a:picLocks noChangeAspect="1"/>
          </p:cNvPicPr>
          <p:nvPr/>
        </p:nvPicPr>
        <p:blipFill>
          <a:blip r:embed="rId2"/>
          <a:stretch>
            <a:fillRect/>
          </a:stretch>
        </p:blipFill>
        <p:spPr>
          <a:xfrm>
            <a:off x="5111525" y="1489083"/>
            <a:ext cx="6888558" cy="4969773"/>
          </a:xfrm>
          <a:prstGeom prst="rect">
            <a:avLst/>
          </a:prstGeom>
        </p:spPr>
      </p:pic>
      <p:sp>
        <p:nvSpPr>
          <p:cNvPr id="8" name="Right Arrow 7"/>
          <p:cNvSpPr/>
          <p:nvPr/>
        </p:nvSpPr>
        <p:spPr>
          <a:xfrm>
            <a:off x="151464" y="3149599"/>
            <a:ext cx="4960060" cy="2264229"/>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Thay đổi thuộc tính Update Layout của frame thành Manually để không bị thay đổi vị trí item 1 cách tự động khi thay đổi kích thước, vị trí của frame.</a:t>
            </a:r>
          </a:p>
        </p:txBody>
      </p:sp>
    </p:spTree>
    <p:extLst>
      <p:ext uri="{BB962C8B-B14F-4D97-AF65-F5344CB8AC3E}">
        <p14:creationId xmlns:p14="http://schemas.microsoft.com/office/powerpoint/2010/main" val="3612141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Bước</a:t>
            </a:r>
            <a:r>
              <a:rPr lang="en-US" dirty="0"/>
              <a:t> 2: </a:t>
            </a:r>
            <a:r>
              <a:rPr lang="en-US" dirty="0" err="1"/>
              <a:t>Căn</a:t>
            </a:r>
            <a:r>
              <a:rPr lang="en-US" dirty="0"/>
              <a:t> </a:t>
            </a:r>
            <a:r>
              <a:rPr lang="en-US" dirty="0" err="1"/>
              <a:t>chỉnh</a:t>
            </a:r>
            <a:r>
              <a:rPr lang="en-US" dirty="0"/>
              <a:t> </a:t>
            </a:r>
            <a:r>
              <a:rPr lang="en-US" dirty="0" err="1"/>
              <a:t>lại</a:t>
            </a:r>
            <a:r>
              <a:rPr lang="en-US" dirty="0"/>
              <a:t> </a:t>
            </a:r>
            <a:r>
              <a:rPr lang="en-US" dirty="0" err="1"/>
              <a:t>vị</a:t>
            </a:r>
            <a:r>
              <a:rPr lang="en-US" dirty="0"/>
              <a:t> </a:t>
            </a:r>
            <a:r>
              <a:rPr lang="en-US" dirty="0" err="1"/>
              <a:t>trí</a:t>
            </a:r>
            <a:r>
              <a:rPr lang="en-US" dirty="0"/>
              <a:t> </a:t>
            </a:r>
            <a:r>
              <a:rPr lang="en-US" dirty="0" err="1"/>
              <a:t>các</a:t>
            </a:r>
            <a:r>
              <a:rPr lang="en-US" dirty="0"/>
              <a:t> item </a:t>
            </a:r>
            <a:r>
              <a:rPr lang="en-US" dirty="0" err="1"/>
              <a:t>và</a:t>
            </a:r>
            <a:r>
              <a:rPr lang="en-US" dirty="0"/>
              <a:t> </a:t>
            </a:r>
            <a:r>
              <a:rPr lang="en-US" dirty="0" err="1"/>
              <a:t>chỉnh</a:t>
            </a:r>
            <a:r>
              <a:rPr lang="en-US" dirty="0"/>
              <a:t> </a:t>
            </a:r>
            <a:r>
              <a:rPr lang="en-US" dirty="0" err="1"/>
              <a:t>sửa</a:t>
            </a:r>
            <a:r>
              <a:rPr lang="en-US" dirty="0"/>
              <a:t> </a:t>
            </a:r>
            <a:r>
              <a:rPr lang="en-US" dirty="0" err="1"/>
              <a:t>giao</a:t>
            </a:r>
            <a:r>
              <a:rPr lang="en-US" dirty="0"/>
              <a:t> </a:t>
            </a:r>
            <a:r>
              <a:rPr lang="en-US" dirty="0" err="1"/>
              <a:t>diện</a:t>
            </a:r>
            <a:endParaRPr lang="en-US" dirty="0"/>
          </a:p>
        </p:txBody>
      </p:sp>
      <p:sp>
        <p:nvSpPr>
          <p:cNvPr id="3" name="TextBox 2"/>
          <p:cNvSpPr txBox="1"/>
          <p:nvPr/>
        </p:nvSpPr>
        <p:spPr>
          <a:xfrm>
            <a:off x="177801" y="886192"/>
            <a:ext cx="11176000" cy="1569660"/>
          </a:xfrm>
          <a:prstGeom prst="rect">
            <a:avLst/>
          </a:prstGeom>
          <a:noFill/>
        </p:spPr>
        <p:txBody>
          <a:bodyPr wrap="square" rtlCol="0">
            <a:spAutoFit/>
          </a:bodyPr>
          <a:lstStyle/>
          <a:p>
            <a:pPr algn="just"/>
            <a:r>
              <a:rPr lang="en-US" sz="2400" b="1" dirty="0" err="1">
                <a:solidFill>
                  <a:srgbClr val="DD462F"/>
                </a:solidFill>
              </a:rPr>
              <a:t>Một</a:t>
            </a:r>
            <a:r>
              <a:rPr lang="en-US" sz="2400" b="1" dirty="0">
                <a:solidFill>
                  <a:srgbClr val="DD462F"/>
                </a:solidFill>
              </a:rPr>
              <a:t> </a:t>
            </a:r>
            <a:r>
              <a:rPr lang="en-US" sz="2400" b="1" dirty="0" err="1">
                <a:solidFill>
                  <a:srgbClr val="DD462F"/>
                </a:solidFill>
              </a:rPr>
              <a:t>số</a:t>
            </a:r>
            <a:r>
              <a:rPr lang="en-US" sz="2400" b="1" dirty="0">
                <a:solidFill>
                  <a:srgbClr val="DD462F"/>
                </a:solidFill>
              </a:rPr>
              <a:t> </a:t>
            </a:r>
            <a:r>
              <a:rPr lang="en-US" sz="2400" b="1" dirty="0" err="1">
                <a:solidFill>
                  <a:srgbClr val="DD462F"/>
                </a:solidFill>
              </a:rPr>
              <a:t>chú</a:t>
            </a:r>
            <a:r>
              <a:rPr lang="en-US" sz="2400" b="1" dirty="0">
                <a:solidFill>
                  <a:srgbClr val="DD462F"/>
                </a:solidFill>
              </a:rPr>
              <a:t> ý </a:t>
            </a:r>
            <a:r>
              <a:rPr lang="en-US" sz="2400" b="1" dirty="0" err="1">
                <a:solidFill>
                  <a:srgbClr val="DD462F"/>
                </a:solidFill>
              </a:rPr>
              <a:t>cho</a:t>
            </a:r>
            <a:r>
              <a:rPr lang="en-US" sz="2400" b="1" dirty="0">
                <a:solidFill>
                  <a:srgbClr val="DD462F"/>
                </a:solidFill>
              </a:rPr>
              <a:t> </a:t>
            </a:r>
            <a:r>
              <a:rPr lang="en-US" sz="2400" b="1" dirty="0" err="1">
                <a:solidFill>
                  <a:srgbClr val="DD462F"/>
                </a:solidFill>
              </a:rPr>
              <a:t>việc</a:t>
            </a:r>
            <a:r>
              <a:rPr lang="en-US" sz="2400" b="1" dirty="0">
                <a:solidFill>
                  <a:srgbClr val="DD462F"/>
                </a:solidFill>
              </a:rPr>
              <a:t> </a:t>
            </a:r>
            <a:r>
              <a:rPr lang="en-US" sz="2400" b="1" dirty="0" err="1">
                <a:solidFill>
                  <a:srgbClr val="DD462F"/>
                </a:solidFill>
              </a:rPr>
              <a:t>căn</a:t>
            </a:r>
            <a:r>
              <a:rPr lang="en-US" sz="2400" b="1" dirty="0">
                <a:solidFill>
                  <a:srgbClr val="DD462F"/>
                </a:solidFill>
              </a:rPr>
              <a:t> </a:t>
            </a:r>
            <a:r>
              <a:rPr lang="en-US" sz="2400" b="1" dirty="0" err="1">
                <a:solidFill>
                  <a:srgbClr val="DD462F"/>
                </a:solidFill>
              </a:rPr>
              <a:t>chỉnh</a:t>
            </a:r>
            <a:r>
              <a:rPr lang="en-US" sz="2400" b="1" dirty="0">
                <a:solidFill>
                  <a:srgbClr val="DD462F"/>
                </a:solidFill>
              </a:rPr>
              <a:t> </a:t>
            </a:r>
            <a:r>
              <a:rPr lang="en-US" sz="2400" b="1" dirty="0" err="1">
                <a:solidFill>
                  <a:srgbClr val="DD462F"/>
                </a:solidFill>
              </a:rPr>
              <a:t>giao</a:t>
            </a:r>
            <a:r>
              <a:rPr lang="en-US" sz="2400" b="1" dirty="0">
                <a:solidFill>
                  <a:srgbClr val="DD462F"/>
                </a:solidFill>
              </a:rPr>
              <a:t> </a:t>
            </a:r>
            <a:r>
              <a:rPr lang="en-US" sz="2400" b="1" dirty="0" err="1">
                <a:solidFill>
                  <a:srgbClr val="DD462F"/>
                </a:solidFill>
              </a:rPr>
              <a:t>diện</a:t>
            </a:r>
            <a:r>
              <a:rPr lang="en-US" sz="2400" b="1" dirty="0">
                <a:solidFill>
                  <a:srgbClr val="DD462F"/>
                </a:solidFill>
              </a:rPr>
              <a:t> </a:t>
            </a:r>
            <a:r>
              <a:rPr lang="en-US" sz="2400" b="1" dirty="0" err="1">
                <a:solidFill>
                  <a:srgbClr val="DD462F"/>
                </a:solidFill>
              </a:rPr>
              <a:t>dễ</a:t>
            </a:r>
            <a:r>
              <a:rPr lang="en-US" sz="2400" b="1" dirty="0">
                <a:solidFill>
                  <a:srgbClr val="DD462F"/>
                </a:solidFill>
              </a:rPr>
              <a:t> </a:t>
            </a:r>
            <a:r>
              <a:rPr lang="en-US" sz="2400" b="1" dirty="0" err="1">
                <a:solidFill>
                  <a:srgbClr val="DD462F"/>
                </a:solidFill>
              </a:rPr>
              <a:t>dàng</a:t>
            </a:r>
            <a:r>
              <a:rPr lang="en-US" sz="2400" b="1" dirty="0">
                <a:solidFill>
                  <a:srgbClr val="DD462F"/>
                </a:solidFill>
              </a:rPr>
              <a:t>:</a:t>
            </a:r>
          </a:p>
          <a:p>
            <a:pPr marL="285750" indent="-285750" algn="just">
              <a:buFontTx/>
              <a:buChar char="-"/>
            </a:pPr>
            <a:r>
              <a:rPr lang="en-US" dirty="0" err="1">
                <a:solidFill>
                  <a:srgbClr val="DD462F"/>
                </a:solidFill>
              </a:rPr>
              <a:t>Để</a:t>
            </a:r>
            <a:r>
              <a:rPr lang="en-US" dirty="0">
                <a:solidFill>
                  <a:srgbClr val="DD462F"/>
                </a:solidFill>
              </a:rPr>
              <a:t> di </a:t>
            </a:r>
            <a:r>
              <a:rPr lang="en-US" dirty="0" err="1">
                <a:solidFill>
                  <a:srgbClr val="DD462F"/>
                </a:solidFill>
              </a:rPr>
              <a:t>chuyển</a:t>
            </a:r>
            <a:r>
              <a:rPr lang="en-US" dirty="0">
                <a:solidFill>
                  <a:srgbClr val="DD462F"/>
                </a:solidFill>
              </a:rPr>
              <a:t> frame, </a:t>
            </a:r>
            <a:r>
              <a:rPr lang="en-US" dirty="0" err="1">
                <a:solidFill>
                  <a:srgbClr val="DD462F"/>
                </a:solidFill>
              </a:rPr>
              <a:t>đưa</a:t>
            </a:r>
            <a:r>
              <a:rPr lang="en-US" dirty="0">
                <a:solidFill>
                  <a:srgbClr val="DD462F"/>
                </a:solidFill>
              </a:rPr>
              <a:t> </a:t>
            </a:r>
            <a:r>
              <a:rPr lang="en-US" dirty="0" err="1">
                <a:solidFill>
                  <a:srgbClr val="DD462F"/>
                </a:solidFill>
              </a:rPr>
              <a:t>trỏ</a:t>
            </a:r>
            <a:r>
              <a:rPr lang="en-US" dirty="0">
                <a:solidFill>
                  <a:srgbClr val="DD462F"/>
                </a:solidFill>
              </a:rPr>
              <a:t> </a:t>
            </a:r>
            <a:r>
              <a:rPr lang="en-US" dirty="0" err="1">
                <a:solidFill>
                  <a:srgbClr val="DD462F"/>
                </a:solidFill>
              </a:rPr>
              <a:t>chuột</a:t>
            </a:r>
            <a:r>
              <a:rPr lang="en-US" dirty="0">
                <a:solidFill>
                  <a:srgbClr val="DD462F"/>
                </a:solidFill>
              </a:rPr>
              <a:t> </a:t>
            </a:r>
            <a:r>
              <a:rPr lang="en-US" dirty="0" err="1">
                <a:solidFill>
                  <a:srgbClr val="DD462F"/>
                </a:solidFill>
              </a:rPr>
              <a:t>vào</a:t>
            </a:r>
            <a:r>
              <a:rPr lang="en-US" dirty="0">
                <a:solidFill>
                  <a:srgbClr val="DD462F"/>
                </a:solidFill>
              </a:rPr>
              <a:t> </a:t>
            </a:r>
            <a:r>
              <a:rPr lang="en-US" dirty="0" err="1">
                <a:solidFill>
                  <a:srgbClr val="DD462F"/>
                </a:solidFill>
              </a:rPr>
              <a:t>dòng</a:t>
            </a:r>
            <a:r>
              <a:rPr lang="en-US" dirty="0">
                <a:solidFill>
                  <a:srgbClr val="DD462F"/>
                </a:solidFill>
              </a:rPr>
              <a:t> </a:t>
            </a:r>
            <a:r>
              <a:rPr lang="en-US" dirty="0" err="1">
                <a:solidFill>
                  <a:srgbClr val="DD462F"/>
                </a:solidFill>
              </a:rPr>
              <a:t>kẻ</a:t>
            </a:r>
            <a:r>
              <a:rPr lang="en-US" dirty="0">
                <a:solidFill>
                  <a:srgbClr val="DD462F"/>
                </a:solidFill>
              </a:rPr>
              <a:t> frame, </a:t>
            </a:r>
            <a:r>
              <a:rPr lang="en-US" dirty="0" err="1">
                <a:solidFill>
                  <a:srgbClr val="DD462F"/>
                </a:solidFill>
              </a:rPr>
              <a:t>sau</a:t>
            </a:r>
            <a:r>
              <a:rPr lang="en-US" dirty="0">
                <a:solidFill>
                  <a:srgbClr val="DD462F"/>
                </a:solidFill>
              </a:rPr>
              <a:t> </a:t>
            </a:r>
            <a:r>
              <a:rPr lang="en-US" dirty="0" err="1">
                <a:solidFill>
                  <a:srgbClr val="DD462F"/>
                </a:solidFill>
              </a:rPr>
              <a:t>đó</a:t>
            </a:r>
            <a:r>
              <a:rPr lang="en-US" dirty="0">
                <a:solidFill>
                  <a:srgbClr val="DD462F"/>
                </a:solidFill>
              </a:rPr>
              <a:t> </a:t>
            </a:r>
            <a:r>
              <a:rPr lang="en-US" dirty="0" err="1">
                <a:solidFill>
                  <a:srgbClr val="DD462F"/>
                </a:solidFill>
              </a:rPr>
              <a:t>bấm</a:t>
            </a:r>
            <a:r>
              <a:rPr lang="en-US" dirty="0">
                <a:solidFill>
                  <a:srgbClr val="DD462F"/>
                </a:solidFill>
              </a:rPr>
              <a:t> </a:t>
            </a:r>
            <a:r>
              <a:rPr lang="en-US" dirty="0" err="1">
                <a:solidFill>
                  <a:srgbClr val="DD462F"/>
                </a:solidFill>
              </a:rPr>
              <a:t>giữ</a:t>
            </a:r>
            <a:r>
              <a:rPr lang="en-US" dirty="0">
                <a:solidFill>
                  <a:srgbClr val="DD462F"/>
                </a:solidFill>
              </a:rPr>
              <a:t> </a:t>
            </a:r>
            <a:r>
              <a:rPr lang="en-US" dirty="0" err="1">
                <a:solidFill>
                  <a:srgbClr val="DD462F"/>
                </a:solidFill>
              </a:rPr>
              <a:t>chuột</a:t>
            </a:r>
            <a:r>
              <a:rPr lang="en-US" dirty="0">
                <a:solidFill>
                  <a:srgbClr val="DD462F"/>
                </a:solidFill>
              </a:rPr>
              <a:t> </a:t>
            </a:r>
            <a:r>
              <a:rPr lang="en-US" dirty="0" err="1">
                <a:solidFill>
                  <a:srgbClr val="DD462F"/>
                </a:solidFill>
              </a:rPr>
              <a:t>và</a:t>
            </a:r>
            <a:r>
              <a:rPr lang="en-US" dirty="0">
                <a:solidFill>
                  <a:srgbClr val="DD462F"/>
                </a:solidFill>
              </a:rPr>
              <a:t> </a:t>
            </a:r>
            <a:r>
              <a:rPr lang="en-US" dirty="0" err="1">
                <a:solidFill>
                  <a:srgbClr val="DD462F"/>
                </a:solidFill>
              </a:rPr>
              <a:t>kéo</a:t>
            </a:r>
            <a:r>
              <a:rPr lang="en-US" dirty="0">
                <a:solidFill>
                  <a:srgbClr val="DD462F"/>
                </a:solidFill>
              </a:rPr>
              <a:t> </a:t>
            </a:r>
            <a:r>
              <a:rPr lang="en-US" dirty="0" err="1">
                <a:solidFill>
                  <a:srgbClr val="DD462F"/>
                </a:solidFill>
              </a:rPr>
              <a:t>thả</a:t>
            </a:r>
            <a:r>
              <a:rPr lang="en-US" dirty="0">
                <a:solidFill>
                  <a:srgbClr val="DD462F"/>
                </a:solidFill>
              </a:rPr>
              <a:t> </a:t>
            </a:r>
            <a:r>
              <a:rPr lang="en-US" dirty="0" err="1">
                <a:solidFill>
                  <a:srgbClr val="DD462F"/>
                </a:solidFill>
              </a:rPr>
              <a:t>đến</a:t>
            </a:r>
            <a:r>
              <a:rPr lang="en-US" dirty="0">
                <a:solidFill>
                  <a:srgbClr val="DD462F"/>
                </a:solidFill>
              </a:rPr>
              <a:t> </a:t>
            </a:r>
            <a:r>
              <a:rPr lang="en-US" dirty="0" err="1">
                <a:solidFill>
                  <a:srgbClr val="DD462F"/>
                </a:solidFill>
              </a:rPr>
              <a:t>vị</a:t>
            </a:r>
            <a:r>
              <a:rPr lang="en-US" dirty="0">
                <a:solidFill>
                  <a:srgbClr val="DD462F"/>
                </a:solidFill>
              </a:rPr>
              <a:t> </a:t>
            </a:r>
            <a:r>
              <a:rPr lang="en-US" dirty="0" err="1">
                <a:solidFill>
                  <a:srgbClr val="DD462F"/>
                </a:solidFill>
              </a:rPr>
              <a:t>trí</a:t>
            </a:r>
            <a:r>
              <a:rPr lang="en-US" dirty="0">
                <a:solidFill>
                  <a:srgbClr val="DD462F"/>
                </a:solidFill>
              </a:rPr>
              <a:t> </a:t>
            </a:r>
            <a:r>
              <a:rPr lang="en-US" dirty="0" err="1">
                <a:solidFill>
                  <a:srgbClr val="DD462F"/>
                </a:solidFill>
              </a:rPr>
              <a:t>cần</a:t>
            </a:r>
            <a:r>
              <a:rPr lang="en-US" dirty="0">
                <a:solidFill>
                  <a:srgbClr val="DD462F"/>
                </a:solidFill>
              </a:rPr>
              <a:t> di </a:t>
            </a:r>
            <a:r>
              <a:rPr lang="en-US" dirty="0" err="1">
                <a:solidFill>
                  <a:srgbClr val="DD462F"/>
                </a:solidFill>
              </a:rPr>
              <a:t>đặt</a:t>
            </a:r>
            <a:r>
              <a:rPr lang="en-US" dirty="0">
                <a:solidFill>
                  <a:srgbClr val="DD462F"/>
                </a:solidFill>
              </a:rPr>
              <a:t>.</a:t>
            </a:r>
          </a:p>
          <a:p>
            <a:pPr marL="285750" indent="-285750" algn="just">
              <a:buFontTx/>
              <a:buChar char="-"/>
            </a:pPr>
            <a:r>
              <a:rPr lang="en-US" dirty="0" err="1">
                <a:solidFill>
                  <a:srgbClr val="DD462F"/>
                </a:solidFill>
              </a:rPr>
              <a:t>Để</a:t>
            </a:r>
            <a:r>
              <a:rPr lang="en-US" dirty="0">
                <a:solidFill>
                  <a:srgbClr val="DD462F"/>
                </a:solidFill>
              </a:rPr>
              <a:t> </a:t>
            </a:r>
            <a:r>
              <a:rPr lang="en-US" dirty="0" err="1">
                <a:solidFill>
                  <a:srgbClr val="DD462F"/>
                </a:solidFill>
              </a:rPr>
              <a:t>thay</a:t>
            </a:r>
            <a:r>
              <a:rPr lang="en-US" dirty="0">
                <a:solidFill>
                  <a:srgbClr val="DD462F"/>
                </a:solidFill>
              </a:rPr>
              <a:t> </a:t>
            </a:r>
            <a:r>
              <a:rPr lang="en-US" dirty="0" err="1">
                <a:solidFill>
                  <a:srgbClr val="DD462F"/>
                </a:solidFill>
              </a:rPr>
              <a:t>đổi</a:t>
            </a:r>
            <a:r>
              <a:rPr lang="en-US" dirty="0">
                <a:solidFill>
                  <a:srgbClr val="DD462F"/>
                </a:solidFill>
              </a:rPr>
              <a:t> </a:t>
            </a:r>
            <a:r>
              <a:rPr lang="en-US" dirty="0" err="1">
                <a:solidFill>
                  <a:srgbClr val="DD462F"/>
                </a:solidFill>
              </a:rPr>
              <a:t>kích</a:t>
            </a:r>
            <a:r>
              <a:rPr lang="en-US" dirty="0">
                <a:solidFill>
                  <a:srgbClr val="DD462F"/>
                </a:solidFill>
              </a:rPr>
              <a:t> </a:t>
            </a:r>
            <a:r>
              <a:rPr lang="en-US" dirty="0" err="1">
                <a:solidFill>
                  <a:srgbClr val="DD462F"/>
                </a:solidFill>
              </a:rPr>
              <a:t>thước</a:t>
            </a:r>
            <a:r>
              <a:rPr lang="en-US" dirty="0">
                <a:solidFill>
                  <a:srgbClr val="DD462F"/>
                </a:solidFill>
              </a:rPr>
              <a:t> frame, </a:t>
            </a:r>
            <a:r>
              <a:rPr lang="en-US" dirty="0" err="1">
                <a:solidFill>
                  <a:srgbClr val="DD462F"/>
                </a:solidFill>
              </a:rPr>
              <a:t>bấm</a:t>
            </a:r>
            <a:r>
              <a:rPr lang="en-US" dirty="0">
                <a:solidFill>
                  <a:srgbClr val="DD462F"/>
                </a:solidFill>
              </a:rPr>
              <a:t> </a:t>
            </a:r>
            <a:r>
              <a:rPr lang="en-US" dirty="0" err="1">
                <a:solidFill>
                  <a:srgbClr val="DD462F"/>
                </a:solidFill>
              </a:rPr>
              <a:t>chuột</a:t>
            </a:r>
            <a:r>
              <a:rPr lang="en-US" dirty="0">
                <a:solidFill>
                  <a:srgbClr val="DD462F"/>
                </a:solidFill>
              </a:rPr>
              <a:t> </a:t>
            </a:r>
            <a:r>
              <a:rPr lang="en-US" dirty="0" err="1">
                <a:solidFill>
                  <a:srgbClr val="DD462F"/>
                </a:solidFill>
              </a:rPr>
              <a:t>vào</a:t>
            </a:r>
            <a:r>
              <a:rPr lang="en-US" dirty="0">
                <a:solidFill>
                  <a:srgbClr val="DD462F"/>
                </a:solidFill>
              </a:rPr>
              <a:t> </a:t>
            </a:r>
            <a:r>
              <a:rPr lang="en-US" dirty="0" err="1">
                <a:solidFill>
                  <a:srgbClr val="DD462F"/>
                </a:solidFill>
              </a:rPr>
              <a:t>dòng</a:t>
            </a:r>
            <a:r>
              <a:rPr lang="en-US" dirty="0">
                <a:solidFill>
                  <a:srgbClr val="DD462F"/>
                </a:solidFill>
              </a:rPr>
              <a:t> </a:t>
            </a:r>
            <a:r>
              <a:rPr lang="en-US" dirty="0" err="1">
                <a:solidFill>
                  <a:srgbClr val="DD462F"/>
                </a:solidFill>
              </a:rPr>
              <a:t>kẻ</a:t>
            </a:r>
            <a:r>
              <a:rPr lang="en-US" dirty="0">
                <a:solidFill>
                  <a:srgbClr val="DD462F"/>
                </a:solidFill>
              </a:rPr>
              <a:t> frame, </a:t>
            </a:r>
            <a:r>
              <a:rPr lang="en-US" dirty="0" err="1">
                <a:solidFill>
                  <a:srgbClr val="DD462F"/>
                </a:solidFill>
              </a:rPr>
              <a:t>sẽ</a:t>
            </a:r>
            <a:r>
              <a:rPr lang="en-US" dirty="0">
                <a:solidFill>
                  <a:srgbClr val="DD462F"/>
                </a:solidFill>
              </a:rPr>
              <a:t> </a:t>
            </a:r>
            <a:r>
              <a:rPr lang="en-US" dirty="0" err="1">
                <a:solidFill>
                  <a:srgbClr val="DD462F"/>
                </a:solidFill>
              </a:rPr>
              <a:t>thấy</a:t>
            </a:r>
            <a:r>
              <a:rPr lang="en-US" dirty="0">
                <a:solidFill>
                  <a:srgbClr val="DD462F"/>
                </a:solidFill>
              </a:rPr>
              <a:t> </a:t>
            </a:r>
            <a:r>
              <a:rPr lang="en-US" dirty="0" err="1">
                <a:solidFill>
                  <a:srgbClr val="DD462F"/>
                </a:solidFill>
              </a:rPr>
              <a:t>các</a:t>
            </a:r>
            <a:r>
              <a:rPr lang="en-US" dirty="0">
                <a:solidFill>
                  <a:srgbClr val="DD462F"/>
                </a:solidFill>
              </a:rPr>
              <a:t> </a:t>
            </a:r>
            <a:r>
              <a:rPr lang="en-US" dirty="0" err="1">
                <a:solidFill>
                  <a:srgbClr val="DD462F"/>
                </a:solidFill>
              </a:rPr>
              <a:t>chấm</a:t>
            </a:r>
            <a:r>
              <a:rPr lang="en-US" dirty="0">
                <a:solidFill>
                  <a:srgbClr val="DD462F"/>
                </a:solidFill>
              </a:rPr>
              <a:t> </a:t>
            </a:r>
            <a:r>
              <a:rPr lang="en-US" dirty="0" err="1">
                <a:solidFill>
                  <a:srgbClr val="DD462F"/>
                </a:solidFill>
              </a:rPr>
              <a:t>đen</a:t>
            </a:r>
            <a:r>
              <a:rPr lang="en-US" dirty="0">
                <a:solidFill>
                  <a:srgbClr val="DD462F"/>
                </a:solidFill>
              </a:rPr>
              <a:t> </a:t>
            </a:r>
            <a:r>
              <a:rPr lang="en-US" dirty="0" err="1">
                <a:solidFill>
                  <a:srgbClr val="DD462F"/>
                </a:solidFill>
              </a:rPr>
              <a:t>trên</a:t>
            </a:r>
            <a:r>
              <a:rPr lang="en-US" dirty="0">
                <a:solidFill>
                  <a:srgbClr val="DD462F"/>
                </a:solidFill>
              </a:rPr>
              <a:t> </a:t>
            </a:r>
            <a:r>
              <a:rPr lang="en-US" dirty="0" err="1">
                <a:solidFill>
                  <a:srgbClr val="DD462F"/>
                </a:solidFill>
              </a:rPr>
              <a:t>các</a:t>
            </a:r>
            <a:r>
              <a:rPr lang="en-US" dirty="0">
                <a:solidFill>
                  <a:srgbClr val="DD462F"/>
                </a:solidFill>
              </a:rPr>
              <a:t> </a:t>
            </a:r>
            <a:r>
              <a:rPr lang="en-US" dirty="0" err="1">
                <a:solidFill>
                  <a:srgbClr val="DD462F"/>
                </a:solidFill>
              </a:rPr>
              <a:t>vị</a:t>
            </a:r>
            <a:r>
              <a:rPr lang="en-US" dirty="0">
                <a:solidFill>
                  <a:srgbClr val="DD462F"/>
                </a:solidFill>
              </a:rPr>
              <a:t> </a:t>
            </a:r>
            <a:r>
              <a:rPr lang="en-US" dirty="0" err="1">
                <a:solidFill>
                  <a:srgbClr val="DD462F"/>
                </a:solidFill>
              </a:rPr>
              <a:t>trí</a:t>
            </a:r>
            <a:r>
              <a:rPr lang="en-US" dirty="0">
                <a:solidFill>
                  <a:srgbClr val="DD462F"/>
                </a:solidFill>
              </a:rPr>
              <a:t> </a:t>
            </a:r>
            <a:r>
              <a:rPr lang="en-US" dirty="0" err="1">
                <a:solidFill>
                  <a:srgbClr val="DD462F"/>
                </a:solidFill>
              </a:rPr>
              <a:t>chính</a:t>
            </a:r>
            <a:r>
              <a:rPr lang="en-US" dirty="0">
                <a:solidFill>
                  <a:srgbClr val="DD462F"/>
                </a:solidFill>
              </a:rPr>
              <a:t> </a:t>
            </a:r>
            <a:r>
              <a:rPr lang="en-US" dirty="0" err="1">
                <a:solidFill>
                  <a:srgbClr val="DD462F"/>
                </a:solidFill>
              </a:rPr>
              <a:t>giữa</a:t>
            </a:r>
            <a:r>
              <a:rPr lang="en-US" dirty="0">
                <a:solidFill>
                  <a:srgbClr val="DD462F"/>
                </a:solidFill>
              </a:rPr>
              <a:t> </a:t>
            </a:r>
            <a:r>
              <a:rPr lang="en-US" dirty="0" err="1">
                <a:solidFill>
                  <a:srgbClr val="DD462F"/>
                </a:solidFill>
              </a:rPr>
              <a:t>và</a:t>
            </a:r>
            <a:r>
              <a:rPr lang="en-US" dirty="0">
                <a:solidFill>
                  <a:srgbClr val="DD462F"/>
                </a:solidFill>
              </a:rPr>
              <a:t> </a:t>
            </a:r>
            <a:r>
              <a:rPr lang="en-US" dirty="0" err="1">
                <a:solidFill>
                  <a:srgbClr val="DD462F"/>
                </a:solidFill>
              </a:rPr>
              <a:t>đỉnh</a:t>
            </a:r>
            <a:r>
              <a:rPr lang="en-US" dirty="0">
                <a:solidFill>
                  <a:srgbClr val="DD462F"/>
                </a:solidFill>
              </a:rPr>
              <a:t> </a:t>
            </a:r>
            <a:r>
              <a:rPr lang="en-US" dirty="0" err="1">
                <a:solidFill>
                  <a:srgbClr val="DD462F"/>
                </a:solidFill>
              </a:rPr>
              <a:t>các</a:t>
            </a:r>
            <a:r>
              <a:rPr lang="en-US" dirty="0">
                <a:solidFill>
                  <a:srgbClr val="DD462F"/>
                </a:solidFill>
              </a:rPr>
              <a:t> </a:t>
            </a:r>
            <a:r>
              <a:rPr lang="en-US" dirty="0" err="1">
                <a:solidFill>
                  <a:srgbClr val="DD462F"/>
                </a:solidFill>
              </a:rPr>
              <a:t>dòng</a:t>
            </a:r>
            <a:r>
              <a:rPr lang="en-US" dirty="0">
                <a:solidFill>
                  <a:srgbClr val="DD462F"/>
                </a:solidFill>
              </a:rPr>
              <a:t> </a:t>
            </a:r>
            <a:r>
              <a:rPr lang="en-US" dirty="0" err="1">
                <a:solidFill>
                  <a:srgbClr val="DD462F"/>
                </a:solidFill>
              </a:rPr>
              <a:t>kẻ</a:t>
            </a:r>
            <a:r>
              <a:rPr lang="en-US" dirty="0">
                <a:solidFill>
                  <a:srgbClr val="DD462F"/>
                </a:solidFill>
              </a:rPr>
              <a:t>, </a:t>
            </a:r>
            <a:r>
              <a:rPr lang="en-US" dirty="0" err="1">
                <a:solidFill>
                  <a:srgbClr val="DD462F"/>
                </a:solidFill>
              </a:rPr>
              <a:t>bấm</a:t>
            </a:r>
            <a:r>
              <a:rPr lang="en-US" dirty="0">
                <a:solidFill>
                  <a:srgbClr val="DD462F"/>
                </a:solidFill>
              </a:rPr>
              <a:t> </a:t>
            </a:r>
            <a:r>
              <a:rPr lang="en-US" dirty="0" err="1">
                <a:solidFill>
                  <a:srgbClr val="DD462F"/>
                </a:solidFill>
              </a:rPr>
              <a:t>giữ</a:t>
            </a:r>
            <a:r>
              <a:rPr lang="en-US" dirty="0">
                <a:solidFill>
                  <a:srgbClr val="DD462F"/>
                </a:solidFill>
              </a:rPr>
              <a:t> </a:t>
            </a:r>
            <a:r>
              <a:rPr lang="en-US" dirty="0" err="1">
                <a:solidFill>
                  <a:srgbClr val="DD462F"/>
                </a:solidFill>
              </a:rPr>
              <a:t>chuột</a:t>
            </a:r>
            <a:r>
              <a:rPr lang="en-US" dirty="0">
                <a:solidFill>
                  <a:srgbClr val="DD462F"/>
                </a:solidFill>
              </a:rPr>
              <a:t> </a:t>
            </a:r>
            <a:r>
              <a:rPr lang="en-US" dirty="0" err="1">
                <a:solidFill>
                  <a:srgbClr val="DD462F"/>
                </a:solidFill>
              </a:rPr>
              <a:t>vào</a:t>
            </a:r>
            <a:r>
              <a:rPr lang="en-US" dirty="0">
                <a:solidFill>
                  <a:srgbClr val="DD462F"/>
                </a:solidFill>
              </a:rPr>
              <a:t> </a:t>
            </a:r>
            <a:r>
              <a:rPr lang="en-US" dirty="0" err="1">
                <a:solidFill>
                  <a:srgbClr val="DD462F"/>
                </a:solidFill>
              </a:rPr>
              <a:t>các</a:t>
            </a:r>
            <a:r>
              <a:rPr lang="en-US" dirty="0">
                <a:solidFill>
                  <a:srgbClr val="DD462F"/>
                </a:solidFill>
              </a:rPr>
              <a:t> </a:t>
            </a:r>
            <a:r>
              <a:rPr lang="en-US" dirty="0" err="1">
                <a:solidFill>
                  <a:srgbClr val="DD462F"/>
                </a:solidFill>
              </a:rPr>
              <a:t>vị</a:t>
            </a:r>
            <a:r>
              <a:rPr lang="en-US" dirty="0">
                <a:solidFill>
                  <a:srgbClr val="DD462F"/>
                </a:solidFill>
              </a:rPr>
              <a:t> </a:t>
            </a:r>
            <a:r>
              <a:rPr lang="en-US" dirty="0" err="1">
                <a:solidFill>
                  <a:srgbClr val="DD462F"/>
                </a:solidFill>
              </a:rPr>
              <a:t>trí</a:t>
            </a:r>
            <a:r>
              <a:rPr lang="en-US" dirty="0">
                <a:solidFill>
                  <a:srgbClr val="DD462F"/>
                </a:solidFill>
              </a:rPr>
              <a:t> </a:t>
            </a:r>
            <a:r>
              <a:rPr lang="en-US" dirty="0" err="1">
                <a:solidFill>
                  <a:srgbClr val="DD462F"/>
                </a:solidFill>
              </a:rPr>
              <a:t>chấm</a:t>
            </a:r>
            <a:r>
              <a:rPr lang="en-US" dirty="0">
                <a:solidFill>
                  <a:srgbClr val="DD462F"/>
                </a:solidFill>
              </a:rPr>
              <a:t> </a:t>
            </a:r>
            <a:r>
              <a:rPr lang="en-US" dirty="0" err="1">
                <a:solidFill>
                  <a:srgbClr val="DD462F"/>
                </a:solidFill>
              </a:rPr>
              <a:t>đen</a:t>
            </a:r>
            <a:r>
              <a:rPr lang="en-US" dirty="0">
                <a:solidFill>
                  <a:srgbClr val="DD462F"/>
                </a:solidFill>
              </a:rPr>
              <a:t> </a:t>
            </a:r>
            <a:r>
              <a:rPr lang="en-US" dirty="0" err="1">
                <a:solidFill>
                  <a:srgbClr val="DD462F"/>
                </a:solidFill>
              </a:rPr>
              <a:t>đó</a:t>
            </a:r>
            <a:r>
              <a:rPr lang="en-US" dirty="0">
                <a:solidFill>
                  <a:srgbClr val="DD462F"/>
                </a:solidFill>
              </a:rPr>
              <a:t> </a:t>
            </a:r>
            <a:r>
              <a:rPr lang="en-US" dirty="0" err="1">
                <a:solidFill>
                  <a:srgbClr val="DD462F"/>
                </a:solidFill>
              </a:rPr>
              <a:t>và</a:t>
            </a:r>
            <a:r>
              <a:rPr lang="en-US" dirty="0">
                <a:solidFill>
                  <a:srgbClr val="DD462F"/>
                </a:solidFill>
              </a:rPr>
              <a:t> </a:t>
            </a:r>
            <a:r>
              <a:rPr lang="en-US" dirty="0" err="1">
                <a:solidFill>
                  <a:srgbClr val="DD462F"/>
                </a:solidFill>
              </a:rPr>
              <a:t>kéo</a:t>
            </a:r>
            <a:r>
              <a:rPr lang="en-US" dirty="0">
                <a:solidFill>
                  <a:srgbClr val="DD462F"/>
                </a:solidFill>
              </a:rPr>
              <a:t> </a:t>
            </a:r>
            <a:r>
              <a:rPr lang="en-US" dirty="0" err="1">
                <a:solidFill>
                  <a:srgbClr val="DD462F"/>
                </a:solidFill>
              </a:rPr>
              <a:t>thả</a:t>
            </a:r>
            <a:r>
              <a:rPr lang="en-US" dirty="0">
                <a:solidFill>
                  <a:srgbClr val="DD462F"/>
                </a:solidFill>
              </a:rPr>
              <a:t> </a:t>
            </a:r>
            <a:r>
              <a:rPr lang="en-US" dirty="0" err="1">
                <a:solidFill>
                  <a:srgbClr val="DD462F"/>
                </a:solidFill>
              </a:rPr>
              <a:t>đến</a:t>
            </a:r>
            <a:r>
              <a:rPr lang="en-US" dirty="0">
                <a:solidFill>
                  <a:srgbClr val="DD462F"/>
                </a:solidFill>
              </a:rPr>
              <a:t> </a:t>
            </a:r>
            <a:r>
              <a:rPr lang="en-US" dirty="0" err="1">
                <a:solidFill>
                  <a:srgbClr val="DD462F"/>
                </a:solidFill>
              </a:rPr>
              <a:t>kích</a:t>
            </a:r>
            <a:r>
              <a:rPr lang="en-US" dirty="0">
                <a:solidFill>
                  <a:srgbClr val="DD462F"/>
                </a:solidFill>
              </a:rPr>
              <a:t> </a:t>
            </a:r>
            <a:r>
              <a:rPr lang="en-US" dirty="0" err="1">
                <a:solidFill>
                  <a:srgbClr val="DD462F"/>
                </a:solidFill>
              </a:rPr>
              <a:t>thước</a:t>
            </a:r>
            <a:r>
              <a:rPr lang="en-US" dirty="0">
                <a:solidFill>
                  <a:srgbClr val="DD462F"/>
                </a:solidFill>
              </a:rPr>
              <a:t> </a:t>
            </a:r>
            <a:r>
              <a:rPr lang="en-US" dirty="0" err="1">
                <a:solidFill>
                  <a:srgbClr val="DD462F"/>
                </a:solidFill>
              </a:rPr>
              <a:t>thích</a:t>
            </a:r>
            <a:r>
              <a:rPr lang="en-US" dirty="0">
                <a:solidFill>
                  <a:srgbClr val="DD462F"/>
                </a:solidFill>
              </a:rPr>
              <a:t> </a:t>
            </a:r>
            <a:r>
              <a:rPr lang="en-US" dirty="0" err="1">
                <a:solidFill>
                  <a:srgbClr val="DD462F"/>
                </a:solidFill>
              </a:rPr>
              <a:t>hợp</a:t>
            </a:r>
            <a:r>
              <a:rPr lang="en-US" dirty="0">
                <a:solidFill>
                  <a:srgbClr val="DD462F"/>
                </a:solidFill>
              </a:rPr>
              <a:t>.</a:t>
            </a:r>
          </a:p>
        </p:txBody>
      </p:sp>
      <p:pic>
        <p:nvPicPr>
          <p:cNvPr id="6" name="Picture 5"/>
          <p:cNvPicPr>
            <a:picLocks noChangeAspect="1"/>
          </p:cNvPicPr>
          <p:nvPr/>
        </p:nvPicPr>
        <p:blipFill>
          <a:blip r:embed="rId2"/>
          <a:stretch>
            <a:fillRect/>
          </a:stretch>
        </p:blipFill>
        <p:spPr>
          <a:xfrm>
            <a:off x="333830" y="2749116"/>
            <a:ext cx="11411090" cy="3114655"/>
          </a:xfrm>
          <a:prstGeom prst="rect">
            <a:avLst/>
          </a:prstGeom>
        </p:spPr>
      </p:pic>
    </p:spTree>
    <p:extLst>
      <p:ext uri="{BB962C8B-B14F-4D97-AF65-F5344CB8AC3E}">
        <p14:creationId xmlns:p14="http://schemas.microsoft.com/office/powerpoint/2010/main" val="962779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Bước</a:t>
            </a:r>
            <a:r>
              <a:rPr lang="en-US" dirty="0"/>
              <a:t> 2: </a:t>
            </a:r>
            <a:r>
              <a:rPr lang="en-US" dirty="0" err="1"/>
              <a:t>Căn</a:t>
            </a:r>
            <a:r>
              <a:rPr lang="en-US" dirty="0"/>
              <a:t> </a:t>
            </a:r>
            <a:r>
              <a:rPr lang="en-US" dirty="0" err="1"/>
              <a:t>chỉnh</a:t>
            </a:r>
            <a:r>
              <a:rPr lang="en-US" dirty="0"/>
              <a:t> </a:t>
            </a:r>
            <a:r>
              <a:rPr lang="en-US" dirty="0" err="1"/>
              <a:t>lại</a:t>
            </a:r>
            <a:r>
              <a:rPr lang="en-US" dirty="0"/>
              <a:t> </a:t>
            </a:r>
            <a:r>
              <a:rPr lang="en-US" dirty="0" err="1"/>
              <a:t>vị</a:t>
            </a:r>
            <a:r>
              <a:rPr lang="en-US" dirty="0"/>
              <a:t> </a:t>
            </a:r>
            <a:r>
              <a:rPr lang="en-US" dirty="0" err="1"/>
              <a:t>trí</a:t>
            </a:r>
            <a:r>
              <a:rPr lang="en-US" dirty="0"/>
              <a:t> </a:t>
            </a:r>
            <a:r>
              <a:rPr lang="en-US" dirty="0" err="1"/>
              <a:t>các</a:t>
            </a:r>
            <a:r>
              <a:rPr lang="en-US" dirty="0"/>
              <a:t> item </a:t>
            </a:r>
            <a:r>
              <a:rPr lang="en-US" dirty="0" err="1"/>
              <a:t>và</a:t>
            </a:r>
            <a:r>
              <a:rPr lang="en-US" dirty="0"/>
              <a:t> </a:t>
            </a:r>
            <a:r>
              <a:rPr lang="en-US" dirty="0" err="1"/>
              <a:t>chỉnh</a:t>
            </a:r>
            <a:r>
              <a:rPr lang="en-US" dirty="0"/>
              <a:t> </a:t>
            </a:r>
            <a:r>
              <a:rPr lang="en-US" dirty="0" err="1"/>
              <a:t>sửa</a:t>
            </a:r>
            <a:r>
              <a:rPr lang="en-US" dirty="0"/>
              <a:t> </a:t>
            </a:r>
            <a:r>
              <a:rPr lang="en-US" dirty="0" err="1"/>
              <a:t>giao</a:t>
            </a:r>
            <a:r>
              <a:rPr lang="en-US" dirty="0"/>
              <a:t> </a:t>
            </a:r>
            <a:r>
              <a:rPr lang="en-US" dirty="0" err="1"/>
              <a:t>diện</a:t>
            </a:r>
            <a:endParaRPr lang="en-US" dirty="0"/>
          </a:p>
        </p:txBody>
      </p:sp>
      <p:sp>
        <p:nvSpPr>
          <p:cNvPr id="7" name="TextBox 6"/>
          <p:cNvSpPr txBox="1"/>
          <p:nvPr/>
        </p:nvSpPr>
        <p:spPr>
          <a:xfrm>
            <a:off x="4481689" y="5848174"/>
            <a:ext cx="3172022" cy="369332"/>
          </a:xfrm>
          <a:prstGeom prst="rect">
            <a:avLst/>
          </a:prstGeom>
          <a:noFill/>
        </p:spPr>
        <p:txBody>
          <a:bodyPr wrap="none" rtlCol="0">
            <a:spAutoFit/>
          </a:bodyPr>
          <a:lstStyle/>
          <a:p>
            <a:r>
              <a:rPr lang="en-US" b="1" i="1"/>
              <a:t>Giao diện sau khi chỉnh sửa</a:t>
            </a:r>
          </a:p>
        </p:txBody>
      </p:sp>
      <p:pic>
        <p:nvPicPr>
          <p:cNvPr id="10" name="Picture 9"/>
          <p:cNvPicPr>
            <a:picLocks noChangeAspect="1"/>
          </p:cNvPicPr>
          <p:nvPr/>
        </p:nvPicPr>
        <p:blipFill>
          <a:blip r:embed="rId2"/>
          <a:stretch>
            <a:fillRect/>
          </a:stretch>
        </p:blipFill>
        <p:spPr>
          <a:xfrm>
            <a:off x="265405" y="1237138"/>
            <a:ext cx="11604590" cy="4102767"/>
          </a:xfrm>
          <a:prstGeom prst="rect">
            <a:avLst/>
          </a:prstGeom>
        </p:spPr>
      </p:pic>
    </p:spTree>
    <p:extLst>
      <p:ext uri="{BB962C8B-B14F-4D97-AF65-F5344CB8AC3E}">
        <p14:creationId xmlns:p14="http://schemas.microsoft.com/office/powerpoint/2010/main" val="1432566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Bước</a:t>
            </a:r>
            <a:r>
              <a:rPr lang="en-US" dirty="0"/>
              <a:t> 3: </a:t>
            </a:r>
            <a:r>
              <a:rPr lang="en-US" dirty="0" err="1"/>
              <a:t>Xử</a:t>
            </a:r>
            <a:r>
              <a:rPr lang="en-US" dirty="0"/>
              <a:t> </a:t>
            </a:r>
            <a:r>
              <a:rPr lang="en-US" dirty="0" err="1"/>
              <a:t>lý</a:t>
            </a:r>
            <a:r>
              <a:rPr lang="en-US" dirty="0"/>
              <a:t> chi </a:t>
            </a:r>
            <a:r>
              <a:rPr lang="en-US" dirty="0" err="1"/>
              <a:t>tiết</a:t>
            </a:r>
            <a:r>
              <a:rPr lang="en-US" dirty="0"/>
              <a:t> Block ORDERS</a:t>
            </a:r>
          </a:p>
        </p:txBody>
      </p:sp>
      <p:sp>
        <p:nvSpPr>
          <p:cNvPr id="7" name="TextBox 6"/>
          <p:cNvSpPr txBox="1"/>
          <p:nvPr/>
        </p:nvSpPr>
        <p:spPr>
          <a:xfrm>
            <a:off x="3965910" y="6488668"/>
            <a:ext cx="4472186" cy="369332"/>
          </a:xfrm>
          <a:prstGeom prst="rect">
            <a:avLst/>
          </a:prstGeom>
          <a:noFill/>
        </p:spPr>
        <p:txBody>
          <a:bodyPr wrap="none" rtlCol="0">
            <a:spAutoFit/>
          </a:bodyPr>
          <a:lstStyle/>
          <a:p>
            <a:r>
              <a:rPr lang="en-US" b="1" i="1" dirty="0" err="1"/>
              <a:t>Thay</a:t>
            </a:r>
            <a:r>
              <a:rPr lang="en-US" b="1" i="1" dirty="0"/>
              <a:t> </a:t>
            </a:r>
            <a:r>
              <a:rPr lang="en-US" b="1" i="1" dirty="0" err="1"/>
              <a:t>đổi</a:t>
            </a:r>
            <a:r>
              <a:rPr lang="en-US" b="1" i="1" dirty="0"/>
              <a:t> </a:t>
            </a:r>
            <a:r>
              <a:rPr lang="en-US" b="1" i="1" dirty="0" err="1"/>
              <a:t>thuộc</a:t>
            </a:r>
            <a:r>
              <a:rPr lang="en-US" b="1" i="1" dirty="0"/>
              <a:t> </a:t>
            </a:r>
            <a:r>
              <a:rPr lang="en-US" b="1" i="1" dirty="0" err="1"/>
              <a:t>tính</a:t>
            </a:r>
            <a:r>
              <a:rPr lang="en-US" b="1" i="1" dirty="0"/>
              <a:t> </a:t>
            </a:r>
            <a:r>
              <a:rPr lang="en-US" b="1" i="1" dirty="0" err="1"/>
              <a:t>của</a:t>
            </a:r>
            <a:r>
              <a:rPr lang="en-US" b="1" i="1" dirty="0"/>
              <a:t> ORDER_STATUS</a:t>
            </a:r>
          </a:p>
        </p:txBody>
      </p:sp>
      <p:sp>
        <p:nvSpPr>
          <p:cNvPr id="8" name="TextBox 7"/>
          <p:cNvSpPr txBox="1"/>
          <p:nvPr/>
        </p:nvSpPr>
        <p:spPr>
          <a:xfrm>
            <a:off x="144209" y="846906"/>
            <a:ext cx="8709506" cy="707886"/>
          </a:xfrm>
          <a:prstGeom prst="rect">
            <a:avLst/>
          </a:prstGeom>
          <a:noFill/>
        </p:spPr>
        <p:txBody>
          <a:bodyPr wrap="square" rtlCol="0">
            <a:spAutoFit/>
          </a:bodyPr>
          <a:lstStyle/>
          <a:p>
            <a:pPr marL="342900" indent="-342900">
              <a:buFont typeface="Courier New" panose="02070309020205020404" pitchFamily="49" charset="0"/>
              <a:buChar char="o"/>
            </a:pPr>
            <a:r>
              <a:rPr lang="en-US" sz="2000" b="1" dirty="0"/>
              <a:t>3.1. </a:t>
            </a:r>
            <a:r>
              <a:rPr lang="en-US" sz="2000" b="1" dirty="0" err="1"/>
              <a:t>Thay</a:t>
            </a:r>
            <a:r>
              <a:rPr lang="en-US" sz="2000" b="1" dirty="0"/>
              <a:t> </a:t>
            </a:r>
            <a:r>
              <a:rPr lang="en-US" sz="2000" b="1" dirty="0" err="1"/>
              <a:t>đổi</a:t>
            </a:r>
            <a:r>
              <a:rPr lang="en-US" sz="2000" b="1" dirty="0"/>
              <a:t> Item Type </a:t>
            </a:r>
            <a:r>
              <a:rPr lang="en-US" sz="2000" b="1" dirty="0" err="1"/>
              <a:t>của</a:t>
            </a:r>
            <a:r>
              <a:rPr lang="en-US" sz="2000" b="1" dirty="0"/>
              <a:t> ORDER_STATUS </a:t>
            </a:r>
            <a:r>
              <a:rPr lang="en-US" sz="2000" b="1" dirty="0" err="1"/>
              <a:t>thành</a:t>
            </a:r>
            <a:r>
              <a:rPr lang="en-US" sz="2000" b="1" dirty="0"/>
              <a:t> List Item </a:t>
            </a:r>
            <a:r>
              <a:rPr lang="en-US" sz="2000" b="1" dirty="0" err="1"/>
              <a:t>và</a:t>
            </a:r>
            <a:r>
              <a:rPr lang="en-US" sz="2000" b="1" dirty="0"/>
              <a:t> </a:t>
            </a:r>
            <a:r>
              <a:rPr lang="en-US" sz="2000" b="1" dirty="0" err="1"/>
              <a:t>thêm</a:t>
            </a:r>
            <a:r>
              <a:rPr lang="en-US" sz="2000" b="1" dirty="0"/>
              <a:t> </a:t>
            </a:r>
            <a:r>
              <a:rPr lang="en-US" sz="2000" b="1" dirty="0" err="1"/>
              <a:t>các</a:t>
            </a:r>
            <a:r>
              <a:rPr lang="en-US" sz="2000" b="1" dirty="0"/>
              <a:t> Elements </a:t>
            </a:r>
            <a:r>
              <a:rPr lang="en-US" sz="2000" b="1" dirty="0" err="1"/>
              <a:t>như</a:t>
            </a:r>
            <a:r>
              <a:rPr lang="en-US" sz="2000" b="1" dirty="0"/>
              <a:t> </a:t>
            </a:r>
            <a:r>
              <a:rPr lang="en-US" sz="2000" b="1" dirty="0" err="1"/>
              <a:t>hình</a:t>
            </a:r>
            <a:r>
              <a:rPr lang="en-US" sz="2000" b="1" dirty="0"/>
              <a:t> </a:t>
            </a:r>
            <a:r>
              <a:rPr lang="en-US" sz="2000" b="1" dirty="0" err="1"/>
              <a:t>dưới</a:t>
            </a:r>
            <a:r>
              <a:rPr lang="en-US" sz="2000" b="1" dirty="0"/>
              <a:t>.</a:t>
            </a:r>
          </a:p>
        </p:txBody>
      </p:sp>
      <p:pic>
        <p:nvPicPr>
          <p:cNvPr id="6" name="Picture 5"/>
          <p:cNvPicPr>
            <a:picLocks noChangeAspect="1"/>
          </p:cNvPicPr>
          <p:nvPr/>
        </p:nvPicPr>
        <p:blipFill>
          <a:blip r:embed="rId2"/>
          <a:stretch>
            <a:fillRect/>
          </a:stretch>
        </p:blipFill>
        <p:spPr>
          <a:xfrm>
            <a:off x="2266495" y="1672827"/>
            <a:ext cx="7516133" cy="4688281"/>
          </a:xfrm>
          <a:prstGeom prst="rect">
            <a:avLst/>
          </a:prstGeom>
        </p:spPr>
      </p:pic>
    </p:spTree>
    <p:extLst>
      <p:ext uri="{BB962C8B-B14F-4D97-AF65-F5344CB8AC3E}">
        <p14:creationId xmlns:p14="http://schemas.microsoft.com/office/powerpoint/2010/main" val="497568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Bước 3: Xử lý chi tiết Block ORDERS</a:t>
            </a:r>
          </a:p>
        </p:txBody>
      </p:sp>
      <p:sp>
        <p:nvSpPr>
          <p:cNvPr id="7" name="TextBox 6"/>
          <p:cNvSpPr txBox="1"/>
          <p:nvPr/>
        </p:nvSpPr>
        <p:spPr>
          <a:xfrm>
            <a:off x="3889546" y="6227411"/>
            <a:ext cx="4472186" cy="369332"/>
          </a:xfrm>
          <a:prstGeom prst="rect">
            <a:avLst/>
          </a:prstGeom>
          <a:noFill/>
        </p:spPr>
        <p:txBody>
          <a:bodyPr wrap="none" rtlCol="0">
            <a:spAutoFit/>
          </a:bodyPr>
          <a:lstStyle/>
          <a:p>
            <a:r>
              <a:rPr lang="en-US" b="1" i="1"/>
              <a:t>Thay đổi thuộc tính của ORDER_STATUS</a:t>
            </a:r>
          </a:p>
        </p:txBody>
      </p:sp>
      <p:sp>
        <p:nvSpPr>
          <p:cNvPr id="8" name="TextBox 7"/>
          <p:cNvSpPr txBox="1"/>
          <p:nvPr/>
        </p:nvSpPr>
        <p:spPr>
          <a:xfrm>
            <a:off x="115179" y="875006"/>
            <a:ext cx="3774367" cy="400110"/>
          </a:xfrm>
          <a:prstGeom prst="rect">
            <a:avLst/>
          </a:prstGeom>
          <a:noFill/>
        </p:spPr>
        <p:txBody>
          <a:bodyPr wrap="none" rtlCol="0">
            <a:spAutoFit/>
          </a:bodyPr>
          <a:lstStyle/>
          <a:p>
            <a:pPr marL="342900" indent="-342900">
              <a:buFont typeface="Courier New" panose="02070309020205020404" pitchFamily="49" charset="0"/>
              <a:buChar char="o"/>
            </a:pPr>
            <a:r>
              <a:rPr lang="en-US" sz="2000" b="1" dirty="0"/>
              <a:t>3.2. </a:t>
            </a:r>
            <a:r>
              <a:rPr lang="en-US" sz="2000" b="1" dirty="0" err="1"/>
              <a:t>Order_ID</a:t>
            </a:r>
            <a:r>
              <a:rPr lang="en-US" sz="2000" b="1" dirty="0"/>
              <a:t> </a:t>
            </a:r>
            <a:r>
              <a:rPr lang="en-US" sz="2000" b="1" dirty="0" err="1"/>
              <a:t>tự</a:t>
            </a:r>
            <a:r>
              <a:rPr lang="en-US" sz="2000" b="1" dirty="0"/>
              <a:t> </a:t>
            </a:r>
            <a:r>
              <a:rPr lang="en-US" sz="2000" b="1" dirty="0" err="1"/>
              <a:t>động</a:t>
            </a:r>
            <a:r>
              <a:rPr lang="en-US" sz="2000" b="1" dirty="0"/>
              <a:t> </a:t>
            </a:r>
            <a:r>
              <a:rPr lang="en-US" sz="2000" b="1" dirty="0" err="1"/>
              <a:t>tăng</a:t>
            </a:r>
            <a:endParaRPr lang="en-US" sz="2000" b="1" dirty="0"/>
          </a:p>
        </p:txBody>
      </p:sp>
      <p:pic>
        <p:nvPicPr>
          <p:cNvPr id="9" name="Picture 8"/>
          <p:cNvPicPr>
            <a:picLocks noChangeAspect="1"/>
          </p:cNvPicPr>
          <p:nvPr/>
        </p:nvPicPr>
        <p:blipFill>
          <a:blip r:embed="rId2"/>
          <a:stretch>
            <a:fillRect/>
          </a:stretch>
        </p:blipFill>
        <p:spPr>
          <a:xfrm>
            <a:off x="771974" y="1800302"/>
            <a:ext cx="9809852" cy="4035131"/>
          </a:xfrm>
          <a:prstGeom prst="rect">
            <a:avLst/>
          </a:prstGeom>
        </p:spPr>
      </p:pic>
      <p:sp>
        <p:nvSpPr>
          <p:cNvPr id="10" name="TextBox 9"/>
          <p:cNvSpPr txBox="1"/>
          <p:nvPr/>
        </p:nvSpPr>
        <p:spPr>
          <a:xfrm>
            <a:off x="349706" y="1353043"/>
            <a:ext cx="10777630" cy="369332"/>
          </a:xfrm>
          <a:prstGeom prst="rect">
            <a:avLst/>
          </a:prstGeom>
          <a:noFill/>
        </p:spPr>
        <p:txBody>
          <a:bodyPr wrap="none" rtlCol="0">
            <a:spAutoFit/>
          </a:bodyPr>
          <a:lstStyle/>
          <a:p>
            <a:r>
              <a:rPr lang="en-US" dirty="0"/>
              <a:t>- </a:t>
            </a:r>
            <a:r>
              <a:rPr lang="en-US" dirty="0" err="1"/>
              <a:t>Sử</a:t>
            </a:r>
            <a:r>
              <a:rPr lang="en-US" dirty="0"/>
              <a:t> </a:t>
            </a:r>
            <a:r>
              <a:rPr lang="en-US" dirty="0" err="1"/>
              <a:t>dụng</a:t>
            </a:r>
            <a:r>
              <a:rPr lang="en-US" dirty="0"/>
              <a:t> PL/SQL DEVELOPER </a:t>
            </a:r>
            <a:r>
              <a:rPr lang="en-US" dirty="0" err="1"/>
              <a:t>để</a:t>
            </a:r>
            <a:r>
              <a:rPr lang="en-US" dirty="0"/>
              <a:t> </a:t>
            </a:r>
            <a:r>
              <a:rPr lang="en-US" dirty="0" err="1"/>
              <a:t>tạo</a:t>
            </a:r>
            <a:r>
              <a:rPr lang="en-US" dirty="0"/>
              <a:t> 1 sequence </a:t>
            </a:r>
            <a:r>
              <a:rPr lang="en-US" dirty="0" err="1"/>
              <a:t>nhanh</a:t>
            </a:r>
            <a:r>
              <a:rPr lang="en-US" dirty="0"/>
              <a:t> </a:t>
            </a:r>
            <a:r>
              <a:rPr lang="en-US" dirty="0" err="1"/>
              <a:t>chóng</a:t>
            </a:r>
            <a:r>
              <a:rPr lang="en-US" dirty="0"/>
              <a:t> </a:t>
            </a:r>
            <a:r>
              <a:rPr lang="en-US" dirty="0" err="1"/>
              <a:t>sử</a:t>
            </a:r>
            <a:r>
              <a:rPr lang="en-US" dirty="0"/>
              <a:t> </a:t>
            </a:r>
            <a:r>
              <a:rPr lang="en-US" dirty="0" err="1"/>
              <a:t>dụng</a:t>
            </a:r>
            <a:r>
              <a:rPr lang="en-US" dirty="0"/>
              <a:t> </a:t>
            </a:r>
            <a:r>
              <a:rPr lang="en-US" dirty="0" err="1"/>
              <a:t>để</a:t>
            </a:r>
            <a:r>
              <a:rPr lang="en-US" dirty="0"/>
              <a:t> </a:t>
            </a:r>
            <a:r>
              <a:rPr lang="en-US" dirty="0" err="1"/>
              <a:t>tăng</a:t>
            </a:r>
            <a:r>
              <a:rPr lang="en-US" dirty="0"/>
              <a:t> id </a:t>
            </a:r>
            <a:r>
              <a:rPr lang="en-US" dirty="0" err="1"/>
              <a:t>tự</a:t>
            </a:r>
            <a:r>
              <a:rPr lang="en-US" dirty="0"/>
              <a:t> </a:t>
            </a:r>
            <a:r>
              <a:rPr lang="en-US" dirty="0" err="1"/>
              <a:t>động</a:t>
            </a:r>
            <a:r>
              <a:rPr lang="en-US" dirty="0"/>
              <a:t> </a:t>
            </a:r>
            <a:r>
              <a:rPr lang="en-US" dirty="0" err="1"/>
              <a:t>cho</a:t>
            </a:r>
            <a:r>
              <a:rPr lang="en-US" dirty="0"/>
              <a:t> </a:t>
            </a:r>
            <a:r>
              <a:rPr lang="en-US" dirty="0" err="1"/>
              <a:t>order_id</a:t>
            </a:r>
            <a:endParaRPr lang="en-US" dirty="0"/>
          </a:p>
        </p:txBody>
      </p:sp>
    </p:spTree>
    <p:extLst>
      <p:ext uri="{BB962C8B-B14F-4D97-AF65-F5344CB8AC3E}">
        <p14:creationId xmlns:p14="http://schemas.microsoft.com/office/powerpoint/2010/main" val="3791973943"/>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ài liệu" ma:contentTypeID="0x0101001E9D68F80C5CCC4695A83CE6ECAA6761" ma:contentTypeVersion="0" ma:contentTypeDescription="Tạo tài liệu mới." ma:contentTypeScope="" ma:versionID="38796cbffd4d15f62ceb245b18084293">
  <xsd:schema xmlns:xsd="http://www.w3.org/2001/XMLSchema" xmlns:xs="http://www.w3.org/2001/XMLSchema" xmlns:p="http://schemas.microsoft.com/office/2006/metadata/properties" targetNamespace="http://schemas.microsoft.com/office/2006/metadata/properties" ma:root="true" ma:fieldsID="6ef506a9e505cd8b2c704d12ca9a8d7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3751784-9CD4-4635-A908-AC1F12BE8E83}"/>
</file>

<file path=customXml/itemProps2.xml><?xml version="1.0" encoding="utf-8"?>
<ds:datastoreItem xmlns:ds="http://schemas.openxmlformats.org/officeDocument/2006/customXml" ds:itemID="{EC882093-8019-4001-97ED-91F2FD22844A}"/>
</file>

<file path=customXml/itemProps3.xml><?xml version="1.0" encoding="utf-8"?>
<ds:datastoreItem xmlns:ds="http://schemas.openxmlformats.org/officeDocument/2006/customXml" ds:itemID="{0AFF13F6-BB59-40EB-9187-298D563C392D}"/>
</file>

<file path=docProps/app.xml><?xml version="1.0" encoding="utf-8"?>
<Properties xmlns="http://schemas.openxmlformats.org/officeDocument/2006/extended-properties" xmlns:vt="http://schemas.openxmlformats.org/officeDocument/2006/docPropsVTypes">
  <Template>Welcome to PowerPoint</Template>
  <TotalTime>2776</TotalTime>
  <Words>1768</Words>
  <Application>Microsoft Office PowerPoint</Application>
  <PresentationFormat>Widescreen</PresentationFormat>
  <Paragraphs>133</Paragraphs>
  <Slides>39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Calibri</vt:lpstr>
      <vt:lpstr>Courier New</vt:lpstr>
      <vt:lpstr>Segoe UI</vt:lpstr>
      <vt:lpstr>Segoe UI Light</vt:lpstr>
      <vt:lpstr>Times New Roman</vt:lpstr>
      <vt:lpstr>WelcomeDoc</vt:lpstr>
      <vt:lpstr>PowerPoint Presentation</vt:lpstr>
      <vt:lpstr>Mô hình quan hệ 2 bảng hóa đơn và chi tiết hóa đơn</vt:lpstr>
      <vt:lpstr>Bước 1: Tạo Block và layout master sử dụng bảng dữ liệu ORDERS</vt:lpstr>
      <vt:lpstr>Bước 1: Tạo Block và layout master sử dụng bảng dữ liệu ORDERS</vt:lpstr>
      <vt:lpstr>Bước 2: Căn chỉnh lại vị trí các item và chỉnh sửa giao diện</vt:lpstr>
      <vt:lpstr>Bước 2: Căn chỉnh lại vị trí các item và chỉnh sửa giao diện</vt:lpstr>
      <vt:lpstr>Bước 2: Căn chỉnh lại vị trí các item và chỉnh sửa giao diện</vt:lpstr>
      <vt:lpstr>Bước 3: Xử lý chi tiết Block ORDERS</vt:lpstr>
      <vt:lpstr>Bước 3: Xử lý chi tiết Block ORDERS</vt:lpstr>
      <vt:lpstr>Bước 3: Xử lý chi tiết Block ORDERS</vt:lpstr>
      <vt:lpstr>Bước 3: Xử lý chi tiết Block ORDERS</vt:lpstr>
      <vt:lpstr>Bước 3: Xử lý chi tiết Block ORDERS</vt:lpstr>
      <vt:lpstr>Bước 3: Xử lý chi tiết Block ORDERS</vt:lpstr>
      <vt:lpstr>Bước 3: Xử lý chi tiết Block ORDERS</vt:lpstr>
      <vt:lpstr>Bước 3: Xử lý chi tiết Block ORDERS</vt:lpstr>
      <vt:lpstr>Bước 3: Xử lý chi tiết Block ORDERS</vt:lpstr>
      <vt:lpstr>Bước 3: Xử lý chi tiết Block ORDERS</vt:lpstr>
      <vt:lpstr>Bước 3: Xử lý chi tiết Block ORDERS</vt:lpstr>
      <vt:lpstr>Bước 3: Xử lý chi tiết Block ORDERS</vt:lpstr>
      <vt:lpstr>Bước 3: Xử lý chi tiết Block ORDERS</vt:lpstr>
      <vt:lpstr>Bước 3: Xử lý chi tiết Block ORDERS</vt:lpstr>
      <vt:lpstr>Bước 3: Xử lý chi tiết Block ORDERS</vt:lpstr>
      <vt:lpstr>Bước 3: Xử lý chi tiết Block ORDERS</vt:lpstr>
      <vt:lpstr>Bước 3: Xử lý chi tiết Block ORDERS</vt:lpstr>
      <vt:lpstr>Bước 4: Tạo detail block ORDER_ITEMS</vt:lpstr>
      <vt:lpstr>Bước 4: Tạo detail block ORDER_ITEMS</vt:lpstr>
      <vt:lpstr>Bước 4: Tạo detail block ORDER_ITEMS</vt:lpstr>
      <vt:lpstr>Bước 4: Tạo detail block ORDER_ITEMS</vt:lpstr>
      <vt:lpstr>Bước 4: Tạo detail block ORDER_ITEMS</vt:lpstr>
      <vt:lpstr>Bước 5: Xử lý chi tiết detail block ORDER_ITEMS</vt:lpstr>
      <vt:lpstr>Bước 5: Xử lý chi tiết detail block ORDER_ITEMS</vt:lpstr>
      <vt:lpstr>Bước 5: Xử lý chi tiết detail block ORDER_ITEMS</vt:lpstr>
      <vt:lpstr>Bước 5: Xử lý chi tiết detail block ORDER_ITEMS</vt:lpstr>
      <vt:lpstr>Bước 5: Xử lý chi tiết detail block ORDER_ITEMS</vt:lpstr>
      <vt:lpstr>Bước 5: Xử lý chi tiết detail block ORDER_ITEMS</vt:lpstr>
      <vt:lpstr>Bước 5: Xử lý chi tiết detail block ORDER_ITEMS</vt:lpstr>
      <vt:lpstr>Bước 5: Xử lý chi tiết detail block ORDER_ITEMS</vt:lpstr>
      <vt:lpstr>KẾT QUẢ CHẠY CHƯƠNG TRÌNH</vt:lpstr>
      <vt:lpstr>CỘNG 0.5 ĐIỂM (trực tiếp vào điểm thi) BUỔI THỰC HÀNH SAU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GIẢNG ORACLE</dc:title>
  <dc:creator>Hung Nguyen Viet</dc:creator>
  <cp:keywords/>
  <cp:lastModifiedBy>Nguyễn Việt Hưng</cp:lastModifiedBy>
  <cp:revision>143</cp:revision>
  <dcterms:created xsi:type="dcterms:W3CDTF">2014-12-14T08:16:33Z</dcterms:created>
  <dcterms:modified xsi:type="dcterms:W3CDTF">2018-08-21T07:58:21Z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y fmtid="{D5CDD505-2E9C-101B-9397-08002B2CF9AE}" pid="3" name="ContentTypeId">
    <vt:lpwstr>0x0101001E9D68F80C5CCC4695A83CE6ECAA6761</vt:lpwstr>
  </property>
  <property fmtid="{D5CDD505-2E9C-101B-9397-08002B2CF9AE}" pid="4" name="Order">
    <vt:r8>2400</vt:r8>
  </property>
  <property fmtid="{D5CDD505-2E9C-101B-9397-08002B2CF9AE}" pid="5" name="xd_Signature">
    <vt:bool>false</vt:bool>
  </property>
  <property fmtid="{D5CDD505-2E9C-101B-9397-08002B2CF9AE}" pid="6" name="xd_ProgID">
    <vt:lpwstr/>
  </property>
  <property fmtid="{D5CDD505-2E9C-101B-9397-08002B2CF9AE}" pid="7" name="_ExtendedDescription">
    <vt:lpwstr/>
  </property>
  <property fmtid="{D5CDD505-2E9C-101B-9397-08002B2CF9AE}" pid="8" name="_SourceUrl">
    <vt:lpwstr/>
  </property>
  <property fmtid="{D5CDD505-2E9C-101B-9397-08002B2CF9AE}" pid="9" name="_SharedFileIndex">
    <vt:lpwstr/>
  </property>
  <property fmtid="{D5CDD505-2E9C-101B-9397-08002B2CF9AE}" pid="10" name="TemplateUrl">
    <vt:lpwstr/>
  </property>
  <property fmtid="{D5CDD505-2E9C-101B-9397-08002B2CF9AE}" pid="11" name="ComplianceAssetId">
    <vt:lpwstr/>
  </property>
</Properties>
</file>