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24"/>
  </p:notesMasterIdLst>
  <p:sldIdLst>
    <p:sldId id="265" r:id="rId3"/>
    <p:sldId id="266" r:id="rId4"/>
    <p:sldId id="267" r:id="rId5"/>
    <p:sldId id="270" r:id="rId6"/>
    <p:sldId id="271" r:id="rId7"/>
    <p:sldId id="272" r:id="rId8"/>
    <p:sldId id="274" r:id="rId9"/>
    <p:sldId id="273" r:id="rId10"/>
    <p:sldId id="275" r:id="rId11"/>
    <p:sldId id="276" r:id="rId12"/>
    <p:sldId id="277" r:id="rId13"/>
    <p:sldId id="278" r:id="rId14"/>
    <p:sldId id="279" r:id="rId15"/>
    <p:sldId id="280" r:id="rId16"/>
    <p:sldId id="281" r:id="rId17"/>
    <p:sldId id="282" r:id="rId18"/>
    <p:sldId id="286" r:id="rId19"/>
    <p:sldId id="289" r:id="rId20"/>
    <p:sldId id="284" r:id="rId21"/>
    <p:sldId id="288"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racle Developer Suite" id="{66E087E4-24ED-4920-9EE8-27C556C338D7}">
          <p14:sldIdLst>
            <p14:sldId id="265"/>
            <p14:sldId id="266"/>
            <p14:sldId id="267"/>
            <p14:sldId id="270"/>
            <p14:sldId id="271"/>
            <p14:sldId id="272"/>
            <p14:sldId id="274"/>
          </p14:sldIdLst>
        </p14:section>
        <p14:section name="Cài đặt Developer suite" id="{C17BF5E7-2D93-45E8-B5CB-01F36E4B6379}">
          <p14:sldIdLst>
            <p14:sldId id="273"/>
            <p14:sldId id="275"/>
            <p14:sldId id="276"/>
            <p14:sldId id="277"/>
            <p14:sldId id="278"/>
            <p14:sldId id="279"/>
            <p14:sldId id="280"/>
            <p14:sldId id="281"/>
            <p14:sldId id="282"/>
            <p14:sldId id="286"/>
            <p14:sldId id="289"/>
            <p14:sldId id="284"/>
            <p14:sldId id="288"/>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9" autoAdjust="0"/>
    <p:restoredTop sz="94280" autoAdjust="0"/>
  </p:normalViewPr>
  <p:slideViewPr>
    <p:cSldViewPr snapToGrid="0">
      <p:cViewPr varScale="1">
        <p:scale>
          <a:sx n="87" d="100"/>
          <a:sy n="87" d="100"/>
        </p:scale>
        <p:origin x="57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21/08/2018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21/08/2018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latin typeface="Times New Roman" panose="02020603050405020304" pitchFamily="18" charset="0"/>
                <a:cs typeface="Times New Roman" panose="02020603050405020304" pitchFamily="18" charset="0"/>
              </a:defRPr>
            </a:lvl1pPr>
            <a:lvl2pPr>
              <a:lnSpc>
                <a:spcPct val="150000"/>
              </a:lnSpc>
              <a:spcAft>
                <a:spcPts val="1200"/>
              </a:spcAft>
              <a:defRPr sz="1400">
                <a:solidFill>
                  <a:schemeClr val="bg1">
                    <a:lumMod val="50000"/>
                  </a:schemeClr>
                </a:solidFill>
                <a:latin typeface="Times New Roman" panose="02020603050405020304" pitchFamily="18" charset="0"/>
                <a:cs typeface="Times New Roman" panose="02020603050405020304" pitchFamily="18" charset="0"/>
              </a:defRPr>
            </a:lvl2pPr>
            <a:lvl3pPr>
              <a:lnSpc>
                <a:spcPct val="150000"/>
              </a:lnSpc>
              <a:spcAft>
                <a:spcPts val="1200"/>
              </a:spcAft>
              <a:defRPr sz="1200">
                <a:solidFill>
                  <a:schemeClr val="bg1">
                    <a:lumMod val="50000"/>
                  </a:schemeClr>
                </a:solidFill>
                <a:latin typeface="Times New Roman" panose="02020603050405020304" pitchFamily="18" charset="0"/>
                <a:cs typeface="Times New Roman" panose="02020603050405020304" pitchFamily="18" charset="0"/>
              </a:defRPr>
            </a:lvl3pPr>
            <a:lvl4pPr>
              <a:lnSpc>
                <a:spcPct val="150000"/>
              </a:lnSpc>
              <a:spcAft>
                <a:spcPts val="1200"/>
              </a:spcAft>
              <a:defRPr sz="1100">
                <a:solidFill>
                  <a:schemeClr val="bg1">
                    <a:lumMod val="50000"/>
                  </a:schemeClr>
                </a:solidFill>
                <a:latin typeface="Times New Roman" panose="02020603050405020304" pitchFamily="18" charset="0"/>
                <a:cs typeface="Times New Roman" panose="02020603050405020304" pitchFamily="18" charset="0"/>
              </a:defRPr>
            </a:lvl4pPr>
            <a:lvl5pPr>
              <a:lnSpc>
                <a:spcPct val="150000"/>
              </a:lnSpc>
              <a:spcAft>
                <a:spcPts val="1200"/>
              </a:spcAft>
              <a:defRPr sz="1100">
                <a:solidFill>
                  <a:schemeClr val="bg1">
                    <a:lumMod val="50000"/>
                  </a:schemeClr>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21/08/2018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7707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21/08/2018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21/08/2018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21/08/2018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21/08/2018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21/08/2018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latin typeface="Times New Roman" panose="02020603050405020304" pitchFamily="18" charset="0"/>
                <a:cs typeface="Times New Roman" panose="02020603050405020304" pitchFamily="18" charset="0"/>
              </a:defRPr>
            </a:lvl1pPr>
            <a:lvl2pPr>
              <a:defRPr lang="en-US" sz="1400" smtClean="0">
                <a:solidFill>
                  <a:schemeClr val="bg1">
                    <a:lumMod val="50000"/>
                  </a:schemeClr>
                </a:solidFill>
                <a:latin typeface="Times New Roman" panose="02020603050405020304" pitchFamily="18" charset="0"/>
                <a:cs typeface="Times New Roman" panose="02020603050405020304" pitchFamily="18" charset="0"/>
              </a:defRPr>
            </a:lvl2pPr>
            <a:lvl3pPr>
              <a:defRPr lang="en-US" sz="1200" smtClean="0">
                <a:solidFill>
                  <a:schemeClr val="bg1">
                    <a:lumMod val="50000"/>
                  </a:schemeClr>
                </a:solidFill>
                <a:latin typeface="Times New Roman" panose="02020603050405020304" pitchFamily="18" charset="0"/>
                <a:cs typeface="Times New Roman" panose="02020603050405020304" pitchFamily="18" charset="0"/>
              </a:defRPr>
            </a:lvl3pPr>
            <a:lvl4pPr>
              <a:defRPr lang="en-US" sz="1100" smtClean="0">
                <a:solidFill>
                  <a:schemeClr val="bg1">
                    <a:lumMod val="50000"/>
                  </a:schemeClr>
                </a:solidFill>
                <a:latin typeface="Times New Roman" panose="02020603050405020304" pitchFamily="18" charset="0"/>
                <a:cs typeface="Times New Roman" panose="02020603050405020304" pitchFamily="18" charset="0"/>
              </a:defRPr>
            </a:lvl4pPr>
            <a:lvl5pPr>
              <a:defRPr lang="en-US" sz="1100">
                <a:solidFill>
                  <a:schemeClr val="bg1">
                    <a:lumMod val="50000"/>
                  </a:schemeClr>
                </a:solidFill>
                <a:latin typeface="Times New Roman" panose="02020603050405020304" pitchFamily="18" charset="0"/>
                <a:cs typeface="Times New Roman" panose="02020603050405020304" pitchFamily="18" charset="0"/>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344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21/08/2018</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rive.google.com/file/d/0B5hVGzmTicpOclRDRDAzSnN4WjQ/view?usp=shar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906" y="0"/>
            <a:ext cx="10749367" cy="699247"/>
          </a:xfrm>
        </p:spPr>
        <p:txBody>
          <a:bodyP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ORACLE DEVELOPER SUITE 10G</a:t>
            </a:r>
          </a:p>
        </p:txBody>
      </p:sp>
      <p:pic>
        <p:nvPicPr>
          <p:cNvPr id="2050" name="Picture 2" descr="http://image.slidesharecdn.com/40282magee-1224475830700533-9/95/oracle-10g-application-server-40-728.jpg?cb=12244686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247" y="1038784"/>
            <a:ext cx="7630270" cy="5722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510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21671" cy="726141"/>
          </a:xfrm>
        </p:spPr>
        <p:txBody>
          <a:bodyPr>
            <a:normAutofit/>
          </a:bodyPr>
          <a:lstStyle/>
          <a:p>
            <a:pPr algn="ctr"/>
            <a:r>
              <a:rPr lang="en-US">
                <a:latin typeface="Times New Roman" panose="02020603050405020304" pitchFamily="18" charset="0"/>
                <a:cs typeface="Times New Roman" panose="02020603050405020304" pitchFamily="18" charset="0"/>
              </a:rPr>
              <a:t>HƯỚNG DẪN CÀI ĐẶT ORACLE DEVELOPER SUITE 10G</a:t>
            </a:r>
          </a:p>
        </p:txBody>
      </p:sp>
      <p:sp>
        <p:nvSpPr>
          <p:cNvPr id="3" name="TextBox 2"/>
          <p:cNvSpPr txBox="1"/>
          <p:nvPr/>
        </p:nvSpPr>
        <p:spPr>
          <a:xfrm>
            <a:off x="416859" y="1008530"/>
            <a:ext cx="2250937" cy="523220"/>
          </a:xfrm>
          <a:prstGeom prst="rect">
            <a:avLst/>
          </a:prstGeom>
          <a:noFill/>
        </p:spPr>
        <p:txBody>
          <a:bodyPr wrap="none" rtlCol="0">
            <a:spAutoFit/>
          </a:bodyPr>
          <a:lstStyle/>
          <a:p>
            <a:pPr marL="285750" indent="-285750">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Bộ cài đặt:</a:t>
            </a:r>
          </a:p>
        </p:txBody>
      </p:sp>
      <p:sp>
        <p:nvSpPr>
          <p:cNvPr id="4" name="TextBox 3"/>
          <p:cNvSpPr txBox="1"/>
          <p:nvPr/>
        </p:nvSpPr>
        <p:spPr>
          <a:xfrm>
            <a:off x="753035" y="1467558"/>
            <a:ext cx="1019221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Search google, từ khóa: </a:t>
            </a:r>
            <a:r>
              <a:rPr lang="en-US" sz="2400" b="1" i="1">
                <a:latin typeface="Times New Roman" panose="02020603050405020304" pitchFamily="18" charset="0"/>
                <a:cs typeface="Times New Roman" panose="02020603050405020304" pitchFamily="18" charset="0"/>
              </a:rPr>
              <a:t>oracle developer suite 10g</a:t>
            </a:r>
            <a:r>
              <a:rPr lang="en-US" sz="2400">
                <a:latin typeface="Times New Roman" panose="02020603050405020304" pitchFamily="18" charset="0"/>
                <a:cs typeface="Times New Roman" panose="02020603050405020304" pitchFamily="18" charset="0"/>
              </a:rPr>
              <a:t>, vào trang đầu tiên tìm được.</a:t>
            </a:r>
            <a:endParaRPr lang="en-US" sz="2400" b="1" i="1">
              <a:latin typeface="Times New Roman" panose="02020603050405020304" pitchFamily="18" charset="0"/>
              <a:cs typeface="Times New Roman" panose="02020603050405020304" pitchFamily="18" charset="0"/>
            </a:endParaRPr>
          </a:p>
        </p:txBody>
      </p:sp>
      <p:sp>
        <p:nvSpPr>
          <p:cNvPr id="9" name="TextBox 8"/>
          <p:cNvSpPr txBox="1"/>
          <p:nvPr/>
        </p:nvSpPr>
        <p:spPr>
          <a:xfrm>
            <a:off x="753035" y="1990778"/>
            <a:ext cx="4157741"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Tải về 2 file zip disk1 và disk2</a:t>
            </a:r>
            <a:endParaRPr lang="en-US" sz="2400" b="1" i="1">
              <a:latin typeface="Times New Roman" panose="02020603050405020304" pitchFamily="18" charset="0"/>
              <a:cs typeface="Times New Roman" panose="02020603050405020304" pitchFamily="18" charset="0"/>
            </a:endParaRPr>
          </a:p>
        </p:txBody>
      </p:sp>
      <p:sp>
        <p:nvSpPr>
          <p:cNvPr id="11" name="TextBox 10"/>
          <p:cNvSpPr txBox="1"/>
          <p:nvPr/>
        </p:nvSpPr>
        <p:spPr>
          <a:xfrm>
            <a:off x="753035" y="2498517"/>
            <a:ext cx="5447325"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Giải nén 2 file vừa tải ta được 2 thư mục:</a:t>
            </a:r>
            <a:endParaRPr lang="en-US" sz="2400" b="1" i="1">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200359" y="1990778"/>
            <a:ext cx="4839675" cy="2675905"/>
          </a:xfrm>
          <a:prstGeom prst="rect">
            <a:avLst/>
          </a:prstGeom>
        </p:spPr>
      </p:pic>
    </p:spTree>
    <p:extLst>
      <p:ext uri="{BB962C8B-B14F-4D97-AF65-F5344CB8AC3E}">
        <p14:creationId xmlns:p14="http://schemas.microsoft.com/office/powerpoint/2010/main" val="147093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21671" cy="726141"/>
          </a:xfrm>
        </p:spPr>
        <p:txBody>
          <a:bodyPr>
            <a:normAutofit/>
          </a:bodyPr>
          <a:lstStyle/>
          <a:p>
            <a:pPr algn="ctr"/>
            <a:r>
              <a:rPr lang="en-US">
                <a:latin typeface="Times New Roman" panose="02020603050405020304" pitchFamily="18" charset="0"/>
                <a:cs typeface="Times New Roman" panose="02020603050405020304" pitchFamily="18" charset="0"/>
              </a:rPr>
              <a:t>HƯỚNG DẪN CÀI ĐẶT ORACLE DEVELOPER SUITE 10G</a:t>
            </a:r>
          </a:p>
        </p:txBody>
      </p:sp>
      <p:sp>
        <p:nvSpPr>
          <p:cNvPr id="3" name="TextBox 2"/>
          <p:cNvSpPr txBox="1"/>
          <p:nvPr/>
        </p:nvSpPr>
        <p:spPr>
          <a:xfrm>
            <a:off x="416859" y="1008530"/>
            <a:ext cx="2920992" cy="523220"/>
          </a:xfrm>
          <a:prstGeom prst="rect">
            <a:avLst/>
          </a:prstGeom>
          <a:noFill/>
        </p:spPr>
        <p:txBody>
          <a:bodyPr wrap="none" rtlCol="0">
            <a:spAutoFit/>
          </a:bodyPr>
          <a:lstStyle/>
          <a:p>
            <a:pPr marL="285750" indent="-285750">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Bắt đầu cài đặt</a:t>
            </a:r>
          </a:p>
        </p:txBody>
      </p:sp>
      <p:sp>
        <p:nvSpPr>
          <p:cNvPr id="4" name="TextBox 3"/>
          <p:cNvSpPr txBox="1"/>
          <p:nvPr/>
        </p:nvSpPr>
        <p:spPr>
          <a:xfrm>
            <a:off x="753035" y="1467558"/>
            <a:ext cx="5742278" cy="1200329"/>
          </a:xfrm>
          <a:prstGeom prst="rect">
            <a:avLst/>
          </a:prstGeom>
          <a:noFill/>
        </p:spPr>
        <p:txBody>
          <a:bodyPr wrap="none" rtlCol="0">
            <a:spAutoFit/>
          </a:bodyPr>
          <a:lstStyle/>
          <a:p>
            <a:pPr marL="342900" indent="-342900">
              <a:buFontTx/>
              <a:buChar char="-"/>
            </a:pPr>
            <a:r>
              <a:rPr lang="en-US" sz="2400">
                <a:latin typeface="Times New Roman" panose="02020603050405020304" pitchFamily="18" charset="0"/>
                <a:cs typeface="Times New Roman" panose="02020603050405020304" pitchFamily="18" charset="0"/>
              </a:rPr>
              <a:t>Vào thư mục disk1, thiết lập file setup.exe</a:t>
            </a:r>
          </a:p>
          <a:p>
            <a:r>
              <a:rPr lang="en-US" sz="2400">
                <a:latin typeface="Times New Roman" panose="02020603050405020304" pitchFamily="18" charset="0"/>
                <a:cs typeface="Times New Roman" panose="02020603050405020304" pitchFamily="18" charset="0"/>
              </a:rPr>
              <a:t>compatibility là </a:t>
            </a:r>
            <a:r>
              <a:rPr lang="en-US" sz="2400" b="1">
                <a:latin typeface="Times New Roman" panose="02020603050405020304" pitchFamily="18" charset="0"/>
                <a:cs typeface="Times New Roman" panose="02020603050405020304" pitchFamily="18" charset="0"/>
              </a:rPr>
              <a:t>windows XP </a:t>
            </a:r>
            <a:r>
              <a:rPr lang="en-US" sz="2400">
                <a:latin typeface="Times New Roman" panose="02020603050405020304" pitchFamily="18" charset="0"/>
                <a:cs typeface="Times New Roman" panose="02020603050405020304" pitchFamily="18" charset="0"/>
              </a:rPr>
              <a:t>và tích vào </a:t>
            </a:r>
          </a:p>
          <a:p>
            <a:r>
              <a:rPr lang="en-US" sz="2400" b="1">
                <a:latin typeface="Times New Roman" panose="02020603050405020304" pitchFamily="18" charset="0"/>
                <a:cs typeface="Times New Roman" panose="02020603050405020304" pitchFamily="18" charset="0"/>
              </a:rPr>
              <a:t>run this program as an administrator.</a:t>
            </a:r>
          </a:p>
        </p:txBody>
      </p:sp>
      <p:pic>
        <p:nvPicPr>
          <p:cNvPr id="6" name="Picture 5"/>
          <p:cNvPicPr>
            <a:picLocks noChangeAspect="1"/>
          </p:cNvPicPr>
          <p:nvPr/>
        </p:nvPicPr>
        <p:blipFill>
          <a:blip r:embed="rId2"/>
          <a:stretch>
            <a:fillRect/>
          </a:stretch>
        </p:blipFill>
        <p:spPr>
          <a:xfrm>
            <a:off x="6898341" y="726141"/>
            <a:ext cx="5123329" cy="6055242"/>
          </a:xfrm>
          <a:prstGeom prst="rect">
            <a:avLst/>
          </a:prstGeom>
        </p:spPr>
      </p:pic>
      <p:sp>
        <p:nvSpPr>
          <p:cNvPr id="10" name="TextBox 9"/>
          <p:cNvSpPr txBox="1"/>
          <p:nvPr/>
        </p:nvSpPr>
        <p:spPr>
          <a:xfrm>
            <a:off x="694956" y="2667887"/>
            <a:ext cx="6147837" cy="1200329"/>
          </a:xfrm>
          <a:prstGeom prst="rect">
            <a:avLst/>
          </a:prstGeom>
          <a:noFill/>
        </p:spPr>
        <p:txBody>
          <a:bodyPr wrap="none" rtlCol="0">
            <a:spAutoFit/>
          </a:bodyPr>
          <a:lstStyle/>
          <a:p>
            <a:pPr marL="342900" indent="-342900">
              <a:buFontTx/>
              <a:buChar char="-"/>
            </a:pPr>
            <a:r>
              <a:rPr lang="en-US" sz="2400">
                <a:latin typeface="Times New Roman" panose="02020603050405020304" pitchFamily="18" charset="0"/>
                <a:cs typeface="Times New Roman" panose="02020603050405020304" pitchFamily="18" charset="0"/>
              </a:rPr>
              <a:t>Chạy file </a:t>
            </a:r>
            <a:r>
              <a:rPr lang="en-US" sz="2400" b="1">
                <a:latin typeface="Times New Roman" panose="02020603050405020304" pitchFamily="18" charset="0"/>
                <a:cs typeface="Times New Roman" panose="02020603050405020304" pitchFamily="18" charset="0"/>
              </a:rPr>
              <a:t>setup.exe</a:t>
            </a:r>
            <a:r>
              <a:rPr lang="en-US" sz="2400">
                <a:latin typeface="Times New Roman" panose="02020603050405020304" pitchFamily="18" charset="0"/>
                <a:cs typeface="Times New Roman" panose="02020603050405020304" pitchFamily="18" charset="0"/>
              </a:rPr>
              <a:t>. Nếu chương trình không </a:t>
            </a:r>
          </a:p>
          <a:p>
            <a:r>
              <a:rPr lang="en-US" sz="2400">
                <a:latin typeface="Times New Roman" panose="02020603050405020304" pitchFamily="18" charset="0"/>
                <a:cs typeface="Times New Roman" panose="02020603050405020304" pitchFamily="18" charset="0"/>
              </a:rPr>
              <a:t>cho cài thì tang pagefile của hệ thống lên </a:t>
            </a:r>
          </a:p>
          <a:p>
            <a:r>
              <a:rPr lang="en-US" sz="2400">
                <a:latin typeface="Times New Roman" panose="02020603050405020304" pitchFamily="18" charset="0"/>
                <a:cs typeface="Times New Roman" panose="02020603050405020304" pitchFamily="18" charset="0"/>
              </a:rPr>
              <a:t>trong khoảng 2000 MB – 5000 MB.</a:t>
            </a:r>
          </a:p>
        </p:txBody>
      </p:sp>
    </p:spTree>
    <p:extLst>
      <p:ext uri="{BB962C8B-B14F-4D97-AF65-F5344CB8AC3E}">
        <p14:creationId xmlns:p14="http://schemas.microsoft.com/office/powerpoint/2010/main" val="1730387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21671" cy="726141"/>
          </a:xfrm>
        </p:spPr>
        <p:txBody>
          <a:bodyPr>
            <a:normAutofit/>
          </a:bodyPr>
          <a:lstStyle/>
          <a:p>
            <a:pPr algn="ctr"/>
            <a:r>
              <a:rPr lang="en-US">
                <a:latin typeface="Times New Roman" panose="02020603050405020304" pitchFamily="18" charset="0"/>
                <a:cs typeface="Times New Roman" panose="02020603050405020304" pitchFamily="18" charset="0"/>
              </a:rPr>
              <a:t>HƯỚNG DẪN CÀI ĐẶT ORACLE DEVELOPER SUITE 10G</a:t>
            </a:r>
          </a:p>
        </p:txBody>
      </p:sp>
      <p:sp>
        <p:nvSpPr>
          <p:cNvPr id="3" name="TextBox 2"/>
          <p:cNvSpPr txBox="1"/>
          <p:nvPr/>
        </p:nvSpPr>
        <p:spPr>
          <a:xfrm>
            <a:off x="416859" y="835239"/>
            <a:ext cx="2920992" cy="523220"/>
          </a:xfrm>
          <a:prstGeom prst="rect">
            <a:avLst/>
          </a:prstGeom>
          <a:noFill/>
        </p:spPr>
        <p:txBody>
          <a:bodyPr wrap="none" rtlCol="0">
            <a:spAutoFit/>
          </a:bodyPr>
          <a:lstStyle/>
          <a:p>
            <a:pPr marL="285750" indent="-285750">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Bắt đầu cài đặt</a:t>
            </a:r>
          </a:p>
        </p:txBody>
      </p:sp>
      <p:pic>
        <p:nvPicPr>
          <p:cNvPr id="5" name="Picture 4"/>
          <p:cNvPicPr>
            <a:picLocks noChangeAspect="1"/>
          </p:cNvPicPr>
          <p:nvPr/>
        </p:nvPicPr>
        <p:blipFill>
          <a:blip r:embed="rId2"/>
          <a:stretch>
            <a:fillRect/>
          </a:stretch>
        </p:blipFill>
        <p:spPr>
          <a:xfrm>
            <a:off x="2818226" y="1758569"/>
            <a:ext cx="6433350" cy="5069002"/>
          </a:xfrm>
          <a:prstGeom prst="rect">
            <a:avLst/>
          </a:prstGeom>
        </p:spPr>
      </p:pic>
      <p:sp>
        <p:nvSpPr>
          <p:cNvPr id="8" name="TextBox 7"/>
          <p:cNvSpPr txBox="1"/>
          <p:nvPr/>
        </p:nvSpPr>
        <p:spPr>
          <a:xfrm>
            <a:off x="780901" y="1296904"/>
            <a:ext cx="5113900" cy="461665"/>
          </a:xfrm>
          <a:prstGeom prst="rect">
            <a:avLst/>
          </a:prstGeom>
          <a:noFill/>
        </p:spPr>
        <p:txBody>
          <a:bodyPr wrap="none" rtlCol="0">
            <a:spAutoFit/>
          </a:bodyPr>
          <a:lstStyle/>
          <a:p>
            <a:pPr marL="342900" indent="-342900">
              <a:buFontTx/>
              <a:buChar char="-"/>
            </a:pPr>
            <a:r>
              <a:rPr lang="en-US" sz="2400">
                <a:latin typeface="Times New Roman" panose="02020603050405020304" pitchFamily="18" charset="0"/>
                <a:cs typeface="Times New Roman" panose="02020603050405020304" pitchFamily="18" charset="0"/>
              </a:rPr>
              <a:t>Giao diện cài đặt đầu tiên, bấm </a:t>
            </a:r>
            <a:r>
              <a:rPr lang="en-US" sz="2400" b="1">
                <a:latin typeface="Times New Roman" panose="02020603050405020304" pitchFamily="18" charset="0"/>
                <a:cs typeface="Times New Roman" panose="02020603050405020304" pitchFamily="18" charset="0"/>
              </a:rPr>
              <a:t>Next.</a:t>
            </a:r>
          </a:p>
        </p:txBody>
      </p:sp>
    </p:spTree>
    <p:extLst>
      <p:ext uri="{BB962C8B-B14F-4D97-AF65-F5344CB8AC3E}">
        <p14:creationId xmlns:p14="http://schemas.microsoft.com/office/powerpoint/2010/main" val="231506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21671" cy="726141"/>
          </a:xfrm>
        </p:spPr>
        <p:txBody>
          <a:bodyPr>
            <a:normAutofit/>
          </a:bodyPr>
          <a:lstStyle/>
          <a:p>
            <a:pPr algn="ctr"/>
            <a:r>
              <a:rPr lang="en-US">
                <a:latin typeface="Times New Roman" panose="02020603050405020304" pitchFamily="18" charset="0"/>
                <a:cs typeface="Times New Roman" panose="02020603050405020304" pitchFamily="18" charset="0"/>
              </a:rPr>
              <a:t>HƯỚNG DẪN CÀI ĐẶT ORACLE DEVELOPER SUITE 10G</a:t>
            </a:r>
          </a:p>
        </p:txBody>
      </p:sp>
      <p:sp>
        <p:nvSpPr>
          <p:cNvPr id="3" name="TextBox 2"/>
          <p:cNvSpPr txBox="1"/>
          <p:nvPr/>
        </p:nvSpPr>
        <p:spPr>
          <a:xfrm>
            <a:off x="416859" y="835239"/>
            <a:ext cx="2920992" cy="523220"/>
          </a:xfrm>
          <a:prstGeom prst="rect">
            <a:avLst/>
          </a:prstGeom>
          <a:noFill/>
        </p:spPr>
        <p:txBody>
          <a:bodyPr wrap="none" rtlCol="0">
            <a:spAutoFit/>
          </a:bodyPr>
          <a:lstStyle/>
          <a:p>
            <a:pPr marL="285750" indent="-285750">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Bắt đầu cài đặt</a:t>
            </a:r>
          </a:p>
        </p:txBody>
      </p:sp>
      <p:sp>
        <p:nvSpPr>
          <p:cNvPr id="8" name="TextBox 7"/>
          <p:cNvSpPr txBox="1"/>
          <p:nvPr/>
        </p:nvSpPr>
        <p:spPr>
          <a:xfrm>
            <a:off x="780901" y="1296904"/>
            <a:ext cx="9871613" cy="830997"/>
          </a:xfrm>
          <a:prstGeom prst="rect">
            <a:avLst/>
          </a:prstGeom>
          <a:noFill/>
        </p:spPr>
        <p:txBody>
          <a:bodyPr wrap="none" rtlCol="0">
            <a:spAutoFit/>
          </a:bodyPr>
          <a:lstStyle/>
          <a:p>
            <a:pPr marL="342900" indent="-342900">
              <a:buFontTx/>
              <a:buChar char="-"/>
            </a:pPr>
            <a:r>
              <a:rPr lang="en-US" sz="2400">
                <a:latin typeface="Times New Roman" panose="02020603050405020304" pitchFamily="18" charset="0"/>
                <a:cs typeface="Times New Roman" panose="02020603050405020304" pitchFamily="18" charset="0"/>
              </a:rPr>
              <a:t>Thiết lập nơi đặt oracle developer suite. Mặc định là </a:t>
            </a:r>
            <a:r>
              <a:rPr lang="en-US" sz="2400" b="1">
                <a:latin typeface="Times New Roman" panose="02020603050405020304" pitchFamily="18" charset="0"/>
                <a:cs typeface="Times New Roman" panose="02020603050405020304" pitchFamily="18" charset="0"/>
              </a:rPr>
              <a:t>C:\DevSuiteHome_1. </a:t>
            </a:r>
          </a:p>
          <a:p>
            <a:r>
              <a:rPr lang="en-US" sz="2400">
                <a:latin typeface="Times New Roman" panose="02020603050405020304" pitchFamily="18" charset="0"/>
                <a:cs typeface="Times New Roman" panose="02020603050405020304" pitchFamily="18" charset="0"/>
              </a:rPr>
              <a:t>Có thể đặt sang ổ đĩa khác. Thay C:\ thành tên ổ đĩa khác. Sau đó </a:t>
            </a:r>
            <a:r>
              <a:rPr lang="en-US" sz="2400" b="1">
                <a:latin typeface="Times New Roman" panose="02020603050405020304" pitchFamily="18" charset="0"/>
                <a:cs typeface="Times New Roman" panose="02020603050405020304" pitchFamily="18" charset="0"/>
              </a:rPr>
              <a:t>Next.</a:t>
            </a:r>
          </a:p>
        </p:txBody>
      </p:sp>
      <p:pic>
        <p:nvPicPr>
          <p:cNvPr id="4" name="Picture 3"/>
          <p:cNvPicPr>
            <a:picLocks noChangeAspect="1"/>
          </p:cNvPicPr>
          <p:nvPr/>
        </p:nvPicPr>
        <p:blipFill>
          <a:blip r:embed="rId2"/>
          <a:stretch>
            <a:fillRect/>
          </a:stretch>
        </p:blipFill>
        <p:spPr>
          <a:xfrm>
            <a:off x="416858" y="2127901"/>
            <a:ext cx="6468035" cy="4726999"/>
          </a:xfrm>
          <a:prstGeom prst="rect">
            <a:avLst/>
          </a:prstGeom>
        </p:spPr>
      </p:pic>
    </p:spTree>
    <p:extLst>
      <p:ext uri="{BB962C8B-B14F-4D97-AF65-F5344CB8AC3E}">
        <p14:creationId xmlns:p14="http://schemas.microsoft.com/office/powerpoint/2010/main" val="378871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21671" cy="726141"/>
          </a:xfrm>
        </p:spPr>
        <p:txBody>
          <a:bodyPr>
            <a:normAutofit/>
          </a:bodyPr>
          <a:lstStyle/>
          <a:p>
            <a:pPr algn="ctr"/>
            <a:r>
              <a:rPr lang="en-US">
                <a:latin typeface="Times New Roman" panose="02020603050405020304" pitchFamily="18" charset="0"/>
                <a:cs typeface="Times New Roman" panose="02020603050405020304" pitchFamily="18" charset="0"/>
              </a:rPr>
              <a:t>HƯỚNG DẪN CÀI ĐẶT ORACLE DEVELOPER SUITE 10G</a:t>
            </a:r>
          </a:p>
        </p:txBody>
      </p:sp>
      <p:sp>
        <p:nvSpPr>
          <p:cNvPr id="3" name="TextBox 2"/>
          <p:cNvSpPr txBox="1"/>
          <p:nvPr/>
        </p:nvSpPr>
        <p:spPr>
          <a:xfrm>
            <a:off x="416859" y="835239"/>
            <a:ext cx="2920992" cy="523220"/>
          </a:xfrm>
          <a:prstGeom prst="rect">
            <a:avLst/>
          </a:prstGeom>
          <a:noFill/>
        </p:spPr>
        <p:txBody>
          <a:bodyPr wrap="none" rtlCol="0">
            <a:spAutoFit/>
          </a:bodyPr>
          <a:lstStyle/>
          <a:p>
            <a:pPr marL="285750" indent="-285750">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Bắt đầu cài đặt</a:t>
            </a:r>
          </a:p>
        </p:txBody>
      </p:sp>
      <p:sp>
        <p:nvSpPr>
          <p:cNvPr id="8" name="TextBox 7"/>
          <p:cNvSpPr txBox="1"/>
          <p:nvPr/>
        </p:nvSpPr>
        <p:spPr>
          <a:xfrm>
            <a:off x="780901" y="1296904"/>
            <a:ext cx="6656630" cy="461665"/>
          </a:xfrm>
          <a:prstGeom prst="rect">
            <a:avLst/>
          </a:prstGeom>
          <a:noFill/>
        </p:spPr>
        <p:txBody>
          <a:bodyPr wrap="none" rtlCol="0">
            <a:spAutoFit/>
          </a:bodyPr>
          <a:lstStyle/>
          <a:p>
            <a:pPr marL="342900" indent="-342900">
              <a:buFontTx/>
              <a:buChar char="-"/>
            </a:pPr>
            <a:r>
              <a:rPr lang="en-US" sz="2400">
                <a:latin typeface="Times New Roman" panose="02020603050405020304" pitchFamily="18" charset="0"/>
                <a:cs typeface="Times New Roman" panose="02020603050405020304" pitchFamily="18" charset="0"/>
              </a:rPr>
              <a:t>Tích vào mục </a:t>
            </a:r>
            <a:r>
              <a:rPr lang="en-US" sz="2400" b="1">
                <a:latin typeface="Times New Roman" panose="02020603050405020304" pitchFamily="18" charset="0"/>
                <a:cs typeface="Times New Roman" panose="02020603050405020304" pitchFamily="18" charset="0"/>
              </a:rPr>
              <a:t>Complete (1.11GB)</a:t>
            </a:r>
            <a:r>
              <a:rPr lang="en-US" sz="2400">
                <a:latin typeface="Times New Roman" panose="02020603050405020304" pitchFamily="18" charset="0"/>
                <a:cs typeface="Times New Roman" panose="02020603050405020304" pitchFamily="18" charset="0"/>
              </a:rPr>
              <a:t>. Sau đó </a:t>
            </a:r>
            <a:r>
              <a:rPr lang="en-US" sz="2400" b="1">
                <a:latin typeface="Times New Roman" panose="02020603050405020304" pitchFamily="18" charset="0"/>
                <a:cs typeface="Times New Roman" panose="02020603050405020304" pitchFamily="18" charset="0"/>
              </a:rPr>
              <a:t>Next. </a:t>
            </a:r>
          </a:p>
        </p:txBody>
      </p:sp>
      <p:pic>
        <p:nvPicPr>
          <p:cNvPr id="5" name="Picture 4"/>
          <p:cNvPicPr>
            <a:picLocks noChangeAspect="1"/>
          </p:cNvPicPr>
          <p:nvPr/>
        </p:nvPicPr>
        <p:blipFill>
          <a:blip r:embed="rId2"/>
          <a:stretch>
            <a:fillRect/>
          </a:stretch>
        </p:blipFill>
        <p:spPr>
          <a:xfrm>
            <a:off x="1506070" y="1820124"/>
            <a:ext cx="6373905" cy="5022163"/>
          </a:xfrm>
          <a:prstGeom prst="rect">
            <a:avLst/>
          </a:prstGeom>
        </p:spPr>
      </p:pic>
    </p:spTree>
    <p:extLst>
      <p:ext uri="{BB962C8B-B14F-4D97-AF65-F5344CB8AC3E}">
        <p14:creationId xmlns:p14="http://schemas.microsoft.com/office/powerpoint/2010/main" val="3011286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21671" cy="726141"/>
          </a:xfrm>
        </p:spPr>
        <p:txBody>
          <a:bodyPr>
            <a:normAutofit/>
          </a:bodyPr>
          <a:lstStyle/>
          <a:p>
            <a:pPr algn="ctr"/>
            <a:r>
              <a:rPr lang="en-US">
                <a:latin typeface="Times New Roman" panose="02020603050405020304" pitchFamily="18" charset="0"/>
                <a:cs typeface="Times New Roman" panose="02020603050405020304" pitchFamily="18" charset="0"/>
              </a:rPr>
              <a:t>HƯỚNG DẪN CÀI ĐẶT ORACLE DEVELOPER SUITE 10G</a:t>
            </a:r>
          </a:p>
        </p:txBody>
      </p:sp>
      <p:sp>
        <p:nvSpPr>
          <p:cNvPr id="3" name="TextBox 2"/>
          <p:cNvSpPr txBox="1"/>
          <p:nvPr/>
        </p:nvSpPr>
        <p:spPr>
          <a:xfrm>
            <a:off x="416859" y="835239"/>
            <a:ext cx="2920992" cy="523220"/>
          </a:xfrm>
          <a:prstGeom prst="rect">
            <a:avLst/>
          </a:prstGeom>
          <a:noFill/>
        </p:spPr>
        <p:txBody>
          <a:bodyPr wrap="none" rtlCol="0">
            <a:spAutoFit/>
          </a:bodyPr>
          <a:lstStyle/>
          <a:p>
            <a:pPr marL="285750" indent="-285750">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Bắt đầu cài đặt</a:t>
            </a:r>
          </a:p>
        </p:txBody>
      </p:sp>
      <p:sp>
        <p:nvSpPr>
          <p:cNvPr id="8" name="TextBox 7"/>
          <p:cNvSpPr txBox="1"/>
          <p:nvPr/>
        </p:nvSpPr>
        <p:spPr>
          <a:xfrm>
            <a:off x="780901" y="1296904"/>
            <a:ext cx="2417650" cy="461665"/>
          </a:xfrm>
          <a:prstGeom prst="rect">
            <a:avLst/>
          </a:prstGeom>
          <a:noFill/>
        </p:spPr>
        <p:txBody>
          <a:bodyPr wrap="none" rtlCol="0">
            <a:spAutoFit/>
          </a:bodyPr>
          <a:lstStyle/>
          <a:p>
            <a:pPr marL="342900" indent="-342900">
              <a:buFontTx/>
              <a:buChar char="-"/>
            </a:pPr>
            <a:r>
              <a:rPr lang="en-US" sz="2400">
                <a:latin typeface="Times New Roman" panose="02020603050405020304" pitchFamily="18" charset="0"/>
                <a:cs typeface="Times New Roman" panose="02020603050405020304" pitchFamily="18" charset="0"/>
              </a:rPr>
              <a:t>Bấm </a:t>
            </a:r>
            <a:r>
              <a:rPr lang="en-US" sz="2400" b="1">
                <a:latin typeface="Times New Roman" panose="02020603050405020304" pitchFamily="18" charset="0"/>
                <a:cs typeface="Times New Roman" panose="02020603050405020304" pitchFamily="18" charset="0"/>
              </a:rPr>
              <a:t>Next </a:t>
            </a:r>
            <a:r>
              <a:rPr lang="en-US" sz="2400">
                <a:latin typeface="Times New Roman" panose="02020603050405020304" pitchFamily="18" charset="0"/>
                <a:cs typeface="Times New Roman" panose="02020603050405020304" pitchFamily="18" charset="0"/>
              </a:rPr>
              <a:t>tiếp.</a:t>
            </a:r>
            <a:endParaRPr lang="en-US" sz="2400" b="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94169" y="1758569"/>
            <a:ext cx="6366418" cy="5016264"/>
          </a:xfrm>
          <a:prstGeom prst="rect">
            <a:avLst/>
          </a:prstGeom>
        </p:spPr>
      </p:pic>
    </p:spTree>
    <p:extLst>
      <p:ext uri="{BB962C8B-B14F-4D97-AF65-F5344CB8AC3E}">
        <p14:creationId xmlns:p14="http://schemas.microsoft.com/office/powerpoint/2010/main" val="3797770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21671" cy="726141"/>
          </a:xfrm>
        </p:spPr>
        <p:txBody>
          <a:bodyPr>
            <a:normAutofit/>
          </a:bodyPr>
          <a:lstStyle/>
          <a:p>
            <a:pPr algn="ctr"/>
            <a:r>
              <a:rPr lang="en-US">
                <a:latin typeface="Times New Roman" panose="02020603050405020304" pitchFamily="18" charset="0"/>
                <a:cs typeface="Times New Roman" panose="02020603050405020304" pitchFamily="18" charset="0"/>
              </a:rPr>
              <a:t>HƯỚNG DẪN CÀI ĐẶT ORACLE DEVELOPER SUITE 10G</a:t>
            </a:r>
          </a:p>
        </p:txBody>
      </p:sp>
      <p:sp>
        <p:nvSpPr>
          <p:cNvPr id="3" name="TextBox 2"/>
          <p:cNvSpPr txBox="1"/>
          <p:nvPr/>
        </p:nvSpPr>
        <p:spPr>
          <a:xfrm>
            <a:off x="416859" y="835239"/>
            <a:ext cx="2920992" cy="523220"/>
          </a:xfrm>
          <a:prstGeom prst="rect">
            <a:avLst/>
          </a:prstGeom>
          <a:noFill/>
        </p:spPr>
        <p:txBody>
          <a:bodyPr wrap="none" rtlCol="0">
            <a:spAutoFit/>
          </a:bodyPr>
          <a:lstStyle/>
          <a:p>
            <a:pPr marL="285750" indent="-285750">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Bắt đầu cài đặt</a:t>
            </a:r>
          </a:p>
        </p:txBody>
      </p:sp>
      <p:sp>
        <p:nvSpPr>
          <p:cNvPr id="8" name="TextBox 7"/>
          <p:cNvSpPr txBox="1"/>
          <p:nvPr/>
        </p:nvSpPr>
        <p:spPr>
          <a:xfrm>
            <a:off x="780901" y="1296904"/>
            <a:ext cx="4735592" cy="461665"/>
          </a:xfrm>
          <a:prstGeom prst="rect">
            <a:avLst/>
          </a:prstGeom>
          <a:noFill/>
        </p:spPr>
        <p:txBody>
          <a:bodyPr wrap="none" rtlCol="0">
            <a:spAutoFit/>
          </a:bodyPr>
          <a:lstStyle/>
          <a:p>
            <a:pPr marL="342900" indent="-342900">
              <a:buFontTx/>
              <a:buChar char="-"/>
            </a:pPr>
            <a:r>
              <a:rPr lang="en-US" sz="2400">
                <a:latin typeface="Times New Roman" panose="02020603050405020304" pitchFamily="18" charset="0"/>
                <a:cs typeface="Times New Roman" panose="02020603050405020304" pitchFamily="18" charset="0"/>
              </a:rPr>
              <a:t>Bấm </a:t>
            </a:r>
            <a:r>
              <a:rPr lang="en-US" sz="2400" b="1">
                <a:latin typeface="Times New Roman" panose="02020603050405020304" pitchFamily="18" charset="0"/>
                <a:cs typeface="Times New Roman" panose="02020603050405020304" pitchFamily="18" charset="0"/>
              </a:rPr>
              <a:t>Install </a:t>
            </a:r>
            <a:r>
              <a:rPr lang="en-US" sz="2400">
                <a:latin typeface="Times New Roman" panose="02020603050405020304" pitchFamily="18" charset="0"/>
                <a:cs typeface="Times New Roman" panose="02020603050405020304" pitchFamily="18" charset="0"/>
              </a:rPr>
              <a:t>để chính thức cài đặt.</a:t>
            </a:r>
            <a:endParaRPr lang="en-US" sz="2400" b="1">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962024" y="1758569"/>
            <a:ext cx="6433857" cy="5069401"/>
          </a:xfrm>
          <a:prstGeom prst="rect">
            <a:avLst/>
          </a:prstGeom>
        </p:spPr>
      </p:pic>
      <p:sp>
        <p:nvSpPr>
          <p:cNvPr id="7" name="TextBox 6"/>
          <p:cNvSpPr txBox="1"/>
          <p:nvPr/>
        </p:nvSpPr>
        <p:spPr>
          <a:xfrm>
            <a:off x="8432278" y="1358459"/>
            <a:ext cx="2903594" cy="3539430"/>
          </a:xfrm>
          <a:prstGeom prst="rect">
            <a:avLst/>
          </a:prstGeom>
          <a:noFill/>
        </p:spPr>
        <p:txBody>
          <a:bodyPr wrap="square" rtlCol="0">
            <a:spAutoFit/>
          </a:bodyPr>
          <a:lstStyle/>
          <a:p>
            <a:r>
              <a:rPr lang="en-US" sz="3200" b="1" u="sng">
                <a:latin typeface="Times New Roman" panose="02020603050405020304" pitchFamily="18" charset="0"/>
                <a:cs typeface="Times New Roman" panose="02020603050405020304" pitchFamily="18" charset="0"/>
              </a:rPr>
              <a:t>Ghi chú:</a:t>
            </a:r>
            <a:r>
              <a:rPr lang="en-US" sz="3200" u="sng">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Khi chương trình hỏi thiếu file, ta sửa đường dẫn từ disk1 thành disk2 và tiếp tục cài đặt.</a:t>
            </a:r>
            <a:endParaRPr lang="en-US" sz="32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418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21671" cy="726141"/>
          </a:xfrm>
        </p:spPr>
        <p:txBody>
          <a:bodyPr>
            <a:normAutofit/>
          </a:bodyPr>
          <a:lstStyle/>
          <a:p>
            <a:pPr algn="ctr"/>
            <a:r>
              <a:rPr lang="en-US" dirty="0">
                <a:latin typeface="Times New Roman" panose="02020603050405020304" pitchFamily="18" charset="0"/>
                <a:cs typeface="Times New Roman" panose="02020603050405020304" pitchFamily="18" charset="0"/>
              </a:rPr>
              <a:t> CÀI ĐẶT PLUGIN ORACLE JINITIATOR VÀ JDK 6 32bit</a:t>
            </a:r>
          </a:p>
        </p:txBody>
      </p:sp>
      <p:sp>
        <p:nvSpPr>
          <p:cNvPr id="8" name="TextBox 7"/>
          <p:cNvSpPr txBox="1"/>
          <p:nvPr/>
        </p:nvSpPr>
        <p:spPr>
          <a:xfrm>
            <a:off x="139419" y="897468"/>
            <a:ext cx="11025617" cy="1200329"/>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Để có thể chạy Form 10G trên trình duyệt web cần phải cài plugin Oracle Jinitiator và JDK 6. Oracle Jinitiator là một plugin hỗ trợ việc chạy các ứng dụng được biên dịch từ form builder thành các Java applet trên môi trường web.</a:t>
            </a:r>
          </a:p>
        </p:txBody>
      </p:sp>
      <p:sp>
        <p:nvSpPr>
          <p:cNvPr id="3" name="Rectangle 2"/>
          <p:cNvSpPr/>
          <p:nvPr/>
        </p:nvSpPr>
        <p:spPr>
          <a:xfrm>
            <a:off x="4581162" y="3244334"/>
            <a:ext cx="242374"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 </a:t>
            </a:r>
            <a:endParaRPr lang="en-US"/>
          </a:p>
        </p:txBody>
      </p:sp>
      <p:sp>
        <p:nvSpPr>
          <p:cNvPr id="5" name="TextBox 4"/>
          <p:cNvSpPr txBox="1"/>
          <p:nvPr/>
        </p:nvSpPr>
        <p:spPr>
          <a:xfrm>
            <a:off x="139418" y="2070901"/>
            <a:ext cx="11025617" cy="1200329"/>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Cài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đặt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Plugin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oracle developer suite 10g,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xong</a:t>
            </a:r>
            <a:r>
              <a:rPr lang="en-US" sz="2400" dirty="0">
                <a:latin typeface="Times New Roman" panose="02020603050405020304" pitchFamily="18" charset="0"/>
                <a:cs typeface="Times New Roman" panose="02020603050405020304" pitchFamily="18" charset="0"/>
              </a:rPr>
              <a:t> developer suite,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\DevSuiteHome_1\</a:t>
            </a:r>
            <a:r>
              <a:rPr lang="en-US" sz="2400" b="1" dirty="0" err="1">
                <a:latin typeface="Times New Roman" panose="02020603050405020304" pitchFamily="18" charset="0"/>
                <a:cs typeface="Times New Roman" panose="02020603050405020304" pitchFamily="18" charset="0"/>
              </a:rPr>
              <a:t>jinit</a:t>
            </a:r>
            <a:endParaRPr lang="en-US" sz="2400" b="1"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file: </a:t>
            </a:r>
            <a:r>
              <a:rPr lang="en-US" sz="2400" b="1" dirty="0">
                <a:latin typeface="Times New Roman" panose="02020603050405020304" pitchFamily="18" charset="0"/>
                <a:cs typeface="Times New Roman" panose="02020603050405020304" pitchFamily="18" charset="0"/>
              </a:rPr>
              <a:t>jinit.exe</a:t>
            </a:r>
          </a:p>
        </p:txBody>
      </p:sp>
      <p:sp>
        <p:nvSpPr>
          <p:cNvPr id="6" name="Rectangle 5"/>
          <p:cNvSpPr/>
          <p:nvPr/>
        </p:nvSpPr>
        <p:spPr>
          <a:xfrm>
            <a:off x="139418" y="3429000"/>
            <a:ext cx="11344370" cy="769441"/>
          </a:xfrm>
          <a:prstGeom prst="rect">
            <a:avLst/>
          </a:prstGeom>
        </p:spPr>
        <p:txBody>
          <a:bodyPr wrap="square">
            <a:spAutoFit/>
          </a:bodyPr>
          <a:lstStyle/>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JDK 6 32 bit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về</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từ</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địa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chỉ</a:t>
            </a:r>
            <a:r>
              <a:rPr lang="en-US" sz="24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2"/>
              </a:rPr>
              <a:t>https://drive.google.com/file/d/0B5hVGzmTicpOclRDRDAzSnN4WjQ/view?usp=sharing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202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47700" y="948361"/>
            <a:ext cx="4388533" cy="2408341"/>
          </a:xfrm>
          <a:prstGeom prst="rect">
            <a:avLst/>
          </a:prstGeom>
        </p:spPr>
      </p:pic>
      <p:sp>
        <p:nvSpPr>
          <p:cNvPr id="3" name="Rectangle 2"/>
          <p:cNvSpPr/>
          <p:nvPr/>
        </p:nvSpPr>
        <p:spPr>
          <a:xfrm>
            <a:off x="161364" y="121023"/>
            <a:ext cx="12030635" cy="584775"/>
          </a:xfrm>
          <a:prstGeom prst="rect">
            <a:avLst/>
          </a:prstGeom>
        </p:spPr>
        <p:txBody>
          <a:bodyPr wrap="square">
            <a:spAutoFit/>
          </a:bodyPr>
          <a:lstStyle/>
          <a:p>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CẤU HÌNH ĐỂ KẾT NỐI FORM BUILDER VỚI DATABASE</a:t>
            </a:r>
          </a:p>
        </p:txBody>
      </p:sp>
      <p:sp>
        <p:nvSpPr>
          <p:cNvPr id="6" name="Rectangular Callout 5"/>
          <p:cNvSpPr/>
          <p:nvPr/>
        </p:nvSpPr>
        <p:spPr>
          <a:xfrm>
            <a:off x="5459505" y="820271"/>
            <a:ext cx="4961965" cy="645458"/>
          </a:xfrm>
          <a:prstGeom prst="wedgeRectCallout">
            <a:avLst>
              <a:gd name="adj1" fmla="val -66361"/>
              <a:gd name="adj2" fmla="val 53943"/>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a:latin typeface="Times New Roman" panose="02020603050405020304" pitchFamily="18" charset="0"/>
                <a:cs typeface="Times New Roman" panose="02020603050405020304" pitchFamily="18" charset="0"/>
              </a:rPr>
              <a:t>Tên shema (user)</a:t>
            </a:r>
          </a:p>
        </p:txBody>
      </p:sp>
      <p:sp>
        <p:nvSpPr>
          <p:cNvPr id="7" name="Rectangular Callout 6"/>
          <p:cNvSpPr/>
          <p:nvPr/>
        </p:nvSpPr>
        <p:spPr>
          <a:xfrm>
            <a:off x="5459505" y="1580202"/>
            <a:ext cx="4961965" cy="645458"/>
          </a:xfrm>
          <a:prstGeom prst="wedgeRectCallout">
            <a:avLst>
              <a:gd name="adj1" fmla="val -67174"/>
              <a:gd name="adj2" fmla="val 39359"/>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a:latin typeface="Times New Roman" panose="02020603050405020304" pitchFamily="18" charset="0"/>
                <a:cs typeface="Times New Roman" panose="02020603050405020304" pitchFamily="18" charset="0"/>
              </a:rPr>
              <a:t>Mật khẩu schema</a:t>
            </a:r>
          </a:p>
        </p:txBody>
      </p:sp>
      <p:sp>
        <p:nvSpPr>
          <p:cNvPr id="8" name="Rectangular Callout 7"/>
          <p:cNvSpPr/>
          <p:nvPr/>
        </p:nvSpPr>
        <p:spPr>
          <a:xfrm>
            <a:off x="5459505" y="2340133"/>
            <a:ext cx="4961965" cy="645458"/>
          </a:xfrm>
          <a:prstGeom prst="wedgeRectCallout">
            <a:avLst>
              <a:gd name="adj1" fmla="val -67174"/>
              <a:gd name="adj2" fmla="val -4391"/>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a:latin typeface="Times New Roman" panose="02020603050405020304" pitchFamily="18" charset="0"/>
                <a:cs typeface="Times New Roman" panose="02020603050405020304" pitchFamily="18" charset="0"/>
              </a:rPr>
              <a:t>Tên database (oracle sid)</a:t>
            </a:r>
          </a:p>
        </p:txBody>
      </p:sp>
      <p:sp>
        <p:nvSpPr>
          <p:cNvPr id="9" name="TextBox 8"/>
          <p:cNvSpPr txBox="1"/>
          <p:nvPr/>
        </p:nvSpPr>
        <p:spPr>
          <a:xfrm>
            <a:off x="295835" y="3612266"/>
            <a:ext cx="11049820" cy="1446550"/>
          </a:xfrm>
          <a:prstGeom prst="rect">
            <a:avLst/>
          </a:prstGeom>
          <a:noFill/>
        </p:spPr>
        <p:txBody>
          <a:bodyPr wrap="none" rtlCol="0">
            <a:spAutoFit/>
          </a:bodyPr>
          <a:lstStyle/>
          <a:p>
            <a:r>
              <a:rPr lang="en-US" sz="3200" b="1" u="sng" dirty="0" err="1">
                <a:latin typeface="Times New Roman" panose="02020603050405020304" pitchFamily="18" charset="0"/>
                <a:cs typeface="Times New Roman" panose="02020603050405020304" pitchFamily="18" charset="0"/>
              </a:rPr>
              <a:t>Chú</a:t>
            </a:r>
            <a:r>
              <a:rPr lang="en-US" sz="3200" b="1" u="sng" dirty="0">
                <a:latin typeface="Times New Roman" panose="02020603050405020304" pitchFamily="18" charset="0"/>
                <a:cs typeface="Times New Roman" panose="02020603050405020304" pitchFamily="18" charset="0"/>
              </a:rPr>
              <a:t> ý:</a:t>
            </a:r>
            <a:r>
              <a:rPr lang="en-US" sz="3200" b="1" i="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listener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form builder </a:t>
            </a:r>
          </a:p>
          <a:p>
            <a:r>
              <a:rPr lang="en-US" sz="2800" dirty="0" err="1">
                <a:latin typeface="Times New Roman" panose="02020603050405020304" pitchFamily="18" charset="0"/>
                <a:cs typeface="Times New Roman" panose="02020603050405020304" pitchFamily="18" charset="0"/>
              </a:rPr>
              <a:t>lắng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database.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giản</a:t>
            </a:r>
            <a:r>
              <a:rPr lang="en-US" sz="2800" dirty="0">
                <a:latin typeface="Times New Roman" panose="02020603050405020304" pitchFamily="18" charset="0"/>
                <a:cs typeface="Times New Roman" panose="02020603050405020304" pitchFamily="18" charset="0"/>
              </a:rPr>
              <a:t>, ta copy replace file </a:t>
            </a:r>
            <a:r>
              <a:rPr lang="en-US" sz="2800" b="1" dirty="0" err="1">
                <a:latin typeface="Times New Roman" panose="02020603050405020304" pitchFamily="18" charset="0"/>
                <a:cs typeface="Times New Roman" panose="02020603050405020304" pitchFamily="18" charset="0"/>
              </a:rPr>
              <a:t>tnsname.ora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p>
          <a:p>
            <a:r>
              <a:rPr lang="en-US" sz="2800" dirty="0" err="1">
                <a:latin typeface="Times New Roman" panose="02020603050405020304" pitchFamily="18" charset="0"/>
                <a:cs typeface="Times New Roman" panose="02020603050405020304" pitchFamily="18" charset="0"/>
              </a:rPr>
              <a:t>bên</a:t>
            </a:r>
            <a:r>
              <a:rPr lang="en-US" sz="2800" dirty="0">
                <a:latin typeface="Times New Roman" panose="02020603050405020304" pitchFamily="18" charset="0"/>
                <a:cs typeface="Times New Roman" panose="02020603050405020304" pitchFamily="18" charset="0"/>
              </a:rPr>
              <a:t> oracle database sang </a:t>
            </a:r>
            <a:r>
              <a:rPr lang="en-US" sz="2800" dirty="0" err="1">
                <a:latin typeface="Times New Roman" panose="02020603050405020304" pitchFamily="18" charset="0"/>
                <a:cs typeface="Times New Roman" panose="02020603050405020304" pitchFamily="18" charset="0"/>
              </a:rPr>
              <a:t>bên</a:t>
            </a:r>
            <a:r>
              <a:rPr lang="en-US" sz="2800" dirty="0">
                <a:latin typeface="Times New Roman" panose="02020603050405020304" pitchFamily="18" charset="0"/>
                <a:cs typeface="Times New Roman" panose="02020603050405020304" pitchFamily="18" charset="0"/>
              </a:rPr>
              <a:t> oracle developer suite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p>
        </p:txBody>
      </p:sp>
      <p:sp>
        <p:nvSpPr>
          <p:cNvPr id="10" name="Rectangle 9"/>
          <p:cNvSpPr/>
          <p:nvPr/>
        </p:nvSpPr>
        <p:spPr>
          <a:xfrm>
            <a:off x="407602" y="5132128"/>
            <a:ext cx="11648409"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\oracle\product\10.2.0\db_1\NETWORK\ADMIN\</a:t>
            </a:r>
            <a:r>
              <a:rPr lang="en-US" sz="2400" b="1" dirty="0" err="1">
                <a:latin typeface="Times New Roman" panose="02020603050405020304" pitchFamily="18" charset="0"/>
                <a:cs typeface="Times New Roman" panose="02020603050405020304" pitchFamily="18" charset="0"/>
              </a:rPr>
              <a:t>tnsnames.ora</a:t>
            </a:r>
            <a:r>
              <a:rPr lang="en-US" sz="2400" b="1" dirty="0">
                <a:latin typeface="Times New Roman" panose="02020603050405020304" pitchFamily="18" charset="0"/>
                <a:cs typeface="Times New Roman" panose="02020603050405020304" pitchFamily="18" charset="0"/>
              </a:rPr>
              <a:t>  =&gt;&gt; </a:t>
            </a:r>
            <a:r>
              <a:rPr lang="en-US" sz="2400" dirty="0">
                <a:latin typeface="Times New Roman" panose="02020603050405020304" pitchFamily="18" charset="0"/>
                <a:cs typeface="Times New Roman" panose="02020603050405020304" pitchFamily="18" charset="0"/>
              </a:rPr>
              <a:t>copy sang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b="1" dirty="0">
                <a:latin typeface="Times New Roman" panose="02020603050405020304" pitchFamily="18" charset="0"/>
                <a:cs typeface="Times New Roman" panose="02020603050405020304" pitchFamily="18" charset="0"/>
              </a:rPr>
              <a:t> =&gt;&gt; \DevSuiteHome_1\NETWORK\ADMIN\</a:t>
            </a:r>
          </a:p>
        </p:txBody>
      </p:sp>
    </p:spTree>
    <p:extLst>
      <p:ext uri="{BB962C8B-B14F-4D97-AF65-F5344CB8AC3E}">
        <p14:creationId xmlns:p14="http://schemas.microsoft.com/office/powerpoint/2010/main" val="2743850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197" y="13447"/>
            <a:ext cx="10195356" cy="6858000"/>
          </a:xfrm>
          <a:prstGeom prst="rect">
            <a:avLst/>
          </a:prstGeom>
        </p:spPr>
      </p:pic>
      <p:sp>
        <p:nvSpPr>
          <p:cNvPr id="2" name="Title 1"/>
          <p:cNvSpPr>
            <a:spLocks noGrp="1"/>
          </p:cNvSpPr>
          <p:nvPr>
            <p:ph type="title"/>
          </p:nvPr>
        </p:nvSpPr>
        <p:spPr>
          <a:xfrm>
            <a:off x="0" y="268942"/>
            <a:ext cx="5210980" cy="1156446"/>
          </a:xfrm>
        </p:spPr>
        <p:txBody>
          <a:bodyPr vert="horz">
            <a:noAutofit/>
          </a:bodyPr>
          <a:lstStyle/>
          <a:p>
            <a:pPr algn="ctr"/>
            <a:r>
              <a:rPr lang="en-US" sz="4400">
                <a:solidFill>
                  <a:schemeClr val="tx1"/>
                </a:solidFill>
                <a:latin typeface="Times New Roman" panose="02020603050405020304" pitchFamily="18" charset="0"/>
                <a:cs typeface="Times New Roman" panose="02020603050405020304" pitchFamily="18" charset="0"/>
              </a:rPr>
              <a:t>CƠ SỞ DỮ LIỆU THỰC HÀNH</a:t>
            </a:r>
          </a:p>
        </p:txBody>
      </p:sp>
      <p:sp>
        <p:nvSpPr>
          <p:cNvPr id="4" name="Rectangle 3"/>
          <p:cNvSpPr/>
          <p:nvPr/>
        </p:nvSpPr>
        <p:spPr>
          <a:xfrm>
            <a:off x="0" y="1425388"/>
            <a:ext cx="6028764" cy="584775"/>
          </a:xfrm>
          <a:prstGeom prst="rect">
            <a:avLst/>
          </a:prstGeom>
        </p:spPr>
        <p:txBody>
          <a:bodyPr wrap="square">
            <a:spAutoFit/>
          </a:bodyPr>
          <a:lstStyle/>
          <a:p>
            <a:r>
              <a:rPr lang="en-US" sz="3200" b="1">
                <a:solidFill>
                  <a:srgbClr val="000000"/>
                </a:solidFill>
                <a:latin typeface="Times New Roman" panose="02020603050405020304" pitchFamily="18" charset="0"/>
                <a:cs typeface="Times New Roman" panose="02020603050405020304" pitchFamily="18" charset="0"/>
              </a:rPr>
              <a:t>Summit Office Supply Schema</a:t>
            </a:r>
            <a:endParaRPr lang="en-US" sz="3200" b="1">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BA74F4E-4B35-4D6F-95E1-ABE1258149A3}"/>
              </a:ext>
            </a:extLst>
          </p:cNvPr>
          <p:cNvSpPr/>
          <p:nvPr/>
        </p:nvSpPr>
        <p:spPr>
          <a:xfrm>
            <a:off x="1592945" y="4847838"/>
            <a:ext cx="7236069" cy="18903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B50F9430-78C0-46A8-83EF-6A9F7283BEAD}"/>
              </a:ext>
            </a:extLst>
          </p:cNvPr>
          <p:cNvPicPr>
            <a:picLocks noChangeAspect="1"/>
          </p:cNvPicPr>
          <p:nvPr/>
        </p:nvPicPr>
        <p:blipFill>
          <a:blip r:embed="rId3"/>
          <a:stretch>
            <a:fillRect/>
          </a:stretch>
        </p:blipFill>
        <p:spPr>
          <a:xfrm>
            <a:off x="10586671" y="3115408"/>
            <a:ext cx="1428750" cy="152400"/>
          </a:xfrm>
          <a:prstGeom prst="rect">
            <a:avLst/>
          </a:prstGeom>
        </p:spPr>
      </p:pic>
    </p:spTree>
    <p:extLst>
      <p:ext uri="{BB962C8B-B14F-4D97-AF65-F5344CB8AC3E}">
        <p14:creationId xmlns:p14="http://schemas.microsoft.com/office/powerpoint/2010/main" val="287633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726141"/>
          </a:xfrm>
        </p:spPr>
        <p:txBody>
          <a:bodyPr/>
          <a:lstStyle/>
          <a:p>
            <a:r>
              <a:rPr lang="en-US"/>
              <a:t>Oracle developer suite 10g</a:t>
            </a:r>
          </a:p>
        </p:txBody>
      </p:sp>
      <p:pic>
        <p:nvPicPr>
          <p:cNvPr id="4" name="Picture 3"/>
          <p:cNvPicPr>
            <a:picLocks noChangeAspect="1"/>
          </p:cNvPicPr>
          <p:nvPr/>
        </p:nvPicPr>
        <p:blipFill>
          <a:blip r:embed="rId2"/>
          <a:stretch>
            <a:fillRect/>
          </a:stretch>
        </p:blipFill>
        <p:spPr>
          <a:xfrm>
            <a:off x="1652385" y="1464362"/>
            <a:ext cx="8653463" cy="4809079"/>
          </a:xfrm>
          <a:prstGeom prst="rect">
            <a:avLst/>
          </a:prstGeom>
        </p:spPr>
      </p:pic>
    </p:spTree>
    <p:extLst>
      <p:ext uri="{BB962C8B-B14F-4D97-AF65-F5344CB8AC3E}">
        <p14:creationId xmlns:p14="http://schemas.microsoft.com/office/powerpoint/2010/main" val="4081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6192" y="1505712"/>
            <a:ext cx="9119616" cy="5123688"/>
          </a:xfrm>
          <a:prstGeom prst="rect">
            <a:avLst/>
          </a:prstGeom>
        </p:spPr>
      </p:pic>
      <p:sp>
        <p:nvSpPr>
          <p:cNvPr id="3" name="Rectangle 2"/>
          <p:cNvSpPr/>
          <p:nvPr/>
        </p:nvSpPr>
        <p:spPr>
          <a:xfrm>
            <a:off x="4419600" y="618744"/>
            <a:ext cx="3337560" cy="362712"/>
          </a:xfrm>
          <a:prstGeom prst="rect">
            <a:avLst/>
          </a:prstGeom>
        </p:spPr>
        <p:txBody>
          <a:bodyPr lIns="0" tIns="0" rIns="0" bIns="0">
            <a:noAutofit/>
          </a:bodyPr>
          <a:lstStyle/>
          <a:p>
            <a:pPr algn="ctr">
              <a:spcAft>
                <a:spcPts val="3150"/>
              </a:spcAft>
            </a:pPr>
            <a:r>
              <a:rPr lang="en-US" sz="2750" b="1">
                <a:latin typeface="Arial"/>
              </a:rPr>
              <a:t>Summit Application</a:t>
            </a:r>
          </a:p>
        </p:txBody>
      </p:sp>
      <p:sp>
        <p:nvSpPr>
          <p:cNvPr id="4" name="Rectangle 3"/>
          <p:cNvSpPr/>
          <p:nvPr/>
        </p:nvSpPr>
        <p:spPr>
          <a:xfrm>
            <a:off x="4541520" y="6678168"/>
            <a:ext cx="3112008" cy="179832"/>
          </a:xfrm>
          <a:prstGeom prst="rect">
            <a:avLst/>
          </a:prstGeom>
        </p:spPr>
        <p:txBody>
          <a:bodyPr lIns="0" tIns="0" rIns="0" bIns="0">
            <a:noAutofit/>
          </a:bodyPr>
          <a:lstStyle/>
          <a:p>
            <a:pPr marL="12700"/>
            <a:r>
              <a:rPr lang="en-US" sz="1100">
                <a:latin typeface="Arial"/>
              </a:rPr>
              <a:t>Copyright © 2004, Oracle. All rights reserved.</a:t>
            </a:r>
          </a:p>
        </p:txBody>
      </p:sp>
    </p:spTree>
    <p:extLst>
      <p:ext uri="{BB962C8B-B14F-4D97-AF65-F5344CB8AC3E}">
        <p14:creationId xmlns:p14="http://schemas.microsoft.com/office/powerpoint/2010/main" val="2109351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8814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49367" cy="726141"/>
          </a:xfrm>
        </p:spPr>
        <p:txBody>
          <a:bodyPr/>
          <a:lstStyle/>
          <a:p>
            <a:r>
              <a:rPr lang="en-US"/>
              <a:t>Oracle developer suite 10g</a:t>
            </a:r>
          </a:p>
        </p:txBody>
      </p:sp>
      <p:pic>
        <p:nvPicPr>
          <p:cNvPr id="3" name="Picture 2"/>
          <p:cNvPicPr>
            <a:picLocks noChangeAspect="1"/>
          </p:cNvPicPr>
          <p:nvPr/>
        </p:nvPicPr>
        <p:blipFill>
          <a:blip r:embed="rId2"/>
          <a:stretch>
            <a:fillRect/>
          </a:stretch>
        </p:blipFill>
        <p:spPr>
          <a:xfrm>
            <a:off x="2227728" y="1215769"/>
            <a:ext cx="9119347" cy="5410813"/>
          </a:xfrm>
          <a:prstGeom prst="rect">
            <a:avLst/>
          </a:prstGeom>
        </p:spPr>
      </p:pic>
      <p:sp>
        <p:nvSpPr>
          <p:cNvPr id="6" name="Rectangle 5"/>
          <p:cNvSpPr/>
          <p:nvPr/>
        </p:nvSpPr>
        <p:spPr>
          <a:xfrm>
            <a:off x="1732429" y="923382"/>
            <a:ext cx="9614646" cy="584775"/>
          </a:xfrm>
          <a:prstGeom prst="rect">
            <a:avLst/>
          </a:prstGeom>
        </p:spPr>
        <p:txBody>
          <a:bodyPr wrap="square">
            <a:spAutoFit/>
          </a:bodyPr>
          <a:lstStyle/>
          <a:p>
            <a:r>
              <a:rPr lang="en-US" sz="3200" b="1">
                <a:solidFill>
                  <a:srgbClr val="000000"/>
                </a:solidFill>
                <a:latin typeface="Times New Roman" panose="02020603050405020304" pitchFamily="18" charset="0"/>
                <a:cs typeface="Times New Roman" panose="02020603050405020304" pitchFamily="18" charset="0"/>
              </a:rPr>
              <a:t>TỔNG QUAN VỀ ORACLE FORMS SERVICES</a:t>
            </a:r>
            <a:endParaRPr lang="en-US" sz="3200" b="1">
              <a:latin typeface="Times New Roman" panose="02020603050405020304" pitchFamily="18" charset="0"/>
              <a:cs typeface="Times New Roman" panose="02020603050405020304" pitchFamily="18" charset="0"/>
            </a:endParaRPr>
          </a:p>
        </p:txBody>
      </p:sp>
      <p:sp>
        <p:nvSpPr>
          <p:cNvPr id="7" name="TextBox 6"/>
          <p:cNvSpPr txBox="1"/>
          <p:nvPr/>
        </p:nvSpPr>
        <p:spPr>
          <a:xfrm>
            <a:off x="363069" y="4922913"/>
            <a:ext cx="5029202" cy="1569660"/>
          </a:xfrm>
          <a:prstGeom prst="rect">
            <a:avLst/>
          </a:prstGeom>
          <a:noFill/>
        </p:spPr>
        <p:txBody>
          <a:bodyPr wrap="square" rtlCol="0">
            <a:spAutoFit/>
          </a:bodyPr>
          <a:lstStyle/>
          <a:p>
            <a:pPr algn="just"/>
            <a:r>
              <a:rPr lang="vi-VN" sz="2400" b="1">
                <a:latin typeface="Times New Roman" panose="02020603050405020304" pitchFamily="18" charset="0"/>
                <a:cs typeface="Times New Roman" panose="02020603050405020304" pitchFamily="18" charset="0"/>
              </a:rPr>
              <a:t>Một thành phần của Oracle</a:t>
            </a:r>
          </a:p>
          <a:p>
            <a:pPr algn="just"/>
            <a:r>
              <a:rPr lang="en-US" sz="2400" b="1">
                <a:latin typeface="Times New Roman" panose="02020603050405020304" pitchFamily="18" charset="0"/>
                <a:cs typeface="Times New Roman" panose="02020603050405020304" pitchFamily="18" charset="0"/>
              </a:rPr>
              <a:t>Application Server để </a:t>
            </a:r>
            <a:r>
              <a:rPr lang="vi-VN" sz="2400" b="1">
                <a:latin typeface="Times New Roman" panose="02020603050405020304" pitchFamily="18" charset="0"/>
                <a:cs typeface="Times New Roman" panose="02020603050405020304" pitchFamily="18" charset="0"/>
              </a:rPr>
              <a:t>triển khai các ứng dụng</a:t>
            </a:r>
            <a:r>
              <a:rPr lang="en-US" sz="2400" b="1">
                <a:latin typeface="Times New Roman" panose="02020603050405020304" pitchFamily="18" charset="0"/>
                <a:cs typeface="Times New Roman" panose="02020603050405020304" pitchFamily="18" charset="0"/>
              </a:rPr>
              <a:t> form thành các ứng dụng java chạy trên môi trường</a:t>
            </a:r>
            <a:r>
              <a:rPr lang="vi-VN" sz="2400" b="1">
                <a:latin typeface="Times New Roman" panose="02020603050405020304" pitchFamily="18" charset="0"/>
                <a:cs typeface="Times New Roman" panose="02020603050405020304" pitchFamily="18" charset="0"/>
              </a:rPr>
              <a:t> Web</a:t>
            </a:r>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801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867" y="0"/>
            <a:ext cx="10749367" cy="726141"/>
          </a:xfrm>
        </p:spPr>
        <p:txBody>
          <a:bodyP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KIẾN TRÚC ORACLE FORMS SERVICES</a:t>
            </a:r>
          </a:p>
        </p:txBody>
      </p:sp>
      <p:pic>
        <p:nvPicPr>
          <p:cNvPr id="4" name="Picture 3"/>
          <p:cNvPicPr>
            <a:picLocks noChangeAspect="1"/>
          </p:cNvPicPr>
          <p:nvPr/>
        </p:nvPicPr>
        <p:blipFill>
          <a:blip r:embed="rId2"/>
          <a:stretch>
            <a:fillRect/>
          </a:stretch>
        </p:blipFill>
        <p:spPr>
          <a:xfrm>
            <a:off x="1829639" y="976032"/>
            <a:ext cx="8505825" cy="5734050"/>
          </a:xfrm>
          <a:prstGeom prst="rect">
            <a:avLst/>
          </a:prstGeom>
        </p:spPr>
      </p:pic>
    </p:spTree>
    <p:extLst>
      <p:ext uri="{BB962C8B-B14F-4D97-AF65-F5344CB8AC3E}">
        <p14:creationId xmlns:p14="http://schemas.microsoft.com/office/powerpoint/2010/main" val="390806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867" y="0"/>
            <a:ext cx="10749367" cy="726141"/>
          </a:xfrm>
        </p:spPr>
        <p:txBody>
          <a:bodyP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KIẾN TRÚC ORACLE FORMS SERVICES</a:t>
            </a:r>
          </a:p>
        </p:txBody>
      </p:sp>
      <p:pic>
        <p:nvPicPr>
          <p:cNvPr id="5124" name="Picture 4" descr="Text description of ofsarch.gif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186" y="1195948"/>
            <a:ext cx="7357225" cy="554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71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694" y="0"/>
            <a:ext cx="10749367" cy="726141"/>
          </a:xfrm>
        </p:spPr>
        <p:txBody>
          <a:bodyPr/>
          <a:lstStyle/>
          <a:p>
            <a:pPr algn="ctr"/>
            <a:r>
              <a:rPr lang="en-US" b="1">
                <a:latin typeface="Times New Roman" panose="02020603050405020304" pitchFamily="18" charset="0"/>
                <a:cs typeface="Times New Roman" panose="02020603050405020304" pitchFamily="18" charset="0"/>
              </a:rPr>
              <a:t>TỔNG QUAN VỀ ORACLE FORMS DEVELOPER</a:t>
            </a:r>
            <a:endParaRPr lang="en-US"/>
          </a:p>
        </p:txBody>
      </p:sp>
      <p:sp>
        <p:nvSpPr>
          <p:cNvPr id="3" name="Rectangle 2"/>
          <p:cNvSpPr/>
          <p:nvPr/>
        </p:nvSpPr>
        <p:spPr>
          <a:xfrm>
            <a:off x="950257" y="726141"/>
            <a:ext cx="6754907" cy="1569660"/>
          </a:xfrm>
          <a:prstGeom prst="rect">
            <a:avLst/>
          </a:prstGeom>
        </p:spPr>
        <p:txBody>
          <a:bodyPr wrap="square">
            <a:spAutoFit/>
          </a:bodyPr>
          <a:lstStyle/>
          <a:p>
            <a:br>
              <a:rPr lang="en-US" sz="3200" b="1">
                <a:solidFill>
                  <a:srgbClr val="000000"/>
                </a:solidFill>
                <a:latin typeface="Times New Roman" panose="02020603050405020304" pitchFamily="18" charset="0"/>
                <a:cs typeface="Times New Roman" panose="02020603050405020304" pitchFamily="18" charset="0"/>
              </a:rPr>
            </a:br>
            <a:br>
              <a:rPr lang="en-US" sz="3200" b="1">
                <a:solidFill>
                  <a:srgbClr val="000000"/>
                </a:solidFill>
                <a:latin typeface="Times New Roman" panose="02020603050405020304" pitchFamily="18" charset="0"/>
                <a:cs typeface="Times New Roman" panose="02020603050405020304" pitchFamily="18" charset="0"/>
              </a:rPr>
            </a:br>
            <a:endParaRPr lang="en-US" sz="3200" b="1">
              <a:solidFill>
                <a:srgbClr val="0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161286" y="820456"/>
            <a:ext cx="6988269" cy="5963009"/>
          </a:xfrm>
          <a:prstGeom prst="rect">
            <a:avLst/>
          </a:prstGeom>
        </p:spPr>
      </p:pic>
      <p:pic>
        <p:nvPicPr>
          <p:cNvPr id="5" name="Picture 4"/>
          <p:cNvPicPr>
            <a:picLocks noChangeAspect="1"/>
          </p:cNvPicPr>
          <p:nvPr/>
        </p:nvPicPr>
        <p:blipFill>
          <a:blip r:embed="rId3"/>
          <a:stretch>
            <a:fillRect/>
          </a:stretch>
        </p:blipFill>
        <p:spPr>
          <a:xfrm>
            <a:off x="2993590" y="1246684"/>
            <a:ext cx="1114425" cy="1190625"/>
          </a:xfrm>
          <a:prstGeom prst="rect">
            <a:avLst/>
          </a:prstGeom>
        </p:spPr>
      </p:pic>
      <p:sp>
        <p:nvSpPr>
          <p:cNvPr id="6" name="Rectangle 5"/>
          <p:cNvSpPr/>
          <p:nvPr/>
        </p:nvSpPr>
        <p:spPr>
          <a:xfrm>
            <a:off x="0" y="1234942"/>
            <a:ext cx="3036409" cy="830997"/>
          </a:xfrm>
          <a:prstGeom prst="rect">
            <a:avLst/>
          </a:prstGeom>
        </p:spPr>
        <p:txBody>
          <a:bodyPr wrap="none">
            <a:spAutoFit/>
          </a:bodyPr>
          <a:lstStyle/>
          <a:p>
            <a:pPr marL="342900" indent="-342900">
              <a:buFont typeface="Wingdings" panose="05000000000000000000" pitchFamily="2" charset="2"/>
              <a:buChar char="v"/>
            </a:pPr>
            <a:r>
              <a:rPr lang="en-US" sz="2400" b="1">
                <a:latin typeface="Times New Roman" panose="02020603050405020304" pitchFamily="18" charset="0"/>
                <a:cs typeface="Times New Roman" panose="02020603050405020304" pitchFamily="18" charset="0"/>
              </a:rPr>
              <a:t>ORACLE FORMS</a:t>
            </a:r>
          </a:p>
          <a:p>
            <a:r>
              <a:rPr lang="en-US" sz="2400" b="1">
                <a:latin typeface="Times New Roman" panose="02020603050405020304" pitchFamily="18" charset="0"/>
                <a:cs typeface="Times New Roman" panose="02020603050405020304" pitchFamily="18" charset="0"/>
              </a:rPr>
              <a:t>     DEVELOPER:</a:t>
            </a:r>
            <a:endParaRPr lang="en-US" sz="2400"/>
          </a:p>
        </p:txBody>
      </p:sp>
      <p:sp>
        <p:nvSpPr>
          <p:cNvPr id="7" name="Rectangle 6"/>
          <p:cNvSpPr/>
          <p:nvPr/>
        </p:nvSpPr>
        <p:spPr>
          <a:xfrm>
            <a:off x="216230" y="2400172"/>
            <a:ext cx="5031781" cy="4401205"/>
          </a:xfrm>
          <a:prstGeom prst="rect">
            <a:avLst/>
          </a:prstGeom>
        </p:spPr>
        <p:txBody>
          <a:bodyPr wrap="square">
            <a:spAutoFit/>
          </a:bodyPr>
          <a:lstStyle/>
          <a:p>
            <a:pPr indent="511175">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Là một môi trường phát triển các ứng dụng doanh nghiệp chạy trên internet.</a:t>
            </a:r>
          </a:p>
          <a:p>
            <a:pPr indent="511175">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a:t>
            </a:r>
            <a:r>
              <a:rPr lang="vi-VN" sz="2800">
                <a:latin typeface="Times New Roman" panose="02020603050405020304" pitchFamily="18" charset="0"/>
                <a:cs typeface="Times New Roman" panose="02020603050405020304" pitchFamily="18" charset="0"/>
              </a:rPr>
              <a:t>ung cấp một bộ công</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cụ cho phép</a:t>
            </a:r>
            <a:r>
              <a:rPr lang="en-US" sz="2800">
                <a:latin typeface="Times New Roman" panose="02020603050405020304" pitchFamily="18" charset="0"/>
                <a:cs typeface="Times New Roman" panose="02020603050405020304" pitchFamily="18" charset="0"/>
              </a:rPr>
              <a:t> xây dựng giao diện các ứng dụng </a:t>
            </a:r>
            <a:r>
              <a:rPr lang="vi-VN" sz="2800">
                <a:latin typeface="Times New Roman" panose="02020603050405020304" pitchFamily="18" charset="0"/>
                <a:cs typeface="Times New Roman" panose="02020603050405020304" pitchFamily="18" charset="0"/>
              </a:rPr>
              <a:t>dễ dàng và nhanh chóng với  ít công sức.</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 Cung cấp cho:</a:t>
            </a:r>
          </a:p>
          <a:p>
            <a:r>
              <a:rPr lang="en-US" sz="2800">
                <a:latin typeface="Times New Roman" panose="02020603050405020304" pitchFamily="18" charset="0"/>
                <a:cs typeface="Times New Roman" panose="02020603050405020304" pitchFamily="18" charset="0"/>
              </a:rPr>
              <a:t>- Nhập, cập nhật dữ liệu</a:t>
            </a:r>
          </a:p>
          <a:p>
            <a:r>
              <a:rPr lang="en-US" sz="2800">
                <a:latin typeface="Times New Roman" panose="02020603050405020304" pitchFamily="18" charset="0"/>
                <a:cs typeface="Times New Roman" panose="02020603050405020304" pitchFamily="18" charset="0"/>
              </a:rPr>
              <a:t>- truy vấn dữ liệu</a:t>
            </a:r>
          </a:p>
        </p:txBody>
      </p:sp>
    </p:spTree>
    <p:extLst>
      <p:ext uri="{BB962C8B-B14F-4D97-AF65-F5344CB8AC3E}">
        <p14:creationId xmlns:p14="http://schemas.microsoft.com/office/powerpoint/2010/main" val="412839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694" y="0"/>
            <a:ext cx="10749367" cy="726141"/>
          </a:xfrm>
        </p:spPr>
        <p:txBody>
          <a:bodyPr/>
          <a:lstStyle/>
          <a:p>
            <a:pPr algn="ctr"/>
            <a:r>
              <a:rPr lang="en-US" b="1">
                <a:latin typeface="Times New Roman" panose="02020603050405020304" pitchFamily="18" charset="0"/>
                <a:cs typeface="Times New Roman" panose="02020603050405020304" pitchFamily="18" charset="0"/>
              </a:rPr>
              <a:t>TỔNG QUAN VỀ ORACLE FORMS DEVELOPER</a:t>
            </a:r>
            <a:endParaRPr lang="en-US"/>
          </a:p>
        </p:txBody>
      </p:sp>
      <p:sp>
        <p:nvSpPr>
          <p:cNvPr id="3" name="Rectangle 2"/>
          <p:cNvSpPr/>
          <p:nvPr/>
        </p:nvSpPr>
        <p:spPr>
          <a:xfrm>
            <a:off x="950257" y="726141"/>
            <a:ext cx="6754907" cy="1569660"/>
          </a:xfrm>
          <a:prstGeom prst="rect">
            <a:avLst/>
          </a:prstGeom>
        </p:spPr>
        <p:txBody>
          <a:bodyPr wrap="square">
            <a:spAutoFit/>
          </a:bodyPr>
          <a:lstStyle/>
          <a:p>
            <a:br>
              <a:rPr lang="en-US" sz="3200" b="1">
                <a:solidFill>
                  <a:srgbClr val="000000"/>
                </a:solidFill>
                <a:latin typeface="Times New Roman" panose="02020603050405020304" pitchFamily="18" charset="0"/>
                <a:cs typeface="Times New Roman" panose="02020603050405020304" pitchFamily="18" charset="0"/>
              </a:rPr>
            </a:br>
            <a:br>
              <a:rPr lang="en-US" sz="3200" b="1">
                <a:solidFill>
                  <a:srgbClr val="000000"/>
                </a:solidFill>
                <a:latin typeface="Times New Roman" panose="02020603050405020304" pitchFamily="18" charset="0"/>
                <a:cs typeface="Times New Roman" panose="02020603050405020304" pitchFamily="18" charset="0"/>
              </a:rPr>
            </a:br>
            <a:endParaRPr lang="en-US" sz="3200" b="1">
              <a:solidFill>
                <a:srgbClr val="0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29988" y="867507"/>
            <a:ext cx="10815917" cy="584775"/>
          </a:xfrm>
          <a:prstGeom prst="rect">
            <a:avLst/>
          </a:prstGeom>
        </p:spPr>
        <p:txBody>
          <a:bodyPr wrap="square">
            <a:spAutoFit/>
          </a:bodyPr>
          <a:lstStyle/>
          <a:p>
            <a:pPr marL="285750" indent="-285750">
              <a:buFont typeface="Wingdings" panose="05000000000000000000" pitchFamily="2" charset="2"/>
              <a:buChar char="v"/>
            </a:pPr>
            <a:r>
              <a:rPr lang="en-US" sz="3200" b="1">
                <a:solidFill>
                  <a:srgbClr val="000000"/>
                </a:solidFill>
                <a:latin typeface="Times New Roman" panose="02020603050405020304" pitchFamily="18" charset="0"/>
                <a:cs typeface="Times New Roman" panose="02020603050405020304" pitchFamily="18" charset="0"/>
              </a:rPr>
              <a:t>Những tính năng chính của Oracle Forms Developer</a:t>
            </a:r>
            <a:endParaRPr lang="en-US" sz="3200" b="1">
              <a:latin typeface="Times New Roman" panose="02020603050405020304" pitchFamily="18" charset="0"/>
              <a:cs typeface="Times New Roman" panose="02020603050405020304" pitchFamily="18" charset="0"/>
            </a:endParaRPr>
          </a:p>
        </p:txBody>
      </p:sp>
      <p:sp>
        <p:nvSpPr>
          <p:cNvPr id="10" name="Rectangle 9"/>
          <p:cNvSpPr/>
          <p:nvPr/>
        </p:nvSpPr>
        <p:spPr>
          <a:xfrm>
            <a:off x="317565" y="1304365"/>
            <a:ext cx="11699624" cy="563231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b="1">
                <a:solidFill>
                  <a:srgbClr val="000000"/>
                </a:solidFill>
                <a:latin typeface="Times New Roman" panose="02020603050405020304" pitchFamily="18" charset="0"/>
                <a:cs typeface="Times New Roman" panose="02020603050405020304" pitchFamily="18" charset="0"/>
              </a:rPr>
              <a:t>Tools for Rapid Application Development: </a:t>
            </a:r>
            <a:r>
              <a:rPr lang="en-US" sz="2400">
                <a:solidFill>
                  <a:srgbClr val="000000"/>
                </a:solidFill>
                <a:latin typeface="Times New Roman" panose="02020603050405020304" pitchFamily="18" charset="0"/>
                <a:cs typeface="Times New Roman" panose="02020603050405020304" pitchFamily="18" charset="0"/>
              </a:rPr>
              <a:t>cho phép </a:t>
            </a:r>
            <a:r>
              <a:rPr lang="vi-VN" sz="2400">
                <a:solidFill>
                  <a:srgbClr val="000000"/>
                </a:solidFill>
                <a:latin typeface="Times New Roman" panose="02020603050405020304" pitchFamily="18" charset="0"/>
                <a:cs typeface="Times New Roman" panose="02020603050405020304" pitchFamily="18" charset="0"/>
              </a:rPr>
              <a:t>tạo và sửa đổi các ứng dụng với</a:t>
            </a:r>
            <a:r>
              <a:rPr lang="en-US" sz="2400">
                <a:solidFill>
                  <a:srgbClr val="000000"/>
                </a:solidFill>
                <a:latin typeface="Times New Roman" panose="02020603050405020304" pitchFamily="18" charset="0"/>
                <a:cs typeface="Times New Roman" panose="02020603050405020304" pitchFamily="18" charset="0"/>
              </a:rPr>
              <a:t> rất </a:t>
            </a:r>
            <a:r>
              <a:rPr lang="vi-VN" sz="2400">
                <a:solidFill>
                  <a:srgbClr val="000000"/>
                </a:solidFill>
                <a:latin typeface="Times New Roman" panose="02020603050405020304" pitchFamily="18" charset="0"/>
                <a:cs typeface="Times New Roman" panose="02020603050405020304" pitchFamily="18" charset="0"/>
              </a:rPr>
              <a:t>ít hoặc không c</a:t>
            </a:r>
            <a:r>
              <a:rPr lang="en-US" sz="2400">
                <a:solidFill>
                  <a:srgbClr val="000000"/>
                </a:solidFill>
                <a:latin typeface="Times New Roman" panose="02020603050405020304" pitchFamily="18" charset="0"/>
                <a:cs typeface="Times New Roman" panose="02020603050405020304" pitchFamily="18" charset="0"/>
              </a:rPr>
              <a:t>ần viết code.</a:t>
            </a:r>
            <a:r>
              <a:rPr lang="vi-VN" sz="2400">
                <a:solidFill>
                  <a:srgbClr val="000000"/>
                </a:solidFill>
                <a:latin typeface="Times New Roman" panose="02020603050405020304" pitchFamily="18" charset="0"/>
                <a:cs typeface="Times New Roman" panose="02020603050405020304" pitchFamily="18" charset="0"/>
              </a:rPr>
              <a:t> </a:t>
            </a:r>
            <a:r>
              <a:rPr lang="en-US" sz="2400">
                <a:solidFill>
                  <a:srgbClr val="000000"/>
                </a:solidFill>
                <a:latin typeface="Times New Roman" panose="02020603050405020304" pitchFamily="18" charset="0"/>
                <a:cs typeface="Times New Roman" panose="02020603050405020304" pitchFamily="18" charset="0"/>
              </a:rPr>
              <a:t>P</a:t>
            </a:r>
            <a:r>
              <a:rPr lang="vi-VN" sz="2400">
                <a:solidFill>
                  <a:srgbClr val="000000"/>
                </a:solidFill>
                <a:latin typeface="Times New Roman" panose="02020603050405020304" pitchFamily="18" charset="0"/>
                <a:cs typeface="Times New Roman" panose="02020603050405020304" pitchFamily="18" charset="0"/>
              </a:rPr>
              <a:t>hát triển ứng dụng nhanh chóng dựa trên</a:t>
            </a:r>
            <a:r>
              <a:rPr lang="en-US" sz="2400">
                <a:solidFill>
                  <a:srgbClr val="000000"/>
                </a:solidFill>
                <a:latin typeface="Times New Roman" panose="02020603050405020304" pitchFamily="18" charset="0"/>
                <a:cs typeface="Times New Roman" panose="02020603050405020304" pitchFamily="18" charset="0"/>
              </a:rPr>
              <a:t> </a:t>
            </a:r>
            <a:r>
              <a:rPr lang="vi-VN" sz="2400">
                <a:solidFill>
                  <a:srgbClr val="000000"/>
                </a:solidFill>
                <a:latin typeface="Times New Roman" panose="02020603050405020304" pitchFamily="18" charset="0"/>
                <a:cs typeface="Times New Roman" panose="02020603050405020304" pitchFamily="18" charset="0"/>
              </a:rPr>
              <a:t>thuật sĩ</a:t>
            </a:r>
            <a:r>
              <a:rPr lang="en-US" sz="2400">
                <a:solidFill>
                  <a:srgbClr val="000000"/>
                </a:solidFill>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Application Partitioning: </a:t>
            </a:r>
            <a:r>
              <a:rPr lang="en-US" sz="2400">
                <a:latin typeface="Times New Roman" panose="02020603050405020304" pitchFamily="18" charset="0"/>
                <a:cs typeface="Times New Roman" panose="02020603050405020304" pitchFamily="18" charset="0"/>
              </a:rPr>
              <a:t>ứng dụng chia thành các module. </a:t>
            </a:r>
            <a:r>
              <a:rPr lang="vi-VN" sz="2400">
                <a:latin typeface="Times New Roman" panose="02020603050405020304" pitchFamily="18" charset="0"/>
                <a:cs typeface="Times New Roman" panose="02020603050405020304" pitchFamily="18" charset="0"/>
              </a:rPr>
              <a:t>Bạn có thể kéo</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và</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thả</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các đối tượng giữa các mô-đun</a:t>
            </a:r>
            <a:r>
              <a:rPr lang="en-US" sz="2400">
                <a:latin typeface="Times New Roman" panose="02020603050405020304" pitchFamily="18" charset="0"/>
                <a:cs typeface="Times New Roman" panose="02020603050405020304" pitchFamily="18" charset="0"/>
              </a:rPr>
              <a:t>. C</a:t>
            </a:r>
            <a:r>
              <a:rPr lang="vi-VN" sz="2400">
                <a:latin typeface="Times New Roman" panose="02020603050405020304" pitchFamily="18" charset="0"/>
                <a:cs typeface="Times New Roman" panose="02020603050405020304" pitchFamily="18" charset="0"/>
              </a:rPr>
              <a:t>ác đơn vị chương trình PL / SQL </a:t>
            </a:r>
            <a:r>
              <a:rPr lang="en-US" sz="2400">
                <a:latin typeface="Times New Roman" panose="02020603050405020304" pitchFamily="18" charset="0"/>
                <a:cs typeface="Times New Roman" panose="02020603050405020304" pitchFamily="18" charset="0"/>
              </a:rPr>
              <a:t>có thể đặt t</a:t>
            </a:r>
            <a:r>
              <a:rPr lang="vi-VN" sz="2400">
                <a:latin typeface="Times New Roman" panose="02020603050405020304" pitchFamily="18" charset="0"/>
                <a:cs typeface="Times New Roman" panose="02020603050405020304" pitchFamily="18" charset="0"/>
              </a:rPr>
              <a:t>rong các ứng dụng</a:t>
            </a:r>
            <a:r>
              <a:rPr lang="en-US" sz="2400">
                <a:latin typeface="Times New Roman" panose="02020603050405020304" pitchFamily="18" charset="0"/>
                <a:cs typeface="Times New Roman" panose="02020603050405020304" pitchFamily="18" charset="0"/>
              </a:rPr>
              <a:t> hoặc trên </a:t>
            </a:r>
            <a:r>
              <a:rPr lang="vi-VN" sz="2400">
                <a:latin typeface="Times New Roman" panose="02020603050405020304" pitchFamily="18" charset="0"/>
                <a:cs typeface="Times New Roman" panose="02020603050405020304" pitchFamily="18" charset="0"/>
              </a:rPr>
              <a:t>máy chủ cơ sở dữ liệu</a:t>
            </a:r>
            <a:r>
              <a:rPr lang="en-US" sz="2400">
                <a:latin typeface="Times New Roman" panose="02020603050405020304" pitchFamily="18" charset="0"/>
                <a:cs typeface="Times New Roman" panose="02020603050405020304" pitchFamily="18" charset="0"/>
              </a:rPr>
              <a:t>.</a:t>
            </a:r>
            <a:endParaRPr lang="en-US" sz="240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Extended Scalability</a:t>
            </a:r>
            <a:r>
              <a:rPr lang="en-US" sz="2400">
                <a:latin typeface="Times New Roman" panose="02020603050405020304" pitchFamily="18" charset="0"/>
                <a:cs typeface="Times New Roman" panose="02020603050405020304" pitchFamily="18" charset="0"/>
              </a:rPr>
              <a:t>:</a:t>
            </a:r>
            <a:r>
              <a:rPr lang="vi-VN" sz="2400">
                <a:solidFill>
                  <a:srgbClr val="000000"/>
                </a:solidFill>
                <a:latin typeface="Times New Roman" panose="02020603050405020304" pitchFamily="18" charset="0"/>
                <a:cs typeface="Times New Roman" panose="02020603050405020304" pitchFamily="18" charset="0"/>
              </a:rPr>
              <a:t> </a:t>
            </a:r>
            <a:r>
              <a:rPr lang="en-US" sz="2400">
                <a:solidFill>
                  <a:srgbClr val="000000"/>
                </a:solidFill>
                <a:latin typeface="Times New Roman" panose="02020603050405020304" pitchFamily="18" charset="0"/>
                <a:cs typeface="Times New Roman" panose="02020603050405020304" pitchFamily="18" charset="0"/>
              </a:rPr>
              <a:t>k</a:t>
            </a:r>
            <a:r>
              <a:rPr lang="vi-VN" sz="2400">
                <a:solidFill>
                  <a:srgbClr val="000000"/>
                </a:solidFill>
                <a:latin typeface="Times New Roman" panose="02020603050405020304" pitchFamily="18" charset="0"/>
                <a:cs typeface="Times New Roman" panose="02020603050405020304" pitchFamily="18" charset="0"/>
              </a:rPr>
              <a:t>iến trúc đa tầng cho phép mở rộng các ứng dụng từ</a:t>
            </a:r>
            <a:r>
              <a:rPr lang="en-US" sz="2400">
                <a:solidFill>
                  <a:srgbClr val="000000"/>
                </a:solidFill>
                <a:latin typeface="Times New Roman" panose="02020603050405020304" pitchFamily="18" charset="0"/>
                <a:cs typeface="Times New Roman" panose="02020603050405020304" pitchFamily="18" charset="0"/>
              </a:rPr>
              <a:t> </a:t>
            </a:r>
            <a:r>
              <a:rPr lang="vi-VN" sz="2400">
                <a:solidFill>
                  <a:srgbClr val="000000"/>
                </a:solidFill>
                <a:latin typeface="Times New Roman" panose="02020603050405020304" pitchFamily="18" charset="0"/>
                <a:cs typeface="Times New Roman" panose="02020603050405020304" pitchFamily="18" charset="0"/>
              </a:rPr>
              <a:t>một người dùng duy nhất cho hàng chục ngàn người sử dụng, không cần thay đổi các ứng dụng.</a:t>
            </a:r>
            <a:endParaRPr lang="en-US" sz="240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Object Reuse:</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Oracle Forms Developer cung cấp một mô hình thừa kế tạo điều kiện cho</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kế thừa các thuộc tính và </a:t>
            </a:r>
            <a:r>
              <a:rPr lang="en-US" sz="2400">
                <a:latin typeface="Times New Roman" panose="02020603050405020304" pitchFamily="18" charset="0"/>
                <a:cs typeface="Times New Roman" panose="02020603050405020304" pitchFamily="18" charset="0"/>
              </a:rPr>
              <a:t>code</a:t>
            </a:r>
            <a:r>
              <a:rPr lang="vi-VN" sz="2400">
                <a:latin typeface="Times New Roman" panose="02020603050405020304" pitchFamily="18" charset="0"/>
                <a:cs typeface="Times New Roman" panose="02020603050405020304" pitchFamily="18" charset="0"/>
              </a:rPr>
              <a:t> từ một đối tượng khác và từ một ứng dụng</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khác, thông qua các lớp con và đối tượng thư viện.</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16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21671" cy="726141"/>
          </a:xfrm>
        </p:spPr>
        <p:txBody>
          <a:bodyPr>
            <a:normAutofit/>
          </a:bodyPr>
          <a:lstStyle/>
          <a:p>
            <a:pPr algn="ctr"/>
            <a:r>
              <a:rPr lang="en-US">
                <a:latin typeface="Times New Roman" panose="02020603050405020304" pitchFamily="18" charset="0"/>
                <a:cs typeface="Times New Roman" panose="02020603050405020304" pitchFamily="18" charset="0"/>
              </a:rPr>
              <a:t>HƯỚNG DẪN CÀI ĐẶT ORACLE DEVELOPER SUITE 10G</a:t>
            </a:r>
          </a:p>
        </p:txBody>
      </p:sp>
      <p:sp>
        <p:nvSpPr>
          <p:cNvPr id="3" name="TextBox 2"/>
          <p:cNvSpPr txBox="1"/>
          <p:nvPr/>
        </p:nvSpPr>
        <p:spPr>
          <a:xfrm>
            <a:off x="416859" y="1008530"/>
            <a:ext cx="2250937" cy="523220"/>
          </a:xfrm>
          <a:prstGeom prst="rect">
            <a:avLst/>
          </a:prstGeom>
          <a:noFill/>
        </p:spPr>
        <p:txBody>
          <a:bodyPr wrap="none" rtlCol="0">
            <a:spAutoFit/>
          </a:bodyPr>
          <a:lstStyle/>
          <a:p>
            <a:pPr marL="285750" indent="-285750">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Bộ cài đặt:</a:t>
            </a:r>
          </a:p>
        </p:txBody>
      </p:sp>
      <p:sp>
        <p:nvSpPr>
          <p:cNvPr id="4" name="TextBox 3"/>
          <p:cNvSpPr txBox="1"/>
          <p:nvPr/>
        </p:nvSpPr>
        <p:spPr>
          <a:xfrm>
            <a:off x="753035" y="1467558"/>
            <a:ext cx="1019221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Search google, từ khóa: </a:t>
            </a:r>
            <a:r>
              <a:rPr lang="en-US" sz="2400" b="1" i="1">
                <a:latin typeface="Times New Roman" panose="02020603050405020304" pitchFamily="18" charset="0"/>
                <a:cs typeface="Times New Roman" panose="02020603050405020304" pitchFamily="18" charset="0"/>
              </a:rPr>
              <a:t>oracle developer suite 10g</a:t>
            </a:r>
            <a:r>
              <a:rPr lang="en-US" sz="2400">
                <a:latin typeface="Times New Roman" panose="02020603050405020304" pitchFamily="18" charset="0"/>
                <a:cs typeface="Times New Roman" panose="02020603050405020304" pitchFamily="18" charset="0"/>
              </a:rPr>
              <a:t>, vào trang đầu tiên tìm được.</a:t>
            </a:r>
            <a:endParaRPr lang="en-US" sz="2400" b="1" i="1">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68087" y="1929223"/>
            <a:ext cx="9725025" cy="4829175"/>
          </a:xfrm>
          <a:prstGeom prst="rect">
            <a:avLst/>
          </a:prstGeom>
        </p:spPr>
      </p:pic>
      <p:sp>
        <p:nvSpPr>
          <p:cNvPr id="6" name="Oval 5"/>
          <p:cNvSpPr/>
          <p:nvPr/>
        </p:nvSpPr>
        <p:spPr>
          <a:xfrm>
            <a:off x="6010835" y="5230905"/>
            <a:ext cx="578223" cy="336177"/>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Left Arrow 7"/>
          <p:cNvSpPr/>
          <p:nvPr/>
        </p:nvSpPr>
        <p:spPr>
          <a:xfrm>
            <a:off x="6589058" y="4632510"/>
            <a:ext cx="4491318" cy="1532965"/>
          </a:xfrm>
          <a:prstGeom prst="lef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a:latin typeface="Times New Roman" panose="02020603050405020304" pitchFamily="18" charset="0"/>
                <a:cs typeface="Times New Roman" panose="02020603050405020304" pitchFamily="18" charset="0"/>
              </a:rPr>
              <a:t>Chọn phiên bản dành cho windows.</a:t>
            </a:r>
          </a:p>
        </p:txBody>
      </p:sp>
    </p:spTree>
    <p:extLst>
      <p:ext uri="{BB962C8B-B14F-4D97-AF65-F5344CB8AC3E}">
        <p14:creationId xmlns:p14="http://schemas.microsoft.com/office/powerpoint/2010/main" val="2332052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21671" cy="726141"/>
          </a:xfrm>
        </p:spPr>
        <p:txBody>
          <a:bodyPr>
            <a:normAutofit/>
          </a:bodyPr>
          <a:lstStyle/>
          <a:p>
            <a:pPr algn="ctr"/>
            <a:r>
              <a:rPr lang="en-US">
                <a:latin typeface="Times New Roman" panose="02020603050405020304" pitchFamily="18" charset="0"/>
                <a:cs typeface="Times New Roman" panose="02020603050405020304" pitchFamily="18" charset="0"/>
              </a:rPr>
              <a:t>HƯỚNG DẪN CÀI ĐẶT ORACLE DEVELOPER SUITE 10G</a:t>
            </a:r>
          </a:p>
        </p:txBody>
      </p:sp>
      <p:sp>
        <p:nvSpPr>
          <p:cNvPr id="3" name="TextBox 2"/>
          <p:cNvSpPr txBox="1"/>
          <p:nvPr/>
        </p:nvSpPr>
        <p:spPr>
          <a:xfrm>
            <a:off x="416859" y="1008530"/>
            <a:ext cx="2250937" cy="523220"/>
          </a:xfrm>
          <a:prstGeom prst="rect">
            <a:avLst/>
          </a:prstGeom>
          <a:noFill/>
        </p:spPr>
        <p:txBody>
          <a:bodyPr wrap="none" rtlCol="0">
            <a:spAutoFit/>
          </a:bodyPr>
          <a:lstStyle/>
          <a:p>
            <a:pPr marL="285750" indent="-285750">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 Bộ cài đặt:</a:t>
            </a:r>
          </a:p>
        </p:txBody>
      </p:sp>
      <p:sp>
        <p:nvSpPr>
          <p:cNvPr id="4" name="TextBox 3"/>
          <p:cNvSpPr txBox="1"/>
          <p:nvPr/>
        </p:nvSpPr>
        <p:spPr>
          <a:xfrm>
            <a:off x="753035" y="1467558"/>
            <a:ext cx="1019221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Search google, từ khóa: </a:t>
            </a:r>
            <a:r>
              <a:rPr lang="en-US" sz="2400" b="1" i="1">
                <a:latin typeface="Times New Roman" panose="02020603050405020304" pitchFamily="18" charset="0"/>
                <a:cs typeface="Times New Roman" panose="02020603050405020304" pitchFamily="18" charset="0"/>
              </a:rPr>
              <a:t>oracle developer suite 10g</a:t>
            </a:r>
            <a:r>
              <a:rPr lang="en-US" sz="2400">
                <a:latin typeface="Times New Roman" panose="02020603050405020304" pitchFamily="18" charset="0"/>
                <a:cs typeface="Times New Roman" panose="02020603050405020304" pitchFamily="18" charset="0"/>
              </a:rPr>
              <a:t>, vào trang đầu tiên tìm được.</a:t>
            </a:r>
            <a:endParaRPr lang="en-US" sz="2400" b="1" i="1">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910776" y="1990778"/>
            <a:ext cx="2838450" cy="3486150"/>
          </a:xfrm>
          <a:prstGeom prst="rect">
            <a:avLst/>
          </a:prstGeom>
        </p:spPr>
      </p:pic>
      <p:sp>
        <p:nvSpPr>
          <p:cNvPr id="8" name="Left Arrow 7"/>
          <p:cNvSpPr/>
          <p:nvPr/>
        </p:nvSpPr>
        <p:spPr>
          <a:xfrm>
            <a:off x="7395882" y="3437121"/>
            <a:ext cx="4491318" cy="1532965"/>
          </a:xfrm>
          <a:prstGeom prst="lef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a:latin typeface="Times New Roman" panose="02020603050405020304" pitchFamily="18" charset="0"/>
                <a:cs typeface="Times New Roman" panose="02020603050405020304" pitchFamily="18" charset="0"/>
              </a:rPr>
              <a:t>Chọn piên bản dành cho windows.</a:t>
            </a:r>
          </a:p>
        </p:txBody>
      </p:sp>
      <p:sp>
        <p:nvSpPr>
          <p:cNvPr id="9" name="TextBox 8"/>
          <p:cNvSpPr txBox="1"/>
          <p:nvPr/>
        </p:nvSpPr>
        <p:spPr>
          <a:xfrm>
            <a:off x="753035" y="1990778"/>
            <a:ext cx="4157741"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Tải về 2 file zip disk1 và disk2</a:t>
            </a:r>
            <a:endParaRPr lang="en-US" sz="2400" b="1" i="1">
              <a:latin typeface="Times New Roman" panose="02020603050405020304" pitchFamily="18" charset="0"/>
              <a:cs typeface="Times New Roman" panose="02020603050405020304" pitchFamily="18" charset="0"/>
            </a:endParaRPr>
          </a:p>
        </p:txBody>
      </p:sp>
      <p:sp>
        <p:nvSpPr>
          <p:cNvPr id="10" name="Rectangle 9"/>
          <p:cNvSpPr/>
          <p:nvPr/>
        </p:nvSpPr>
        <p:spPr>
          <a:xfrm>
            <a:off x="4910776" y="3880875"/>
            <a:ext cx="2485106" cy="64545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6641810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E9D68F80C5CCC4695A83CE6ECAA6761" ma:contentTypeVersion="0" ma:contentTypeDescription="Tạo tài liệu mới." ma:contentTypeScope="" ma:versionID="38796cbffd4d15f62ceb245b18084293">
  <xsd:schema xmlns:xsd="http://www.w3.org/2001/XMLSchema" xmlns:xs="http://www.w3.org/2001/XMLSchema" xmlns:p="http://schemas.microsoft.com/office/2006/metadata/properties" targetNamespace="http://schemas.microsoft.com/office/2006/metadata/properties" ma:root="true" ma:fieldsID="6ef506a9e505cd8b2c704d12ca9a8d7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7E6D74-30B4-4F9A-9D17-5BA4BE654706}"/>
</file>

<file path=customXml/itemProps2.xml><?xml version="1.0" encoding="utf-8"?>
<ds:datastoreItem xmlns:ds="http://schemas.openxmlformats.org/officeDocument/2006/customXml" ds:itemID="{D6EEC8D6-2094-4593-914F-C244E4E4ECF5}"/>
</file>

<file path=customXml/itemProps3.xml><?xml version="1.0" encoding="utf-8"?>
<ds:datastoreItem xmlns:ds="http://schemas.openxmlformats.org/officeDocument/2006/customXml" ds:itemID="{5C0CD424-7C7C-4B4A-A993-199157E513F2}"/>
</file>

<file path=docProps/app.xml><?xml version="1.0" encoding="utf-8"?>
<Properties xmlns="http://schemas.openxmlformats.org/officeDocument/2006/extended-properties" xmlns:vt="http://schemas.openxmlformats.org/officeDocument/2006/docPropsVTypes">
  <Template>Welcome to PowerPoint</Template>
  <TotalTime>2558</TotalTime>
  <Words>926</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Segoe UI</vt:lpstr>
      <vt:lpstr>Segoe UI Light</vt:lpstr>
      <vt:lpstr>Times New Roman</vt:lpstr>
      <vt:lpstr>Wingdings</vt:lpstr>
      <vt:lpstr>WelcomeDoc</vt:lpstr>
      <vt:lpstr>ORACLE DEVELOPER SUITE 10G</vt:lpstr>
      <vt:lpstr>Oracle developer suite 10g</vt:lpstr>
      <vt:lpstr>Oracle developer suite 10g</vt:lpstr>
      <vt:lpstr>KIẾN TRÚC ORACLE FORMS SERVICES</vt:lpstr>
      <vt:lpstr>KIẾN TRÚC ORACLE FORMS SERVICES</vt:lpstr>
      <vt:lpstr>TỔNG QUAN VỀ ORACLE FORMS DEVELOPER</vt:lpstr>
      <vt:lpstr>TỔNG QUAN VỀ ORACLE FORMS DEVELOPER</vt:lpstr>
      <vt:lpstr>HƯỚNG DẪN CÀI ĐẶT ORACLE DEVELOPER SUITE 10G</vt:lpstr>
      <vt:lpstr>HƯỚNG DẪN CÀI ĐẶT ORACLE DEVELOPER SUITE 10G</vt:lpstr>
      <vt:lpstr>HƯỚNG DẪN CÀI ĐẶT ORACLE DEVELOPER SUITE 10G</vt:lpstr>
      <vt:lpstr>HƯỚNG DẪN CÀI ĐẶT ORACLE DEVELOPER SUITE 10G</vt:lpstr>
      <vt:lpstr>HƯỚNG DẪN CÀI ĐẶT ORACLE DEVELOPER SUITE 10G</vt:lpstr>
      <vt:lpstr>HƯỚNG DẪN CÀI ĐẶT ORACLE DEVELOPER SUITE 10G</vt:lpstr>
      <vt:lpstr>HƯỚNG DẪN CÀI ĐẶT ORACLE DEVELOPER SUITE 10G</vt:lpstr>
      <vt:lpstr>HƯỚNG DẪN CÀI ĐẶT ORACLE DEVELOPER SUITE 10G</vt:lpstr>
      <vt:lpstr>HƯỚNG DẪN CÀI ĐẶT ORACLE DEVELOPER SUITE 10G</vt:lpstr>
      <vt:lpstr> CÀI ĐẶT PLUGIN ORACLE JINITIATOR VÀ JDK 6 32bit</vt:lpstr>
      <vt:lpstr>PowerPoint Presentation</vt:lpstr>
      <vt:lpstr>CƠ SỞ DỮ LIỆU THỰC HÀNH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Nguyễn Việt Hưng</cp:lastModifiedBy>
  <cp:revision>51</cp:revision>
  <dcterms:created xsi:type="dcterms:W3CDTF">2014-12-14T08:16:33Z</dcterms:created>
  <dcterms:modified xsi:type="dcterms:W3CDTF">2018-08-21T07:58:31Z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0x0101001E9D68F80C5CCC4695A83CE6ECAA6761</vt:lpwstr>
  </property>
  <property fmtid="{D5CDD505-2E9C-101B-9397-08002B2CF9AE}" pid="4" name="Order">
    <vt:r8>1400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ies>
</file>