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 id="2147483669" r:id="rId3"/>
  </p:sldMasterIdLst>
  <p:notesMasterIdLst>
    <p:notesMasterId r:id="rId24"/>
  </p:notesMasterIdLst>
  <p:sldIdLst>
    <p:sldId id="266" r:id="rId4"/>
    <p:sldId id="265" r:id="rId5"/>
    <p:sldId id="267" r:id="rId6"/>
    <p:sldId id="268" r:id="rId7"/>
    <p:sldId id="269" r:id="rId8"/>
    <p:sldId id="270" r:id="rId9"/>
    <p:sldId id="288" r:id="rId10"/>
    <p:sldId id="271" r:id="rId11"/>
    <p:sldId id="272" r:id="rId12"/>
    <p:sldId id="280" r:id="rId13"/>
    <p:sldId id="284" r:id="rId14"/>
    <p:sldId id="286" r:id="rId15"/>
    <p:sldId id="285" r:id="rId16"/>
    <p:sldId id="273" r:id="rId17"/>
    <p:sldId id="287" r:id="rId18"/>
    <p:sldId id="274" r:id="rId19"/>
    <p:sldId id="275" r:id="rId20"/>
    <p:sldId id="279" r:id="rId21"/>
    <p:sldId id="28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acle Developer Suite" id="{66E087E4-24ED-4920-9EE8-27C556C338D7}">
          <p14:sldIdLst>
            <p14:sldId id="266"/>
            <p14:sldId id="265"/>
            <p14:sldId id="267"/>
            <p14:sldId id="268"/>
            <p14:sldId id="269"/>
            <p14:sldId id="270"/>
            <p14:sldId id="288"/>
            <p14:sldId id="271"/>
            <p14:sldId id="272"/>
            <p14:sldId id="280"/>
            <p14:sldId id="284"/>
            <p14:sldId id="286"/>
            <p14:sldId id="285"/>
            <p14:sldId id="273"/>
            <p14:sldId id="287"/>
            <p14:sldId id="274"/>
            <p14:sldId id="275"/>
            <p14:sldId id="279"/>
            <p14:sldId id="281"/>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434" autoAdjust="0"/>
  </p:normalViewPr>
  <p:slideViewPr>
    <p:cSldViewPr snapToGrid="0">
      <p:cViewPr varScale="1">
        <p:scale>
          <a:sx n="108" d="100"/>
          <a:sy n="108" d="100"/>
        </p:scale>
        <p:origin x="79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30/09/2019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Forms Developer Module Types</a:t>
            </a:r>
          </a:p>
          <a:p>
            <a:r>
              <a:rPr lang="en-US"/>
              <a:t>A Forms application can consist of many modules—that is, files. A module is a major</a:t>
            </a:r>
          </a:p>
          <a:p>
            <a:r>
              <a:rPr lang="en-US"/>
              <a:t>component of your application and is the basis for storage and ownership. A module owns</a:t>
            </a:r>
          </a:p>
          <a:p>
            <a:r>
              <a:rPr lang="en-US"/>
              <a:t>the rest of the objects in the system.</a:t>
            </a:r>
          </a:p>
          <a:p>
            <a:r>
              <a:rPr lang="en-US"/>
              <a:t>A Forms Developer module can be of the following types:</a:t>
            </a:r>
          </a:p>
          <a:p>
            <a:r>
              <a:rPr lang="en-US"/>
              <a:t>• Form: As the main component of an application, the form module presents the</a:t>
            </a:r>
          </a:p>
          <a:p>
            <a:r>
              <a:rPr lang="en-US"/>
              <a:t>objects and data that users can see or interact with. Data items in a form are arranged</a:t>
            </a:r>
          </a:p>
          <a:p>
            <a:r>
              <a:rPr lang="en-US"/>
              <a:t>into records.</a:t>
            </a:r>
          </a:p>
          <a:p>
            <a:r>
              <a:rPr lang="en-US"/>
              <a:t>• Menu: A menu module can consist of a hierarchy of menus, each with selectable</a:t>
            </a:r>
          </a:p>
          <a:p>
            <a:r>
              <a:rPr lang="en-US"/>
              <a:t>items.</a:t>
            </a:r>
          </a:p>
          <a:p>
            <a:r>
              <a:rPr lang="en-US"/>
              <a:t>• PL/SQL Library: A PL/SQL Library is a collection of PL/SQL program units</a:t>
            </a:r>
          </a:p>
          <a:p>
            <a:r>
              <a:rPr lang="en-US"/>
              <a:t>whose code can be referenced and called from other modules.</a:t>
            </a:r>
          </a:p>
          <a:p>
            <a:r>
              <a:rPr lang="en-US"/>
              <a:t>• Object Library: An Object Library is a collection of form objects that you can use</a:t>
            </a:r>
          </a:p>
          <a:p>
            <a:r>
              <a:rPr lang="en-US"/>
              <a:t>in other modules. You can create it to store, maintain, and distribute standard objects</a:t>
            </a:r>
          </a:p>
          <a:p>
            <a:r>
              <a:rPr lang="en-US"/>
              <a:t>that can be reused across the entire development organization.</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211175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Forms Developer Module Types</a:t>
            </a:r>
          </a:p>
          <a:p>
            <a:r>
              <a:rPr lang="en-US"/>
              <a:t>A Forms application can consist of many modules—that is, files. A module is a major</a:t>
            </a:r>
          </a:p>
          <a:p>
            <a:r>
              <a:rPr lang="en-US"/>
              <a:t>component of your application and is the basis for storage and ownership. A module owns</a:t>
            </a:r>
          </a:p>
          <a:p>
            <a:r>
              <a:rPr lang="en-US"/>
              <a:t>the rest of the objects in the system.</a:t>
            </a:r>
          </a:p>
          <a:p>
            <a:r>
              <a:rPr lang="en-US"/>
              <a:t>A Forms Developer module can be of the following types:</a:t>
            </a:r>
          </a:p>
          <a:p>
            <a:r>
              <a:rPr lang="en-US"/>
              <a:t>• Form: As the main component of an application, the form module presents the</a:t>
            </a:r>
          </a:p>
          <a:p>
            <a:r>
              <a:rPr lang="en-US"/>
              <a:t>objects and data that users can see or interact with. Data items in a form are arranged</a:t>
            </a:r>
          </a:p>
          <a:p>
            <a:r>
              <a:rPr lang="en-US"/>
              <a:t>into records.</a:t>
            </a:r>
          </a:p>
          <a:p>
            <a:r>
              <a:rPr lang="en-US"/>
              <a:t>• Menu: A menu module can consist of a hierarchy of menus, each with selectable</a:t>
            </a:r>
          </a:p>
          <a:p>
            <a:r>
              <a:rPr lang="en-US"/>
              <a:t>items.</a:t>
            </a:r>
          </a:p>
          <a:p>
            <a:r>
              <a:rPr lang="en-US"/>
              <a:t>• PL/SQL Library: A PL/SQL Library is a collection of PL/SQL program units</a:t>
            </a:r>
          </a:p>
          <a:p>
            <a:r>
              <a:rPr lang="en-US"/>
              <a:t>whose code can be referenced and called from other modules.</a:t>
            </a:r>
          </a:p>
          <a:p>
            <a:r>
              <a:rPr lang="en-US"/>
              <a:t>• Object Library: An Object Library is a collection of form objects that you can use</a:t>
            </a:r>
          </a:p>
          <a:p>
            <a:r>
              <a:rPr lang="en-US"/>
              <a:t>in other modules. You can create it to store, maintain, and distribute standard objects</a:t>
            </a:r>
          </a:p>
          <a:p>
            <a:r>
              <a:rPr lang="en-US"/>
              <a:t>that can be reused across the entire development organization.</a:t>
            </a:r>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19000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30/09/2019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0489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1303867" y="1796288"/>
            <a:ext cx="3559387" cy="338554"/>
          </a:xfrm>
          <a:prstGeom prst="rect">
            <a:avLst/>
          </a:prstGeom>
        </p:spPr>
        <p:txBody>
          <a:bodyPr wrap="square" lIns="0" tIns="0" rIns="0" bIns="0">
            <a:spAutoFit/>
          </a:bodyPr>
          <a:lstStyle>
            <a:lvl1pPr>
              <a:defRPr sz="2200" b="1" i="0">
                <a:solidFill>
                  <a:schemeClr val="tx1"/>
                </a:solidFill>
                <a:latin typeface="Courier New"/>
                <a:cs typeface="Courier New"/>
              </a:defRPr>
            </a:lvl1pPr>
          </a:lstStyle>
          <a:p>
            <a:endParaRPr/>
          </a:p>
        </p:txBody>
      </p:sp>
      <p:sp>
        <p:nvSpPr>
          <p:cNvPr id="4" name="Holder 4"/>
          <p:cNvSpPr>
            <a:spLocks noGrp="1"/>
          </p:cNvSpPr>
          <p:nvPr>
            <p:ph sz="half" idx="3"/>
          </p:nvPr>
        </p:nvSpPr>
        <p:spPr>
          <a:xfrm>
            <a:off x="7279979" y="1955291"/>
            <a:ext cx="3643205" cy="276999"/>
          </a:xfrm>
          <a:prstGeom prst="rect">
            <a:avLst/>
          </a:prstGeom>
        </p:spPr>
        <p:txBody>
          <a:bodyPr wrap="square" lIns="0" tIns="0" rIns="0" bIns="0">
            <a:spAutoFit/>
          </a:bodyPr>
          <a:lstStyle>
            <a:lvl1pPr>
              <a:defRPr sz="1800" b="1"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9428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648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4433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30/09/2019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7707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30/09/2019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30/09/2019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30/09/2019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30/09/2019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30/09/2019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30/09/2019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370321"/>
            <a:ext cx="12189968" cy="269747"/>
          </a:xfrm>
          <a:prstGeom prst="rect">
            <a:avLst/>
          </a:prstGeom>
          <a:blipFill>
            <a:blip r:embed="rId2" cstate="print"/>
            <a:stretch>
              <a:fillRect/>
            </a:stretch>
          </a:blipFill>
        </p:spPr>
        <p:txBody>
          <a:bodyPr wrap="square" lIns="0" tIns="0" rIns="0" bIns="0" rtlCol="0"/>
          <a:lstStyle/>
          <a:p>
            <a:endParaRPr sz="1800">
              <a:solidFill>
                <a:prstClr val="black"/>
              </a:solidFill>
            </a:endParaRPr>
          </a:p>
        </p:txBody>
      </p:sp>
      <p:sp>
        <p:nvSpPr>
          <p:cNvPr id="17" name="bk object 17"/>
          <p:cNvSpPr/>
          <p:nvPr/>
        </p:nvSpPr>
        <p:spPr>
          <a:xfrm>
            <a:off x="3759200" y="2857501"/>
            <a:ext cx="4775200" cy="2991611"/>
          </a:xfrm>
          <a:prstGeom prst="rect">
            <a:avLst/>
          </a:prstGeom>
          <a:blipFill>
            <a:blip r:embed="rId3"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ctrTitle"/>
          </p:nvPr>
        </p:nvSpPr>
        <p:spPr>
          <a:xfrm>
            <a:off x="2242652" y="537465"/>
            <a:ext cx="7706697" cy="430887"/>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33855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8511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30/09/2019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370321"/>
            <a:ext cx="12189968" cy="269747"/>
          </a:xfrm>
          <a:prstGeom prst="rect">
            <a:avLst/>
          </a:prstGeom>
          <a:blipFill>
            <a:blip r:embed="rId7" cstate="print"/>
            <a:stretch>
              <a:fillRect/>
            </a:stretch>
          </a:blip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1433916" y="537465"/>
            <a:ext cx="9324169" cy="430887"/>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1252221" y="1820672"/>
            <a:ext cx="9687559" cy="338554"/>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219786" y="6692851"/>
            <a:ext cx="4172372" cy="166712"/>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310"/>
              </a:lnSpc>
            </a:pPr>
            <a:r>
              <a:rPr lang="en-US" spc="-10">
                <a:solidFill>
                  <a:prstClr val="black"/>
                </a:solidFill>
              </a:rPr>
              <a:t>Copyright </a:t>
            </a:r>
            <a:r>
              <a:rPr lang="en-US">
                <a:solidFill>
                  <a:prstClr val="black"/>
                </a:solidFill>
              </a:rPr>
              <a:t>© </a:t>
            </a:r>
            <a:r>
              <a:rPr lang="en-US" spc="-5">
                <a:solidFill>
                  <a:prstClr val="black"/>
                </a:solidFill>
              </a:rPr>
              <a:t>2004, Oracle.  </a:t>
            </a:r>
            <a:r>
              <a:rPr lang="en-US">
                <a:solidFill>
                  <a:prstClr val="black"/>
                </a:solidFill>
              </a:rPr>
              <a:t>All </a:t>
            </a:r>
            <a:r>
              <a:rPr lang="en-US" spc="-5">
                <a:solidFill>
                  <a:prstClr val="black"/>
                </a:solidFill>
              </a:rPr>
              <a:t>rights</a:t>
            </a:r>
            <a:r>
              <a:rPr lang="en-US" spc="55">
                <a:solidFill>
                  <a:prstClr val="black"/>
                </a:solidFill>
              </a:rPr>
              <a:t> </a:t>
            </a:r>
            <a:r>
              <a:rPr lang="en-US" spc="-10">
                <a:solidFill>
                  <a:prstClr val="black"/>
                </a:solidFill>
              </a:rPr>
              <a:t>reserved.</a:t>
            </a:r>
            <a:endParaRPr lang="en-US" spc="-10" dirty="0">
              <a:solidFill>
                <a:prstClr val="black"/>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30/09/2019</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144216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0"/>
            <a:ext cx="10749367" cy="699247"/>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BẮT ĐẦU VỚI ORACLE FORM BUILDER </a:t>
            </a:r>
          </a:p>
        </p:txBody>
      </p:sp>
      <p:pic>
        <p:nvPicPr>
          <p:cNvPr id="5" name="Picture 4"/>
          <p:cNvPicPr>
            <a:picLocks noChangeAspect="1"/>
          </p:cNvPicPr>
          <p:nvPr/>
        </p:nvPicPr>
        <p:blipFill>
          <a:blip r:embed="rId2"/>
          <a:stretch>
            <a:fillRect/>
          </a:stretch>
        </p:blipFill>
        <p:spPr>
          <a:xfrm>
            <a:off x="201942" y="1140145"/>
            <a:ext cx="6360223" cy="5081773"/>
          </a:xfrm>
          <a:prstGeom prst="rect">
            <a:avLst/>
          </a:prstGeom>
        </p:spPr>
      </p:pic>
      <p:pic>
        <p:nvPicPr>
          <p:cNvPr id="6" name="Picture 5"/>
          <p:cNvPicPr>
            <a:picLocks noChangeAspect="1"/>
          </p:cNvPicPr>
          <p:nvPr/>
        </p:nvPicPr>
        <p:blipFill>
          <a:blip r:embed="rId3"/>
          <a:stretch>
            <a:fillRect/>
          </a:stretch>
        </p:blipFill>
        <p:spPr>
          <a:xfrm>
            <a:off x="6737425" y="1140145"/>
            <a:ext cx="5279764" cy="5081773"/>
          </a:xfrm>
          <a:prstGeom prst="rect">
            <a:avLst/>
          </a:prstGeom>
        </p:spPr>
      </p:pic>
    </p:spTree>
    <p:extLst>
      <p:ext uri="{BB962C8B-B14F-4D97-AF65-F5344CB8AC3E}">
        <p14:creationId xmlns:p14="http://schemas.microsoft.com/office/powerpoint/2010/main" val="319032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BLOCKS, ITEMS, AND CANVASES</a:t>
            </a:r>
          </a:p>
        </p:txBody>
      </p:sp>
      <p:sp>
        <p:nvSpPr>
          <p:cNvPr id="2" name="Rectangle 1"/>
          <p:cNvSpPr/>
          <p:nvPr/>
        </p:nvSpPr>
        <p:spPr>
          <a:xfrm>
            <a:off x="381000" y="856357"/>
            <a:ext cx="11506200" cy="6001643"/>
          </a:xfrm>
          <a:prstGeom prst="rect">
            <a:avLst/>
          </a:prstGeom>
        </p:spPr>
        <p:txBody>
          <a:bodyPr wrap="square">
            <a:spAutoFit/>
          </a:bodyPr>
          <a:lstStyle/>
          <a:p>
            <a:pPr algn="just"/>
            <a:r>
              <a:rPr lang="en-US" sz="2400">
                <a:latin typeface="Times New Roman" panose="02020603050405020304" pitchFamily="18" charset="0"/>
                <a:cs typeface="Times New Roman" panose="02020603050405020304" pitchFamily="18" charset="0"/>
              </a:rPr>
              <a:t>Có 3 đối tượng chính trong một form là:</a:t>
            </a: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Items</a:t>
            </a:r>
            <a:r>
              <a:rPr lang="en-US" sz="2400">
                <a:latin typeface="Times New Roman" panose="02020603050405020304" pitchFamily="18" charset="0"/>
                <a:cs typeface="Times New Roman" panose="02020603050405020304" pitchFamily="18" charset="0"/>
              </a:rPr>
              <a:t>: Đây là các đối tượng giao diện mà đại diện cho các giá trị dữ liệu hoặc cho phép user tương tác với form, tùy thuộc vào loại items. có một vài loại item khác nhau. item được nhóm trong các block và được hiển thị trên các canvas.</a:t>
            </a: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Blocks</a:t>
            </a:r>
            <a:r>
              <a:rPr lang="en-US" sz="2400">
                <a:latin typeface="Times New Roman" panose="02020603050405020304" pitchFamily="18" charset="0"/>
                <a:cs typeface="Times New Roman" panose="02020603050405020304" pitchFamily="18" charset="0"/>
              </a:rPr>
              <a:t>: Là một đơn vị xây dựng trung gian cho form. Mỗi form gồm một hoặc nhiều block. Một block là sở hữu của các item, mỗi item trong một form thuộc về một block. Block cung cấp một cơ chế cho việc nhóm các item trong một đơn vị chức năng như lưu trữ, hiển thị và thao tác với các bản ghi.</a:t>
            </a:r>
          </a:p>
          <a:p>
            <a:pPr marL="342900" indent="-34290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Canvas</a:t>
            </a:r>
            <a:r>
              <a:rPr lang="en-US" sz="2400">
                <a:latin typeface="Times New Roman" panose="02020603050405020304" pitchFamily="18" charset="0"/>
                <a:cs typeface="Times New Roman" panose="02020603050405020304" pitchFamily="18" charset="0"/>
              </a:rPr>
              <a:t>:  Là một bề mặt trên giao diện nơi mà các đối tượng như hình ảnh, items được sắp đặt trên đó. Một module form có thể có một vài canvas. Một canvas có thể hiện thị các item từ một hoặc nhiều block. Để hiển thị được canvas trên giao diện, cần phải đặt canvas vào một window. Mặc định, tất cả các canvas trong một form xuất hiện trong cùng một window (có nghĩa là chỉ nhìn được một canvas tại một thời điểm), nhưng ta có thể gán các window riêng rẽ cho mỗi canvas </a:t>
            </a:r>
          </a:p>
          <a:p>
            <a:pPr algn="just"/>
            <a:r>
              <a:rPr lang="en-US" sz="2400" b="1" i="1">
                <a:latin typeface="Times New Roman" panose="02020603050405020304" pitchFamily="18" charset="0"/>
                <a:cs typeface="Times New Roman" panose="02020603050405020304" pitchFamily="18" charset="0"/>
              </a:rPr>
              <a:t>Một canvas giống như một bức ảnh, và một window giống như một khung ảnh. Cũng như bạn cần một khung ảnh để treo một bức ảnh.</a:t>
            </a:r>
          </a:p>
        </p:txBody>
      </p:sp>
    </p:spTree>
    <p:extLst>
      <p:ext uri="{BB962C8B-B14F-4D97-AF65-F5344CB8AC3E}">
        <p14:creationId xmlns:p14="http://schemas.microsoft.com/office/powerpoint/2010/main" val="114422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5230"/>
            <a:r>
              <a:rPr spc="-5" dirty="0"/>
              <a:t>Data</a:t>
            </a:r>
            <a:r>
              <a:rPr spc="-60" dirty="0"/>
              <a:t> </a:t>
            </a:r>
            <a:r>
              <a:rPr spc="-5" dirty="0"/>
              <a:t>Blocks</a:t>
            </a:r>
          </a:p>
        </p:txBody>
      </p:sp>
      <p:graphicFrame>
        <p:nvGraphicFramePr>
          <p:cNvPr id="3" name="object 3"/>
          <p:cNvGraphicFramePr>
            <a:graphicFrameLocks noGrp="1"/>
          </p:cNvGraphicFramePr>
          <p:nvPr/>
        </p:nvGraphicFramePr>
        <p:xfrm>
          <a:off x="2562605" y="1472946"/>
          <a:ext cx="888490" cy="1359408"/>
        </p:xfrm>
        <a:graphic>
          <a:graphicData uri="http://schemas.openxmlformats.org/drawingml/2006/table">
            <a:tbl>
              <a:tblPr firstRow="1" bandRow="1">
                <a:tableStyleId>{2D5ABB26-0587-4C30-8999-92F81FD0307C}</a:tableStyleId>
              </a:tblPr>
              <a:tblGrid>
                <a:gridCol w="292608">
                  <a:extLst>
                    <a:ext uri="{9D8B030D-6E8A-4147-A177-3AD203B41FA5}">
                      <a16:colId xmlns:a16="http://schemas.microsoft.com/office/drawing/2014/main" val="20000"/>
                    </a:ext>
                  </a:extLst>
                </a:gridCol>
                <a:gridCol w="292607">
                  <a:extLst>
                    <a:ext uri="{9D8B030D-6E8A-4147-A177-3AD203B41FA5}">
                      <a16:colId xmlns:a16="http://schemas.microsoft.com/office/drawing/2014/main" val="20001"/>
                    </a:ext>
                  </a:extLst>
                </a:gridCol>
                <a:gridCol w="303275">
                  <a:extLst>
                    <a:ext uri="{9D8B030D-6E8A-4147-A177-3AD203B41FA5}">
                      <a16:colId xmlns:a16="http://schemas.microsoft.com/office/drawing/2014/main" val="20002"/>
                    </a:ext>
                  </a:extLst>
                </a:gridCol>
              </a:tblGrid>
              <a:tr h="324612">
                <a:tc>
                  <a:txBody>
                    <a:bodyPr/>
                    <a:lstStyle/>
                    <a:p>
                      <a:pPr marL="74930">
                        <a:lnSpc>
                          <a:spcPts val="2020"/>
                        </a:lnSpc>
                      </a:pPr>
                      <a:r>
                        <a:rPr sz="1800" b="1" dirty="0">
                          <a:latin typeface="Arial"/>
                          <a:cs typeface="Arial"/>
                        </a:rPr>
                        <a:t>A</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5">
                      <a:solidFill>
                        <a:srgbClr val="000000"/>
                      </a:solidFill>
                      <a:prstDash val="solid"/>
                    </a:lnB>
                    <a:solidFill>
                      <a:srgbClr val="CCCC9A"/>
                    </a:solidFill>
                  </a:tcPr>
                </a:tc>
                <a:tc>
                  <a:txBody>
                    <a:bodyPr/>
                    <a:lstStyle/>
                    <a:p>
                      <a:pPr marL="61594">
                        <a:lnSpc>
                          <a:spcPts val="2020"/>
                        </a:lnSpc>
                      </a:pPr>
                      <a:r>
                        <a:rPr sz="1800" b="1" dirty="0">
                          <a:latin typeface="Arial"/>
                          <a:cs typeface="Arial"/>
                        </a:rPr>
                        <a:t>B</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5">
                      <a:solidFill>
                        <a:srgbClr val="000000"/>
                      </a:solidFill>
                      <a:prstDash val="solid"/>
                    </a:lnB>
                    <a:solidFill>
                      <a:srgbClr val="CCCC9A"/>
                    </a:solidFill>
                  </a:tcPr>
                </a:tc>
                <a:tc>
                  <a:txBody>
                    <a:bodyPr/>
                    <a:lstStyle/>
                    <a:p>
                      <a:pPr marL="86995">
                        <a:lnSpc>
                          <a:spcPts val="2020"/>
                        </a:lnSpc>
                      </a:pPr>
                      <a:r>
                        <a:rPr sz="1800" b="1" dirty="0">
                          <a:latin typeface="Arial"/>
                          <a:cs typeface="Arial"/>
                        </a:rPr>
                        <a:t>C</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5">
                      <a:solidFill>
                        <a:srgbClr val="000000"/>
                      </a:solidFill>
                      <a:prstDash val="solid"/>
                    </a:lnB>
                    <a:solidFill>
                      <a:srgbClr val="CCCC9A"/>
                    </a:solidFill>
                  </a:tcPr>
                </a:tc>
                <a:extLst>
                  <a:ext uri="{0D108BD9-81ED-4DB2-BD59-A6C34878D82A}">
                    <a16:rowId xmlns:a16="http://schemas.microsoft.com/office/drawing/2014/main" val="10000"/>
                  </a:ext>
                </a:extLst>
              </a:tr>
              <a:tr h="1034796">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5">
                      <a:solidFill>
                        <a:srgbClr val="000000"/>
                      </a:solidFill>
                      <a:prstDash val="solid"/>
                    </a:lnT>
                    <a:lnB w="28956">
                      <a:solidFill>
                        <a:srgbClr val="000000"/>
                      </a:solidFill>
                      <a:prstDash val="solid"/>
                    </a:lnB>
                    <a:solidFill>
                      <a:srgbClr val="CCCC9A"/>
                    </a:solidFill>
                  </a:tcPr>
                </a:tc>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5">
                      <a:solidFill>
                        <a:srgbClr val="000000"/>
                      </a:solidFill>
                      <a:prstDash val="solid"/>
                    </a:lnT>
                    <a:lnB w="28956">
                      <a:solidFill>
                        <a:srgbClr val="000000"/>
                      </a:solidFill>
                      <a:prstDash val="solid"/>
                    </a:lnB>
                    <a:solidFill>
                      <a:srgbClr val="CCCC9A"/>
                    </a:solidFill>
                  </a:tcPr>
                </a:tc>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5">
                      <a:solidFill>
                        <a:srgbClr val="000000"/>
                      </a:solidFill>
                      <a:prstDash val="solid"/>
                    </a:lnT>
                    <a:lnB w="28956">
                      <a:solidFill>
                        <a:srgbClr val="000000"/>
                      </a:solidFill>
                      <a:prstDash val="solid"/>
                    </a:lnB>
                    <a:solidFill>
                      <a:srgbClr val="CCCC9A"/>
                    </a:solidFill>
                  </a:tcPr>
                </a:tc>
                <a:extLst>
                  <a:ext uri="{0D108BD9-81ED-4DB2-BD59-A6C34878D82A}">
                    <a16:rowId xmlns:a16="http://schemas.microsoft.com/office/drawing/2014/main" val="10001"/>
                  </a:ext>
                </a:extLst>
              </a:tr>
            </a:tbl>
          </a:graphicData>
        </a:graphic>
      </p:graphicFrame>
      <p:sp>
        <p:nvSpPr>
          <p:cNvPr id="4" name="object 4"/>
          <p:cNvSpPr/>
          <p:nvPr/>
        </p:nvSpPr>
        <p:spPr>
          <a:xfrm>
            <a:off x="4248912" y="1700784"/>
            <a:ext cx="3371215" cy="1434465"/>
          </a:xfrm>
          <a:custGeom>
            <a:avLst/>
            <a:gdLst/>
            <a:ahLst/>
            <a:cxnLst/>
            <a:rect l="l" t="t" r="r" b="b"/>
            <a:pathLst>
              <a:path w="3371215" h="1434464">
                <a:moveTo>
                  <a:pt x="0" y="0"/>
                </a:moveTo>
                <a:lnTo>
                  <a:pt x="0" y="1434084"/>
                </a:lnTo>
                <a:lnTo>
                  <a:pt x="3371088" y="1434083"/>
                </a:lnTo>
                <a:lnTo>
                  <a:pt x="3371088" y="0"/>
                </a:lnTo>
                <a:lnTo>
                  <a:pt x="0" y="0"/>
                </a:lnTo>
                <a:close/>
              </a:path>
            </a:pathLst>
          </a:custGeom>
          <a:solidFill>
            <a:srgbClr val="9ACC9A"/>
          </a:solidFill>
        </p:spPr>
        <p:txBody>
          <a:bodyPr wrap="square" lIns="0" tIns="0" rIns="0" bIns="0" rtlCol="0"/>
          <a:lstStyle/>
          <a:p>
            <a:endParaRPr>
              <a:solidFill>
                <a:prstClr val="black"/>
              </a:solidFill>
            </a:endParaRPr>
          </a:p>
        </p:txBody>
      </p:sp>
      <p:sp>
        <p:nvSpPr>
          <p:cNvPr id="5" name="object 5"/>
          <p:cNvSpPr/>
          <p:nvPr/>
        </p:nvSpPr>
        <p:spPr>
          <a:xfrm>
            <a:off x="4248912" y="1700784"/>
            <a:ext cx="3371215" cy="1434465"/>
          </a:xfrm>
          <a:custGeom>
            <a:avLst/>
            <a:gdLst/>
            <a:ahLst/>
            <a:cxnLst/>
            <a:rect l="l" t="t" r="r" b="b"/>
            <a:pathLst>
              <a:path w="3371215" h="1434464">
                <a:moveTo>
                  <a:pt x="0" y="0"/>
                </a:moveTo>
                <a:lnTo>
                  <a:pt x="0" y="1434084"/>
                </a:lnTo>
                <a:lnTo>
                  <a:pt x="3371088" y="1434083"/>
                </a:lnTo>
                <a:lnTo>
                  <a:pt x="3371088" y="0"/>
                </a:lnTo>
                <a:lnTo>
                  <a:pt x="0" y="0"/>
                </a:lnTo>
                <a:close/>
              </a:path>
            </a:pathLst>
          </a:custGeom>
          <a:ln w="28955">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4267200" y="2125979"/>
            <a:ext cx="3374390" cy="0"/>
          </a:xfrm>
          <a:custGeom>
            <a:avLst/>
            <a:gdLst/>
            <a:ahLst/>
            <a:cxnLst/>
            <a:rect l="l" t="t" r="r" b="b"/>
            <a:pathLst>
              <a:path w="3374390">
                <a:moveTo>
                  <a:pt x="0" y="0"/>
                </a:moveTo>
                <a:lnTo>
                  <a:pt x="3374135" y="0"/>
                </a:lnTo>
              </a:path>
            </a:pathLst>
          </a:custGeom>
          <a:ln w="28956">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425695"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8" name="object 8"/>
          <p:cNvSpPr/>
          <p:nvPr/>
        </p:nvSpPr>
        <p:spPr>
          <a:xfrm>
            <a:off x="4425695"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5073396"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10" name="object 10"/>
          <p:cNvSpPr/>
          <p:nvPr/>
        </p:nvSpPr>
        <p:spPr>
          <a:xfrm>
            <a:off x="5073396"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721096"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12" name="object 12"/>
          <p:cNvSpPr/>
          <p:nvPr/>
        </p:nvSpPr>
        <p:spPr>
          <a:xfrm>
            <a:off x="5721096" y="2577083"/>
            <a:ext cx="471170" cy="279400"/>
          </a:xfrm>
          <a:custGeom>
            <a:avLst/>
            <a:gdLst/>
            <a:ahLst/>
            <a:cxnLst/>
            <a:rect l="l" t="t" r="r" b="b"/>
            <a:pathLst>
              <a:path w="471170" h="279400">
                <a:moveTo>
                  <a:pt x="0" y="0"/>
                </a:moveTo>
                <a:lnTo>
                  <a:pt x="0" y="278892"/>
                </a:lnTo>
                <a:lnTo>
                  <a:pt x="470915" y="278892"/>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4597400" y="2307336"/>
            <a:ext cx="190500" cy="285115"/>
          </a:xfrm>
          <a:prstGeom prst="rect">
            <a:avLst/>
          </a:prstGeom>
        </p:spPr>
        <p:txBody>
          <a:bodyPr vert="horz" wrap="square" lIns="0" tIns="0" rIns="0" bIns="0" rtlCol="0">
            <a:spAutoFit/>
          </a:bodyPr>
          <a:lstStyle/>
          <a:p>
            <a:pPr marL="12700"/>
            <a:r>
              <a:rPr b="1" dirty="0">
                <a:solidFill>
                  <a:prstClr val="black"/>
                </a:solidFill>
                <a:latin typeface="Arial"/>
                <a:cs typeface="Arial"/>
              </a:rPr>
              <a:t>A</a:t>
            </a:r>
            <a:endParaRPr>
              <a:solidFill>
                <a:prstClr val="black"/>
              </a:solidFill>
              <a:latin typeface="Arial"/>
              <a:cs typeface="Arial"/>
            </a:endParaRPr>
          </a:p>
        </p:txBody>
      </p:sp>
      <p:sp>
        <p:nvSpPr>
          <p:cNvPr id="14" name="object 14"/>
          <p:cNvSpPr/>
          <p:nvPr/>
        </p:nvSpPr>
        <p:spPr>
          <a:xfrm>
            <a:off x="6725411" y="2577083"/>
            <a:ext cx="469900" cy="279400"/>
          </a:xfrm>
          <a:custGeom>
            <a:avLst/>
            <a:gdLst/>
            <a:ahLst/>
            <a:cxnLst/>
            <a:rect l="l" t="t" r="r" b="b"/>
            <a:pathLst>
              <a:path w="469900" h="279400">
                <a:moveTo>
                  <a:pt x="0" y="0"/>
                </a:moveTo>
                <a:lnTo>
                  <a:pt x="0" y="278892"/>
                </a:lnTo>
                <a:lnTo>
                  <a:pt x="469391" y="278891"/>
                </a:lnTo>
                <a:lnTo>
                  <a:pt x="469391"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15" name="object 15"/>
          <p:cNvSpPr/>
          <p:nvPr/>
        </p:nvSpPr>
        <p:spPr>
          <a:xfrm>
            <a:off x="6725411" y="2577083"/>
            <a:ext cx="469900" cy="279400"/>
          </a:xfrm>
          <a:custGeom>
            <a:avLst/>
            <a:gdLst/>
            <a:ahLst/>
            <a:cxnLst/>
            <a:rect l="l" t="t" r="r" b="b"/>
            <a:pathLst>
              <a:path w="469900" h="279400">
                <a:moveTo>
                  <a:pt x="0" y="0"/>
                </a:moveTo>
                <a:lnTo>
                  <a:pt x="0" y="278892"/>
                </a:lnTo>
                <a:lnTo>
                  <a:pt x="469391" y="278891"/>
                </a:lnTo>
                <a:lnTo>
                  <a:pt x="469391"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6" name="object 16"/>
          <p:cNvSpPr txBox="1"/>
          <p:nvPr/>
        </p:nvSpPr>
        <p:spPr>
          <a:xfrm>
            <a:off x="4966201" y="1612900"/>
            <a:ext cx="2120265" cy="1051570"/>
          </a:xfrm>
          <a:prstGeom prst="rect">
            <a:avLst/>
          </a:prstGeom>
        </p:spPr>
        <p:txBody>
          <a:bodyPr vert="horz" wrap="square" lIns="0" tIns="0" rIns="0" bIns="0" rtlCol="0">
            <a:spAutoFit/>
          </a:bodyPr>
          <a:lstStyle/>
          <a:p>
            <a:pPr marL="278765" marR="5080" indent="-266700">
              <a:lnSpc>
                <a:spcPts val="4090"/>
              </a:lnSpc>
              <a:tabLst>
                <a:tab pos="939165" algn="l"/>
                <a:tab pos="1941830" algn="l"/>
              </a:tabLst>
            </a:pPr>
            <a:r>
              <a:rPr b="1" spc="-5" dirty="0">
                <a:solidFill>
                  <a:prstClr val="black"/>
                </a:solidFill>
                <a:latin typeface="Arial"/>
                <a:cs typeface="Arial"/>
              </a:rPr>
              <a:t>Master Data Block  </a:t>
            </a:r>
            <a:r>
              <a:rPr sz="2700" b="1" baseline="3086" dirty="0">
                <a:solidFill>
                  <a:prstClr val="black"/>
                </a:solidFill>
                <a:latin typeface="Arial"/>
                <a:cs typeface="Arial"/>
              </a:rPr>
              <a:t>B	C	</a:t>
            </a:r>
            <a:r>
              <a:rPr b="1" dirty="0">
                <a:solidFill>
                  <a:prstClr val="black"/>
                </a:solidFill>
                <a:latin typeface="Arial"/>
                <a:cs typeface="Arial"/>
              </a:rPr>
              <a:t>D</a:t>
            </a:r>
            <a:endParaRPr>
              <a:solidFill>
                <a:prstClr val="black"/>
              </a:solidFill>
              <a:latin typeface="Arial"/>
              <a:cs typeface="Arial"/>
            </a:endParaRPr>
          </a:p>
        </p:txBody>
      </p:sp>
      <p:sp>
        <p:nvSpPr>
          <p:cNvPr id="17" name="object 17"/>
          <p:cNvSpPr/>
          <p:nvPr/>
        </p:nvSpPr>
        <p:spPr>
          <a:xfrm>
            <a:off x="7304533" y="2731008"/>
            <a:ext cx="1472565" cy="3175"/>
          </a:xfrm>
          <a:custGeom>
            <a:avLst/>
            <a:gdLst/>
            <a:ahLst/>
            <a:cxnLst/>
            <a:rect l="l" t="t" r="r" b="b"/>
            <a:pathLst>
              <a:path w="1472565" h="3175">
                <a:moveTo>
                  <a:pt x="0" y="3048"/>
                </a:moveTo>
                <a:lnTo>
                  <a:pt x="1472184" y="0"/>
                </a:lnTo>
              </a:path>
            </a:pathLst>
          </a:custGeom>
          <a:ln w="28956">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214616" y="2688336"/>
            <a:ext cx="94615" cy="93345"/>
          </a:xfrm>
          <a:custGeom>
            <a:avLst/>
            <a:gdLst/>
            <a:ahLst/>
            <a:cxnLst/>
            <a:rect l="l" t="t" r="r" b="b"/>
            <a:pathLst>
              <a:path w="94614" h="93344">
                <a:moveTo>
                  <a:pt x="94487" y="92964"/>
                </a:moveTo>
                <a:lnTo>
                  <a:pt x="94487" y="0"/>
                </a:lnTo>
                <a:lnTo>
                  <a:pt x="0" y="45720"/>
                </a:lnTo>
                <a:lnTo>
                  <a:pt x="94487" y="92964"/>
                </a:lnTo>
                <a:close/>
              </a:path>
            </a:pathLst>
          </a:custGeom>
          <a:solidFill>
            <a:srgbClr val="000000"/>
          </a:solidFill>
        </p:spPr>
        <p:txBody>
          <a:bodyPr wrap="square" lIns="0" tIns="0" rIns="0" bIns="0" rtlCol="0"/>
          <a:lstStyle/>
          <a:p>
            <a:endParaRPr>
              <a:solidFill>
                <a:prstClr val="black"/>
              </a:solidFill>
            </a:endParaRPr>
          </a:p>
        </p:txBody>
      </p:sp>
      <p:sp>
        <p:nvSpPr>
          <p:cNvPr id="19" name="object 19"/>
          <p:cNvSpPr/>
          <p:nvPr/>
        </p:nvSpPr>
        <p:spPr>
          <a:xfrm>
            <a:off x="8773669" y="2685289"/>
            <a:ext cx="93345" cy="93345"/>
          </a:xfrm>
          <a:custGeom>
            <a:avLst/>
            <a:gdLst/>
            <a:ahLst/>
            <a:cxnLst/>
            <a:rect l="l" t="t" r="r" b="b"/>
            <a:pathLst>
              <a:path w="93345" h="93344">
                <a:moveTo>
                  <a:pt x="92963" y="45720"/>
                </a:moveTo>
                <a:lnTo>
                  <a:pt x="0" y="0"/>
                </a:lnTo>
                <a:lnTo>
                  <a:pt x="0" y="92964"/>
                </a:lnTo>
                <a:lnTo>
                  <a:pt x="92963" y="45720"/>
                </a:lnTo>
                <a:close/>
              </a:path>
            </a:pathLst>
          </a:custGeom>
          <a:solidFill>
            <a:srgbClr val="000000"/>
          </a:solidFill>
        </p:spPr>
        <p:txBody>
          <a:bodyPr wrap="square" lIns="0" tIns="0" rIns="0" bIns="0" rtlCol="0"/>
          <a:lstStyle/>
          <a:p>
            <a:endParaRPr>
              <a:solidFill>
                <a:prstClr val="black"/>
              </a:solidFill>
            </a:endParaRPr>
          </a:p>
        </p:txBody>
      </p:sp>
      <p:graphicFrame>
        <p:nvGraphicFramePr>
          <p:cNvPr id="20" name="object 20"/>
          <p:cNvGraphicFramePr>
            <a:graphicFrameLocks noGrp="1"/>
          </p:cNvGraphicFramePr>
          <p:nvPr/>
        </p:nvGraphicFramePr>
        <p:xfrm>
          <a:off x="2570225" y="4591050"/>
          <a:ext cx="888490" cy="1359408"/>
        </p:xfrm>
        <a:graphic>
          <a:graphicData uri="http://schemas.openxmlformats.org/drawingml/2006/table">
            <a:tbl>
              <a:tblPr firstRow="1" bandRow="1">
                <a:tableStyleId>{2D5ABB26-0587-4C30-8999-92F81FD0307C}</a:tableStyleId>
              </a:tblPr>
              <a:tblGrid>
                <a:gridCol w="298703">
                  <a:extLst>
                    <a:ext uri="{9D8B030D-6E8A-4147-A177-3AD203B41FA5}">
                      <a16:colId xmlns:a16="http://schemas.microsoft.com/office/drawing/2014/main" val="20000"/>
                    </a:ext>
                  </a:extLst>
                </a:gridCol>
                <a:gridCol w="291084">
                  <a:extLst>
                    <a:ext uri="{9D8B030D-6E8A-4147-A177-3AD203B41FA5}">
                      <a16:colId xmlns:a16="http://schemas.microsoft.com/office/drawing/2014/main" val="20001"/>
                    </a:ext>
                  </a:extLst>
                </a:gridCol>
                <a:gridCol w="298703">
                  <a:extLst>
                    <a:ext uri="{9D8B030D-6E8A-4147-A177-3AD203B41FA5}">
                      <a16:colId xmlns:a16="http://schemas.microsoft.com/office/drawing/2014/main" val="20002"/>
                    </a:ext>
                  </a:extLst>
                </a:gridCol>
              </a:tblGrid>
              <a:tr h="323088">
                <a:tc>
                  <a:txBody>
                    <a:bodyPr/>
                    <a:lstStyle/>
                    <a:p>
                      <a:pPr marL="79375">
                        <a:lnSpc>
                          <a:spcPts val="2020"/>
                        </a:lnSpc>
                      </a:pPr>
                      <a:r>
                        <a:rPr sz="1800" b="1" dirty="0">
                          <a:latin typeface="Arial"/>
                          <a:cs typeface="Arial"/>
                        </a:rPr>
                        <a:t>X</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5">
                      <a:solidFill>
                        <a:srgbClr val="000000"/>
                      </a:solidFill>
                      <a:prstDash val="solid"/>
                    </a:lnB>
                    <a:solidFill>
                      <a:srgbClr val="CCCC9A"/>
                    </a:solidFill>
                  </a:tcPr>
                </a:tc>
                <a:tc>
                  <a:txBody>
                    <a:bodyPr/>
                    <a:lstStyle/>
                    <a:p>
                      <a:pPr marL="61594">
                        <a:lnSpc>
                          <a:spcPts val="2020"/>
                        </a:lnSpc>
                      </a:pPr>
                      <a:r>
                        <a:rPr sz="1800" b="1" dirty="0">
                          <a:latin typeface="Arial"/>
                          <a:cs typeface="Arial"/>
                        </a:rPr>
                        <a:t>Y</a:t>
                      </a:r>
                      <a:endParaRPr sz="1800">
                        <a:latin typeface="Arial"/>
                        <a:cs typeface="Arial"/>
                      </a:endParaRPr>
                    </a:p>
                  </a:txBody>
                  <a:tcPr marL="0" marR="0" marT="0" marB="0">
                    <a:lnL w="28956">
                      <a:solidFill>
                        <a:srgbClr val="000000"/>
                      </a:solidFill>
                      <a:prstDash val="solid"/>
                    </a:lnL>
                    <a:lnR w="28955">
                      <a:solidFill>
                        <a:srgbClr val="000000"/>
                      </a:solidFill>
                      <a:prstDash val="solid"/>
                    </a:lnR>
                    <a:lnT w="28956">
                      <a:solidFill>
                        <a:srgbClr val="000000"/>
                      </a:solidFill>
                      <a:prstDash val="solid"/>
                    </a:lnT>
                    <a:lnB w="28955">
                      <a:solidFill>
                        <a:srgbClr val="000000"/>
                      </a:solidFill>
                      <a:prstDash val="solid"/>
                    </a:lnB>
                    <a:solidFill>
                      <a:srgbClr val="CCCC9A"/>
                    </a:solidFill>
                  </a:tcPr>
                </a:tc>
                <a:tc>
                  <a:txBody>
                    <a:bodyPr/>
                    <a:lstStyle/>
                    <a:p>
                      <a:pPr marL="87630">
                        <a:lnSpc>
                          <a:spcPts val="2020"/>
                        </a:lnSpc>
                      </a:pPr>
                      <a:r>
                        <a:rPr sz="1800" b="1" dirty="0">
                          <a:latin typeface="Arial"/>
                          <a:cs typeface="Arial"/>
                        </a:rPr>
                        <a:t>Z</a:t>
                      </a:r>
                      <a:endParaRPr sz="1800">
                        <a:latin typeface="Arial"/>
                        <a:cs typeface="Arial"/>
                      </a:endParaRPr>
                    </a:p>
                  </a:txBody>
                  <a:tcPr marL="0" marR="0" marT="0" marB="0">
                    <a:lnL w="28955">
                      <a:solidFill>
                        <a:srgbClr val="000000"/>
                      </a:solidFill>
                      <a:prstDash val="solid"/>
                    </a:lnL>
                    <a:lnR w="28956">
                      <a:solidFill>
                        <a:srgbClr val="000000"/>
                      </a:solidFill>
                      <a:prstDash val="solid"/>
                    </a:lnR>
                    <a:lnT w="28956">
                      <a:solidFill>
                        <a:srgbClr val="000000"/>
                      </a:solidFill>
                      <a:prstDash val="solid"/>
                    </a:lnT>
                    <a:lnB w="28955">
                      <a:solidFill>
                        <a:srgbClr val="000000"/>
                      </a:solidFill>
                      <a:prstDash val="solid"/>
                    </a:lnB>
                    <a:solidFill>
                      <a:srgbClr val="CCCC9A"/>
                    </a:solidFill>
                  </a:tcPr>
                </a:tc>
                <a:extLst>
                  <a:ext uri="{0D108BD9-81ED-4DB2-BD59-A6C34878D82A}">
                    <a16:rowId xmlns:a16="http://schemas.microsoft.com/office/drawing/2014/main" val="10000"/>
                  </a:ext>
                </a:extLst>
              </a:tr>
              <a:tr h="1036320">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5">
                      <a:solidFill>
                        <a:srgbClr val="000000"/>
                      </a:solidFill>
                      <a:prstDash val="solid"/>
                    </a:lnT>
                    <a:lnB w="28956">
                      <a:solidFill>
                        <a:srgbClr val="000000"/>
                      </a:solidFill>
                      <a:prstDash val="solid"/>
                    </a:lnB>
                    <a:solidFill>
                      <a:srgbClr val="CCCC9A"/>
                    </a:solidFill>
                  </a:tcPr>
                </a:tc>
                <a:tc>
                  <a:txBody>
                    <a:bodyPr/>
                    <a:lstStyle/>
                    <a:p>
                      <a:endParaRPr sz="1800">
                        <a:latin typeface="Arial"/>
                        <a:cs typeface="Arial"/>
                      </a:endParaRPr>
                    </a:p>
                  </a:txBody>
                  <a:tcPr marL="0" marR="0" marT="0" marB="0">
                    <a:lnL w="28956">
                      <a:solidFill>
                        <a:srgbClr val="000000"/>
                      </a:solidFill>
                      <a:prstDash val="solid"/>
                    </a:lnL>
                    <a:lnR w="28955">
                      <a:solidFill>
                        <a:srgbClr val="000000"/>
                      </a:solidFill>
                      <a:prstDash val="solid"/>
                    </a:lnR>
                    <a:lnT w="28955">
                      <a:solidFill>
                        <a:srgbClr val="000000"/>
                      </a:solidFill>
                      <a:prstDash val="solid"/>
                    </a:lnT>
                    <a:lnB w="28956">
                      <a:solidFill>
                        <a:srgbClr val="000000"/>
                      </a:solidFill>
                      <a:prstDash val="solid"/>
                    </a:lnB>
                    <a:solidFill>
                      <a:srgbClr val="CCCC9A"/>
                    </a:solidFill>
                  </a:tcPr>
                </a:tc>
                <a:tc>
                  <a:txBody>
                    <a:bodyPr/>
                    <a:lstStyle/>
                    <a:p>
                      <a:endParaRPr sz="1800">
                        <a:latin typeface="Arial"/>
                        <a:cs typeface="Arial"/>
                      </a:endParaRPr>
                    </a:p>
                  </a:txBody>
                  <a:tcPr marL="0" marR="0" marT="0" marB="0">
                    <a:lnL w="28955">
                      <a:solidFill>
                        <a:srgbClr val="000000"/>
                      </a:solidFill>
                      <a:prstDash val="solid"/>
                    </a:lnL>
                    <a:lnR w="28956">
                      <a:solidFill>
                        <a:srgbClr val="000000"/>
                      </a:solidFill>
                      <a:prstDash val="solid"/>
                    </a:lnR>
                    <a:lnT w="28955">
                      <a:solidFill>
                        <a:srgbClr val="000000"/>
                      </a:solidFill>
                      <a:prstDash val="solid"/>
                    </a:lnT>
                    <a:lnB w="28956">
                      <a:solidFill>
                        <a:srgbClr val="000000"/>
                      </a:solidFill>
                      <a:prstDash val="solid"/>
                    </a:lnB>
                    <a:solidFill>
                      <a:srgbClr val="CCCC9A"/>
                    </a:solidFill>
                  </a:tcPr>
                </a:tc>
                <a:extLst>
                  <a:ext uri="{0D108BD9-81ED-4DB2-BD59-A6C34878D82A}">
                    <a16:rowId xmlns:a16="http://schemas.microsoft.com/office/drawing/2014/main" val="10001"/>
                  </a:ext>
                </a:extLst>
              </a:tr>
            </a:tbl>
          </a:graphicData>
        </a:graphic>
      </p:graphicFrame>
      <p:sp>
        <p:nvSpPr>
          <p:cNvPr id="21" name="object 21"/>
          <p:cNvSpPr/>
          <p:nvPr/>
        </p:nvSpPr>
        <p:spPr>
          <a:xfrm>
            <a:off x="4425695" y="4303776"/>
            <a:ext cx="471170" cy="279400"/>
          </a:xfrm>
          <a:custGeom>
            <a:avLst/>
            <a:gdLst/>
            <a:ahLst/>
            <a:cxnLst/>
            <a:rect l="l" t="t" r="r" b="b"/>
            <a:pathLst>
              <a:path w="471170" h="279400">
                <a:moveTo>
                  <a:pt x="0" y="0"/>
                </a:moveTo>
                <a:lnTo>
                  <a:pt x="0" y="278891"/>
                </a:lnTo>
                <a:lnTo>
                  <a:pt x="470915" y="278891"/>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22" name="object 22"/>
          <p:cNvSpPr/>
          <p:nvPr/>
        </p:nvSpPr>
        <p:spPr>
          <a:xfrm>
            <a:off x="4425695" y="4303776"/>
            <a:ext cx="471170" cy="279400"/>
          </a:xfrm>
          <a:custGeom>
            <a:avLst/>
            <a:gdLst/>
            <a:ahLst/>
            <a:cxnLst/>
            <a:rect l="l" t="t" r="r" b="b"/>
            <a:pathLst>
              <a:path w="471170" h="279400">
                <a:moveTo>
                  <a:pt x="0" y="0"/>
                </a:moveTo>
                <a:lnTo>
                  <a:pt x="0" y="278891"/>
                </a:lnTo>
                <a:lnTo>
                  <a:pt x="470915" y="278891"/>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175503" y="4303776"/>
            <a:ext cx="736600" cy="279400"/>
          </a:xfrm>
          <a:custGeom>
            <a:avLst/>
            <a:gdLst/>
            <a:ahLst/>
            <a:cxnLst/>
            <a:rect l="l" t="t" r="r" b="b"/>
            <a:pathLst>
              <a:path w="736600" h="279400">
                <a:moveTo>
                  <a:pt x="0" y="0"/>
                </a:moveTo>
                <a:lnTo>
                  <a:pt x="0" y="278891"/>
                </a:lnTo>
                <a:lnTo>
                  <a:pt x="736091" y="278891"/>
                </a:lnTo>
                <a:lnTo>
                  <a:pt x="736091"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24" name="object 24"/>
          <p:cNvSpPr/>
          <p:nvPr/>
        </p:nvSpPr>
        <p:spPr>
          <a:xfrm>
            <a:off x="5175503" y="4303776"/>
            <a:ext cx="736600" cy="279400"/>
          </a:xfrm>
          <a:custGeom>
            <a:avLst/>
            <a:gdLst/>
            <a:ahLst/>
            <a:cxnLst/>
            <a:rect l="l" t="t" r="r" b="b"/>
            <a:pathLst>
              <a:path w="736600" h="279400">
                <a:moveTo>
                  <a:pt x="0" y="0"/>
                </a:moveTo>
                <a:lnTo>
                  <a:pt x="0" y="278891"/>
                </a:lnTo>
                <a:lnTo>
                  <a:pt x="736091" y="278891"/>
                </a:lnTo>
                <a:lnTo>
                  <a:pt x="736091"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102097" y="4303776"/>
            <a:ext cx="1130935" cy="279400"/>
          </a:xfrm>
          <a:custGeom>
            <a:avLst/>
            <a:gdLst/>
            <a:ahLst/>
            <a:cxnLst/>
            <a:rect l="l" t="t" r="r" b="b"/>
            <a:pathLst>
              <a:path w="1130935" h="279400">
                <a:moveTo>
                  <a:pt x="0" y="0"/>
                </a:moveTo>
                <a:lnTo>
                  <a:pt x="0" y="278892"/>
                </a:lnTo>
                <a:lnTo>
                  <a:pt x="1130808" y="278891"/>
                </a:lnTo>
                <a:lnTo>
                  <a:pt x="1130808"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26" name="object 26"/>
          <p:cNvSpPr/>
          <p:nvPr/>
        </p:nvSpPr>
        <p:spPr>
          <a:xfrm>
            <a:off x="6102097" y="4303776"/>
            <a:ext cx="1130935" cy="279400"/>
          </a:xfrm>
          <a:custGeom>
            <a:avLst/>
            <a:gdLst/>
            <a:ahLst/>
            <a:cxnLst/>
            <a:rect l="l" t="t" r="r" b="b"/>
            <a:pathLst>
              <a:path w="1130935" h="279400">
                <a:moveTo>
                  <a:pt x="0" y="0"/>
                </a:moveTo>
                <a:lnTo>
                  <a:pt x="0" y="278892"/>
                </a:lnTo>
                <a:lnTo>
                  <a:pt x="1130808" y="278891"/>
                </a:lnTo>
                <a:lnTo>
                  <a:pt x="11308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4425695" y="4811267"/>
            <a:ext cx="471170" cy="280670"/>
          </a:xfrm>
          <a:custGeom>
            <a:avLst/>
            <a:gdLst/>
            <a:ahLst/>
            <a:cxnLst/>
            <a:rect l="l" t="t" r="r" b="b"/>
            <a:pathLst>
              <a:path w="471170" h="280670">
                <a:moveTo>
                  <a:pt x="0" y="0"/>
                </a:moveTo>
                <a:lnTo>
                  <a:pt x="0" y="280415"/>
                </a:lnTo>
                <a:lnTo>
                  <a:pt x="470915" y="280415"/>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28" name="object 28"/>
          <p:cNvSpPr/>
          <p:nvPr/>
        </p:nvSpPr>
        <p:spPr>
          <a:xfrm>
            <a:off x="4425695" y="4811267"/>
            <a:ext cx="471170" cy="280670"/>
          </a:xfrm>
          <a:custGeom>
            <a:avLst/>
            <a:gdLst/>
            <a:ahLst/>
            <a:cxnLst/>
            <a:rect l="l" t="t" r="r" b="b"/>
            <a:pathLst>
              <a:path w="471170" h="280670">
                <a:moveTo>
                  <a:pt x="0" y="0"/>
                </a:moveTo>
                <a:lnTo>
                  <a:pt x="0" y="280415"/>
                </a:lnTo>
                <a:lnTo>
                  <a:pt x="470915" y="280415"/>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5175503" y="4811267"/>
            <a:ext cx="736600" cy="280670"/>
          </a:xfrm>
          <a:custGeom>
            <a:avLst/>
            <a:gdLst/>
            <a:ahLst/>
            <a:cxnLst/>
            <a:rect l="l" t="t" r="r" b="b"/>
            <a:pathLst>
              <a:path w="736600" h="280670">
                <a:moveTo>
                  <a:pt x="0" y="0"/>
                </a:moveTo>
                <a:lnTo>
                  <a:pt x="0" y="280415"/>
                </a:lnTo>
                <a:lnTo>
                  <a:pt x="736091" y="280415"/>
                </a:lnTo>
                <a:lnTo>
                  <a:pt x="736091"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30" name="object 30"/>
          <p:cNvSpPr/>
          <p:nvPr/>
        </p:nvSpPr>
        <p:spPr>
          <a:xfrm>
            <a:off x="5175503" y="4811267"/>
            <a:ext cx="736600" cy="280670"/>
          </a:xfrm>
          <a:custGeom>
            <a:avLst/>
            <a:gdLst/>
            <a:ahLst/>
            <a:cxnLst/>
            <a:rect l="l" t="t" r="r" b="b"/>
            <a:pathLst>
              <a:path w="736600" h="280670">
                <a:moveTo>
                  <a:pt x="0" y="0"/>
                </a:moveTo>
                <a:lnTo>
                  <a:pt x="0" y="280415"/>
                </a:lnTo>
                <a:lnTo>
                  <a:pt x="736091" y="280415"/>
                </a:lnTo>
                <a:lnTo>
                  <a:pt x="736091"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6102097" y="4811267"/>
            <a:ext cx="1130935" cy="280670"/>
          </a:xfrm>
          <a:custGeom>
            <a:avLst/>
            <a:gdLst/>
            <a:ahLst/>
            <a:cxnLst/>
            <a:rect l="l" t="t" r="r" b="b"/>
            <a:pathLst>
              <a:path w="1130935" h="280670">
                <a:moveTo>
                  <a:pt x="0" y="0"/>
                </a:moveTo>
                <a:lnTo>
                  <a:pt x="0" y="280416"/>
                </a:lnTo>
                <a:lnTo>
                  <a:pt x="1130808" y="280415"/>
                </a:lnTo>
                <a:lnTo>
                  <a:pt x="1130808"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32" name="object 32"/>
          <p:cNvSpPr/>
          <p:nvPr/>
        </p:nvSpPr>
        <p:spPr>
          <a:xfrm>
            <a:off x="6102097" y="4811267"/>
            <a:ext cx="1130935" cy="280670"/>
          </a:xfrm>
          <a:custGeom>
            <a:avLst/>
            <a:gdLst/>
            <a:ahLst/>
            <a:cxnLst/>
            <a:rect l="l" t="t" r="r" b="b"/>
            <a:pathLst>
              <a:path w="1130935" h="280670">
                <a:moveTo>
                  <a:pt x="0" y="0"/>
                </a:moveTo>
                <a:lnTo>
                  <a:pt x="0" y="280416"/>
                </a:lnTo>
                <a:lnTo>
                  <a:pt x="1130808" y="280415"/>
                </a:lnTo>
                <a:lnTo>
                  <a:pt x="1130808" y="0"/>
                </a:lnTo>
                <a:lnTo>
                  <a:pt x="0" y="0"/>
                </a:lnTo>
                <a:close/>
              </a:path>
            </a:pathLst>
          </a:custGeom>
          <a:ln w="28955">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4425695" y="5294376"/>
            <a:ext cx="471170" cy="279400"/>
          </a:xfrm>
          <a:custGeom>
            <a:avLst/>
            <a:gdLst/>
            <a:ahLst/>
            <a:cxnLst/>
            <a:rect l="l" t="t" r="r" b="b"/>
            <a:pathLst>
              <a:path w="471170" h="279400">
                <a:moveTo>
                  <a:pt x="0" y="0"/>
                </a:moveTo>
                <a:lnTo>
                  <a:pt x="0" y="278891"/>
                </a:lnTo>
                <a:lnTo>
                  <a:pt x="470916" y="278891"/>
                </a:lnTo>
                <a:lnTo>
                  <a:pt x="470915"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34" name="object 34"/>
          <p:cNvSpPr/>
          <p:nvPr/>
        </p:nvSpPr>
        <p:spPr>
          <a:xfrm>
            <a:off x="4425695" y="5294376"/>
            <a:ext cx="471170" cy="279400"/>
          </a:xfrm>
          <a:custGeom>
            <a:avLst/>
            <a:gdLst/>
            <a:ahLst/>
            <a:cxnLst/>
            <a:rect l="l" t="t" r="r" b="b"/>
            <a:pathLst>
              <a:path w="471170" h="279400">
                <a:moveTo>
                  <a:pt x="0" y="0"/>
                </a:moveTo>
                <a:lnTo>
                  <a:pt x="0" y="278891"/>
                </a:lnTo>
                <a:lnTo>
                  <a:pt x="470916" y="278891"/>
                </a:lnTo>
                <a:lnTo>
                  <a:pt x="470915"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5175503" y="5294376"/>
            <a:ext cx="736600" cy="279400"/>
          </a:xfrm>
          <a:custGeom>
            <a:avLst/>
            <a:gdLst/>
            <a:ahLst/>
            <a:cxnLst/>
            <a:rect l="l" t="t" r="r" b="b"/>
            <a:pathLst>
              <a:path w="736600" h="279400">
                <a:moveTo>
                  <a:pt x="0" y="0"/>
                </a:moveTo>
                <a:lnTo>
                  <a:pt x="0" y="278891"/>
                </a:lnTo>
                <a:lnTo>
                  <a:pt x="736092" y="278891"/>
                </a:lnTo>
                <a:lnTo>
                  <a:pt x="736091"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36" name="object 36"/>
          <p:cNvSpPr/>
          <p:nvPr/>
        </p:nvSpPr>
        <p:spPr>
          <a:xfrm>
            <a:off x="5175503" y="5294376"/>
            <a:ext cx="736600" cy="279400"/>
          </a:xfrm>
          <a:custGeom>
            <a:avLst/>
            <a:gdLst/>
            <a:ahLst/>
            <a:cxnLst/>
            <a:rect l="l" t="t" r="r" b="b"/>
            <a:pathLst>
              <a:path w="736600" h="279400">
                <a:moveTo>
                  <a:pt x="0" y="0"/>
                </a:moveTo>
                <a:lnTo>
                  <a:pt x="0" y="278891"/>
                </a:lnTo>
                <a:lnTo>
                  <a:pt x="736092" y="278891"/>
                </a:lnTo>
                <a:lnTo>
                  <a:pt x="736091"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6102097" y="5294376"/>
            <a:ext cx="1130935" cy="279400"/>
          </a:xfrm>
          <a:custGeom>
            <a:avLst/>
            <a:gdLst/>
            <a:ahLst/>
            <a:cxnLst/>
            <a:rect l="l" t="t" r="r" b="b"/>
            <a:pathLst>
              <a:path w="1130935" h="279400">
                <a:moveTo>
                  <a:pt x="0" y="0"/>
                </a:moveTo>
                <a:lnTo>
                  <a:pt x="0" y="278892"/>
                </a:lnTo>
                <a:lnTo>
                  <a:pt x="1130808" y="278891"/>
                </a:lnTo>
                <a:lnTo>
                  <a:pt x="1130808" y="0"/>
                </a:lnTo>
                <a:lnTo>
                  <a:pt x="0" y="0"/>
                </a:lnTo>
                <a:close/>
              </a:path>
            </a:pathLst>
          </a:custGeom>
          <a:solidFill>
            <a:srgbClr val="FFCC9A"/>
          </a:solidFill>
        </p:spPr>
        <p:txBody>
          <a:bodyPr wrap="square" lIns="0" tIns="0" rIns="0" bIns="0" rtlCol="0"/>
          <a:lstStyle/>
          <a:p>
            <a:endParaRPr>
              <a:solidFill>
                <a:prstClr val="black"/>
              </a:solidFill>
            </a:endParaRPr>
          </a:p>
        </p:txBody>
      </p:sp>
      <p:sp>
        <p:nvSpPr>
          <p:cNvPr id="38" name="object 38"/>
          <p:cNvSpPr/>
          <p:nvPr/>
        </p:nvSpPr>
        <p:spPr>
          <a:xfrm>
            <a:off x="6102097" y="5294376"/>
            <a:ext cx="1130935" cy="279400"/>
          </a:xfrm>
          <a:custGeom>
            <a:avLst/>
            <a:gdLst/>
            <a:ahLst/>
            <a:cxnLst/>
            <a:rect l="l" t="t" r="r" b="b"/>
            <a:pathLst>
              <a:path w="1130935" h="279400">
                <a:moveTo>
                  <a:pt x="0" y="0"/>
                </a:moveTo>
                <a:lnTo>
                  <a:pt x="0" y="278892"/>
                </a:lnTo>
                <a:lnTo>
                  <a:pt x="1130808" y="278891"/>
                </a:lnTo>
                <a:lnTo>
                  <a:pt x="11308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3569207" y="2214372"/>
            <a:ext cx="553720" cy="0"/>
          </a:xfrm>
          <a:custGeom>
            <a:avLst/>
            <a:gdLst/>
            <a:ahLst/>
            <a:cxnLst/>
            <a:rect l="l" t="t" r="r" b="b"/>
            <a:pathLst>
              <a:path w="553719">
                <a:moveTo>
                  <a:pt x="0" y="0"/>
                </a:moveTo>
                <a:lnTo>
                  <a:pt x="553212" y="0"/>
                </a:lnTo>
              </a:path>
            </a:pathLst>
          </a:custGeom>
          <a:ln w="28956">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3480817" y="2168652"/>
            <a:ext cx="93345" cy="93345"/>
          </a:xfrm>
          <a:custGeom>
            <a:avLst/>
            <a:gdLst/>
            <a:ahLst/>
            <a:cxnLst/>
            <a:rect l="l" t="t" r="r" b="b"/>
            <a:pathLst>
              <a:path w="93344" h="93344">
                <a:moveTo>
                  <a:pt x="92963" y="92964"/>
                </a:moveTo>
                <a:lnTo>
                  <a:pt x="92963" y="0"/>
                </a:lnTo>
                <a:lnTo>
                  <a:pt x="0" y="47243"/>
                </a:lnTo>
                <a:lnTo>
                  <a:pt x="92963" y="92964"/>
                </a:lnTo>
                <a:close/>
              </a:path>
            </a:pathLst>
          </a:custGeom>
          <a:solidFill>
            <a:srgbClr val="000000"/>
          </a:solidFill>
        </p:spPr>
        <p:txBody>
          <a:bodyPr wrap="square" lIns="0" tIns="0" rIns="0" bIns="0" rtlCol="0"/>
          <a:lstStyle/>
          <a:p>
            <a:endParaRPr>
              <a:solidFill>
                <a:prstClr val="black"/>
              </a:solidFill>
            </a:endParaRPr>
          </a:p>
        </p:txBody>
      </p:sp>
      <p:sp>
        <p:nvSpPr>
          <p:cNvPr id="41" name="object 41"/>
          <p:cNvSpPr/>
          <p:nvPr/>
        </p:nvSpPr>
        <p:spPr>
          <a:xfrm>
            <a:off x="4119373" y="2168652"/>
            <a:ext cx="93345" cy="93345"/>
          </a:xfrm>
          <a:custGeom>
            <a:avLst/>
            <a:gdLst/>
            <a:ahLst/>
            <a:cxnLst/>
            <a:rect l="l" t="t" r="r" b="b"/>
            <a:pathLst>
              <a:path w="93344" h="93344">
                <a:moveTo>
                  <a:pt x="92963" y="47243"/>
                </a:moveTo>
                <a:lnTo>
                  <a:pt x="0" y="0"/>
                </a:lnTo>
                <a:lnTo>
                  <a:pt x="0" y="92963"/>
                </a:lnTo>
                <a:lnTo>
                  <a:pt x="92963" y="47243"/>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p:nvPr/>
        </p:nvSpPr>
        <p:spPr>
          <a:xfrm>
            <a:off x="3569207" y="2557272"/>
            <a:ext cx="553720" cy="0"/>
          </a:xfrm>
          <a:custGeom>
            <a:avLst/>
            <a:gdLst/>
            <a:ahLst/>
            <a:cxnLst/>
            <a:rect l="l" t="t" r="r" b="b"/>
            <a:pathLst>
              <a:path w="553719">
                <a:moveTo>
                  <a:pt x="0" y="0"/>
                </a:moveTo>
                <a:lnTo>
                  <a:pt x="553212" y="0"/>
                </a:lnTo>
              </a:path>
            </a:pathLst>
          </a:custGeom>
          <a:ln w="28956">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480817" y="2511552"/>
            <a:ext cx="93345" cy="93345"/>
          </a:xfrm>
          <a:custGeom>
            <a:avLst/>
            <a:gdLst/>
            <a:ahLst/>
            <a:cxnLst/>
            <a:rect l="l" t="t" r="r" b="b"/>
            <a:pathLst>
              <a:path w="93344" h="93344">
                <a:moveTo>
                  <a:pt x="92963" y="92964"/>
                </a:moveTo>
                <a:lnTo>
                  <a:pt x="92963" y="0"/>
                </a:lnTo>
                <a:lnTo>
                  <a:pt x="0" y="45720"/>
                </a:lnTo>
                <a:lnTo>
                  <a:pt x="92963" y="92964"/>
                </a:lnTo>
                <a:close/>
              </a:path>
            </a:pathLst>
          </a:custGeom>
          <a:solidFill>
            <a:srgbClr val="000000"/>
          </a:solidFill>
        </p:spPr>
        <p:txBody>
          <a:bodyPr wrap="square" lIns="0" tIns="0" rIns="0" bIns="0" rtlCol="0"/>
          <a:lstStyle/>
          <a:p>
            <a:endParaRPr>
              <a:solidFill>
                <a:prstClr val="black"/>
              </a:solidFill>
            </a:endParaRPr>
          </a:p>
        </p:txBody>
      </p:sp>
      <p:sp>
        <p:nvSpPr>
          <p:cNvPr id="44" name="object 44"/>
          <p:cNvSpPr/>
          <p:nvPr/>
        </p:nvSpPr>
        <p:spPr>
          <a:xfrm>
            <a:off x="4119373" y="2511552"/>
            <a:ext cx="93345" cy="93345"/>
          </a:xfrm>
          <a:custGeom>
            <a:avLst/>
            <a:gdLst/>
            <a:ahLst/>
            <a:cxnLst/>
            <a:rect l="l" t="t" r="r" b="b"/>
            <a:pathLst>
              <a:path w="93344" h="93344">
                <a:moveTo>
                  <a:pt x="92963" y="45719"/>
                </a:moveTo>
                <a:lnTo>
                  <a:pt x="0" y="0"/>
                </a:lnTo>
                <a:lnTo>
                  <a:pt x="0" y="92963"/>
                </a:lnTo>
                <a:lnTo>
                  <a:pt x="92963" y="45719"/>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3557016" y="4983479"/>
            <a:ext cx="632460" cy="0"/>
          </a:xfrm>
          <a:custGeom>
            <a:avLst/>
            <a:gdLst/>
            <a:ahLst/>
            <a:cxnLst/>
            <a:rect l="l" t="t" r="r" b="b"/>
            <a:pathLst>
              <a:path w="632460">
                <a:moveTo>
                  <a:pt x="0" y="0"/>
                </a:moveTo>
                <a:lnTo>
                  <a:pt x="632459" y="0"/>
                </a:lnTo>
              </a:path>
            </a:pathLst>
          </a:custGeom>
          <a:ln w="28956">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468624" y="4937760"/>
            <a:ext cx="93345" cy="93345"/>
          </a:xfrm>
          <a:custGeom>
            <a:avLst/>
            <a:gdLst/>
            <a:ahLst/>
            <a:cxnLst/>
            <a:rect l="l" t="t" r="r" b="b"/>
            <a:pathLst>
              <a:path w="93344" h="93345">
                <a:moveTo>
                  <a:pt x="92963" y="92963"/>
                </a:moveTo>
                <a:lnTo>
                  <a:pt x="92963" y="0"/>
                </a:lnTo>
                <a:lnTo>
                  <a:pt x="0" y="45719"/>
                </a:lnTo>
                <a:lnTo>
                  <a:pt x="92963" y="92963"/>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4186428" y="4937760"/>
            <a:ext cx="93345" cy="93345"/>
          </a:xfrm>
          <a:custGeom>
            <a:avLst/>
            <a:gdLst/>
            <a:ahLst/>
            <a:cxnLst/>
            <a:rect l="l" t="t" r="r" b="b"/>
            <a:pathLst>
              <a:path w="93344" h="93345">
                <a:moveTo>
                  <a:pt x="92964" y="45719"/>
                </a:moveTo>
                <a:lnTo>
                  <a:pt x="0" y="0"/>
                </a:lnTo>
                <a:lnTo>
                  <a:pt x="0" y="92963"/>
                </a:lnTo>
                <a:lnTo>
                  <a:pt x="92964" y="45719"/>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p:nvPr/>
        </p:nvSpPr>
        <p:spPr>
          <a:xfrm>
            <a:off x="3557016" y="5288279"/>
            <a:ext cx="632460" cy="0"/>
          </a:xfrm>
          <a:custGeom>
            <a:avLst/>
            <a:gdLst/>
            <a:ahLst/>
            <a:cxnLst/>
            <a:rect l="l" t="t" r="r" b="b"/>
            <a:pathLst>
              <a:path w="632460">
                <a:moveTo>
                  <a:pt x="0" y="0"/>
                </a:moveTo>
                <a:lnTo>
                  <a:pt x="632459" y="0"/>
                </a:lnTo>
              </a:path>
            </a:pathLst>
          </a:custGeom>
          <a:ln w="28956">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3468624" y="5242560"/>
            <a:ext cx="93345" cy="93345"/>
          </a:xfrm>
          <a:custGeom>
            <a:avLst/>
            <a:gdLst/>
            <a:ahLst/>
            <a:cxnLst/>
            <a:rect l="l" t="t" r="r" b="b"/>
            <a:pathLst>
              <a:path w="93344" h="93345">
                <a:moveTo>
                  <a:pt x="92963" y="92963"/>
                </a:moveTo>
                <a:lnTo>
                  <a:pt x="92963" y="0"/>
                </a:lnTo>
                <a:lnTo>
                  <a:pt x="0" y="45719"/>
                </a:lnTo>
                <a:lnTo>
                  <a:pt x="92963" y="92963"/>
                </a:lnTo>
                <a:close/>
              </a:path>
            </a:pathLst>
          </a:custGeom>
          <a:solidFill>
            <a:srgbClr val="000000"/>
          </a:solidFill>
        </p:spPr>
        <p:txBody>
          <a:bodyPr wrap="square" lIns="0" tIns="0" rIns="0" bIns="0" rtlCol="0"/>
          <a:lstStyle/>
          <a:p>
            <a:endParaRPr>
              <a:solidFill>
                <a:prstClr val="black"/>
              </a:solidFill>
            </a:endParaRPr>
          </a:p>
        </p:txBody>
      </p:sp>
      <p:sp>
        <p:nvSpPr>
          <p:cNvPr id="50" name="object 50"/>
          <p:cNvSpPr/>
          <p:nvPr/>
        </p:nvSpPr>
        <p:spPr>
          <a:xfrm>
            <a:off x="4186428" y="5242560"/>
            <a:ext cx="93345" cy="93345"/>
          </a:xfrm>
          <a:custGeom>
            <a:avLst/>
            <a:gdLst/>
            <a:ahLst/>
            <a:cxnLst/>
            <a:rect l="l" t="t" r="r" b="b"/>
            <a:pathLst>
              <a:path w="93344" h="93345">
                <a:moveTo>
                  <a:pt x="92964" y="45719"/>
                </a:moveTo>
                <a:lnTo>
                  <a:pt x="0" y="0"/>
                </a:lnTo>
                <a:lnTo>
                  <a:pt x="0" y="92963"/>
                </a:lnTo>
                <a:lnTo>
                  <a:pt x="92964" y="45719"/>
                </a:lnTo>
                <a:close/>
              </a:path>
            </a:pathLst>
          </a:custGeom>
          <a:solidFill>
            <a:srgbClr val="000000"/>
          </a:solidFill>
        </p:spPr>
        <p:txBody>
          <a:bodyPr wrap="square" lIns="0" tIns="0" rIns="0" bIns="0" rtlCol="0"/>
          <a:lstStyle/>
          <a:p>
            <a:endParaRPr>
              <a:solidFill>
                <a:prstClr val="black"/>
              </a:solidFill>
            </a:endParaRPr>
          </a:p>
        </p:txBody>
      </p:sp>
      <p:graphicFrame>
        <p:nvGraphicFramePr>
          <p:cNvPr id="51" name="object 51"/>
          <p:cNvGraphicFramePr>
            <a:graphicFrameLocks noGrp="1"/>
          </p:cNvGraphicFramePr>
          <p:nvPr/>
        </p:nvGraphicFramePr>
        <p:xfrm>
          <a:off x="4296917" y="3565397"/>
          <a:ext cx="3581400" cy="2107690"/>
        </p:xfrm>
        <a:graphic>
          <a:graphicData uri="http://schemas.openxmlformats.org/drawingml/2006/table">
            <a:tbl>
              <a:tblPr firstRow="1" bandRow="1">
                <a:tableStyleId>{2D5ABB26-0587-4C30-8999-92F81FD0307C}</a:tableStyleId>
              </a:tblPr>
              <a:tblGrid>
                <a:gridCol w="3308604">
                  <a:extLst>
                    <a:ext uri="{9D8B030D-6E8A-4147-A177-3AD203B41FA5}">
                      <a16:colId xmlns:a16="http://schemas.microsoft.com/office/drawing/2014/main" val="20000"/>
                    </a:ext>
                  </a:extLst>
                </a:gridCol>
                <a:gridCol w="272796">
                  <a:extLst>
                    <a:ext uri="{9D8B030D-6E8A-4147-A177-3AD203B41FA5}">
                      <a16:colId xmlns:a16="http://schemas.microsoft.com/office/drawing/2014/main" val="20001"/>
                    </a:ext>
                  </a:extLst>
                </a:gridCol>
              </a:tblGrid>
              <a:tr h="437387">
                <a:tc>
                  <a:txBody>
                    <a:bodyPr/>
                    <a:lstStyle/>
                    <a:p>
                      <a:pPr marL="690880">
                        <a:lnSpc>
                          <a:spcPct val="100000"/>
                        </a:lnSpc>
                        <a:spcBef>
                          <a:spcPts val="665"/>
                        </a:spcBef>
                      </a:pPr>
                      <a:r>
                        <a:rPr sz="1800" b="1" spc="-5" dirty="0">
                          <a:latin typeface="Arial"/>
                          <a:cs typeface="Arial"/>
                        </a:rPr>
                        <a:t>Detail Data</a:t>
                      </a:r>
                      <a:r>
                        <a:rPr sz="1800" b="1" spc="-60" dirty="0">
                          <a:latin typeface="Arial"/>
                          <a:cs typeface="Arial"/>
                        </a:rPr>
                        <a:t> </a:t>
                      </a:r>
                      <a:r>
                        <a:rPr sz="1800" b="1" spc="-5" dirty="0">
                          <a:latin typeface="Arial"/>
                          <a:cs typeface="Arial"/>
                        </a:rPr>
                        <a:t>Block</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6">
                      <a:solidFill>
                        <a:srgbClr val="000000"/>
                      </a:solidFill>
                      <a:prstDash val="solid"/>
                    </a:lnB>
                    <a:solidFill>
                      <a:srgbClr val="9ACC9A"/>
                    </a:solidFill>
                  </a:tcPr>
                </a:tc>
                <a:tc rowSpan="3">
                  <a:txBody>
                    <a:bodyPr/>
                    <a:lstStyle/>
                    <a:p>
                      <a:endParaRPr sz="1800">
                        <a:latin typeface="Arial"/>
                        <a:cs typeface="Arial"/>
                      </a:endParaRPr>
                    </a:p>
                  </a:txBody>
                  <a:tcPr marL="0" marR="0" marT="0" marB="0">
                    <a:lnL w="28956">
                      <a:solidFill>
                        <a:srgbClr val="000000"/>
                      </a:solidFill>
                      <a:prstDash val="solid"/>
                    </a:lnL>
                    <a:lnB w="28955">
                      <a:solidFill>
                        <a:srgbClr val="000000"/>
                      </a:solidFill>
                      <a:prstDash val="solid"/>
                    </a:lnB>
                  </a:tcPr>
                </a:tc>
                <a:extLst>
                  <a:ext uri="{0D108BD9-81ED-4DB2-BD59-A6C34878D82A}">
                    <a16:rowId xmlns:a16="http://schemas.microsoft.com/office/drawing/2014/main" val="10000"/>
                  </a:ext>
                </a:extLst>
              </a:tr>
              <a:tr h="673608">
                <a:tc>
                  <a:txBody>
                    <a:bodyPr/>
                    <a:lstStyle/>
                    <a:p>
                      <a:pPr marL="283845">
                        <a:lnSpc>
                          <a:spcPts val="2080"/>
                        </a:lnSpc>
                        <a:tabLst>
                          <a:tab pos="1160145" algn="l"/>
                          <a:tab pos="2265045" algn="l"/>
                        </a:tabLst>
                      </a:pPr>
                      <a:r>
                        <a:rPr sz="1800" b="1" dirty="0">
                          <a:latin typeface="Arial"/>
                          <a:cs typeface="Arial"/>
                        </a:rPr>
                        <a:t>X	Y	Z</a:t>
                      </a:r>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6">
                      <a:solidFill>
                        <a:srgbClr val="000000"/>
                      </a:solidFill>
                      <a:prstDash val="solid"/>
                    </a:lnB>
                    <a:solidFill>
                      <a:srgbClr val="9ACC9A"/>
                    </a:solidFill>
                  </a:tcPr>
                </a:tc>
                <a:tc vMerge="1">
                  <a:txBody>
                    <a:bodyPr/>
                    <a:lstStyle/>
                    <a:p>
                      <a:endParaRPr/>
                    </a:p>
                  </a:txBody>
                  <a:tcPr marL="0" marR="0" marT="0" marB="0">
                    <a:lnL w="28956">
                      <a:solidFill>
                        <a:srgbClr val="000000"/>
                      </a:solidFill>
                      <a:prstDash val="solid"/>
                    </a:lnL>
                    <a:lnB w="28955">
                      <a:solidFill>
                        <a:srgbClr val="000000"/>
                      </a:solidFill>
                      <a:prstDash val="solid"/>
                    </a:lnB>
                  </a:tcPr>
                </a:tc>
                <a:extLst>
                  <a:ext uri="{0D108BD9-81ED-4DB2-BD59-A6C34878D82A}">
                    <a16:rowId xmlns:a16="http://schemas.microsoft.com/office/drawing/2014/main" val="10001"/>
                  </a:ext>
                </a:extLst>
              </a:tr>
              <a:tr h="507491">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6">
                      <a:solidFill>
                        <a:srgbClr val="000000"/>
                      </a:solidFill>
                      <a:prstDash val="solid"/>
                    </a:lnB>
                    <a:solidFill>
                      <a:srgbClr val="9ACC9A"/>
                    </a:solidFill>
                  </a:tcPr>
                </a:tc>
                <a:tc vMerge="1">
                  <a:txBody>
                    <a:bodyPr/>
                    <a:lstStyle/>
                    <a:p>
                      <a:endParaRPr/>
                    </a:p>
                  </a:txBody>
                  <a:tcPr marL="0" marR="0" marT="0" marB="0">
                    <a:lnL w="28956">
                      <a:solidFill>
                        <a:srgbClr val="000000"/>
                      </a:solidFill>
                      <a:prstDash val="solid"/>
                    </a:lnL>
                    <a:lnB w="28955">
                      <a:solidFill>
                        <a:srgbClr val="000000"/>
                      </a:solidFill>
                      <a:prstDash val="solid"/>
                    </a:lnB>
                  </a:tcPr>
                </a:tc>
                <a:extLst>
                  <a:ext uri="{0D108BD9-81ED-4DB2-BD59-A6C34878D82A}">
                    <a16:rowId xmlns:a16="http://schemas.microsoft.com/office/drawing/2014/main" val="10002"/>
                  </a:ext>
                </a:extLst>
              </a:tr>
              <a:tr h="489204">
                <a:tc>
                  <a:txBody>
                    <a:bodyPr/>
                    <a:lstStyle/>
                    <a:p>
                      <a:endParaRPr sz="1800">
                        <a:latin typeface="Arial"/>
                        <a:cs typeface="Arial"/>
                      </a:endParaRPr>
                    </a:p>
                  </a:txBody>
                  <a:tcPr marL="0" marR="0" marT="0" marB="0">
                    <a:lnL w="28956">
                      <a:solidFill>
                        <a:srgbClr val="000000"/>
                      </a:solidFill>
                      <a:prstDash val="solid"/>
                    </a:lnL>
                    <a:lnR w="28956">
                      <a:solidFill>
                        <a:srgbClr val="000000"/>
                      </a:solidFill>
                      <a:prstDash val="solid"/>
                    </a:lnR>
                    <a:lnT w="28956">
                      <a:solidFill>
                        <a:srgbClr val="000000"/>
                      </a:solidFill>
                      <a:prstDash val="solid"/>
                    </a:lnT>
                    <a:lnB w="28956">
                      <a:solidFill>
                        <a:srgbClr val="000000"/>
                      </a:solidFill>
                      <a:prstDash val="solid"/>
                    </a:lnB>
                    <a:solidFill>
                      <a:srgbClr val="9ACC9A"/>
                    </a:solidFill>
                  </a:tcPr>
                </a:tc>
                <a:tc>
                  <a:txBody>
                    <a:bodyPr/>
                    <a:lstStyle/>
                    <a:p>
                      <a:endParaRPr sz="1800">
                        <a:latin typeface="Arial"/>
                        <a:cs typeface="Arial"/>
                      </a:endParaRPr>
                    </a:p>
                  </a:txBody>
                  <a:tcPr marL="0" marR="0" marT="0" marB="0">
                    <a:lnL w="28956">
                      <a:solidFill>
                        <a:srgbClr val="000000"/>
                      </a:solidFill>
                      <a:prstDash val="solid"/>
                    </a:lnL>
                    <a:lnR w="28955">
                      <a:solidFill>
                        <a:srgbClr val="000000"/>
                      </a:solidFill>
                      <a:prstDash val="solid"/>
                    </a:lnR>
                    <a:lnT w="28955">
                      <a:solidFill>
                        <a:srgbClr val="000000"/>
                      </a:solidFill>
                      <a:prstDash val="solid"/>
                    </a:lnT>
                    <a:lnB w="28956">
                      <a:solidFill>
                        <a:srgbClr val="000000"/>
                      </a:solidFill>
                      <a:prstDash val="solid"/>
                    </a:lnB>
                  </a:tcPr>
                </a:tc>
                <a:extLst>
                  <a:ext uri="{0D108BD9-81ED-4DB2-BD59-A6C34878D82A}">
                    <a16:rowId xmlns:a16="http://schemas.microsoft.com/office/drawing/2014/main" val="10003"/>
                  </a:ext>
                </a:extLst>
              </a:tr>
            </a:tbl>
          </a:graphicData>
        </a:graphic>
      </p:graphicFrame>
      <p:sp>
        <p:nvSpPr>
          <p:cNvPr id="52" name="object 52"/>
          <p:cNvSpPr/>
          <p:nvPr/>
        </p:nvSpPr>
        <p:spPr>
          <a:xfrm>
            <a:off x="7738872" y="2112264"/>
            <a:ext cx="1091565" cy="0"/>
          </a:xfrm>
          <a:custGeom>
            <a:avLst/>
            <a:gdLst/>
            <a:ahLst/>
            <a:cxnLst/>
            <a:rect l="l" t="t" r="r" b="b"/>
            <a:pathLst>
              <a:path w="1091565">
                <a:moveTo>
                  <a:pt x="0" y="0"/>
                </a:moveTo>
                <a:lnTo>
                  <a:pt x="1091183" y="0"/>
                </a:lnTo>
              </a:path>
            </a:pathLst>
          </a:custGeom>
          <a:ln w="28956">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7650480" y="2066545"/>
            <a:ext cx="93345" cy="93345"/>
          </a:xfrm>
          <a:custGeom>
            <a:avLst/>
            <a:gdLst/>
            <a:ahLst/>
            <a:cxnLst/>
            <a:rect l="l" t="t" r="r" b="b"/>
            <a:pathLst>
              <a:path w="93345" h="93344">
                <a:moveTo>
                  <a:pt x="92964" y="92963"/>
                </a:moveTo>
                <a:lnTo>
                  <a:pt x="92964" y="0"/>
                </a:lnTo>
                <a:lnTo>
                  <a:pt x="0" y="45719"/>
                </a:lnTo>
                <a:lnTo>
                  <a:pt x="92964" y="92963"/>
                </a:lnTo>
                <a:close/>
              </a:path>
            </a:pathLst>
          </a:custGeom>
          <a:solidFill>
            <a:srgbClr val="000000"/>
          </a:solidFill>
        </p:spPr>
        <p:txBody>
          <a:bodyPr wrap="square" lIns="0" tIns="0" rIns="0" bIns="0" rtlCol="0"/>
          <a:lstStyle/>
          <a:p>
            <a:endParaRPr>
              <a:solidFill>
                <a:prstClr val="black"/>
              </a:solidFill>
            </a:endParaRPr>
          </a:p>
        </p:txBody>
      </p:sp>
      <p:sp>
        <p:nvSpPr>
          <p:cNvPr id="54" name="object 54"/>
          <p:cNvSpPr txBox="1"/>
          <p:nvPr/>
        </p:nvSpPr>
        <p:spPr>
          <a:xfrm>
            <a:off x="2709164" y="2883409"/>
            <a:ext cx="624205" cy="285115"/>
          </a:xfrm>
          <a:prstGeom prst="rect">
            <a:avLst/>
          </a:prstGeom>
        </p:spPr>
        <p:txBody>
          <a:bodyPr vert="horz" wrap="square" lIns="0" tIns="0" rIns="0" bIns="0" rtlCol="0">
            <a:spAutoFit/>
          </a:bodyPr>
          <a:lstStyle/>
          <a:p>
            <a:pPr marL="12700"/>
            <a:r>
              <a:rPr b="1" dirty="0">
                <a:solidFill>
                  <a:prstClr val="black"/>
                </a:solidFill>
                <a:latin typeface="Arial"/>
                <a:cs typeface="Arial"/>
              </a:rPr>
              <a:t>T</a:t>
            </a:r>
            <a:r>
              <a:rPr b="1" spc="-10" dirty="0">
                <a:solidFill>
                  <a:prstClr val="black"/>
                </a:solidFill>
                <a:latin typeface="Arial"/>
                <a:cs typeface="Arial"/>
              </a:rPr>
              <a:t>a</a:t>
            </a:r>
            <a:r>
              <a:rPr b="1" dirty="0">
                <a:solidFill>
                  <a:prstClr val="black"/>
                </a:solidFill>
                <a:latin typeface="Arial"/>
                <a:cs typeface="Arial"/>
              </a:rPr>
              <a:t>ble</a:t>
            </a:r>
            <a:endParaRPr>
              <a:solidFill>
                <a:prstClr val="black"/>
              </a:solidFill>
              <a:latin typeface="Arial"/>
              <a:cs typeface="Arial"/>
            </a:endParaRPr>
          </a:p>
        </p:txBody>
      </p:sp>
      <p:sp>
        <p:nvSpPr>
          <p:cNvPr id="55" name="object 55"/>
          <p:cNvSpPr/>
          <p:nvPr/>
        </p:nvSpPr>
        <p:spPr>
          <a:xfrm>
            <a:off x="9118092" y="3320796"/>
            <a:ext cx="407034" cy="407034"/>
          </a:xfrm>
          <a:custGeom>
            <a:avLst/>
            <a:gdLst/>
            <a:ahLst/>
            <a:cxnLst/>
            <a:rect l="l" t="t" r="r" b="b"/>
            <a:pathLst>
              <a:path w="407034" h="407035">
                <a:moveTo>
                  <a:pt x="406907" y="202691"/>
                </a:moveTo>
                <a:lnTo>
                  <a:pt x="401514" y="155954"/>
                </a:lnTo>
                <a:lnTo>
                  <a:pt x="386149" y="113189"/>
                </a:lnTo>
                <a:lnTo>
                  <a:pt x="362041" y="75569"/>
                </a:lnTo>
                <a:lnTo>
                  <a:pt x="330414" y="44267"/>
                </a:lnTo>
                <a:lnTo>
                  <a:pt x="292496" y="20456"/>
                </a:lnTo>
                <a:lnTo>
                  <a:pt x="249513" y="5309"/>
                </a:lnTo>
                <a:lnTo>
                  <a:pt x="202691"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1" y="406907"/>
                </a:lnTo>
                <a:lnTo>
                  <a:pt x="249513" y="401514"/>
                </a:lnTo>
                <a:lnTo>
                  <a:pt x="292496" y="386149"/>
                </a:lnTo>
                <a:lnTo>
                  <a:pt x="330414" y="362041"/>
                </a:lnTo>
                <a:lnTo>
                  <a:pt x="362041" y="330414"/>
                </a:lnTo>
                <a:lnTo>
                  <a:pt x="386149" y="292496"/>
                </a:lnTo>
                <a:lnTo>
                  <a:pt x="401514" y="249513"/>
                </a:lnTo>
                <a:lnTo>
                  <a:pt x="406907" y="202691"/>
                </a:lnTo>
                <a:close/>
              </a:path>
            </a:pathLst>
          </a:custGeom>
          <a:solidFill>
            <a:srgbClr val="CCCCFF"/>
          </a:solidFill>
        </p:spPr>
        <p:txBody>
          <a:bodyPr wrap="square" lIns="0" tIns="0" rIns="0" bIns="0" rtlCol="0"/>
          <a:lstStyle/>
          <a:p>
            <a:endParaRPr>
              <a:solidFill>
                <a:prstClr val="black"/>
              </a:solidFill>
            </a:endParaRPr>
          </a:p>
        </p:txBody>
      </p:sp>
      <p:sp>
        <p:nvSpPr>
          <p:cNvPr id="56" name="object 56"/>
          <p:cNvSpPr/>
          <p:nvPr/>
        </p:nvSpPr>
        <p:spPr>
          <a:xfrm>
            <a:off x="9118092" y="3320796"/>
            <a:ext cx="407034" cy="407034"/>
          </a:xfrm>
          <a:custGeom>
            <a:avLst/>
            <a:gdLst/>
            <a:ahLst/>
            <a:cxnLst/>
            <a:rect l="l" t="t" r="r" b="b"/>
            <a:pathLst>
              <a:path w="407034" h="407035">
                <a:moveTo>
                  <a:pt x="406907" y="202691"/>
                </a:moveTo>
                <a:lnTo>
                  <a:pt x="401514" y="155954"/>
                </a:lnTo>
                <a:lnTo>
                  <a:pt x="386149" y="113189"/>
                </a:lnTo>
                <a:lnTo>
                  <a:pt x="362041" y="75569"/>
                </a:lnTo>
                <a:lnTo>
                  <a:pt x="330414" y="44267"/>
                </a:lnTo>
                <a:lnTo>
                  <a:pt x="292496" y="20456"/>
                </a:lnTo>
                <a:lnTo>
                  <a:pt x="249513" y="5309"/>
                </a:lnTo>
                <a:lnTo>
                  <a:pt x="202691"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1" y="406907"/>
                </a:lnTo>
                <a:lnTo>
                  <a:pt x="249513" y="401514"/>
                </a:lnTo>
                <a:lnTo>
                  <a:pt x="292496" y="386149"/>
                </a:lnTo>
                <a:lnTo>
                  <a:pt x="330414" y="362041"/>
                </a:lnTo>
                <a:lnTo>
                  <a:pt x="362041" y="330414"/>
                </a:lnTo>
                <a:lnTo>
                  <a:pt x="386149" y="292496"/>
                </a:lnTo>
                <a:lnTo>
                  <a:pt x="401514" y="249513"/>
                </a:lnTo>
                <a:lnTo>
                  <a:pt x="406907" y="202691"/>
                </a:lnTo>
                <a:close/>
              </a:path>
            </a:pathLst>
          </a:custGeom>
          <a:ln w="28956">
            <a:solidFill>
              <a:srgbClr val="000000"/>
            </a:solidFill>
          </a:ln>
        </p:spPr>
        <p:txBody>
          <a:bodyPr wrap="square" lIns="0" tIns="0" rIns="0" bIns="0" rtlCol="0"/>
          <a:lstStyle/>
          <a:p>
            <a:endParaRPr>
              <a:solidFill>
                <a:prstClr val="black"/>
              </a:solidFill>
            </a:endParaRPr>
          </a:p>
        </p:txBody>
      </p:sp>
      <p:sp>
        <p:nvSpPr>
          <p:cNvPr id="57" name="object 57"/>
          <p:cNvSpPr/>
          <p:nvPr/>
        </p:nvSpPr>
        <p:spPr>
          <a:xfrm>
            <a:off x="7918703" y="2822448"/>
            <a:ext cx="407034" cy="407034"/>
          </a:xfrm>
          <a:custGeom>
            <a:avLst/>
            <a:gdLst/>
            <a:ahLst/>
            <a:cxnLst/>
            <a:rect l="l" t="t" r="r" b="b"/>
            <a:pathLst>
              <a:path w="407034" h="407035">
                <a:moveTo>
                  <a:pt x="406907" y="202691"/>
                </a:moveTo>
                <a:lnTo>
                  <a:pt x="401514" y="155954"/>
                </a:lnTo>
                <a:lnTo>
                  <a:pt x="386149" y="113189"/>
                </a:lnTo>
                <a:lnTo>
                  <a:pt x="362041" y="75569"/>
                </a:lnTo>
                <a:lnTo>
                  <a:pt x="330414" y="44267"/>
                </a:lnTo>
                <a:lnTo>
                  <a:pt x="292496" y="20456"/>
                </a:lnTo>
                <a:lnTo>
                  <a:pt x="249513"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7"/>
                </a:lnTo>
                <a:lnTo>
                  <a:pt x="249513" y="401514"/>
                </a:lnTo>
                <a:lnTo>
                  <a:pt x="292496" y="386149"/>
                </a:lnTo>
                <a:lnTo>
                  <a:pt x="330414" y="362041"/>
                </a:lnTo>
                <a:lnTo>
                  <a:pt x="362041" y="330414"/>
                </a:lnTo>
                <a:lnTo>
                  <a:pt x="386149" y="292496"/>
                </a:lnTo>
                <a:lnTo>
                  <a:pt x="401514" y="249513"/>
                </a:lnTo>
                <a:lnTo>
                  <a:pt x="406907" y="202691"/>
                </a:lnTo>
                <a:close/>
              </a:path>
            </a:pathLst>
          </a:custGeom>
          <a:solidFill>
            <a:srgbClr val="CCCCFF"/>
          </a:solidFill>
        </p:spPr>
        <p:txBody>
          <a:bodyPr wrap="square" lIns="0" tIns="0" rIns="0" bIns="0" rtlCol="0"/>
          <a:lstStyle/>
          <a:p>
            <a:endParaRPr>
              <a:solidFill>
                <a:prstClr val="black"/>
              </a:solidFill>
            </a:endParaRPr>
          </a:p>
        </p:txBody>
      </p:sp>
      <p:sp>
        <p:nvSpPr>
          <p:cNvPr id="58" name="object 58"/>
          <p:cNvSpPr/>
          <p:nvPr/>
        </p:nvSpPr>
        <p:spPr>
          <a:xfrm>
            <a:off x="7918703" y="2822448"/>
            <a:ext cx="407034" cy="407034"/>
          </a:xfrm>
          <a:custGeom>
            <a:avLst/>
            <a:gdLst/>
            <a:ahLst/>
            <a:cxnLst/>
            <a:rect l="l" t="t" r="r" b="b"/>
            <a:pathLst>
              <a:path w="407034" h="407035">
                <a:moveTo>
                  <a:pt x="406907" y="202691"/>
                </a:moveTo>
                <a:lnTo>
                  <a:pt x="401514" y="155954"/>
                </a:lnTo>
                <a:lnTo>
                  <a:pt x="386149" y="113189"/>
                </a:lnTo>
                <a:lnTo>
                  <a:pt x="362041" y="75569"/>
                </a:lnTo>
                <a:lnTo>
                  <a:pt x="330414" y="44267"/>
                </a:lnTo>
                <a:lnTo>
                  <a:pt x="292496" y="20456"/>
                </a:lnTo>
                <a:lnTo>
                  <a:pt x="249513"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7"/>
                </a:lnTo>
                <a:lnTo>
                  <a:pt x="249513" y="401514"/>
                </a:lnTo>
                <a:lnTo>
                  <a:pt x="292496" y="386149"/>
                </a:lnTo>
                <a:lnTo>
                  <a:pt x="330414" y="362041"/>
                </a:lnTo>
                <a:lnTo>
                  <a:pt x="362041" y="330414"/>
                </a:lnTo>
                <a:lnTo>
                  <a:pt x="386149" y="292496"/>
                </a:lnTo>
                <a:lnTo>
                  <a:pt x="401514" y="249513"/>
                </a:lnTo>
                <a:lnTo>
                  <a:pt x="406907" y="202691"/>
                </a:lnTo>
                <a:close/>
              </a:path>
            </a:pathLst>
          </a:custGeom>
          <a:ln w="28956">
            <a:solidFill>
              <a:srgbClr val="000000"/>
            </a:solidFill>
          </a:ln>
        </p:spPr>
        <p:txBody>
          <a:bodyPr wrap="square" lIns="0" tIns="0" rIns="0" bIns="0" rtlCol="0"/>
          <a:lstStyle/>
          <a:p>
            <a:endParaRPr>
              <a:solidFill>
                <a:prstClr val="black"/>
              </a:solidFill>
            </a:endParaRPr>
          </a:p>
        </p:txBody>
      </p:sp>
      <p:sp>
        <p:nvSpPr>
          <p:cNvPr id="59" name="object 59"/>
          <p:cNvSpPr txBox="1"/>
          <p:nvPr/>
        </p:nvSpPr>
        <p:spPr>
          <a:xfrm>
            <a:off x="8046212" y="2883409"/>
            <a:ext cx="153035" cy="285115"/>
          </a:xfrm>
          <a:prstGeom prst="rect">
            <a:avLst/>
          </a:prstGeom>
        </p:spPr>
        <p:txBody>
          <a:bodyPr vert="horz" wrap="square" lIns="0" tIns="0" rIns="0" bIns="0" rtlCol="0">
            <a:spAutoFit/>
          </a:bodyPr>
          <a:lstStyle/>
          <a:p>
            <a:pPr marL="12700"/>
            <a:r>
              <a:rPr b="1" dirty="0">
                <a:solidFill>
                  <a:prstClr val="black"/>
                </a:solidFill>
                <a:latin typeface="Arial"/>
                <a:cs typeface="Arial"/>
              </a:rPr>
              <a:t>3</a:t>
            </a:r>
            <a:endParaRPr>
              <a:solidFill>
                <a:prstClr val="black"/>
              </a:solidFill>
              <a:latin typeface="Arial"/>
              <a:cs typeface="Arial"/>
            </a:endParaRPr>
          </a:p>
        </p:txBody>
      </p:sp>
      <p:sp>
        <p:nvSpPr>
          <p:cNvPr id="60" name="object 60"/>
          <p:cNvSpPr/>
          <p:nvPr/>
        </p:nvSpPr>
        <p:spPr>
          <a:xfrm>
            <a:off x="8634984" y="5256276"/>
            <a:ext cx="405765" cy="407034"/>
          </a:xfrm>
          <a:custGeom>
            <a:avLst/>
            <a:gdLst/>
            <a:ahLst/>
            <a:cxnLst/>
            <a:rect l="l" t="t" r="r" b="b"/>
            <a:pathLst>
              <a:path w="405765" h="407035">
                <a:moveTo>
                  <a:pt x="405384" y="202691"/>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8"/>
                </a:lnTo>
                <a:lnTo>
                  <a:pt x="248949" y="401514"/>
                </a:lnTo>
                <a:lnTo>
                  <a:pt x="291528" y="386149"/>
                </a:lnTo>
                <a:lnTo>
                  <a:pt x="329175" y="362041"/>
                </a:lnTo>
                <a:lnTo>
                  <a:pt x="360637" y="330414"/>
                </a:lnTo>
                <a:lnTo>
                  <a:pt x="384661" y="292496"/>
                </a:lnTo>
                <a:lnTo>
                  <a:pt x="399994" y="249513"/>
                </a:lnTo>
                <a:lnTo>
                  <a:pt x="405384" y="202691"/>
                </a:lnTo>
                <a:close/>
              </a:path>
            </a:pathLst>
          </a:custGeom>
          <a:solidFill>
            <a:srgbClr val="CCCCFF"/>
          </a:solidFill>
        </p:spPr>
        <p:txBody>
          <a:bodyPr wrap="square" lIns="0" tIns="0" rIns="0" bIns="0" rtlCol="0"/>
          <a:lstStyle/>
          <a:p>
            <a:endParaRPr>
              <a:solidFill>
                <a:prstClr val="black"/>
              </a:solidFill>
            </a:endParaRPr>
          </a:p>
        </p:txBody>
      </p:sp>
      <p:sp>
        <p:nvSpPr>
          <p:cNvPr id="61" name="object 61"/>
          <p:cNvSpPr/>
          <p:nvPr/>
        </p:nvSpPr>
        <p:spPr>
          <a:xfrm>
            <a:off x="8634984" y="5256276"/>
            <a:ext cx="405765" cy="407034"/>
          </a:xfrm>
          <a:custGeom>
            <a:avLst/>
            <a:gdLst/>
            <a:ahLst/>
            <a:cxnLst/>
            <a:rect l="l" t="t" r="r" b="b"/>
            <a:pathLst>
              <a:path w="405765" h="407035">
                <a:moveTo>
                  <a:pt x="405384" y="202691"/>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8"/>
                </a:lnTo>
                <a:lnTo>
                  <a:pt x="248949" y="401514"/>
                </a:lnTo>
                <a:lnTo>
                  <a:pt x="291528" y="386149"/>
                </a:lnTo>
                <a:lnTo>
                  <a:pt x="329175" y="362041"/>
                </a:lnTo>
                <a:lnTo>
                  <a:pt x="360637" y="330414"/>
                </a:lnTo>
                <a:lnTo>
                  <a:pt x="384661" y="292496"/>
                </a:lnTo>
                <a:lnTo>
                  <a:pt x="399994" y="249513"/>
                </a:lnTo>
                <a:lnTo>
                  <a:pt x="405384" y="202691"/>
                </a:lnTo>
                <a:close/>
              </a:path>
            </a:pathLst>
          </a:custGeom>
          <a:ln w="28956">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2709164" y="5317236"/>
            <a:ext cx="6204585" cy="964565"/>
          </a:xfrm>
          <a:prstGeom prst="rect">
            <a:avLst/>
          </a:prstGeom>
        </p:spPr>
        <p:txBody>
          <a:bodyPr vert="horz" wrap="square" lIns="0" tIns="0" rIns="0" bIns="0" rtlCol="0">
            <a:spAutoFit/>
          </a:bodyPr>
          <a:lstStyle/>
          <a:p>
            <a:pPr marR="5080" algn="r"/>
            <a:r>
              <a:rPr b="1" dirty="0">
                <a:solidFill>
                  <a:prstClr val="black"/>
                </a:solidFill>
                <a:latin typeface="Arial"/>
                <a:cs typeface="Arial"/>
              </a:rPr>
              <a:t>6</a:t>
            </a:r>
            <a:endParaRPr>
              <a:solidFill>
                <a:prstClr val="black"/>
              </a:solidFill>
              <a:latin typeface="Arial"/>
              <a:cs typeface="Arial"/>
            </a:endParaRPr>
          </a:p>
          <a:p>
            <a:endParaRPr>
              <a:solidFill>
                <a:prstClr val="black"/>
              </a:solidFill>
              <a:latin typeface="Times New Roman"/>
              <a:cs typeface="Times New Roman"/>
            </a:endParaRPr>
          </a:p>
          <a:p>
            <a:pPr marL="12700">
              <a:spcBef>
                <a:spcPts val="1120"/>
              </a:spcBef>
            </a:pPr>
            <a:r>
              <a:rPr b="1" spc="-5" dirty="0">
                <a:solidFill>
                  <a:prstClr val="black"/>
                </a:solidFill>
                <a:latin typeface="Arial"/>
                <a:cs typeface="Arial"/>
              </a:rPr>
              <a:t>Table</a:t>
            </a:r>
            <a:endParaRPr>
              <a:solidFill>
                <a:prstClr val="black"/>
              </a:solidFill>
              <a:latin typeface="Arial"/>
              <a:cs typeface="Arial"/>
            </a:endParaRPr>
          </a:p>
        </p:txBody>
      </p:sp>
      <p:sp>
        <p:nvSpPr>
          <p:cNvPr id="63" name="object 63"/>
          <p:cNvSpPr/>
          <p:nvPr/>
        </p:nvSpPr>
        <p:spPr>
          <a:xfrm>
            <a:off x="8633460" y="1926336"/>
            <a:ext cx="405765" cy="405765"/>
          </a:xfrm>
          <a:custGeom>
            <a:avLst/>
            <a:gdLst/>
            <a:ahLst/>
            <a:cxnLst/>
            <a:rect l="l" t="t" r="r" b="b"/>
            <a:pathLst>
              <a:path w="405765" h="405764">
                <a:moveTo>
                  <a:pt x="405384" y="202692"/>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2"/>
                </a:lnTo>
                <a:lnTo>
                  <a:pt x="5309" y="248949"/>
                </a:lnTo>
                <a:lnTo>
                  <a:pt x="20456" y="291528"/>
                </a:lnTo>
                <a:lnTo>
                  <a:pt x="44267" y="329175"/>
                </a:lnTo>
                <a:lnTo>
                  <a:pt x="75569" y="360637"/>
                </a:lnTo>
                <a:lnTo>
                  <a:pt x="113189" y="384661"/>
                </a:lnTo>
                <a:lnTo>
                  <a:pt x="155954" y="399994"/>
                </a:lnTo>
                <a:lnTo>
                  <a:pt x="202692" y="405384"/>
                </a:lnTo>
                <a:lnTo>
                  <a:pt x="248949" y="399994"/>
                </a:lnTo>
                <a:lnTo>
                  <a:pt x="291528" y="384661"/>
                </a:lnTo>
                <a:lnTo>
                  <a:pt x="329175" y="360637"/>
                </a:lnTo>
                <a:lnTo>
                  <a:pt x="360637" y="329175"/>
                </a:lnTo>
                <a:lnTo>
                  <a:pt x="384661" y="291528"/>
                </a:lnTo>
                <a:lnTo>
                  <a:pt x="399994" y="248949"/>
                </a:lnTo>
                <a:lnTo>
                  <a:pt x="405384" y="202692"/>
                </a:lnTo>
                <a:close/>
              </a:path>
            </a:pathLst>
          </a:custGeom>
          <a:solidFill>
            <a:srgbClr val="CCCCFF"/>
          </a:solidFill>
        </p:spPr>
        <p:txBody>
          <a:bodyPr wrap="square" lIns="0" tIns="0" rIns="0" bIns="0" rtlCol="0"/>
          <a:lstStyle/>
          <a:p>
            <a:endParaRPr>
              <a:solidFill>
                <a:prstClr val="black"/>
              </a:solidFill>
            </a:endParaRPr>
          </a:p>
        </p:txBody>
      </p:sp>
      <p:sp>
        <p:nvSpPr>
          <p:cNvPr id="64" name="object 64"/>
          <p:cNvSpPr/>
          <p:nvPr/>
        </p:nvSpPr>
        <p:spPr>
          <a:xfrm>
            <a:off x="8633460" y="1926336"/>
            <a:ext cx="405765" cy="405765"/>
          </a:xfrm>
          <a:custGeom>
            <a:avLst/>
            <a:gdLst/>
            <a:ahLst/>
            <a:cxnLst/>
            <a:rect l="l" t="t" r="r" b="b"/>
            <a:pathLst>
              <a:path w="405765" h="405764">
                <a:moveTo>
                  <a:pt x="405384" y="202692"/>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2"/>
                </a:lnTo>
                <a:lnTo>
                  <a:pt x="5309" y="248949"/>
                </a:lnTo>
                <a:lnTo>
                  <a:pt x="20456" y="291528"/>
                </a:lnTo>
                <a:lnTo>
                  <a:pt x="44267" y="329175"/>
                </a:lnTo>
                <a:lnTo>
                  <a:pt x="75569" y="360637"/>
                </a:lnTo>
                <a:lnTo>
                  <a:pt x="113189" y="384661"/>
                </a:lnTo>
                <a:lnTo>
                  <a:pt x="155954" y="399994"/>
                </a:lnTo>
                <a:lnTo>
                  <a:pt x="202692" y="405384"/>
                </a:lnTo>
                <a:lnTo>
                  <a:pt x="248949" y="399994"/>
                </a:lnTo>
                <a:lnTo>
                  <a:pt x="291528" y="384661"/>
                </a:lnTo>
                <a:lnTo>
                  <a:pt x="329175" y="360637"/>
                </a:lnTo>
                <a:lnTo>
                  <a:pt x="360637" y="329175"/>
                </a:lnTo>
                <a:lnTo>
                  <a:pt x="384661" y="291528"/>
                </a:lnTo>
                <a:lnTo>
                  <a:pt x="399994" y="248949"/>
                </a:lnTo>
                <a:lnTo>
                  <a:pt x="405384" y="202692"/>
                </a:lnTo>
                <a:close/>
              </a:path>
            </a:pathLst>
          </a:custGeom>
          <a:ln w="28956">
            <a:solidFill>
              <a:srgbClr val="000000"/>
            </a:solidFill>
          </a:ln>
        </p:spPr>
        <p:txBody>
          <a:bodyPr wrap="square" lIns="0" tIns="0" rIns="0" bIns="0" rtlCol="0"/>
          <a:lstStyle/>
          <a:p>
            <a:endParaRPr>
              <a:solidFill>
                <a:prstClr val="black"/>
              </a:solidFill>
            </a:endParaRPr>
          </a:p>
        </p:txBody>
      </p:sp>
      <p:sp>
        <p:nvSpPr>
          <p:cNvPr id="65" name="object 65"/>
          <p:cNvSpPr txBox="1"/>
          <p:nvPr/>
        </p:nvSpPr>
        <p:spPr>
          <a:xfrm>
            <a:off x="8759444" y="1987297"/>
            <a:ext cx="153035" cy="285115"/>
          </a:xfrm>
          <a:prstGeom prst="rect">
            <a:avLst/>
          </a:prstGeom>
        </p:spPr>
        <p:txBody>
          <a:bodyPr vert="horz" wrap="square" lIns="0" tIns="0" rIns="0" bIns="0" rtlCol="0">
            <a:spAutoFit/>
          </a:bodyPr>
          <a:lstStyle/>
          <a:p>
            <a:pPr marL="12700"/>
            <a:r>
              <a:rPr b="1" dirty="0">
                <a:solidFill>
                  <a:prstClr val="black"/>
                </a:solidFill>
                <a:latin typeface="Arial"/>
                <a:cs typeface="Arial"/>
              </a:rPr>
              <a:t>2</a:t>
            </a:r>
            <a:endParaRPr>
              <a:solidFill>
                <a:prstClr val="black"/>
              </a:solidFill>
              <a:latin typeface="Arial"/>
              <a:cs typeface="Arial"/>
            </a:endParaRPr>
          </a:p>
        </p:txBody>
      </p:sp>
      <p:sp>
        <p:nvSpPr>
          <p:cNvPr id="66" name="object 66"/>
          <p:cNvSpPr/>
          <p:nvPr/>
        </p:nvSpPr>
        <p:spPr>
          <a:xfrm>
            <a:off x="6324600" y="2125979"/>
            <a:ext cx="0" cy="990600"/>
          </a:xfrm>
          <a:custGeom>
            <a:avLst/>
            <a:gdLst/>
            <a:ahLst/>
            <a:cxnLst/>
            <a:rect l="l" t="t" r="r" b="b"/>
            <a:pathLst>
              <a:path h="990600">
                <a:moveTo>
                  <a:pt x="0" y="0"/>
                </a:moveTo>
                <a:lnTo>
                  <a:pt x="0" y="990600"/>
                </a:lnTo>
              </a:path>
            </a:pathLst>
          </a:custGeom>
          <a:ln w="28956">
            <a:solidFill>
              <a:srgbClr val="000000"/>
            </a:solidFill>
          </a:ln>
        </p:spPr>
        <p:txBody>
          <a:bodyPr wrap="square" lIns="0" tIns="0" rIns="0" bIns="0" rtlCol="0"/>
          <a:lstStyle/>
          <a:p>
            <a:endParaRPr>
              <a:solidFill>
                <a:prstClr val="black"/>
              </a:solidFill>
            </a:endParaRPr>
          </a:p>
        </p:txBody>
      </p:sp>
      <p:sp>
        <p:nvSpPr>
          <p:cNvPr id="67" name="object 67"/>
          <p:cNvSpPr/>
          <p:nvPr/>
        </p:nvSpPr>
        <p:spPr>
          <a:xfrm>
            <a:off x="3012947" y="3214117"/>
            <a:ext cx="0" cy="109855"/>
          </a:xfrm>
          <a:custGeom>
            <a:avLst/>
            <a:gdLst/>
            <a:ahLst/>
            <a:cxnLst/>
            <a:rect l="l" t="t" r="r" b="b"/>
            <a:pathLst>
              <a:path h="109854">
                <a:moveTo>
                  <a:pt x="0" y="0"/>
                </a:moveTo>
                <a:lnTo>
                  <a:pt x="0" y="109728"/>
                </a:lnTo>
              </a:path>
            </a:pathLst>
          </a:custGeom>
          <a:ln w="28956">
            <a:solidFill>
              <a:srgbClr val="000000"/>
            </a:solidFill>
          </a:ln>
        </p:spPr>
        <p:txBody>
          <a:bodyPr wrap="square" lIns="0" tIns="0" rIns="0" bIns="0" rtlCol="0"/>
          <a:lstStyle/>
          <a:p>
            <a:endParaRPr>
              <a:solidFill>
                <a:prstClr val="black"/>
              </a:solidFill>
            </a:endParaRPr>
          </a:p>
        </p:txBody>
      </p:sp>
      <p:sp>
        <p:nvSpPr>
          <p:cNvPr id="68" name="object 68"/>
          <p:cNvSpPr/>
          <p:nvPr/>
        </p:nvSpPr>
        <p:spPr>
          <a:xfrm>
            <a:off x="2967228" y="3124201"/>
            <a:ext cx="93345" cy="94615"/>
          </a:xfrm>
          <a:custGeom>
            <a:avLst/>
            <a:gdLst/>
            <a:ahLst/>
            <a:cxnLst/>
            <a:rect l="l" t="t" r="r" b="b"/>
            <a:pathLst>
              <a:path w="93344" h="94614">
                <a:moveTo>
                  <a:pt x="92964" y="94487"/>
                </a:moveTo>
                <a:lnTo>
                  <a:pt x="47244" y="0"/>
                </a:lnTo>
                <a:lnTo>
                  <a:pt x="0" y="94487"/>
                </a:lnTo>
                <a:lnTo>
                  <a:pt x="92964" y="94487"/>
                </a:lnTo>
                <a:close/>
              </a:path>
            </a:pathLst>
          </a:custGeom>
          <a:solidFill>
            <a:srgbClr val="000000"/>
          </a:solidFill>
        </p:spPr>
        <p:txBody>
          <a:bodyPr wrap="square" lIns="0" tIns="0" rIns="0" bIns="0" rtlCol="0"/>
          <a:lstStyle/>
          <a:p>
            <a:endParaRPr>
              <a:solidFill>
                <a:prstClr val="black"/>
              </a:solidFill>
            </a:endParaRPr>
          </a:p>
        </p:txBody>
      </p:sp>
      <p:sp>
        <p:nvSpPr>
          <p:cNvPr id="69" name="object 69"/>
          <p:cNvSpPr/>
          <p:nvPr/>
        </p:nvSpPr>
        <p:spPr>
          <a:xfrm>
            <a:off x="2967228" y="3320797"/>
            <a:ext cx="93345" cy="93345"/>
          </a:xfrm>
          <a:custGeom>
            <a:avLst/>
            <a:gdLst/>
            <a:ahLst/>
            <a:cxnLst/>
            <a:rect l="l" t="t" r="r" b="b"/>
            <a:pathLst>
              <a:path w="93344" h="93345">
                <a:moveTo>
                  <a:pt x="92964" y="0"/>
                </a:moveTo>
                <a:lnTo>
                  <a:pt x="0" y="0"/>
                </a:lnTo>
                <a:lnTo>
                  <a:pt x="47244" y="92963"/>
                </a:lnTo>
                <a:lnTo>
                  <a:pt x="92964" y="0"/>
                </a:lnTo>
                <a:close/>
              </a:path>
            </a:pathLst>
          </a:custGeom>
          <a:solidFill>
            <a:srgbClr val="000000"/>
          </a:solidFill>
        </p:spPr>
        <p:txBody>
          <a:bodyPr wrap="square" lIns="0" tIns="0" rIns="0" bIns="0" rtlCol="0"/>
          <a:lstStyle/>
          <a:p>
            <a:endParaRPr>
              <a:solidFill>
                <a:prstClr val="black"/>
              </a:solidFill>
            </a:endParaRPr>
          </a:p>
        </p:txBody>
      </p:sp>
      <p:sp>
        <p:nvSpPr>
          <p:cNvPr id="70" name="object 70"/>
          <p:cNvSpPr/>
          <p:nvPr/>
        </p:nvSpPr>
        <p:spPr>
          <a:xfrm>
            <a:off x="3505200" y="3547871"/>
            <a:ext cx="407034" cy="407034"/>
          </a:xfrm>
          <a:custGeom>
            <a:avLst/>
            <a:gdLst/>
            <a:ahLst/>
            <a:cxnLst/>
            <a:rect l="l" t="t" r="r" b="b"/>
            <a:pathLst>
              <a:path w="407035" h="407035">
                <a:moveTo>
                  <a:pt x="406907" y="202691"/>
                </a:moveTo>
                <a:lnTo>
                  <a:pt x="401514" y="155954"/>
                </a:lnTo>
                <a:lnTo>
                  <a:pt x="386149" y="113189"/>
                </a:lnTo>
                <a:lnTo>
                  <a:pt x="362041" y="75569"/>
                </a:lnTo>
                <a:lnTo>
                  <a:pt x="330414" y="44267"/>
                </a:lnTo>
                <a:lnTo>
                  <a:pt x="292496" y="20456"/>
                </a:lnTo>
                <a:lnTo>
                  <a:pt x="249513"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7"/>
                </a:lnTo>
                <a:lnTo>
                  <a:pt x="249513" y="401514"/>
                </a:lnTo>
                <a:lnTo>
                  <a:pt x="292496" y="386149"/>
                </a:lnTo>
                <a:lnTo>
                  <a:pt x="330414" y="362041"/>
                </a:lnTo>
                <a:lnTo>
                  <a:pt x="362041" y="330414"/>
                </a:lnTo>
                <a:lnTo>
                  <a:pt x="386149" y="292496"/>
                </a:lnTo>
                <a:lnTo>
                  <a:pt x="401514" y="249513"/>
                </a:lnTo>
                <a:lnTo>
                  <a:pt x="406907" y="202691"/>
                </a:lnTo>
                <a:close/>
              </a:path>
            </a:pathLst>
          </a:custGeom>
          <a:solidFill>
            <a:srgbClr val="CCCCFF"/>
          </a:solidFill>
        </p:spPr>
        <p:txBody>
          <a:bodyPr wrap="square" lIns="0" tIns="0" rIns="0" bIns="0" rtlCol="0"/>
          <a:lstStyle/>
          <a:p>
            <a:endParaRPr>
              <a:solidFill>
                <a:prstClr val="black"/>
              </a:solidFill>
            </a:endParaRPr>
          </a:p>
        </p:txBody>
      </p:sp>
      <p:sp>
        <p:nvSpPr>
          <p:cNvPr id="71" name="object 71"/>
          <p:cNvSpPr/>
          <p:nvPr/>
        </p:nvSpPr>
        <p:spPr>
          <a:xfrm>
            <a:off x="3505200" y="3547871"/>
            <a:ext cx="407034" cy="407034"/>
          </a:xfrm>
          <a:custGeom>
            <a:avLst/>
            <a:gdLst/>
            <a:ahLst/>
            <a:cxnLst/>
            <a:rect l="l" t="t" r="r" b="b"/>
            <a:pathLst>
              <a:path w="407035" h="407035">
                <a:moveTo>
                  <a:pt x="406907" y="202691"/>
                </a:moveTo>
                <a:lnTo>
                  <a:pt x="401514" y="155954"/>
                </a:lnTo>
                <a:lnTo>
                  <a:pt x="386149" y="113189"/>
                </a:lnTo>
                <a:lnTo>
                  <a:pt x="362041" y="75569"/>
                </a:lnTo>
                <a:lnTo>
                  <a:pt x="330414" y="44267"/>
                </a:lnTo>
                <a:lnTo>
                  <a:pt x="292496" y="20456"/>
                </a:lnTo>
                <a:lnTo>
                  <a:pt x="249513"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7"/>
                </a:lnTo>
                <a:lnTo>
                  <a:pt x="249513" y="401514"/>
                </a:lnTo>
                <a:lnTo>
                  <a:pt x="292496" y="386149"/>
                </a:lnTo>
                <a:lnTo>
                  <a:pt x="330414" y="362041"/>
                </a:lnTo>
                <a:lnTo>
                  <a:pt x="362041" y="330414"/>
                </a:lnTo>
                <a:lnTo>
                  <a:pt x="386149" y="292496"/>
                </a:lnTo>
                <a:lnTo>
                  <a:pt x="401514" y="249513"/>
                </a:lnTo>
                <a:lnTo>
                  <a:pt x="406907" y="202691"/>
                </a:lnTo>
                <a:close/>
              </a:path>
            </a:pathLst>
          </a:custGeom>
          <a:ln w="28956">
            <a:solidFill>
              <a:srgbClr val="000000"/>
            </a:solidFill>
          </a:ln>
        </p:spPr>
        <p:txBody>
          <a:bodyPr wrap="square" lIns="0" tIns="0" rIns="0" bIns="0" rtlCol="0"/>
          <a:lstStyle/>
          <a:p>
            <a:endParaRPr>
              <a:solidFill>
                <a:prstClr val="black"/>
              </a:solidFill>
            </a:endParaRPr>
          </a:p>
        </p:txBody>
      </p:sp>
      <p:sp>
        <p:nvSpPr>
          <p:cNvPr id="72" name="object 72"/>
          <p:cNvSpPr/>
          <p:nvPr/>
        </p:nvSpPr>
        <p:spPr>
          <a:xfrm>
            <a:off x="8028431" y="5452871"/>
            <a:ext cx="614680" cy="0"/>
          </a:xfrm>
          <a:custGeom>
            <a:avLst/>
            <a:gdLst/>
            <a:ahLst/>
            <a:cxnLst/>
            <a:rect l="l" t="t" r="r" b="b"/>
            <a:pathLst>
              <a:path w="614679">
                <a:moveTo>
                  <a:pt x="0" y="0"/>
                </a:moveTo>
                <a:lnTo>
                  <a:pt x="614172" y="0"/>
                </a:lnTo>
              </a:path>
            </a:pathLst>
          </a:custGeom>
          <a:ln w="28956">
            <a:solidFill>
              <a:srgbClr val="000000"/>
            </a:solidFill>
          </a:ln>
        </p:spPr>
        <p:txBody>
          <a:bodyPr wrap="square" lIns="0" tIns="0" rIns="0" bIns="0" rtlCol="0"/>
          <a:lstStyle/>
          <a:p>
            <a:endParaRPr>
              <a:solidFill>
                <a:prstClr val="black"/>
              </a:solidFill>
            </a:endParaRPr>
          </a:p>
        </p:txBody>
      </p:sp>
      <p:sp>
        <p:nvSpPr>
          <p:cNvPr id="73" name="object 73"/>
          <p:cNvSpPr/>
          <p:nvPr/>
        </p:nvSpPr>
        <p:spPr>
          <a:xfrm>
            <a:off x="7940041" y="5407153"/>
            <a:ext cx="93345" cy="93345"/>
          </a:xfrm>
          <a:custGeom>
            <a:avLst/>
            <a:gdLst/>
            <a:ahLst/>
            <a:cxnLst/>
            <a:rect l="l" t="t" r="r" b="b"/>
            <a:pathLst>
              <a:path w="93345" h="93345">
                <a:moveTo>
                  <a:pt x="92963" y="92963"/>
                </a:moveTo>
                <a:lnTo>
                  <a:pt x="92963" y="0"/>
                </a:lnTo>
                <a:lnTo>
                  <a:pt x="0" y="45720"/>
                </a:lnTo>
                <a:lnTo>
                  <a:pt x="92963" y="92963"/>
                </a:lnTo>
                <a:close/>
              </a:path>
            </a:pathLst>
          </a:custGeom>
          <a:solidFill>
            <a:srgbClr val="000000"/>
          </a:solidFill>
        </p:spPr>
        <p:txBody>
          <a:bodyPr wrap="square" lIns="0" tIns="0" rIns="0" bIns="0" rtlCol="0"/>
          <a:lstStyle/>
          <a:p>
            <a:endParaRPr>
              <a:solidFill>
                <a:prstClr val="black"/>
              </a:solidFill>
            </a:endParaRPr>
          </a:p>
        </p:txBody>
      </p:sp>
      <p:sp>
        <p:nvSpPr>
          <p:cNvPr id="74" name="object 74"/>
          <p:cNvSpPr/>
          <p:nvPr/>
        </p:nvSpPr>
        <p:spPr>
          <a:xfrm>
            <a:off x="8866631" y="2538984"/>
            <a:ext cx="844550" cy="390525"/>
          </a:xfrm>
          <a:custGeom>
            <a:avLst/>
            <a:gdLst/>
            <a:ahLst/>
            <a:cxnLst/>
            <a:rect l="l" t="t" r="r" b="b"/>
            <a:pathLst>
              <a:path w="844550" h="390525">
                <a:moveTo>
                  <a:pt x="0" y="0"/>
                </a:moveTo>
                <a:lnTo>
                  <a:pt x="0" y="390143"/>
                </a:lnTo>
                <a:lnTo>
                  <a:pt x="844296" y="390143"/>
                </a:lnTo>
                <a:lnTo>
                  <a:pt x="844296" y="0"/>
                </a:lnTo>
                <a:lnTo>
                  <a:pt x="0" y="0"/>
                </a:lnTo>
                <a:close/>
              </a:path>
            </a:pathLst>
          </a:custGeom>
          <a:solidFill>
            <a:srgbClr val="9A9AFF"/>
          </a:solidFill>
        </p:spPr>
        <p:txBody>
          <a:bodyPr wrap="square" lIns="0" tIns="0" rIns="0" bIns="0" rtlCol="0"/>
          <a:lstStyle/>
          <a:p>
            <a:endParaRPr>
              <a:solidFill>
                <a:prstClr val="black"/>
              </a:solidFill>
            </a:endParaRPr>
          </a:p>
        </p:txBody>
      </p:sp>
      <p:sp>
        <p:nvSpPr>
          <p:cNvPr id="75" name="object 75"/>
          <p:cNvSpPr/>
          <p:nvPr/>
        </p:nvSpPr>
        <p:spPr>
          <a:xfrm>
            <a:off x="8866631" y="2404872"/>
            <a:ext cx="844550" cy="251460"/>
          </a:xfrm>
          <a:custGeom>
            <a:avLst/>
            <a:gdLst/>
            <a:ahLst/>
            <a:cxnLst/>
            <a:rect l="l" t="t" r="r" b="b"/>
            <a:pathLst>
              <a:path w="844550" h="251460">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4"/>
                </a:lnTo>
                <a:lnTo>
                  <a:pt x="81442" y="50694"/>
                </a:lnTo>
                <a:lnTo>
                  <a:pt x="21518" y="85051"/>
                </a:lnTo>
                <a:lnTo>
                  <a:pt x="0" y="124967"/>
                </a:lnTo>
                <a:lnTo>
                  <a:pt x="5524" y="145545"/>
                </a:lnTo>
                <a:lnTo>
                  <a:pt x="47114" y="183206"/>
                </a:lnTo>
                <a:lnTo>
                  <a:pt x="81442" y="199778"/>
                </a:lnTo>
                <a:lnTo>
                  <a:pt x="123634" y="214502"/>
                </a:lnTo>
                <a:lnTo>
                  <a:pt x="172821" y="227124"/>
                </a:lnTo>
                <a:lnTo>
                  <a:pt x="228135" y="237387"/>
                </a:lnTo>
                <a:lnTo>
                  <a:pt x="288706" y="245034"/>
                </a:lnTo>
                <a:lnTo>
                  <a:pt x="353667" y="249811"/>
                </a:lnTo>
                <a:lnTo>
                  <a:pt x="422148" y="251459"/>
                </a:lnTo>
                <a:lnTo>
                  <a:pt x="490628" y="249811"/>
                </a:lnTo>
                <a:lnTo>
                  <a:pt x="555589" y="245034"/>
                </a:lnTo>
                <a:lnTo>
                  <a:pt x="616160" y="237387"/>
                </a:lnTo>
                <a:lnTo>
                  <a:pt x="671474" y="227124"/>
                </a:lnTo>
                <a:lnTo>
                  <a:pt x="720661" y="214502"/>
                </a:lnTo>
                <a:lnTo>
                  <a:pt x="762853" y="199778"/>
                </a:lnTo>
                <a:lnTo>
                  <a:pt x="797181" y="183206"/>
                </a:lnTo>
                <a:lnTo>
                  <a:pt x="838771" y="145545"/>
                </a:lnTo>
                <a:lnTo>
                  <a:pt x="844296" y="124967"/>
                </a:lnTo>
                <a:close/>
              </a:path>
            </a:pathLst>
          </a:custGeom>
          <a:solidFill>
            <a:srgbClr val="CCCCFF"/>
          </a:solidFill>
        </p:spPr>
        <p:txBody>
          <a:bodyPr wrap="square" lIns="0" tIns="0" rIns="0" bIns="0" rtlCol="0"/>
          <a:lstStyle/>
          <a:p>
            <a:endParaRPr>
              <a:solidFill>
                <a:prstClr val="black"/>
              </a:solidFill>
            </a:endParaRPr>
          </a:p>
        </p:txBody>
      </p:sp>
      <p:sp>
        <p:nvSpPr>
          <p:cNvPr id="76" name="object 76"/>
          <p:cNvSpPr/>
          <p:nvPr/>
        </p:nvSpPr>
        <p:spPr>
          <a:xfrm>
            <a:off x="8866631" y="2404872"/>
            <a:ext cx="844550" cy="251460"/>
          </a:xfrm>
          <a:custGeom>
            <a:avLst/>
            <a:gdLst/>
            <a:ahLst/>
            <a:cxnLst/>
            <a:rect l="l" t="t" r="r" b="b"/>
            <a:pathLst>
              <a:path w="844550" h="251460">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4"/>
                </a:lnTo>
                <a:lnTo>
                  <a:pt x="81442" y="50694"/>
                </a:lnTo>
                <a:lnTo>
                  <a:pt x="21518" y="85051"/>
                </a:lnTo>
                <a:lnTo>
                  <a:pt x="0" y="124967"/>
                </a:lnTo>
                <a:lnTo>
                  <a:pt x="5524" y="145545"/>
                </a:lnTo>
                <a:lnTo>
                  <a:pt x="47114" y="183206"/>
                </a:lnTo>
                <a:lnTo>
                  <a:pt x="81442" y="199778"/>
                </a:lnTo>
                <a:lnTo>
                  <a:pt x="123634" y="214502"/>
                </a:lnTo>
                <a:lnTo>
                  <a:pt x="172821" y="227124"/>
                </a:lnTo>
                <a:lnTo>
                  <a:pt x="228135" y="237387"/>
                </a:lnTo>
                <a:lnTo>
                  <a:pt x="288706" y="245034"/>
                </a:lnTo>
                <a:lnTo>
                  <a:pt x="353667" y="249811"/>
                </a:lnTo>
                <a:lnTo>
                  <a:pt x="422148" y="251459"/>
                </a:lnTo>
                <a:lnTo>
                  <a:pt x="490628" y="249811"/>
                </a:lnTo>
                <a:lnTo>
                  <a:pt x="555589" y="245034"/>
                </a:lnTo>
                <a:lnTo>
                  <a:pt x="616160" y="237387"/>
                </a:lnTo>
                <a:lnTo>
                  <a:pt x="671474" y="227124"/>
                </a:lnTo>
                <a:lnTo>
                  <a:pt x="720661" y="214502"/>
                </a:lnTo>
                <a:lnTo>
                  <a:pt x="762853" y="199778"/>
                </a:lnTo>
                <a:lnTo>
                  <a:pt x="797181" y="183206"/>
                </a:lnTo>
                <a:lnTo>
                  <a:pt x="838771" y="145545"/>
                </a:lnTo>
                <a:lnTo>
                  <a:pt x="844296" y="124967"/>
                </a:lnTo>
                <a:close/>
              </a:path>
            </a:pathLst>
          </a:custGeom>
          <a:ln w="3175">
            <a:solidFill>
              <a:srgbClr val="9A9AFF"/>
            </a:solidFill>
          </a:ln>
        </p:spPr>
        <p:txBody>
          <a:bodyPr wrap="square" lIns="0" tIns="0" rIns="0" bIns="0" rtlCol="0"/>
          <a:lstStyle/>
          <a:p>
            <a:endParaRPr>
              <a:solidFill>
                <a:prstClr val="black"/>
              </a:solidFill>
            </a:endParaRPr>
          </a:p>
        </p:txBody>
      </p:sp>
      <p:sp>
        <p:nvSpPr>
          <p:cNvPr id="77" name="object 77"/>
          <p:cNvSpPr/>
          <p:nvPr/>
        </p:nvSpPr>
        <p:spPr>
          <a:xfrm>
            <a:off x="8866631" y="2808732"/>
            <a:ext cx="844550" cy="250190"/>
          </a:xfrm>
          <a:custGeom>
            <a:avLst/>
            <a:gdLst/>
            <a:ahLst/>
            <a:cxnLst/>
            <a:rect l="l" t="t" r="r" b="b"/>
            <a:pathLst>
              <a:path w="844550" h="250189">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132"/>
                </a:lnTo>
                <a:lnTo>
                  <a:pt x="47114" y="182204"/>
                </a:lnTo>
                <a:lnTo>
                  <a:pt x="123634" y="213169"/>
                </a:lnTo>
                <a:lnTo>
                  <a:pt x="172821" y="225698"/>
                </a:lnTo>
                <a:lnTo>
                  <a:pt x="228135" y="235904"/>
                </a:lnTo>
                <a:lnTo>
                  <a:pt x="288706" y="243523"/>
                </a:lnTo>
                <a:lnTo>
                  <a:pt x="353667" y="248288"/>
                </a:lnTo>
                <a:lnTo>
                  <a:pt x="422148" y="249935"/>
                </a:lnTo>
                <a:lnTo>
                  <a:pt x="490628" y="248288"/>
                </a:lnTo>
                <a:lnTo>
                  <a:pt x="555589" y="243523"/>
                </a:lnTo>
                <a:lnTo>
                  <a:pt x="616160" y="235904"/>
                </a:lnTo>
                <a:lnTo>
                  <a:pt x="671474" y="225698"/>
                </a:lnTo>
                <a:lnTo>
                  <a:pt x="720661" y="213169"/>
                </a:lnTo>
                <a:lnTo>
                  <a:pt x="762853" y="198583"/>
                </a:lnTo>
                <a:lnTo>
                  <a:pt x="822777" y="164299"/>
                </a:lnTo>
                <a:lnTo>
                  <a:pt x="844296" y="124967"/>
                </a:lnTo>
                <a:close/>
              </a:path>
            </a:pathLst>
          </a:custGeom>
          <a:solidFill>
            <a:srgbClr val="9A9AFF"/>
          </a:solidFill>
        </p:spPr>
        <p:txBody>
          <a:bodyPr wrap="square" lIns="0" tIns="0" rIns="0" bIns="0" rtlCol="0"/>
          <a:lstStyle/>
          <a:p>
            <a:endParaRPr>
              <a:solidFill>
                <a:prstClr val="black"/>
              </a:solidFill>
            </a:endParaRPr>
          </a:p>
        </p:txBody>
      </p:sp>
      <p:sp>
        <p:nvSpPr>
          <p:cNvPr id="78" name="object 78"/>
          <p:cNvSpPr/>
          <p:nvPr/>
        </p:nvSpPr>
        <p:spPr>
          <a:xfrm>
            <a:off x="8866631" y="2808732"/>
            <a:ext cx="844550" cy="250190"/>
          </a:xfrm>
          <a:custGeom>
            <a:avLst/>
            <a:gdLst/>
            <a:ahLst/>
            <a:cxnLst/>
            <a:rect l="l" t="t" r="r" b="b"/>
            <a:pathLst>
              <a:path w="844550" h="250189">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132"/>
                </a:lnTo>
                <a:lnTo>
                  <a:pt x="47114" y="182204"/>
                </a:lnTo>
                <a:lnTo>
                  <a:pt x="123634" y="213169"/>
                </a:lnTo>
                <a:lnTo>
                  <a:pt x="172821" y="225698"/>
                </a:lnTo>
                <a:lnTo>
                  <a:pt x="228135" y="235904"/>
                </a:lnTo>
                <a:lnTo>
                  <a:pt x="288706" y="243523"/>
                </a:lnTo>
                <a:lnTo>
                  <a:pt x="353667" y="248288"/>
                </a:lnTo>
                <a:lnTo>
                  <a:pt x="422148" y="249935"/>
                </a:lnTo>
                <a:lnTo>
                  <a:pt x="490628" y="248288"/>
                </a:lnTo>
                <a:lnTo>
                  <a:pt x="555589" y="243523"/>
                </a:lnTo>
                <a:lnTo>
                  <a:pt x="616160" y="235904"/>
                </a:lnTo>
                <a:lnTo>
                  <a:pt x="671474" y="225698"/>
                </a:lnTo>
                <a:lnTo>
                  <a:pt x="720661" y="213169"/>
                </a:lnTo>
                <a:lnTo>
                  <a:pt x="762853" y="198583"/>
                </a:lnTo>
                <a:lnTo>
                  <a:pt x="822777" y="164299"/>
                </a:lnTo>
                <a:lnTo>
                  <a:pt x="844296" y="124967"/>
                </a:lnTo>
                <a:close/>
              </a:path>
            </a:pathLst>
          </a:custGeom>
          <a:ln w="3175">
            <a:solidFill>
              <a:srgbClr val="9A9AFF"/>
            </a:solidFill>
          </a:ln>
        </p:spPr>
        <p:txBody>
          <a:bodyPr wrap="square" lIns="0" tIns="0" rIns="0" bIns="0" rtlCol="0"/>
          <a:lstStyle/>
          <a:p>
            <a:endParaRPr>
              <a:solidFill>
                <a:prstClr val="black"/>
              </a:solidFill>
            </a:endParaRPr>
          </a:p>
        </p:txBody>
      </p:sp>
      <p:sp>
        <p:nvSpPr>
          <p:cNvPr id="79" name="object 79"/>
          <p:cNvSpPr/>
          <p:nvPr/>
        </p:nvSpPr>
        <p:spPr>
          <a:xfrm>
            <a:off x="2590800" y="3543301"/>
            <a:ext cx="844550" cy="390525"/>
          </a:xfrm>
          <a:custGeom>
            <a:avLst/>
            <a:gdLst/>
            <a:ahLst/>
            <a:cxnLst/>
            <a:rect l="l" t="t" r="r" b="b"/>
            <a:pathLst>
              <a:path w="844550" h="390525">
                <a:moveTo>
                  <a:pt x="0" y="0"/>
                </a:moveTo>
                <a:lnTo>
                  <a:pt x="0" y="390144"/>
                </a:lnTo>
                <a:lnTo>
                  <a:pt x="844296" y="390144"/>
                </a:lnTo>
                <a:lnTo>
                  <a:pt x="844296" y="0"/>
                </a:lnTo>
                <a:lnTo>
                  <a:pt x="0" y="0"/>
                </a:lnTo>
                <a:close/>
              </a:path>
            </a:pathLst>
          </a:custGeom>
          <a:solidFill>
            <a:srgbClr val="9A9AFF"/>
          </a:solidFill>
        </p:spPr>
        <p:txBody>
          <a:bodyPr wrap="square" lIns="0" tIns="0" rIns="0" bIns="0" rtlCol="0"/>
          <a:lstStyle/>
          <a:p>
            <a:endParaRPr>
              <a:solidFill>
                <a:prstClr val="black"/>
              </a:solidFill>
            </a:endParaRPr>
          </a:p>
        </p:txBody>
      </p:sp>
      <p:sp>
        <p:nvSpPr>
          <p:cNvPr id="80" name="object 80"/>
          <p:cNvSpPr/>
          <p:nvPr/>
        </p:nvSpPr>
        <p:spPr>
          <a:xfrm>
            <a:off x="2590800" y="3410711"/>
            <a:ext cx="844550" cy="250190"/>
          </a:xfrm>
          <a:custGeom>
            <a:avLst/>
            <a:gdLst/>
            <a:ahLst/>
            <a:cxnLst/>
            <a:rect l="l" t="t" r="r" b="b"/>
            <a:pathLst>
              <a:path w="844550" h="250189">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132"/>
                </a:lnTo>
                <a:lnTo>
                  <a:pt x="47114" y="182204"/>
                </a:lnTo>
                <a:lnTo>
                  <a:pt x="123634" y="213169"/>
                </a:lnTo>
                <a:lnTo>
                  <a:pt x="172821" y="225698"/>
                </a:lnTo>
                <a:lnTo>
                  <a:pt x="228135" y="235904"/>
                </a:lnTo>
                <a:lnTo>
                  <a:pt x="288706" y="243523"/>
                </a:lnTo>
                <a:lnTo>
                  <a:pt x="353667" y="248288"/>
                </a:lnTo>
                <a:lnTo>
                  <a:pt x="422148" y="249936"/>
                </a:lnTo>
                <a:lnTo>
                  <a:pt x="490628" y="248288"/>
                </a:lnTo>
                <a:lnTo>
                  <a:pt x="555589" y="243523"/>
                </a:lnTo>
                <a:lnTo>
                  <a:pt x="616160" y="235904"/>
                </a:lnTo>
                <a:lnTo>
                  <a:pt x="671474" y="225698"/>
                </a:lnTo>
                <a:lnTo>
                  <a:pt x="720661" y="213169"/>
                </a:lnTo>
                <a:lnTo>
                  <a:pt x="762853" y="198583"/>
                </a:lnTo>
                <a:lnTo>
                  <a:pt x="822777" y="164299"/>
                </a:lnTo>
                <a:lnTo>
                  <a:pt x="844296" y="124967"/>
                </a:lnTo>
                <a:close/>
              </a:path>
            </a:pathLst>
          </a:custGeom>
          <a:solidFill>
            <a:srgbClr val="CCCCFF"/>
          </a:solidFill>
        </p:spPr>
        <p:txBody>
          <a:bodyPr wrap="square" lIns="0" tIns="0" rIns="0" bIns="0" rtlCol="0"/>
          <a:lstStyle/>
          <a:p>
            <a:endParaRPr>
              <a:solidFill>
                <a:prstClr val="black"/>
              </a:solidFill>
            </a:endParaRPr>
          </a:p>
        </p:txBody>
      </p:sp>
      <p:sp>
        <p:nvSpPr>
          <p:cNvPr id="81" name="object 81"/>
          <p:cNvSpPr/>
          <p:nvPr/>
        </p:nvSpPr>
        <p:spPr>
          <a:xfrm>
            <a:off x="2590800" y="3410711"/>
            <a:ext cx="844550" cy="250190"/>
          </a:xfrm>
          <a:custGeom>
            <a:avLst/>
            <a:gdLst/>
            <a:ahLst/>
            <a:cxnLst/>
            <a:rect l="l" t="t" r="r" b="b"/>
            <a:pathLst>
              <a:path w="844550" h="250189">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132"/>
                </a:lnTo>
                <a:lnTo>
                  <a:pt x="47114" y="182204"/>
                </a:lnTo>
                <a:lnTo>
                  <a:pt x="123634" y="213169"/>
                </a:lnTo>
                <a:lnTo>
                  <a:pt x="172821" y="225698"/>
                </a:lnTo>
                <a:lnTo>
                  <a:pt x="228135" y="235904"/>
                </a:lnTo>
                <a:lnTo>
                  <a:pt x="288706" y="243523"/>
                </a:lnTo>
                <a:lnTo>
                  <a:pt x="353667" y="248288"/>
                </a:lnTo>
                <a:lnTo>
                  <a:pt x="422148" y="249936"/>
                </a:lnTo>
                <a:lnTo>
                  <a:pt x="490628" y="248288"/>
                </a:lnTo>
                <a:lnTo>
                  <a:pt x="555589" y="243523"/>
                </a:lnTo>
                <a:lnTo>
                  <a:pt x="616160" y="235904"/>
                </a:lnTo>
                <a:lnTo>
                  <a:pt x="671474" y="225698"/>
                </a:lnTo>
                <a:lnTo>
                  <a:pt x="720661" y="213169"/>
                </a:lnTo>
                <a:lnTo>
                  <a:pt x="762853" y="198583"/>
                </a:lnTo>
                <a:lnTo>
                  <a:pt x="822777" y="164299"/>
                </a:lnTo>
                <a:lnTo>
                  <a:pt x="844296" y="124967"/>
                </a:lnTo>
                <a:close/>
              </a:path>
            </a:pathLst>
          </a:custGeom>
          <a:ln w="3175">
            <a:solidFill>
              <a:srgbClr val="9A9AFF"/>
            </a:solidFill>
          </a:ln>
        </p:spPr>
        <p:txBody>
          <a:bodyPr wrap="square" lIns="0" tIns="0" rIns="0" bIns="0" rtlCol="0"/>
          <a:lstStyle/>
          <a:p>
            <a:endParaRPr>
              <a:solidFill>
                <a:prstClr val="black"/>
              </a:solidFill>
            </a:endParaRPr>
          </a:p>
        </p:txBody>
      </p:sp>
      <p:sp>
        <p:nvSpPr>
          <p:cNvPr id="82" name="object 82"/>
          <p:cNvSpPr/>
          <p:nvPr/>
        </p:nvSpPr>
        <p:spPr>
          <a:xfrm>
            <a:off x="2590800" y="3813047"/>
            <a:ext cx="844550" cy="251460"/>
          </a:xfrm>
          <a:custGeom>
            <a:avLst/>
            <a:gdLst/>
            <a:ahLst/>
            <a:cxnLst/>
            <a:rect l="l" t="t" r="r" b="b"/>
            <a:pathLst>
              <a:path w="844550" h="251460">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545"/>
                </a:lnTo>
                <a:lnTo>
                  <a:pt x="47114" y="183206"/>
                </a:lnTo>
                <a:lnTo>
                  <a:pt x="81442" y="199778"/>
                </a:lnTo>
                <a:lnTo>
                  <a:pt x="123634" y="214503"/>
                </a:lnTo>
                <a:lnTo>
                  <a:pt x="172821" y="227124"/>
                </a:lnTo>
                <a:lnTo>
                  <a:pt x="228135" y="237387"/>
                </a:lnTo>
                <a:lnTo>
                  <a:pt x="288706" y="245034"/>
                </a:lnTo>
                <a:lnTo>
                  <a:pt x="353667" y="249811"/>
                </a:lnTo>
                <a:lnTo>
                  <a:pt x="422148" y="251460"/>
                </a:lnTo>
                <a:lnTo>
                  <a:pt x="490628" y="249811"/>
                </a:lnTo>
                <a:lnTo>
                  <a:pt x="555589" y="245034"/>
                </a:lnTo>
                <a:lnTo>
                  <a:pt x="616160" y="237387"/>
                </a:lnTo>
                <a:lnTo>
                  <a:pt x="671474" y="227124"/>
                </a:lnTo>
                <a:lnTo>
                  <a:pt x="720661" y="214502"/>
                </a:lnTo>
                <a:lnTo>
                  <a:pt x="762853" y="199778"/>
                </a:lnTo>
                <a:lnTo>
                  <a:pt x="797181" y="183206"/>
                </a:lnTo>
                <a:lnTo>
                  <a:pt x="838771" y="145545"/>
                </a:lnTo>
                <a:lnTo>
                  <a:pt x="844296" y="124967"/>
                </a:lnTo>
                <a:close/>
              </a:path>
            </a:pathLst>
          </a:custGeom>
          <a:solidFill>
            <a:srgbClr val="9A9AFF"/>
          </a:solidFill>
        </p:spPr>
        <p:txBody>
          <a:bodyPr wrap="square" lIns="0" tIns="0" rIns="0" bIns="0" rtlCol="0"/>
          <a:lstStyle/>
          <a:p>
            <a:endParaRPr>
              <a:solidFill>
                <a:prstClr val="black"/>
              </a:solidFill>
            </a:endParaRPr>
          </a:p>
        </p:txBody>
      </p:sp>
      <p:sp>
        <p:nvSpPr>
          <p:cNvPr id="83" name="object 83"/>
          <p:cNvSpPr/>
          <p:nvPr/>
        </p:nvSpPr>
        <p:spPr>
          <a:xfrm>
            <a:off x="2590800" y="3813047"/>
            <a:ext cx="844550" cy="251460"/>
          </a:xfrm>
          <a:custGeom>
            <a:avLst/>
            <a:gdLst/>
            <a:ahLst/>
            <a:cxnLst/>
            <a:rect l="l" t="t" r="r" b="b"/>
            <a:pathLst>
              <a:path w="844550" h="251460">
                <a:moveTo>
                  <a:pt x="844296" y="124967"/>
                </a:moveTo>
                <a:lnTo>
                  <a:pt x="822777" y="85051"/>
                </a:lnTo>
                <a:lnTo>
                  <a:pt x="762853" y="50694"/>
                </a:lnTo>
                <a:lnTo>
                  <a:pt x="720661" y="36194"/>
                </a:lnTo>
                <a:lnTo>
                  <a:pt x="671474" y="23798"/>
                </a:lnTo>
                <a:lnTo>
                  <a:pt x="616160" y="13743"/>
                </a:lnTo>
                <a:lnTo>
                  <a:pt x="555589" y="6266"/>
                </a:lnTo>
                <a:lnTo>
                  <a:pt x="490628" y="1606"/>
                </a:lnTo>
                <a:lnTo>
                  <a:pt x="422148" y="0"/>
                </a:lnTo>
                <a:lnTo>
                  <a:pt x="353667" y="1606"/>
                </a:lnTo>
                <a:lnTo>
                  <a:pt x="288706" y="6266"/>
                </a:lnTo>
                <a:lnTo>
                  <a:pt x="228135" y="13743"/>
                </a:lnTo>
                <a:lnTo>
                  <a:pt x="172821" y="23798"/>
                </a:lnTo>
                <a:lnTo>
                  <a:pt x="123634" y="36195"/>
                </a:lnTo>
                <a:lnTo>
                  <a:pt x="81442" y="50694"/>
                </a:lnTo>
                <a:lnTo>
                  <a:pt x="21518" y="85051"/>
                </a:lnTo>
                <a:lnTo>
                  <a:pt x="0" y="124967"/>
                </a:lnTo>
                <a:lnTo>
                  <a:pt x="5524" y="145545"/>
                </a:lnTo>
                <a:lnTo>
                  <a:pt x="47114" y="183206"/>
                </a:lnTo>
                <a:lnTo>
                  <a:pt x="81442" y="199778"/>
                </a:lnTo>
                <a:lnTo>
                  <a:pt x="123634" y="214503"/>
                </a:lnTo>
                <a:lnTo>
                  <a:pt x="172821" y="227124"/>
                </a:lnTo>
                <a:lnTo>
                  <a:pt x="228135" y="237387"/>
                </a:lnTo>
                <a:lnTo>
                  <a:pt x="288706" y="245034"/>
                </a:lnTo>
                <a:lnTo>
                  <a:pt x="353667" y="249811"/>
                </a:lnTo>
                <a:lnTo>
                  <a:pt x="422148" y="251460"/>
                </a:lnTo>
                <a:lnTo>
                  <a:pt x="490628" y="249811"/>
                </a:lnTo>
                <a:lnTo>
                  <a:pt x="555589" y="245034"/>
                </a:lnTo>
                <a:lnTo>
                  <a:pt x="616160" y="237387"/>
                </a:lnTo>
                <a:lnTo>
                  <a:pt x="671474" y="227124"/>
                </a:lnTo>
                <a:lnTo>
                  <a:pt x="720661" y="214502"/>
                </a:lnTo>
                <a:lnTo>
                  <a:pt x="762853" y="199778"/>
                </a:lnTo>
                <a:lnTo>
                  <a:pt x="797181" y="183206"/>
                </a:lnTo>
                <a:lnTo>
                  <a:pt x="838771" y="145545"/>
                </a:lnTo>
                <a:lnTo>
                  <a:pt x="844296" y="124967"/>
                </a:lnTo>
                <a:close/>
              </a:path>
            </a:pathLst>
          </a:custGeom>
          <a:ln w="3175">
            <a:solidFill>
              <a:srgbClr val="9A9AFF"/>
            </a:solidFill>
          </a:ln>
        </p:spPr>
        <p:txBody>
          <a:bodyPr wrap="square" lIns="0" tIns="0" rIns="0" bIns="0" rtlCol="0"/>
          <a:lstStyle/>
          <a:p>
            <a:endParaRPr>
              <a:solidFill>
                <a:prstClr val="black"/>
              </a:solidFill>
            </a:endParaRPr>
          </a:p>
        </p:txBody>
      </p:sp>
      <p:sp>
        <p:nvSpPr>
          <p:cNvPr id="84" name="object 84"/>
          <p:cNvSpPr/>
          <p:nvPr/>
        </p:nvSpPr>
        <p:spPr>
          <a:xfrm>
            <a:off x="3012947" y="4142233"/>
            <a:ext cx="0" cy="353695"/>
          </a:xfrm>
          <a:custGeom>
            <a:avLst/>
            <a:gdLst/>
            <a:ahLst/>
            <a:cxnLst/>
            <a:rect l="l" t="t" r="r" b="b"/>
            <a:pathLst>
              <a:path h="353695">
                <a:moveTo>
                  <a:pt x="0" y="0"/>
                </a:moveTo>
                <a:lnTo>
                  <a:pt x="0" y="353567"/>
                </a:lnTo>
              </a:path>
            </a:pathLst>
          </a:custGeom>
          <a:ln w="28956">
            <a:solidFill>
              <a:srgbClr val="000000"/>
            </a:solidFill>
          </a:ln>
        </p:spPr>
        <p:txBody>
          <a:bodyPr wrap="square" lIns="0" tIns="0" rIns="0" bIns="0" rtlCol="0"/>
          <a:lstStyle/>
          <a:p>
            <a:endParaRPr>
              <a:solidFill>
                <a:prstClr val="black"/>
              </a:solidFill>
            </a:endParaRPr>
          </a:p>
        </p:txBody>
      </p:sp>
      <p:sp>
        <p:nvSpPr>
          <p:cNvPr id="85" name="object 85"/>
          <p:cNvSpPr/>
          <p:nvPr/>
        </p:nvSpPr>
        <p:spPr>
          <a:xfrm>
            <a:off x="2967228" y="4053841"/>
            <a:ext cx="93345" cy="93345"/>
          </a:xfrm>
          <a:custGeom>
            <a:avLst/>
            <a:gdLst/>
            <a:ahLst/>
            <a:cxnLst/>
            <a:rect l="l" t="t" r="r" b="b"/>
            <a:pathLst>
              <a:path w="93344" h="93345">
                <a:moveTo>
                  <a:pt x="92964" y="92963"/>
                </a:moveTo>
                <a:lnTo>
                  <a:pt x="47244" y="0"/>
                </a:lnTo>
                <a:lnTo>
                  <a:pt x="0" y="92963"/>
                </a:lnTo>
                <a:lnTo>
                  <a:pt x="92964" y="92963"/>
                </a:lnTo>
                <a:close/>
              </a:path>
            </a:pathLst>
          </a:custGeom>
          <a:solidFill>
            <a:srgbClr val="000000"/>
          </a:solidFill>
        </p:spPr>
        <p:txBody>
          <a:bodyPr wrap="square" lIns="0" tIns="0" rIns="0" bIns="0" rtlCol="0"/>
          <a:lstStyle/>
          <a:p>
            <a:endParaRPr>
              <a:solidFill>
                <a:prstClr val="black"/>
              </a:solidFill>
            </a:endParaRPr>
          </a:p>
        </p:txBody>
      </p:sp>
      <p:sp>
        <p:nvSpPr>
          <p:cNvPr id="86" name="object 86"/>
          <p:cNvSpPr/>
          <p:nvPr/>
        </p:nvSpPr>
        <p:spPr>
          <a:xfrm>
            <a:off x="2967228" y="4492753"/>
            <a:ext cx="93345" cy="94615"/>
          </a:xfrm>
          <a:custGeom>
            <a:avLst/>
            <a:gdLst/>
            <a:ahLst/>
            <a:cxnLst/>
            <a:rect l="l" t="t" r="r" b="b"/>
            <a:pathLst>
              <a:path w="93344" h="94614">
                <a:moveTo>
                  <a:pt x="92964" y="0"/>
                </a:moveTo>
                <a:lnTo>
                  <a:pt x="0" y="0"/>
                </a:lnTo>
                <a:lnTo>
                  <a:pt x="47244" y="94487"/>
                </a:lnTo>
                <a:lnTo>
                  <a:pt x="92964" y="0"/>
                </a:lnTo>
                <a:close/>
              </a:path>
            </a:pathLst>
          </a:custGeom>
          <a:solidFill>
            <a:srgbClr val="000000"/>
          </a:solidFill>
        </p:spPr>
        <p:txBody>
          <a:bodyPr wrap="square" lIns="0" tIns="0" rIns="0" bIns="0" rtlCol="0"/>
          <a:lstStyle/>
          <a:p>
            <a:endParaRPr>
              <a:solidFill>
                <a:prstClr val="black"/>
              </a:solidFill>
            </a:endParaRPr>
          </a:p>
        </p:txBody>
      </p:sp>
      <p:sp>
        <p:nvSpPr>
          <p:cNvPr id="87" name="object 87"/>
          <p:cNvSpPr/>
          <p:nvPr/>
        </p:nvSpPr>
        <p:spPr>
          <a:xfrm>
            <a:off x="7738872" y="4000500"/>
            <a:ext cx="1091565" cy="0"/>
          </a:xfrm>
          <a:custGeom>
            <a:avLst/>
            <a:gdLst/>
            <a:ahLst/>
            <a:cxnLst/>
            <a:rect l="l" t="t" r="r" b="b"/>
            <a:pathLst>
              <a:path w="1091565">
                <a:moveTo>
                  <a:pt x="0" y="0"/>
                </a:moveTo>
                <a:lnTo>
                  <a:pt x="1091183" y="0"/>
                </a:lnTo>
              </a:path>
            </a:pathLst>
          </a:custGeom>
          <a:ln w="28956">
            <a:solidFill>
              <a:srgbClr val="000000"/>
            </a:solidFill>
          </a:ln>
        </p:spPr>
        <p:txBody>
          <a:bodyPr wrap="square" lIns="0" tIns="0" rIns="0" bIns="0" rtlCol="0"/>
          <a:lstStyle/>
          <a:p>
            <a:endParaRPr>
              <a:solidFill>
                <a:prstClr val="black"/>
              </a:solidFill>
            </a:endParaRPr>
          </a:p>
        </p:txBody>
      </p:sp>
      <p:sp>
        <p:nvSpPr>
          <p:cNvPr id="88" name="object 88"/>
          <p:cNvSpPr/>
          <p:nvPr/>
        </p:nvSpPr>
        <p:spPr>
          <a:xfrm>
            <a:off x="7650480" y="3954780"/>
            <a:ext cx="93345" cy="93345"/>
          </a:xfrm>
          <a:custGeom>
            <a:avLst/>
            <a:gdLst/>
            <a:ahLst/>
            <a:cxnLst/>
            <a:rect l="l" t="t" r="r" b="b"/>
            <a:pathLst>
              <a:path w="93345" h="93345">
                <a:moveTo>
                  <a:pt x="92964" y="92964"/>
                </a:moveTo>
                <a:lnTo>
                  <a:pt x="92964" y="0"/>
                </a:lnTo>
                <a:lnTo>
                  <a:pt x="0" y="47244"/>
                </a:lnTo>
                <a:lnTo>
                  <a:pt x="92964" y="92964"/>
                </a:lnTo>
                <a:close/>
              </a:path>
            </a:pathLst>
          </a:custGeom>
          <a:solidFill>
            <a:srgbClr val="000000"/>
          </a:solidFill>
        </p:spPr>
        <p:txBody>
          <a:bodyPr wrap="square" lIns="0" tIns="0" rIns="0" bIns="0" rtlCol="0"/>
          <a:lstStyle/>
          <a:p>
            <a:endParaRPr>
              <a:solidFill>
                <a:prstClr val="black"/>
              </a:solidFill>
            </a:endParaRPr>
          </a:p>
        </p:txBody>
      </p:sp>
      <p:sp>
        <p:nvSpPr>
          <p:cNvPr id="89" name="object 89"/>
          <p:cNvSpPr/>
          <p:nvPr/>
        </p:nvSpPr>
        <p:spPr>
          <a:xfrm>
            <a:off x="8633460" y="3808476"/>
            <a:ext cx="405765" cy="407034"/>
          </a:xfrm>
          <a:custGeom>
            <a:avLst/>
            <a:gdLst/>
            <a:ahLst/>
            <a:cxnLst/>
            <a:rect l="l" t="t" r="r" b="b"/>
            <a:pathLst>
              <a:path w="405765" h="407035">
                <a:moveTo>
                  <a:pt x="405384" y="202691"/>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8"/>
                </a:lnTo>
                <a:lnTo>
                  <a:pt x="248949" y="401514"/>
                </a:lnTo>
                <a:lnTo>
                  <a:pt x="291528" y="386149"/>
                </a:lnTo>
                <a:lnTo>
                  <a:pt x="329175" y="362041"/>
                </a:lnTo>
                <a:lnTo>
                  <a:pt x="360637" y="330414"/>
                </a:lnTo>
                <a:lnTo>
                  <a:pt x="384661" y="292496"/>
                </a:lnTo>
                <a:lnTo>
                  <a:pt x="399994" y="249513"/>
                </a:lnTo>
                <a:lnTo>
                  <a:pt x="405384" y="202691"/>
                </a:lnTo>
                <a:close/>
              </a:path>
            </a:pathLst>
          </a:custGeom>
          <a:solidFill>
            <a:srgbClr val="CCCCFF"/>
          </a:solidFill>
        </p:spPr>
        <p:txBody>
          <a:bodyPr wrap="square" lIns="0" tIns="0" rIns="0" bIns="0" rtlCol="0"/>
          <a:lstStyle/>
          <a:p>
            <a:endParaRPr>
              <a:solidFill>
                <a:prstClr val="black"/>
              </a:solidFill>
            </a:endParaRPr>
          </a:p>
        </p:txBody>
      </p:sp>
      <p:sp>
        <p:nvSpPr>
          <p:cNvPr id="90" name="object 90"/>
          <p:cNvSpPr/>
          <p:nvPr/>
        </p:nvSpPr>
        <p:spPr>
          <a:xfrm>
            <a:off x="8633460" y="3808476"/>
            <a:ext cx="405765" cy="407034"/>
          </a:xfrm>
          <a:custGeom>
            <a:avLst/>
            <a:gdLst/>
            <a:ahLst/>
            <a:cxnLst/>
            <a:rect l="l" t="t" r="r" b="b"/>
            <a:pathLst>
              <a:path w="405765" h="407035">
                <a:moveTo>
                  <a:pt x="405384" y="202691"/>
                </a:moveTo>
                <a:lnTo>
                  <a:pt x="399994" y="155954"/>
                </a:lnTo>
                <a:lnTo>
                  <a:pt x="384661" y="113189"/>
                </a:lnTo>
                <a:lnTo>
                  <a:pt x="360637" y="75569"/>
                </a:lnTo>
                <a:lnTo>
                  <a:pt x="329175" y="44267"/>
                </a:lnTo>
                <a:lnTo>
                  <a:pt x="291528" y="20456"/>
                </a:lnTo>
                <a:lnTo>
                  <a:pt x="248949" y="5309"/>
                </a:lnTo>
                <a:lnTo>
                  <a:pt x="202692" y="0"/>
                </a:lnTo>
                <a:lnTo>
                  <a:pt x="155954" y="5309"/>
                </a:lnTo>
                <a:lnTo>
                  <a:pt x="113189" y="20456"/>
                </a:lnTo>
                <a:lnTo>
                  <a:pt x="75569" y="44267"/>
                </a:lnTo>
                <a:lnTo>
                  <a:pt x="44267" y="75569"/>
                </a:lnTo>
                <a:lnTo>
                  <a:pt x="20456" y="113189"/>
                </a:lnTo>
                <a:lnTo>
                  <a:pt x="5309" y="155954"/>
                </a:lnTo>
                <a:lnTo>
                  <a:pt x="0" y="202691"/>
                </a:lnTo>
                <a:lnTo>
                  <a:pt x="5309" y="249513"/>
                </a:lnTo>
                <a:lnTo>
                  <a:pt x="20456" y="292496"/>
                </a:lnTo>
                <a:lnTo>
                  <a:pt x="44267" y="330414"/>
                </a:lnTo>
                <a:lnTo>
                  <a:pt x="75569" y="362041"/>
                </a:lnTo>
                <a:lnTo>
                  <a:pt x="113189" y="386149"/>
                </a:lnTo>
                <a:lnTo>
                  <a:pt x="155954" y="401514"/>
                </a:lnTo>
                <a:lnTo>
                  <a:pt x="202692" y="406908"/>
                </a:lnTo>
                <a:lnTo>
                  <a:pt x="248949" y="401514"/>
                </a:lnTo>
                <a:lnTo>
                  <a:pt x="291528" y="386149"/>
                </a:lnTo>
                <a:lnTo>
                  <a:pt x="329175" y="362041"/>
                </a:lnTo>
                <a:lnTo>
                  <a:pt x="360637" y="330414"/>
                </a:lnTo>
                <a:lnTo>
                  <a:pt x="384661" y="292496"/>
                </a:lnTo>
                <a:lnTo>
                  <a:pt x="399994" y="249513"/>
                </a:lnTo>
                <a:lnTo>
                  <a:pt x="405384" y="202691"/>
                </a:lnTo>
                <a:close/>
              </a:path>
            </a:pathLst>
          </a:custGeom>
          <a:ln w="28956">
            <a:solidFill>
              <a:srgbClr val="000000"/>
            </a:solidFill>
          </a:ln>
        </p:spPr>
        <p:txBody>
          <a:bodyPr wrap="square" lIns="0" tIns="0" rIns="0" bIns="0" rtlCol="0"/>
          <a:lstStyle/>
          <a:p>
            <a:endParaRPr>
              <a:solidFill>
                <a:prstClr val="black"/>
              </a:solidFill>
            </a:endParaRPr>
          </a:p>
        </p:txBody>
      </p:sp>
      <p:sp>
        <p:nvSpPr>
          <p:cNvPr id="91" name="object 91"/>
          <p:cNvSpPr txBox="1"/>
          <p:nvPr/>
        </p:nvSpPr>
        <p:spPr>
          <a:xfrm>
            <a:off x="3632707" y="3381756"/>
            <a:ext cx="5765800" cy="772795"/>
          </a:xfrm>
          <a:prstGeom prst="rect">
            <a:avLst/>
          </a:prstGeom>
        </p:spPr>
        <p:txBody>
          <a:bodyPr vert="horz" wrap="square" lIns="0" tIns="0" rIns="0" bIns="0" rtlCol="0">
            <a:spAutoFit/>
          </a:bodyPr>
          <a:lstStyle/>
          <a:p>
            <a:pPr marR="5080" algn="r">
              <a:lnSpc>
                <a:spcPts val="1975"/>
              </a:lnSpc>
            </a:pPr>
            <a:r>
              <a:rPr b="1" dirty="0">
                <a:solidFill>
                  <a:prstClr val="black"/>
                </a:solidFill>
                <a:latin typeface="Arial"/>
                <a:cs typeface="Arial"/>
              </a:rPr>
              <a:t>4</a:t>
            </a:r>
            <a:endParaRPr>
              <a:solidFill>
                <a:prstClr val="black"/>
              </a:solidFill>
              <a:latin typeface="Arial"/>
              <a:cs typeface="Arial"/>
            </a:endParaRPr>
          </a:p>
          <a:p>
            <a:pPr marL="12700">
              <a:lnSpc>
                <a:spcPts val="1920"/>
              </a:lnSpc>
            </a:pPr>
            <a:r>
              <a:rPr b="1" dirty="0">
                <a:solidFill>
                  <a:prstClr val="black"/>
                </a:solidFill>
                <a:latin typeface="Arial"/>
                <a:cs typeface="Arial"/>
              </a:rPr>
              <a:t>1</a:t>
            </a:r>
            <a:endParaRPr>
              <a:solidFill>
                <a:prstClr val="black"/>
              </a:solidFill>
              <a:latin typeface="Arial"/>
              <a:cs typeface="Arial"/>
            </a:endParaRPr>
          </a:p>
          <a:p>
            <a:pPr marR="490855" algn="r">
              <a:lnSpc>
                <a:spcPts val="2105"/>
              </a:lnSpc>
            </a:pPr>
            <a:r>
              <a:rPr b="1" dirty="0">
                <a:solidFill>
                  <a:prstClr val="black"/>
                </a:solidFill>
                <a:latin typeface="Arial"/>
                <a:cs typeface="Arial"/>
              </a:rPr>
              <a:t>5</a:t>
            </a:r>
            <a:endParaRPr>
              <a:solidFill>
                <a:prstClr val="black"/>
              </a:solidFill>
              <a:latin typeface="Arial"/>
              <a:cs typeface="Arial"/>
            </a:endParaRPr>
          </a:p>
        </p:txBody>
      </p:sp>
      <p:sp>
        <p:nvSpPr>
          <p:cNvPr id="92" name="object 92"/>
          <p:cNvSpPr txBox="1">
            <a:spLocks noGrp="1"/>
          </p:cNvSpPr>
          <p:nvPr>
            <p:ph type="ftr" sz="quarter" idx="5"/>
          </p:nvPr>
        </p:nvSpPr>
        <p:spPr>
          <a:prstGeom prst="rect">
            <a:avLst/>
          </a:prstGeom>
        </p:spPr>
        <p:txBody>
          <a:bodyPr vert="horz" wrap="square" lIns="0" tIns="0" rIns="0" bIns="0" rtlCol="0">
            <a:spAutoFit/>
          </a:bodyPr>
          <a:lstStyle/>
          <a:p>
            <a:pPr marL="12700">
              <a:lnSpc>
                <a:spcPts val="1310"/>
              </a:lnSpc>
            </a:pPr>
            <a:r>
              <a:rPr spc="-10" dirty="0">
                <a:solidFill>
                  <a:prstClr val="black"/>
                </a:solidFill>
              </a:rPr>
              <a:t>Copyright </a:t>
            </a:r>
            <a:r>
              <a:rPr dirty="0">
                <a:solidFill>
                  <a:prstClr val="black"/>
                </a:solidFill>
              </a:rPr>
              <a:t>© </a:t>
            </a:r>
            <a:r>
              <a:rPr spc="-5" dirty="0">
                <a:solidFill>
                  <a:prstClr val="black"/>
                </a:solidFill>
              </a:rPr>
              <a:t>2004, Oracle.  </a:t>
            </a:r>
            <a:r>
              <a:rPr dirty="0">
                <a:solidFill>
                  <a:prstClr val="black"/>
                </a:solidFill>
              </a:rPr>
              <a:t>All </a:t>
            </a:r>
            <a:r>
              <a:rPr spc="-5" dirty="0">
                <a:solidFill>
                  <a:prstClr val="black"/>
                </a:solidFill>
              </a:rPr>
              <a:t>rights</a:t>
            </a:r>
            <a:r>
              <a:rPr spc="55" dirty="0">
                <a:solidFill>
                  <a:prstClr val="black"/>
                </a:solidFill>
              </a:rPr>
              <a:t> </a:t>
            </a:r>
            <a:r>
              <a:rPr spc="-10" dirty="0">
                <a:solidFill>
                  <a:prstClr val="black"/>
                </a:solidFill>
              </a:rPr>
              <a:t>reserved.</a:t>
            </a:r>
          </a:p>
        </p:txBody>
      </p:sp>
    </p:spTree>
    <p:extLst>
      <p:ext uri="{BB962C8B-B14F-4D97-AF65-F5344CB8AC3E}">
        <p14:creationId xmlns:p14="http://schemas.microsoft.com/office/powerpoint/2010/main" val="179496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62" y="437019"/>
            <a:ext cx="11315700" cy="2862322"/>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Types of Blocks</a:t>
            </a:r>
          </a:p>
          <a:p>
            <a:r>
              <a:rPr lang="en-US">
                <a:latin typeface="Times New Roman" panose="02020603050405020304" pitchFamily="18" charset="0"/>
                <a:cs typeface="Times New Roman" panose="02020603050405020304" pitchFamily="18" charset="0"/>
              </a:rPr>
              <a:t>In Forms Builder there are two main types of blocks: data blocks and control blocks.</a:t>
            </a:r>
          </a:p>
          <a:p>
            <a:r>
              <a:rPr lang="en-US" b="1">
                <a:latin typeface="Times New Roman" panose="02020603050405020304" pitchFamily="18" charset="0"/>
                <a:cs typeface="Times New Roman" panose="02020603050405020304" pitchFamily="18" charset="0"/>
              </a:rPr>
              <a:t>Data Blocks</a:t>
            </a:r>
          </a:p>
          <a:p>
            <a:r>
              <a:rPr lang="en-US">
                <a:latin typeface="Times New Roman" panose="02020603050405020304" pitchFamily="18" charset="0"/>
                <a:cs typeface="Times New Roman" panose="02020603050405020304" pitchFamily="18" charset="0"/>
              </a:rPr>
              <a:t>When you build database applications with Forms Builder, many of the blocks will be data blocks. A data block is associated with a specific database table (or view), a stored procedure, a FROM clause query, or transactional triggers.</a:t>
            </a:r>
          </a:p>
          <a:p>
            <a:r>
              <a:rPr lang="en-US">
                <a:latin typeface="Times New Roman" panose="02020603050405020304" pitchFamily="18" charset="0"/>
                <a:cs typeface="Times New Roman" panose="02020603050405020304" pitchFamily="18" charset="0"/>
              </a:rPr>
              <a:t>If it is based on a table (or view), the data block can be based on only one base table, even though the data block can be programmed to access data from more than one table and data sources. By default, the association between a data block and the database enables the user to automatically access and manipulate data in the database. However, to access data from other tables (nonbase tables), you need to write triggers.</a:t>
            </a:r>
          </a:p>
          <a:p>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500062" y="3033415"/>
            <a:ext cx="6096000" cy="1754326"/>
          </a:xfrm>
          <a:prstGeom prst="rect">
            <a:avLst/>
          </a:prstGeom>
        </p:spPr>
        <p:txBody>
          <a:bodyPr>
            <a:spAutoFit/>
          </a:bodyPr>
          <a:lstStyle/>
          <a:p>
            <a:r>
              <a:rPr lang="en-US">
                <a:latin typeface="Times New Roman" panose="02020603050405020304" pitchFamily="18" charset="0"/>
                <a:cs typeface="Times New Roman" panose="02020603050405020304" pitchFamily="18" charset="0"/>
              </a:rPr>
              <a:t>1 Base table source</a:t>
            </a:r>
          </a:p>
          <a:p>
            <a:r>
              <a:rPr lang="en-US">
                <a:latin typeface="Times New Roman" panose="02020603050405020304" pitchFamily="18" charset="0"/>
                <a:cs typeface="Times New Roman" panose="02020603050405020304" pitchFamily="18" charset="0"/>
              </a:rPr>
              <a:t>2 Single-record data block</a:t>
            </a:r>
          </a:p>
          <a:p>
            <a:r>
              <a:rPr lang="en-US">
                <a:latin typeface="Times New Roman" panose="02020603050405020304" pitchFamily="18" charset="0"/>
                <a:cs typeface="Times New Roman" panose="02020603050405020304" pitchFamily="18" charset="0"/>
              </a:rPr>
              <a:t>3 Trigger access</a:t>
            </a:r>
          </a:p>
          <a:p>
            <a:r>
              <a:rPr lang="en-US">
                <a:latin typeface="Times New Roman" panose="02020603050405020304" pitchFamily="18" charset="0"/>
                <a:cs typeface="Times New Roman" panose="02020603050405020304" pitchFamily="18" charset="0"/>
              </a:rPr>
              <a:t>4 Nonbase table source</a:t>
            </a:r>
          </a:p>
          <a:p>
            <a:r>
              <a:rPr lang="en-US">
                <a:latin typeface="Times New Roman" panose="02020603050405020304" pitchFamily="18" charset="0"/>
                <a:cs typeface="Times New Roman" panose="02020603050405020304" pitchFamily="18" charset="0"/>
              </a:rPr>
              <a:t>5 Multirecord data block</a:t>
            </a:r>
          </a:p>
          <a:p>
            <a:r>
              <a:rPr lang="en-US">
                <a:latin typeface="Times New Roman" panose="02020603050405020304" pitchFamily="18" charset="0"/>
                <a:cs typeface="Times New Roman" panose="02020603050405020304" pitchFamily="18" charset="0"/>
              </a:rPr>
              <a:t>6 Record</a:t>
            </a:r>
          </a:p>
        </p:txBody>
      </p:sp>
      <p:sp>
        <p:nvSpPr>
          <p:cNvPr id="6" name="Rectangle 5"/>
          <p:cNvSpPr/>
          <p:nvPr/>
        </p:nvSpPr>
        <p:spPr>
          <a:xfrm>
            <a:off x="500062" y="4741575"/>
            <a:ext cx="11315700" cy="1200329"/>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Control Blocks</a:t>
            </a:r>
          </a:p>
          <a:p>
            <a:r>
              <a:rPr lang="en-US">
                <a:latin typeface="Times New Roman" panose="02020603050405020304" pitchFamily="18" charset="0"/>
                <a:cs typeface="Times New Roman" panose="02020603050405020304" pitchFamily="18" charset="0"/>
              </a:rPr>
              <a:t>A control block is not associated with a database, and its items do not relate to any columns within any database table. Its items are called control items. For example, you can create many buttons in your module to initiate certain actions and to logically group these buttons in a control block.</a:t>
            </a:r>
          </a:p>
        </p:txBody>
      </p:sp>
    </p:spTree>
    <p:extLst>
      <p:ext uri="{BB962C8B-B14F-4D97-AF65-F5344CB8AC3E}">
        <p14:creationId xmlns:p14="http://schemas.microsoft.com/office/powerpoint/2010/main" val="1145456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16380"/>
            <a:r>
              <a:rPr spc="-5" dirty="0"/>
              <a:t>Forms and Data</a:t>
            </a:r>
            <a:r>
              <a:rPr spc="-15" dirty="0"/>
              <a:t> </a:t>
            </a:r>
            <a:r>
              <a:rPr spc="-5" dirty="0"/>
              <a:t>Blocks</a:t>
            </a:r>
          </a:p>
        </p:txBody>
      </p:sp>
      <p:sp>
        <p:nvSpPr>
          <p:cNvPr id="3" name="object 3"/>
          <p:cNvSpPr/>
          <p:nvPr/>
        </p:nvSpPr>
        <p:spPr>
          <a:xfrm>
            <a:off x="2622803" y="1615440"/>
            <a:ext cx="1879600" cy="3912235"/>
          </a:xfrm>
          <a:custGeom>
            <a:avLst/>
            <a:gdLst/>
            <a:ahLst/>
            <a:cxnLst/>
            <a:rect l="l" t="t" r="r" b="b"/>
            <a:pathLst>
              <a:path w="1879600" h="3912235">
                <a:moveTo>
                  <a:pt x="0" y="0"/>
                </a:moveTo>
                <a:lnTo>
                  <a:pt x="0" y="3912108"/>
                </a:lnTo>
                <a:lnTo>
                  <a:pt x="1879092" y="3912108"/>
                </a:lnTo>
                <a:lnTo>
                  <a:pt x="1879092" y="0"/>
                </a:lnTo>
                <a:lnTo>
                  <a:pt x="0" y="0"/>
                </a:lnTo>
                <a:close/>
              </a:path>
            </a:pathLst>
          </a:custGeom>
          <a:solidFill>
            <a:srgbClr val="CCCC9A"/>
          </a:solidFill>
        </p:spPr>
        <p:txBody>
          <a:bodyPr wrap="square" lIns="0" tIns="0" rIns="0" bIns="0" rtlCol="0"/>
          <a:lstStyle/>
          <a:p>
            <a:endParaRPr>
              <a:solidFill>
                <a:prstClr val="black"/>
              </a:solidFill>
            </a:endParaRPr>
          </a:p>
        </p:txBody>
      </p:sp>
      <p:sp>
        <p:nvSpPr>
          <p:cNvPr id="4" name="object 4"/>
          <p:cNvSpPr/>
          <p:nvPr/>
        </p:nvSpPr>
        <p:spPr>
          <a:xfrm>
            <a:off x="2622803" y="1615440"/>
            <a:ext cx="1879600" cy="3912235"/>
          </a:xfrm>
          <a:custGeom>
            <a:avLst/>
            <a:gdLst/>
            <a:ahLst/>
            <a:cxnLst/>
            <a:rect l="l" t="t" r="r" b="b"/>
            <a:pathLst>
              <a:path w="1879600" h="3912235">
                <a:moveTo>
                  <a:pt x="0" y="0"/>
                </a:moveTo>
                <a:lnTo>
                  <a:pt x="0" y="3912108"/>
                </a:lnTo>
                <a:lnTo>
                  <a:pt x="1879092" y="3912108"/>
                </a:lnTo>
                <a:lnTo>
                  <a:pt x="1879092" y="0"/>
                </a:lnTo>
                <a:lnTo>
                  <a:pt x="0" y="0"/>
                </a:lnTo>
                <a:close/>
              </a:path>
            </a:pathLst>
          </a:custGeom>
          <a:ln w="28955">
            <a:solidFill>
              <a:srgbClr val="000000"/>
            </a:solidFill>
          </a:ln>
        </p:spPr>
        <p:txBody>
          <a:bodyPr wrap="square" lIns="0" tIns="0" rIns="0" bIns="0" rtlCol="0"/>
          <a:lstStyle/>
          <a:p>
            <a:endParaRPr>
              <a:solidFill>
                <a:prstClr val="black"/>
              </a:solidFill>
            </a:endParaRPr>
          </a:p>
        </p:txBody>
      </p:sp>
      <p:sp>
        <p:nvSpPr>
          <p:cNvPr id="5" name="object 5"/>
          <p:cNvSpPr/>
          <p:nvPr/>
        </p:nvSpPr>
        <p:spPr>
          <a:xfrm>
            <a:off x="2889504" y="1920239"/>
            <a:ext cx="1321435" cy="471170"/>
          </a:xfrm>
          <a:custGeom>
            <a:avLst/>
            <a:gdLst/>
            <a:ahLst/>
            <a:cxnLst/>
            <a:rect l="l" t="t" r="r" b="b"/>
            <a:pathLst>
              <a:path w="1321435" h="471169">
                <a:moveTo>
                  <a:pt x="0" y="0"/>
                </a:moveTo>
                <a:lnTo>
                  <a:pt x="0" y="470916"/>
                </a:lnTo>
                <a:lnTo>
                  <a:pt x="1321308" y="470916"/>
                </a:lnTo>
                <a:lnTo>
                  <a:pt x="1321308" y="0"/>
                </a:lnTo>
                <a:lnTo>
                  <a:pt x="0" y="0"/>
                </a:lnTo>
                <a:close/>
              </a:path>
            </a:pathLst>
          </a:custGeom>
          <a:solidFill>
            <a:srgbClr val="FFFF00"/>
          </a:solidFill>
        </p:spPr>
        <p:txBody>
          <a:bodyPr wrap="square" lIns="0" tIns="0" rIns="0" bIns="0" rtlCol="0"/>
          <a:lstStyle/>
          <a:p>
            <a:endParaRPr>
              <a:solidFill>
                <a:prstClr val="black"/>
              </a:solidFill>
            </a:endParaRPr>
          </a:p>
        </p:txBody>
      </p:sp>
      <p:sp>
        <p:nvSpPr>
          <p:cNvPr id="6" name="object 6"/>
          <p:cNvSpPr/>
          <p:nvPr/>
        </p:nvSpPr>
        <p:spPr>
          <a:xfrm>
            <a:off x="2889504" y="1920239"/>
            <a:ext cx="1321435" cy="471170"/>
          </a:xfrm>
          <a:custGeom>
            <a:avLst/>
            <a:gdLst/>
            <a:ahLst/>
            <a:cxnLst/>
            <a:rect l="l" t="t" r="r" b="b"/>
            <a:pathLst>
              <a:path w="1321435" h="471169">
                <a:moveTo>
                  <a:pt x="0" y="0"/>
                </a:moveTo>
                <a:lnTo>
                  <a:pt x="0" y="470916"/>
                </a:lnTo>
                <a:lnTo>
                  <a:pt x="1321308" y="470916"/>
                </a:lnTo>
                <a:lnTo>
                  <a:pt x="13213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7" name="object 7"/>
          <p:cNvSpPr txBox="1"/>
          <p:nvPr/>
        </p:nvSpPr>
        <p:spPr>
          <a:xfrm>
            <a:off x="2889504" y="4562855"/>
            <a:ext cx="1321435" cy="348172"/>
          </a:xfrm>
          <a:prstGeom prst="rect">
            <a:avLst/>
          </a:prstGeom>
          <a:solidFill>
            <a:srgbClr val="FFFF00"/>
          </a:solidFill>
          <a:ln w="28955">
            <a:solidFill>
              <a:srgbClr val="000000"/>
            </a:solidFill>
          </a:ln>
        </p:spPr>
        <p:txBody>
          <a:bodyPr vert="horz" wrap="square" lIns="0" tIns="70485" rIns="0" bIns="0" rtlCol="0">
            <a:spAutoFit/>
          </a:bodyPr>
          <a:lstStyle/>
          <a:p>
            <a:pPr marL="283845">
              <a:spcBef>
                <a:spcPts val="555"/>
              </a:spcBef>
            </a:pPr>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4</a:t>
            </a:r>
            <a:endParaRPr>
              <a:solidFill>
                <a:prstClr val="black"/>
              </a:solidFill>
              <a:latin typeface="Arial"/>
              <a:cs typeface="Arial"/>
            </a:endParaRPr>
          </a:p>
        </p:txBody>
      </p:sp>
      <p:sp>
        <p:nvSpPr>
          <p:cNvPr id="8" name="object 8"/>
          <p:cNvSpPr/>
          <p:nvPr/>
        </p:nvSpPr>
        <p:spPr>
          <a:xfrm>
            <a:off x="4648200" y="1380744"/>
            <a:ext cx="0" cy="4738370"/>
          </a:xfrm>
          <a:custGeom>
            <a:avLst/>
            <a:gdLst/>
            <a:ahLst/>
            <a:cxnLst/>
            <a:rect l="l" t="t" r="r" b="b"/>
            <a:pathLst>
              <a:path h="4738370">
                <a:moveTo>
                  <a:pt x="0" y="0"/>
                </a:moveTo>
                <a:lnTo>
                  <a:pt x="0" y="4738116"/>
                </a:lnTo>
              </a:path>
            </a:pathLst>
          </a:custGeom>
          <a:ln w="28956">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724400" y="1380744"/>
            <a:ext cx="0" cy="4738370"/>
          </a:xfrm>
          <a:custGeom>
            <a:avLst/>
            <a:gdLst/>
            <a:ahLst/>
            <a:cxnLst/>
            <a:rect l="l" t="t" r="r" b="b"/>
            <a:pathLst>
              <a:path h="4738370">
                <a:moveTo>
                  <a:pt x="0" y="0"/>
                </a:moveTo>
                <a:lnTo>
                  <a:pt x="0" y="4738116"/>
                </a:lnTo>
              </a:path>
            </a:pathLst>
          </a:custGeom>
          <a:ln w="28956">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907279" y="1629156"/>
            <a:ext cx="1879600" cy="2463165"/>
          </a:xfrm>
          <a:custGeom>
            <a:avLst/>
            <a:gdLst/>
            <a:ahLst/>
            <a:cxnLst/>
            <a:rect l="l" t="t" r="r" b="b"/>
            <a:pathLst>
              <a:path w="1879600" h="2463165">
                <a:moveTo>
                  <a:pt x="0" y="0"/>
                </a:moveTo>
                <a:lnTo>
                  <a:pt x="0" y="2462784"/>
                </a:lnTo>
                <a:lnTo>
                  <a:pt x="1879092" y="2462784"/>
                </a:lnTo>
                <a:lnTo>
                  <a:pt x="1879092" y="0"/>
                </a:lnTo>
                <a:lnTo>
                  <a:pt x="0" y="0"/>
                </a:lnTo>
                <a:close/>
              </a:path>
            </a:pathLst>
          </a:custGeom>
          <a:solidFill>
            <a:srgbClr val="9ACC9A"/>
          </a:solidFill>
        </p:spPr>
        <p:txBody>
          <a:bodyPr wrap="square" lIns="0" tIns="0" rIns="0" bIns="0" rtlCol="0"/>
          <a:lstStyle/>
          <a:p>
            <a:endParaRPr>
              <a:solidFill>
                <a:prstClr val="black"/>
              </a:solidFill>
            </a:endParaRPr>
          </a:p>
        </p:txBody>
      </p:sp>
      <p:sp>
        <p:nvSpPr>
          <p:cNvPr id="11" name="object 11"/>
          <p:cNvSpPr/>
          <p:nvPr/>
        </p:nvSpPr>
        <p:spPr>
          <a:xfrm>
            <a:off x="4907279" y="1629156"/>
            <a:ext cx="1879600" cy="2463165"/>
          </a:xfrm>
          <a:custGeom>
            <a:avLst/>
            <a:gdLst/>
            <a:ahLst/>
            <a:cxnLst/>
            <a:rect l="l" t="t" r="r" b="b"/>
            <a:pathLst>
              <a:path w="1879600" h="2463165">
                <a:moveTo>
                  <a:pt x="0" y="0"/>
                </a:moveTo>
                <a:lnTo>
                  <a:pt x="0" y="2462784"/>
                </a:lnTo>
                <a:lnTo>
                  <a:pt x="1879092" y="2462784"/>
                </a:lnTo>
                <a:lnTo>
                  <a:pt x="1879092"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186172" y="1882139"/>
            <a:ext cx="1321435" cy="471170"/>
          </a:xfrm>
          <a:custGeom>
            <a:avLst/>
            <a:gdLst/>
            <a:ahLst/>
            <a:cxnLst/>
            <a:rect l="l" t="t" r="r" b="b"/>
            <a:pathLst>
              <a:path w="1321435" h="471169">
                <a:moveTo>
                  <a:pt x="0" y="0"/>
                </a:moveTo>
                <a:lnTo>
                  <a:pt x="0" y="470916"/>
                </a:lnTo>
                <a:lnTo>
                  <a:pt x="1321308" y="470916"/>
                </a:lnTo>
                <a:lnTo>
                  <a:pt x="1321308" y="0"/>
                </a:lnTo>
                <a:lnTo>
                  <a:pt x="0" y="0"/>
                </a:lnTo>
                <a:close/>
              </a:path>
            </a:pathLst>
          </a:custGeom>
          <a:solidFill>
            <a:srgbClr val="FFCCFF"/>
          </a:solidFill>
        </p:spPr>
        <p:txBody>
          <a:bodyPr wrap="square" lIns="0" tIns="0" rIns="0" bIns="0" rtlCol="0"/>
          <a:lstStyle/>
          <a:p>
            <a:endParaRPr>
              <a:solidFill>
                <a:prstClr val="black"/>
              </a:solidFill>
            </a:endParaRPr>
          </a:p>
        </p:txBody>
      </p:sp>
      <p:sp>
        <p:nvSpPr>
          <p:cNvPr id="13" name="object 13"/>
          <p:cNvSpPr/>
          <p:nvPr/>
        </p:nvSpPr>
        <p:spPr>
          <a:xfrm>
            <a:off x="5186172" y="1882139"/>
            <a:ext cx="1321435" cy="471170"/>
          </a:xfrm>
          <a:custGeom>
            <a:avLst/>
            <a:gdLst/>
            <a:ahLst/>
            <a:cxnLst/>
            <a:rect l="l" t="t" r="r" b="b"/>
            <a:pathLst>
              <a:path w="1321435" h="471169">
                <a:moveTo>
                  <a:pt x="0" y="0"/>
                </a:moveTo>
                <a:lnTo>
                  <a:pt x="0" y="470916"/>
                </a:lnTo>
                <a:lnTo>
                  <a:pt x="1321308" y="470916"/>
                </a:lnTo>
                <a:lnTo>
                  <a:pt x="13213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5459984" y="1969009"/>
            <a:ext cx="838200" cy="285115"/>
          </a:xfrm>
          <a:prstGeom prst="rect">
            <a:avLst/>
          </a:prstGeom>
        </p:spPr>
        <p:txBody>
          <a:bodyPr vert="horz" wrap="square" lIns="0" tIns="0" rIns="0" bIns="0" rtlCol="0">
            <a:spAutoFit/>
          </a:bodyPr>
          <a:lstStyle/>
          <a:p>
            <a:pPr marL="12700"/>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1</a:t>
            </a:r>
            <a:endParaRPr>
              <a:solidFill>
                <a:prstClr val="black"/>
              </a:solidFill>
              <a:latin typeface="Arial"/>
              <a:cs typeface="Arial"/>
            </a:endParaRPr>
          </a:p>
        </p:txBody>
      </p:sp>
      <p:sp>
        <p:nvSpPr>
          <p:cNvPr id="15" name="object 15"/>
          <p:cNvSpPr txBox="1"/>
          <p:nvPr/>
        </p:nvSpPr>
        <p:spPr>
          <a:xfrm>
            <a:off x="5186172" y="3241549"/>
            <a:ext cx="1321435" cy="362279"/>
          </a:xfrm>
          <a:prstGeom prst="rect">
            <a:avLst/>
          </a:prstGeom>
          <a:solidFill>
            <a:srgbClr val="FFCCFF"/>
          </a:solidFill>
          <a:ln w="28956">
            <a:solidFill>
              <a:srgbClr val="000000"/>
            </a:solidFill>
          </a:ln>
        </p:spPr>
        <p:txBody>
          <a:bodyPr vert="horz" wrap="square" lIns="0" tIns="84455" rIns="0" bIns="0" rtlCol="0">
            <a:spAutoFit/>
          </a:bodyPr>
          <a:lstStyle/>
          <a:p>
            <a:pPr marL="271780">
              <a:spcBef>
                <a:spcPts val="665"/>
              </a:spcBef>
            </a:pPr>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2</a:t>
            </a:r>
            <a:endParaRPr>
              <a:solidFill>
                <a:prstClr val="black"/>
              </a:solidFill>
              <a:latin typeface="Arial"/>
              <a:cs typeface="Arial"/>
            </a:endParaRPr>
          </a:p>
        </p:txBody>
      </p:sp>
      <p:sp>
        <p:nvSpPr>
          <p:cNvPr id="16" name="object 16"/>
          <p:cNvSpPr/>
          <p:nvPr/>
        </p:nvSpPr>
        <p:spPr>
          <a:xfrm>
            <a:off x="7648956" y="1629155"/>
            <a:ext cx="1792605" cy="889000"/>
          </a:xfrm>
          <a:custGeom>
            <a:avLst/>
            <a:gdLst/>
            <a:ahLst/>
            <a:cxnLst/>
            <a:rect l="l" t="t" r="r" b="b"/>
            <a:pathLst>
              <a:path w="1792604" h="889000">
                <a:moveTo>
                  <a:pt x="0" y="0"/>
                </a:moveTo>
                <a:lnTo>
                  <a:pt x="0" y="888492"/>
                </a:lnTo>
                <a:lnTo>
                  <a:pt x="1792224" y="888492"/>
                </a:lnTo>
                <a:lnTo>
                  <a:pt x="1792224" y="0"/>
                </a:lnTo>
                <a:lnTo>
                  <a:pt x="0" y="0"/>
                </a:lnTo>
                <a:close/>
              </a:path>
            </a:pathLst>
          </a:custGeom>
          <a:solidFill>
            <a:srgbClr val="FFFF00"/>
          </a:solidFill>
        </p:spPr>
        <p:txBody>
          <a:bodyPr wrap="square" lIns="0" tIns="0" rIns="0" bIns="0" rtlCol="0"/>
          <a:lstStyle/>
          <a:p>
            <a:endParaRPr>
              <a:solidFill>
                <a:prstClr val="black"/>
              </a:solidFill>
            </a:endParaRPr>
          </a:p>
        </p:txBody>
      </p:sp>
      <p:sp>
        <p:nvSpPr>
          <p:cNvPr id="17" name="object 17"/>
          <p:cNvSpPr/>
          <p:nvPr/>
        </p:nvSpPr>
        <p:spPr>
          <a:xfrm>
            <a:off x="7648956" y="1629155"/>
            <a:ext cx="1792605" cy="889000"/>
          </a:xfrm>
          <a:custGeom>
            <a:avLst/>
            <a:gdLst/>
            <a:ahLst/>
            <a:cxnLst/>
            <a:rect l="l" t="t" r="r" b="b"/>
            <a:pathLst>
              <a:path w="1792604" h="889000">
                <a:moveTo>
                  <a:pt x="0" y="0"/>
                </a:moveTo>
                <a:lnTo>
                  <a:pt x="0" y="888492"/>
                </a:lnTo>
                <a:lnTo>
                  <a:pt x="1792224" y="888492"/>
                </a:lnTo>
                <a:lnTo>
                  <a:pt x="1792224"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648956" y="3203448"/>
            <a:ext cx="1792605" cy="889000"/>
          </a:xfrm>
          <a:custGeom>
            <a:avLst/>
            <a:gdLst/>
            <a:ahLst/>
            <a:cxnLst/>
            <a:rect l="l" t="t" r="r" b="b"/>
            <a:pathLst>
              <a:path w="1792604" h="889000">
                <a:moveTo>
                  <a:pt x="0" y="0"/>
                </a:moveTo>
                <a:lnTo>
                  <a:pt x="0" y="888491"/>
                </a:lnTo>
                <a:lnTo>
                  <a:pt x="1792224" y="888491"/>
                </a:lnTo>
                <a:lnTo>
                  <a:pt x="1792224" y="0"/>
                </a:lnTo>
                <a:lnTo>
                  <a:pt x="0" y="0"/>
                </a:lnTo>
                <a:close/>
              </a:path>
            </a:pathLst>
          </a:custGeom>
          <a:solidFill>
            <a:srgbClr val="CCCCCC"/>
          </a:solidFill>
        </p:spPr>
        <p:txBody>
          <a:bodyPr wrap="square" lIns="0" tIns="0" rIns="0" bIns="0" rtlCol="0"/>
          <a:lstStyle/>
          <a:p>
            <a:endParaRPr>
              <a:solidFill>
                <a:prstClr val="black"/>
              </a:solidFill>
            </a:endParaRPr>
          </a:p>
        </p:txBody>
      </p:sp>
      <p:sp>
        <p:nvSpPr>
          <p:cNvPr id="19" name="object 19"/>
          <p:cNvSpPr/>
          <p:nvPr/>
        </p:nvSpPr>
        <p:spPr>
          <a:xfrm>
            <a:off x="7648956" y="3203448"/>
            <a:ext cx="1792605" cy="889000"/>
          </a:xfrm>
          <a:custGeom>
            <a:avLst/>
            <a:gdLst/>
            <a:ahLst/>
            <a:cxnLst/>
            <a:rect l="l" t="t" r="r" b="b"/>
            <a:pathLst>
              <a:path w="1792604" h="889000">
                <a:moveTo>
                  <a:pt x="0" y="0"/>
                </a:moveTo>
                <a:lnTo>
                  <a:pt x="0" y="888491"/>
                </a:lnTo>
                <a:lnTo>
                  <a:pt x="1792224" y="888491"/>
                </a:lnTo>
                <a:lnTo>
                  <a:pt x="1792224"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7883653" y="1857755"/>
            <a:ext cx="1321435" cy="348172"/>
          </a:xfrm>
          <a:prstGeom prst="rect">
            <a:avLst/>
          </a:prstGeom>
          <a:solidFill>
            <a:srgbClr val="FFCCFF"/>
          </a:solidFill>
          <a:ln w="28956">
            <a:solidFill>
              <a:srgbClr val="000000"/>
            </a:solidFill>
          </a:ln>
        </p:spPr>
        <p:txBody>
          <a:bodyPr vert="horz" wrap="square" lIns="0" tIns="70485" rIns="0" bIns="0" rtlCol="0">
            <a:spAutoFit/>
          </a:bodyPr>
          <a:lstStyle/>
          <a:p>
            <a:pPr marL="239395">
              <a:spcBef>
                <a:spcPts val="555"/>
              </a:spcBef>
            </a:pPr>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1</a:t>
            </a:r>
            <a:endParaRPr>
              <a:solidFill>
                <a:prstClr val="black"/>
              </a:solidFill>
              <a:latin typeface="Arial"/>
              <a:cs typeface="Arial"/>
            </a:endParaRPr>
          </a:p>
        </p:txBody>
      </p:sp>
      <p:sp>
        <p:nvSpPr>
          <p:cNvPr id="21" name="object 21"/>
          <p:cNvSpPr txBox="1"/>
          <p:nvPr/>
        </p:nvSpPr>
        <p:spPr>
          <a:xfrm>
            <a:off x="7883653" y="3406141"/>
            <a:ext cx="1321435" cy="362279"/>
          </a:xfrm>
          <a:prstGeom prst="rect">
            <a:avLst/>
          </a:prstGeom>
          <a:solidFill>
            <a:srgbClr val="FFCCFF"/>
          </a:solidFill>
          <a:ln w="28956">
            <a:solidFill>
              <a:srgbClr val="000000"/>
            </a:solidFill>
          </a:ln>
        </p:spPr>
        <p:txBody>
          <a:bodyPr vert="horz" wrap="square" lIns="0" tIns="84455" rIns="0" bIns="0" rtlCol="0">
            <a:spAutoFit/>
          </a:bodyPr>
          <a:lstStyle/>
          <a:p>
            <a:pPr marL="239395">
              <a:spcBef>
                <a:spcPts val="665"/>
              </a:spcBef>
            </a:pPr>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1</a:t>
            </a:r>
            <a:endParaRPr>
              <a:solidFill>
                <a:prstClr val="black"/>
              </a:solidFill>
              <a:latin typeface="Arial"/>
              <a:cs typeface="Arial"/>
            </a:endParaRPr>
          </a:p>
        </p:txBody>
      </p:sp>
      <p:sp>
        <p:nvSpPr>
          <p:cNvPr id="22" name="object 22"/>
          <p:cNvSpPr/>
          <p:nvPr/>
        </p:nvSpPr>
        <p:spPr>
          <a:xfrm>
            <a:off x="3517392" y="2397251"/>
            <a:ext cx="0" cy="303530"/>
          </a:xfrm>
          <a:custGeom>
            <a:avLst/>
            <a:gdLst/>
            <a:ahLst/>
            <a:cxnLst/>
            <a:rect l="l" t="t" r="r" b="b"/>
            <a:pathLst>
              <a:path h="303530">
                <a:moveTo>
                  <a:pt x="0" y="0"/>
                </a:moveTo>
                <a:lnTo>
                  <a:pt x="0" y="303275"/>
                </a:lnTo>
              </a:path>
            </a:pathLst>
          </a:custGeom>
          <a:ln w="28956">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3471673" y="2697480"/>
            <a:ext cx="93345" cy="94615"/>
          </a:xfrm>
          <a:custGeom>
            <a:avLst/>
            <a:gdLst/>
            <a:ahLst/>
            <a:cxnLst/>
            <a:rect l="l" t="t" r="r" b="b"/>
            <a:pathLst>
              <a:path w="93344" h="94614">
                <a:moveTo>
                  <a:pt x="92963" y="0"/>
                </a:moveTo>
                <a:lnTo>
                  <a:pt x="0" y="0"/>
                </a:lnTo>
                <a:lnTo>
                  <a:pt x="45719" y="94488"/>
                </a:lnTo>
                <a:lnTo>
                  <a:pt x="92963" y="0"/>
                </a:lnTo>
                <a:close/>
              </a:path>
            </a:pathLst>
          </a:custGeom>
          <a:solidFill>
            <a:srgbClr val="000000"/>
          </a:solidFill>
        </p:spPr>
        <p:txBody>
          <a:bodyPr wrap="square" lIns="0" tIns="0" rIns="0" bIns="0" rtlCol="0"/>
          <a:lstStyle/>
          <a:p>
            <a:endParaRPr>
              <a:solidFill>
                <a:prstClr val="black"/>
              </a:solidFill>
            </a:endParaRPr>
          </a:p>
        </p:txBody>
      </p:sp>
      <p:sp>
        <p:nvSpPr>
          <p:cNvPr id="24" name="object 24"/>
          <p:cNvSpPr/>
          <p:nvPr/>
        </p:nvSpPr>
        <p:spPr>
          <a:xfrm>
            <a:off x="3505200" y="3267455"/>
            <a:ext cx="0" cy="335280"/>
          </a:xfrm>
          <a:custGeom>
            <a:avLst/>
            <a:gdLst/>
            <a:ahLst/>
            <a:cxnLst/>
            <a:rect l="l" t="t" r="r" b="b"/>
            <a:pathLst>
              <a:path h="335279">
                <a:moveTo>
                  <a:pt x="0" y="0"/>
                </a:moveTo>
                <a:lnTo>
                  <a:pt x="0" y="335280"/>
                </a:lnTo>
              </a:path>
            </a:pathLst>
          </a:custGeom>
          <a:ln w="28956">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3459480" y="3599689"/>
            <a:ext cx="93345" cy="94615"/>
          </a:xfrm>
          <a:custGeom>
            <a:avLst/>
            <a:gdLst/>
            <a:ahLst/>
            <a:cxnLst/>
            <a:rect l="l" t="t" r="r" b="b"/>
            <a:pathLst>
              <a:path w="93344" h="94614">
                <a:moveTo>
                  <a:pt x="92963" y="0"/>
                </a:moveTo>
                <a:lnTo>
                  <a:pt x="0" y="0"/>
                </a:lnTo>
                <a:lnTo>
                  <a:pt x="45719" y="94487"/>
                </a:lnTo>
                <a:lnTo>
                  <a:pt x="92963"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p:nvPr/>
        </p:nvSpPr>
        <p:spPr>
          <a:xfrm>
            <a:off x="3493007" y="4143756"/>
            <a:ext cx="0" cy="323215"/>
          </a:xfrm>
          <a:custGeom>
            <a:avLst/>
            <a:gdLst/>
            <a:ahLst/>
            <a:cxnLst/>
            <a:rect l="l" t="t" r="r" b="b"/>
            <a:pathLst>
              <a:path h="323214">
                <a:moveTo>
                  <a:pt x="0" y="0"/>
                </a:moveTo>
                <a:lnTo>
                  <a:pt x="0" y="323088"/>
                </a:lnTo>
              </a:path>
            </a:pathLst>
          </a:custGeom>
          <a:ln w="28956">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3447289" y="4463797"/>
            <a:ext cx="93345" cy="93345"/>
          </a:xfrm>
          <a:custGeom>
            <a:avLst/>
            <a:gdLst/>
            <a:ahLst/>
            <a:cxnLst/>
            <a:rect l="l" t="t" r="r" b="b"/>
            <a:pathLst>
              <a:path w="93344" h="93345">
                <a:moveTo>
                  <a:pt x="92963" y="0"/>
                </a:moveTo>
                <a:lnTo>
                  <a:pt x="0" y="0"/>
                </a:lnTo>
                <a:lnTo>
                  <a:pt x="45719" y="92963"/>
                </a:lnTo>
                <a:lnTo>
                  <a:pt x="92963" y="0"/>
                </a:lnTo>
                <a:close/>
              </a:path>
            </a:pathLst>
          </a:custGeom>
          <a:solidFill>
            <a:srgbClr val="000000"/>
          </a:solidFill>
        </p:spPr>
        <p:txBody>
          <a:bodyPr wrap="square" lIns="0" tIns="0" rIns="0" bIns="0" rtlCol="0"/>
          <a:lstStyle/>
          <a:p>
            <a:endParaRPr>
              <a:solidFill>
                <a:prstClr val="black"/>
              </a:solidFill>
            </a:endParaRPr>
          </a:p>
        </p:txBody>
      </p:sp>
      <p:sp>
        <p:nvSpPr>
          <p:cNvPr id="28" name="object 28"/>
          <p:cNvSpPr/>
          <p:nvPr/>
        </p:nvSpPr>
        <p:spPr>
          <a:xfrm>
            <a:off x="5846064" y="2357627"/>
            <a:ext cx="0" cy="798830"/>
          </a:xfrm>
          <a:custGeom>
            <a:avLst/>
            <a:gdLst/>
            <a:ahLst/>
            <a:cxnLst/>
            <a:rect l="l" t="t" r="r" b="b"/>
            <a:pathLst>
              <a:path h="798830">
                <a:moveTo>
                  <a:pt x="0" y="0"/>
                </a:moveTo>
                <a:lnTo>
                  <a:pt x="0" y="798576"/>
                </a:lnTo>
              </a:path>
            </a:pathLst>
          </a:custGeom>
          <a:ln w="28956">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5800345" y="3153156"/>
            <a:ext cx="93345" cy="93345"/>
          </a:xfrm>
          <a:custGeom>
            <a:avLst/>
            <a:gdLst/>
            <a:ahLst/>
            <a:cxnLst/>
            <a:rect l="l" t="t" r="r" b="b"/>
            <a:pathLst>
              <a:path w="93345" h="93344">
                <a:moveTo>
                  <a:pt x="92963" y="0"/>
                </a:moveTo>
                <a:lnTo>
                  <a:pt x="0" y="0"/>
                </a:lnTo>
                <a:lnTo>
                  <a:pt x="45719" y="92964"/>
                </a:lnTo>
                <a:lnTo>
                  <a:pt x="92963"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6608065" y="2104644"/>
            <a:ext cx="922019" cy="0"/>
          </a:xfrm>
          <a:custGeom>
            <a:avLst/>
            <a:gdLst/>
            <a:ahLst/>
            <a:cxnLst/>
            <a:rect l="l" t="t" r="r" b="b"/>
            <a:pathLst>
              <a:path w="922020">
                <a:moveTo>
                  <a:pt x="0" y="0"/>
                </a:moveTo>
                <a:lnTo>
                  <a:pt x="922020" y="0"/>
                </a:lnTo>
              </a:path>
            </a:pathLst>
          </a:custGeom>
          <a:ln w="28956">
            <a:solidFill>
              <a:srgbClr val="000000"/>
            </a:solidFill>
            <a:prstDash val="lgDash"/>
          </a:ln>
        </p:spPr>
        <p:txBody>
          <a:bodyPr wrap="square" lIns="0" tIns="0" rIns="0" bIns="0" rtlCol="0"/>
          <a:lstStyle/>
          <a:p>
            <a:endParaRPr>
              <a:solidFill>
                <a:prstClr val="black"/>
              </a:solidFill>
            </a:endParaRPr>
          </a:p>
        </p:txBody>
      </p:sp>
      <p:sp>
        <p:nvSpPr>
          <p:cNvPr id="31" name="object 31"/>
          <p:cNvSpPr/>
          <p:nvPr/>
        </p:nvSpPr>
        <p:spPr>
          <a:xfrm>
            <a:off x="6519672" y="2058924"/>
            <a:ext cx="93345" cy="93345"/>
          </a:xfrm>
          <a:custGeom>
            <a:avLst/>
            <a:gdLst/>
            <a:ahLst/>
            <a:cxnLst/>
            <a:rect l="l" t="t" r="r" b="b"/>
            <a:pathLst>
              <a:path w="93345" h="93344">
                <a:moveTo>
                  <a:pt x="92963" y="92963"/>
                </a:moveTo>
                <a:lnTo>
                  <a:pt x="92963" y="0"/>
                </a:lnTo>
                <a:lnTo>
                  <a:pt x="0" y="47243"/>
                </a:lnTo>
                <a:lnTo>
                  <a:pt x="92963" y="92963"/>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7527036" y="2058924"/>
            <a:ext cx="93345" cy="93345"/>
          </a:xfrm>
          <a:custGeom>
            <a:avLst/>
            <a:gdLst/>
            <a:ahLst/>
            <a:cxnLst/>
            <a:rect l="l" t="t" r="r" b="b"/>
            <a:pathLst>
              <a:path w="93345" h="93344">
                <a:moveTo>
                  <a:pt x="92963" y="47243"/>
                </a:moveTo>
                <a:lnTo>
                  <a:pt x="0" y="0"/>
                </a:lnTo>
                <a:lnTo>
                  <a:pt x="0" y="92963"/>
                </a:lnTo>
                <a:lnTo>
                  <a:pt x="92963" y="47243"/>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6608065" y="3451859"/>
            <a:ext cx="922019" cy="0"/>
          </a:xfrm>
          <a:custGeom>
            <a:avLst/>
            <a:gdLst/>
            <a:ahLst/>
            <a:cxnLst/>
            <a:rect l="l" t="t" r="r" b="b"/>
            <a:pathLst>
              <a:path w="922020">
                <a:moveTo>
                  <a:pt x="0" y="0"/>
                </a:moveTo>
                <a:lnTo>
                  <a:pt x="922020" y="0"/>
                </a:lnTo>
              </a:path>
            </a:pathLst>
          </a:custGeom>
          <a:ln w="28956">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19672" y="3406141"/>
            <a:ext cx="93345" cy="93345"/>
          </a:xfrm>
          <a:custGeom>
            <a:avLst/>
            <a:gdLst/>
            <a:ahLst/>
            <a:cxnLst/>
            <a:rect l="l" t="t" r="r" b="b"/>
            <a:pathLst>
              <a:path w="93345" h="93345">
                <a:moveTo>
                  <a:pt x="92963" y="92963"/>
                </a:moveTo>
                <a:lnTo>
                  <a:pt x="92963" y="0"/>
                </a:lnTo>
                <a:lnTo>
                  <a:pt x="0" y="47244"/>
                </a:lnTo>
                <a:lnTo>
                  <a:pt x="92963" y="92963"/>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7527036" y="3406141"/>
            <a:ext cx="93345" cy="93345"/>
          </a:xfrm>
          <a:custGeom>
            <a:avLst/>
            <a:gdLst/>
            <a:ahLst/>
            <a:cxnLst/>
            <a:rect l="l" t="t" r="r" b="b"/>
            <a:pathLst>
              <a:path w="93345" h="93345">
                <a:moveTo>
                  <a:pt x="92963" y="47244"/>
                </a:moveTo>
                <a:lnTo>
                  <a:pt x="0" y="0"/>
                </a:lnTo>
                <a:lnTo>
                  <a:pt x="0" y="92963"/>
                </a:lnTo>
                <a:lnTo>
                  <a:pt x="92963" y="47244"/>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892045" y="5666231"/>
            <a:ext cx="1348105" cy="559435"/>
          </a:xfrm>
          <a:prstGeom prst="rect">
            <a:avLst/>
          </a:prstGeom>
        </p:spPr>
        <p:txBody>
          <a:bodyPr vert="horz" wrap="square" lIns="0" tIns="0" rIns="0" bIns="0" rtlCol="0">
            <a:spAutoFit/>
          </a:bodyPr>
          <a:lstStyle/>
          <a:p>
            <a:pPr marL="273050" marR="5080" indent="-260985"/>
            <a:r>
              <a:rPr b="1" dirty="0">
                <a:solidFill>
                  <a:prstClr val="black"/>
                </a:solidFill>
                <a:latin typeface="Arial"/>
                <a:cs typeface="Arial"/>
              </a:rPr>
              <a:t>Single</a:t>
            </a:r>
            <a:r>
              <a:rPr b="1" spc="-110" dirty="0">
                <a:solidFill>
                  <a:prstClr val="black"/>
                </a:solidFill>
                <a:latin typeface="Arial"/>
                <a:cs typeface="Arial"/>
              </a:rPr>
              <a:t> </a:t>
            </a:r>
            <a:r>
              <a:rPr b="1" dirty="0">
                <a:solidFill>
                  <a:prstClr val="black"/>
                </a:solidFill>
                <a:latin typeface="Arial"/>
                <a:cs typeface="Arial"/>
              </a:rPr>
              <a:t>Form  Module</a:t>
            </a:r>
            <a:endParaRPr>
              <a:solidFill>
                <a:prstClr val="black"/>
              </a:solidFill>
              <a:latin typeface="Arial"/>
              <a:cs typeface="Arial"/>
            </a:endParaRPr>
          </a:p>
        </p:txBody>
      </p:sp>
      <p:sp>
        <p:nvSpPr>
          <p:cNvPr id="37" name="object 37"/>
          <p:cNvSpPr txBox="1"/>
          <p:nvPr/>
        </p:nvSpPr>
        <p:spPr>
          <a:xfrm>
            <a:off x="6147309" y="4585707"/>
            <a:ext cx="2516505" cy="285115"/>
          </a:xfrm>
          <a:prstGeom prst="rect">
            <a:avLst/>
          </a:prstGeom>
        </p:spPr>
        <p:txBody>
          <a:bodyPr vert="horz" wrap="square" lIns="0" tIns="0" rIns="0" bIns="0" rtlCol="0">
            <a:spAutoFit/>
          </a:bodyPr>
          <a:lstStyle/>
          <a:p>
            <a:pPr marL="12700"/>
            <a:r>
              <a:rPr b="1" spc="-5" dirty="0">
                <a:solidFill>
                  <a:prstClr val="black"/>
                </a:solidFill>
                <a:latin typeface="Arial"/>
                <a:cs typeface="Arial"/>
              </a:rPr>
              <a:t>Multiple </a:t>
            </a:r>
            <a:r>
              <a:rPr b="1" dirty="0">
                <a:solidFill>
                  <a:prstClr val="black"/>
                </a:solidFill>
                <a:latin typeface="Arial"/>
                <a:cs typeface="Arial"/>
              </a:rPr>
              <a:t>Form</a:t>
            </a:r>
            <a:r>
              <a:rPr b="1" spc="-50" dirty="0">
                <a:solidFill>
                  <a:prstClr val="black"/>
                </a:solidFill>
                <a:latin typeface="Arial"/>
                <a:cs typeface="Arial"/>
              </a:rPr>
              <a:t> </a:t>
            </a:r>
            <a:r>
              <a:rPr b="1" spc="-5" dirty="0">
                <a:solidFill>
                  <a:prstClr val="black"/>
                </a:solidFill>
                <a:latin typeface="Arial"/>
                <a:cs typeface="Arial"/>
              </a:rPr>
              <a:t>Modules</a:t>
            </a:r>
            <a:endParaRPr>
              <a:solidFill>
                <a:prstClr val="black"/>
              </a:solidFill>
              <a:latin typeface="Arial"/>
              <a:cs typeface="Arial"/>
            </a:endParaRPr>
          </a:p>
        </p:txBody>
      </p:sp>
      <p:sp>
        <p:nvSpPr>
          <p:cNvPr id="38" name="object 38"/>
          <p:cNvSpPr/>
          <p:nvPr/>
        </p:nvSpPr>
        <p:spPr>
          <a:xfrm>
            <a:off x="9454895" y="3425952"/>
            <a:ext cx="266700" cy="0"/>
          </a:xfrm>
          <a:custGeom>
            <a:avLst/>
            <a:gdLst/>
            <a:ahLst/>
            <a:cxnLst/>
            <a:rect l="l" t="t" r="r" b="b"/>
            <a:pathLst>
              <a:path w="266700">
                <a:moveTo>
                  <a:pt x="0" y="0"/>
                </a:moveTo>
                <a:lnTo>
                  <a:pt x="266700" y="0"/>
                </a:lnTo>
              </a:path>
            </a:pathLst>
          </a:custGeom>
          <a:ln w="28956">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9532620" y="2042160"/>
            <a:ext cx="201295" cy="0"/>
          </a:xfrm>
          <a:custGeom>
            <a:avLst/>
            <a:gdLst/>
            <a:ahLst/>
            <a:cxnLst/>
            <a:rect l="l" t="t" r="r" b="b"/>
            <a:pathLst>
              <a:path w="201295">
                <a:moveTo>
                  <a:pt x="0" y="0"/>
                </a:moveTo>
                <a:lnTo>
                  <a:pt x="201168" y="0"/>
                </a:lnTo>
              </a:path>
            </a:pathLst>
          </a:custGeom>
          <a:ln w="28956">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9442705" y="1996440"/>
            <a:ext cx="94615" cy="93345"/>
          </a:xfrm>
          <a:custGeom>
            <a:avLst/>
            <a:gdLst/>
            <a:ahLst/>
            <a:cxnLst/>
            <a:rect l="l" t="t" r="r" b="b"/>
            <a:pathLst>
              <a:path w="94615" h="93344">
                <a:moveTo>
                  <a:pt x="94488" y="92964"/>
                </a:moveTo>
                <a:lnTo>
                  <a:pt x="94488" y="0"/>
                </a:lnTo>
                <a:lnTo>
                  <a:pt x="0" y="45720"/>
                </a:lnTo>
                <a:lnTo>
                  <a:pt x="94488" y="92964"/>
                </a:lnTo>
                <a:close/>
              </a:path>
            </a:pathLst>
          </a:custGeom>
          <a:solidFill>
            <a:srgbClr val="000000"/>
          </a:solidFill>
        </p:spPr>
        <p:txBody>
          <a:bodyPr wrap="square" lIns="0" tIns="0" rIns="0" bIns="0" rtlCol="0"/>
          <a:lstStyle/>
          <a:p>
            <a:endParaRPr>
              <a:solidFill>
                <a:prstClr val="black"/>
              </a:solidFill>
            </a:endParaRPr>
          </a:p>
        </p:txBody>
      </p:sp>
      <p:sp>
        <p:nvSpPr>
          <p:cNvPr id="41" name="object 41"/>
          <p:cNvSpPr/>
          <p:nvPr/>
        </p:nvSpPr>
        <p:spPr>
          <a:xfrm>
            <a:off x="9721595" y="2054352"/>
            <a:ext cx="0" cy="1388745"/>
          </a:xfrm>
          <a:custGeom>
            <a:avLst/>
            <a:gdLst/>
            <a:ahLst/>
            <a:cxnLst/>
            <a:rect l="l" t="t" r="r" b="b"/>
            <a:pathLst>
              <a:path h="1388745">
                <a:moveTo>
                  <a:pt x="0" y="0"/>
                </a:moveTo>
                <a:lnTo>
                  <a:pt x="0" y="1388363"/>
                </a:lnTo>
              </a:path>
            </a:pathLst>
          </a:custGeom>
          <a:ln w="28956">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434077" y="4146805"/>
            <a:ext cx="828675" cy="285115"/>
          </a:xfrm>
          <a:prstGeom prst="rect">
            <a:avLst/>
          </a:prstGeom>
        </p:spPr>
        <p:txBody>
          <a:bodyPr vert="horz" wrap="square" lIns="0" tIns="0" rIns="0" bIns="0" rtlCol="0">
            <a:spAutoFit/>
          </a:bodyPr>
          <a:lstStyle/>
          <a:p>
            <a:pPr marL="12700"/>
            <a:r>
              <a:rPr b="1" spc="-5" dirty="0">
                <a:solidFill>
                  <a:prstClr val="black"/>
                </a:solidFill>
                <a:latin typeface="Arial"/>
                <a:cs typeface="Arial"/>
              </a:rPr>
              <a:t>Form</a:t>
            </a:r>
            <a:r>
              <a:rPr b="1" spc="-70" dirty="0">
                <a:solidFill>
                  <a:prstClr val="black"/>
                </a:solidFill>
                <a:latin typeface="Arial"/>
                <a:cs typeface="Arial"/>
              </a:rPr>
              <a:t> </a:t>
            </a:r>
            <a:r>
              <a:rPr b="1" dirty="0">
                <a:solidFill>
                  <a:prstClr val="black"/>
                </a:solidFill>
                <a:latin typeface="Arial"/>
                <a:cs typeface="Arial"/>
              </a:rPr>
              <a:t>A</a:t>
            </a:r>
            <a:endParaRPr>
              <a:solidFill>
                <a:prstClr val="black"/>
              </a:solidFill>
              <a:latin typeface="Arial"/>
              <a:cs typeface="Arial"/>
            </a:endParaRPr>
          </a:p>
        </p:txBody>
      </p:sp>
      <p:sp>
        <p:nvSpPr>
          <p:cNvPr id="43" name="object 43"/>
          <p:cNvSpPr txBox="1"/>
          <p:nvPr/>
        </p:nvSpPr>
        <p:spPr>
          <a:xfrm>
            <a:off x="8131100" y="4146805"/>
            <a:ext cx="826135" cy="285115"/>
          </a:xfrm>
          <a:prstGeom prst="rect">
            <a:avLst/>
          </a:prstGeom>
        </p:spPr>
        <p:txBody>
          <a:bodyPr vert="horz" wrap="square" lIns="0" tIns="0" rIns="0" bIns="0" rtlCol="0">
            <a:spAutoFit/>
          </a:bodyPr>
          <a:lstStyle/>
          <a:p>
            <a:pPr marL="12700"/>
            <a:r>
              <a:rPr b="1" spc="-5" dirty="0">
                <a:solidFill>
                  <a:prstClr val="black"/>
                </a:solidFill>
                <a:latin typeface="Arial"/>
                <a:cs typeface="Arial"/>
              </a:rPr>
              <a:t>Form</a:t>
            </a:r>
            <a:r>
              <a:rPr b="1" spc="-95" dirty="0">
                <a:solidFill>
                  <a:prstClr val="black"/>
                </a:solidFill>
                <a:latin typeface="Arial"/>
                <a:cs typeface="Arial"/>
              </a:rPr>
              <a:t> </a:t>
            </a:r>
            <a:r>
              <a:rPr b="1" dirty="0">
                <a:solidFill>
                  <a:prstClr val="black"/>
                </a:solidFill>
                <a:latin typeface="Arial"/>
                <a:cs typeface="Arial"/>
              </a:rPr>
              <a:t>B</a:t>
            </a:r>
            <a:endParaRPr>
              <a:solidFill>
                <a:prstClr val="black"/>
              </a:solidFill>
              <a:latin typeface="Arial"/>
              <a:cs typeface="Arial"/>
            </a:endParaRPr>
          </a:p>
        </p:txBody>
      </p:sp>
      <p:sp>
        <p:nvSpPr>
          <p:cNvPr id="44" name="object 44"/>
          <p:cNvSpPr txBox="1"/>
          <p:nvPr/>
        </p:nvSpPr>
        <p:spPr>
          <a:xfrm>
            <a:off x="6930651" y="3531116"/>
            <a:ext cx="609600" cy="559435"/>
          </a:xfrm>
          <a:prstGeom prst="rect">
            <a:avLst/>
          </a:prstGeom>
        </p:spPr>
        <p:txBody>
          <a:bodyPr vert="horz" wrap="square" lIns="0" tIns="0" rIns="0" bIns="0" rtlCol="0">
            <a:spAutoFit/>
          </a:bodyPr>
          <a:lstStyle/>
          <a:p>
            <a:pPr marL="18415" marR="5080" indent="-6350"/>
            <a:r>
              <a:rPr b="1" dirty="0">
                <a:solidFill>
                  <a:prstClr val="black"/>
                </a:solidFill>
                <a:latin typeface="Arial"/>
                <a:cs typeface="Arial"/>
              </a:rPr>
              <a:t>Open  Form</a:t>
            </a:r>
            <a:endParaRPr>
              <a:solidFill>
                <a:prstClr val="black"/>
              </a:solidFill>
              <a:latin typeface="Arial"/>
              <a:cs typeface="Arial"/>
            </a:endParaRPr>
          </a:p>
        </p:txBody>
      </p:sp>
      <p:sp>
        <p:nvSpPr>
          <p:cNvPr id="45" name="object 45"/>
          <p:cNvSpPr txBox="1"/>
          <p:nvPr/>
        </p:nvSpPr>
        <p:spPr>
          <a:xfrm>
            <a:off x="7922776" y="2394173"/>
            <a:ext cx="1245235" cy="800100"/>
          </a:xfrm>
          <a:prstGeom prst="rect">
            <a:avLst/>
          </a:prstGeom>
        </p:spPr>
        <p:txBody>
          <a:bodyPr vert="horz" wrap="square" lIns="0" tIns="0" rIns="0" bIns="0" rtlCol="0">
            <a:spAutoFit/>
          </a:bodyPr>
          <a:lstStyle/>
          <a:p>
            <a:pPr marL="12700" marR="5080" indent="208279">
              <a:lnSpc>
                <a:spcPct val="143900"/>
              </a:lnSpc>
            </a:pPr>
            <a:r>
              <a:rPr b="1" spc="-5" dirty="0">
                <a:solidFill>
                  <a:prstClr val="black"/>
                </a:solidFill>
                <a:latin typeface="Arial"/>
                <a:cs typeface="Arial"/>
              </a:rPr>
              <a:t>Form </a:t>
            </a:r>
            <a:r>
              <a:rPr b="1" dirty="0">
                <a:solidFill>
                  <a:prstClr val="black"/>
                </a:solidFill>
                <a:latin typeface="Arial"/>
                <a:cs typeface="Arial"/>
              </a:rPr>
              <a:t>C  Open</a:t>
            </a:r>
            <a:r>
              <a:rPr b="1" spc="-90" dirty="0">
                <a:solidFill>
                  <a:prstClr val="black"/>
                </a:solidFill>
                <a:latin typeface="Arial"/>
                <a:cs typeface="Arial"/>
              </a:rPr>
              <a:t> </a:t>
            </a:r>
            <a:r>
              <a:rPr b="1" spc="-5" dirty="0">
                <a:solidFill>
                  <a:prstClr val="black"/>
                </a:solidFill>
                <a:latin typeface="Arial"/>
                <a:cs typeface="Arial"/>
              </a:rPr>
              <a:t>Form</a:t>
            </a:r>
            <a:endParaRPr>
              <a:solidFill>
                <a:prstClr val="black"/>
              </a:solidFill>
              <a:latin typeface="Arial"/>
              <a:cs typeface="Arial"/>
            </a:endParaRPr>
          </a:p>
        </p:txBody>
      </p:sp>
      <p:sp>
        <p:nvSpPr>
          <p:cNvPr id="46" name="object 46"/>
          <p:cNvSpPr/>
          <p:nvPr/>
        </p:nvSpPr>
        <p:spPr>
          <a:xfrm>
            <a:off x="2889504" y="2796539"/>
            <a:ext cx="1321435" cy="471170"/>
          </a:xfrm>
          <a:custGeom>
            <a:avLst/>
            <a:gdLst/>
            <a:ahLst/>
            <a:cxnLst/>
            <a:rect l="l" t="t" r="r" b="b"/>
            <a:pathLst>
              <a:path w="1321435" h="471170">
                <a:moveTo>
                  <a:pt x="0" y="0"/>
                </a:moveTo>
                <a:lnTo>
                  <a:pt x="0" y="470915"/>
                </a:lnTo>
                <a:lnTo>
                  <a:pt x="1321308" y="470915"/>
                </a:lnTo>
                <a:lnTo>
                  <a:pt x="1321308" y="0"/>
                </a:lnTo>
                <a:lnTo>
                  <a:pt x="0" y="0"/>
                </a:lnTo>
                <a:close/>
              </a:path>
            </a:pathLst>
          </a:custGeom>
          <a:solidFill>
            <a:srgbClr val="FFFF00"/>
          </a:solidFill>
        </p:spPr>
        <p:txBody>
          <a:bodyPr wrap="square" lIns="0" tIns="0" rIns="0" bIns="0" rtlCol="0"/>
          <a:lstStyle/>
          <a:p>
            <a:endParaRPr>
              <a:solidFill>
                <a:prstClr val="black"/>
              </a:solidFill>
            </a:endParaRPr>
          </a:p>
        </p:txBody>
      </p:sp>
      <p:sp>
        <p:nvSpPr>
          <p:cNvPr id="47" name="object 47"/>
          <p:cNvSpPr/>
          <p:nvPr/>
        </p:nvSpPr>
        <p:spPr>
          <a:xfrm>
            <a:off x="2889504" y="2796539"/>
            <a:ext cx="1321435" cy="471170"/>
          </a:xfrm>
          <a:custGeom>
            <a:avLst/>
            <a:gdLst/>
            <a:ahLst/>
            <a:cxnLst/>
            <a:rect l="l" t="t" r="r" b="b"/>
            <a:pathLst>
              <a:path w="1321435" h="471170">
                <a:moveTo>
                  <a:pt x="0" y="0"/>
                </a:moveTo>
                <a:lnTo>
                  <a:pt x="0" y="470915"/>
                </a:lnTo>
                <a:lnTo>
                  <a:pt x="1321308" y="470915"/>
                </a:lnTo>
                <a:lnTo>
                  <a:pt x="13213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48" name="object 48"/>
          <p:cNvSpPr/>
          <p:nvPr/>
        </p:nvSpPr>
        <p:spPr>
          <a:xfrm>
            <a:off x="2889504" y="3672840"/>
            <a:ext cx="1321435" cy="471170"/>
          </a:xfrm>
          <a:custGeom>
            <a:avLst/>
            <a:gdLst/>
            <a:ahLst/>
            <a:cxnLst/>
            <a:rect l="l" t="t" r="r" b="b"/>
            <a:pathLst>
              <a:path w="1321435" h="471170">
                <a:moveTo>
                  <a:pt x="0" y="0"/>
                </a:moveTo>
                <a:lnTo>
                  <a:pt x="0" y="470915"/>
                </a:lnTo>
                <a:lnTo>
                  <a:pt x="1321308" y="470915"/>
                </a:lnTo>
                <a:lnTo>
                  <a:pt x="1321308" y="0"/>
                </a:lnTo>
                <a:lnTo>
                  <a:pt x="0" y="0"/>
                </a:lnTo>
                <a:close/>
              </a:path>
            </a:pathLst>
          </a:custGeom>
          <a:solidFill>
            <a:srgbClr val="FFFF00"/>
          </a:solidFill>
        </p:spPr>
        <p:txBody>
          <a:bodyPr wrap="square" lIns="0" tIns="0" rIns="0" bIns="0" rtlCol="0"/>
          <a:lstStyle/>
          <a:p>
            <a:endParaRPr>
              <a:solidFill>
                <a:prstClr val="black"/>
              </a:solidFill>
            </a:endParaRPr>
          </a:p>
        </p:txBody>
      </p:sp>
      <p:sp>
        <p:nvSpPr>
          <p:cNvPr id="49" name="object 49"/>
          <p:cNvSpPr/>
          <p:nvPr/>
        </p:nvSpPr>
        <p:spPr>
          <a:xfrm>
            <a:off x="2889504" y="3672840"/>
            <a:ext cx="1321435" cy="471170"/>
          </a:xfrm>
          <a:custGeom>
            <a:avLst/>
            <a:gdLst/>
            <a:ahLst/>
            <a:cxnLst/>
            <a:rect l="l" t="t" r="r" b="b"/>
            <a:pathLst>
              <a:path w="1321435" h="471170">
                <a:moveTo>
                  <a:pt x="0" y="0"/>
                </a:moveTo>
                <a:lnTo>
                  <a:pt x="0" y="470915"/>
                </a:lnTo>
                <a:lnTo>
                  <a:pt x="1321308" y="470915"/>
                </a:lnTo>
                <a:lnTo>
                  <a:pt x="1321308" y="0"/>
                </a:lnTo>
                <a:lnTo>
                  <a:pt x="0" y="0"/>
                </a:lnTo>
                <a:close/>
              </a:path>
            </a:pathLst>
          </a:custGeom>
          <a:ln w="28956">
            <a:solidFill>
              <a:srgbClr val="000000"/>
            </a:solidFill>
          </a:ln>
        </p:spPr>
        <p:txBody>
          <a:bodyPr wrap="square" lIns="0" tIns="0" rIns="0" bIns="0" rtlCol="0"/>
          <a:lstStyle/>
          <a:p>
            <a:endParaRPr>
              <a:solidFill>
                <a:prstClr val="black"/>
              </a:solidFill>
            </a:endParaRPr>
          </a:p>
        </p:txBody>
      </p:sp>
      <p:sp>
        <p:nvSpPr>
          <p:cNvPr id="50" name="object 50"/>
          <p:cNvSpPr txBox="1"/>
          <p:nvPr/>
        </p:nvSpPr>
        <p:spPr>
          <a:xfrm>
            <a:off x="2622803" y="1615439"/>
            <a:ext cx="1879600" cy="2489784"/>
          </a:xfrm>
          <a:prstGeom prst="rect">
            <a:avLst/>
          </a:prstGeom>
          <a:ln w="28956">
            <a:solidFill>
              <a:srgbClr val="000000"/>
            </a:solidFill>
          </a:ln>
        </p:spPr>
        <p:txBody>
          <a:bodyPr vert="horz" wrap="square" lIns="0" tIns="4445" rIns="0" bIns="0" rtlCol="0">
            <a:spAutoFit/>
          </a:bodyPr>
          <a:lstStyle/>
          <a:p>
            <a:pPr>
              <a:spcBef>
                <a:spcPts val="35"/>
              </a:spcBef>
            </a:pPr>
            <a:endParaRPr sz="2550">
              <a:solidFill>
                <a:prstClr val="black"/>
              </a:solidFill>
              <a:latin typeface="Times New Roman"/>
              <a:cs typeface="Times New Roman"/>
            </a:endParaRPr>
          </a:p>
          <a:p>
            <a:pPr marL="550545"/>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1</a:t>
            </a:r>
            <a:endParaRPr>
              <a:solidFill>
                <a:prstClr val="black"/>
              </a:solidFill>
              <a:latin typeface="Arial"/>
              <a:cs typeface="Arial"/>
            </a:endParaRPr>
          </a:p>
          <a:p>
            <a:endParaRPr>
              <a:solidFill>
                <a:prstClr val="black"/>
              </a:solidFill>
              <a:latin typeface="Times New Roman"/>
              <a:cs typeface="Times New Roman"/>
            </a:endParaRPr>
          </a:p>
          <a:p>
            <a:pPr>
              <a:spcBef>
                <a:spcPts val="5"/>
              </a:spcBef>
            </a:pPr>
            <a:endParaRPr sz="2400">
              <a:solidFill>
                <a:prstClr val="black"/>
              </a:solidFill>
              <a:latin typeface="Times New Roman"/>
              <a:cs typeface="Times New Roman"/>
            </a:endParaRPr>
          </a:p>
          <a:p>
            <a:pPr marL="550545"/>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2</a:t>
            </a:r>
            <a:endParaRPr>
              <a:solidFill>
                <a:prstClr val="black"/>
              </a:solidFill>
              <a:latin typeface="Arial"/>
              <a:cs typeface="Arial"/>
            </a:endParaRPr>
          </a:p>
          <a:p>
            <a:endParaRPr>
              <a:solidFill>
                <a:prstClr val="black"/>
              </a:solidFill>
              <a:latin typeface="Times New Roman"/>
              <a:cs typeface="Times New Roman"/>
            </a:endParaRPr>
          </a:p>
          <a:p>
            <a:pPr>
              <a:spcBef>
                <a:spcPts val="40"/>
              </a:spcBef>
            </a:pPr>
            <a:endParaRPr sz="2200">
              <a:solidFill>
                <a:prstClr val="black"/>
              </a:solidFill>
              <a:latin typeface="Times New Roman"/>
              <a:cs typeface="Times New Roman"/>
            </a:endParaRPr>
          </a:p>
          <a:p>
            <a:pPr marL="550545">
              <a:spcBef>
                <a:spcPts val="5"/>
              </a:spcBef>
            </a:pPr>
            <a:r>
              <a:rPr b="1" spc="-5" dirty="0">
                <a:solidFill>
                  <a:prstClr val="black"/>
                </a:solidFill>
                <a:latin typeface="Arial"/>
                <a:cs typeface="Arial"/>
              </a:rPr>
              <a:t>Block</a:t>
            </a:r>
            <a:r>
              <a:rPr b="1" spc="-85" dirty="0">
                <a:solidFill>
                  <a:prstClr val="black"/>
                </a:solidFill>
                <a:latin typeface="Arial"/>
                <a:cs typeface="Arial"/>
              </a:rPr>
              <a:t> </a:t>
            </a:r>
            <a:r>
              <a:rPr b="1" dirty="0">
                <a:solidFill>
                  <a:prstClr val="black"/>
                </a:solidFill>
                <a:latin typeface="Arial"/>
                <a:cs typeface="Arial"/>
              </a:rPr>
              <a:t>3</a:t>
            </a:r>
            <a:endParaRPr>
              <a:solidFill>
                <a:prstClr val="black"/>
              </a:solidFill>
              <a:latin typeface="Arial"/>
              <a:cs typeface="Arial"/>
            </a:endParaRPr>
          </a:p>
        </p:txBody>
      </p:sp>
      <p:sp>
        <p:nvSpPr>
          <p:cNvPr id="51" name="object 51"/>
          <p:cNvSpPr txBox="1">
            <a:spLocks noGrp="1"/>
          </p:cNvSpPr>
          <p:nvPr>
            <p:ph type="ftr" sz="quarter" idx="5"/>
          </p:nvPr>
        </p:nvSpPr>
        <p:spPr>
          <a:prstGeom prst="rect">
            <a:avLst/>
          </a:prstGeom>
        </p:spPr>
        <p:txBody>
          <a:bodyPr vert="horz" wrap="square" lIns="0" tIns="0" rIns="0" bIns="0" rtlCol="0">
            <a:spAutoFit/>
          </a:bodyPr>
          <a:lstStyle/>
          <a:p>
            <a:pPr marL="12700">
              <a:lnSpc>
                <a:spcPts val="1310"/>
              </a:lnSpc>
            </a:pPr>
            <a:r>
              <a:rPr spc="-10" dirty="0">
                <a:solidFill>
                  <a:prstClr val="black"/>
                </a:solidFill>
              </a:rPr>
              <a:t>Copyright </a:t>
            </a:r>
            <a:r>
              <a:rPr dirty="0">
                <a:solidFill>
                  <a:prstClr val="black"/>
                </a:solidFill>
              </a:rPr>
              <a:t>© </a:t>
            </a:r>
            <a:r>
              <a:rPr spc="-5" dirty="0">
                <a:solidFill>
                  <a:prstClr val="black"/>
                </a:solidFill>
              </a:rPr>
              <a:t>2004, Oracle.  </a:t>
            </a:r>
            <a:r>
              <a:rPr dirty="0">
                <a:solidFill>
                  <a:prstClr val="black"/>
                </a:solidFill>
              </a:rPr>
              <a:t>All </a:t>
            </a:r>
            <a:r>
              <a:rPr spc="-5" dirty="0">
                <a:solidFill>
                  <a:prstClr val="black"/>
                </a:solidFill>
              </a:rPr>
              <a:t>rights</a:t>
            </a:r>
            <a:r>
              <a:rPr spc="55" dirty="0">
                <a:solidFill>
                  <a:prstClr val="black"/>
                </a:solidFill>
              </a:rPr>
              <a:t> </a:t>
            </a:r>
            <a:r>
              <a:rPr spc="-10" dirty="0">
                <a:solidFill>
                  <a:prstClr val="black"/>
                </a:solidFill>
              </a:rPr>
              <a:t>reserved.</a:t>
            </a:r>
          </a:p>
        </p:txBody>
      </p:sp>
    </p:spTree>
    <p:extLst>
      <p:ext uri="{BB962C8B-B14F-4D97-AF65-F5344CB8AC3E}">
        <p14:creationId xmlns:p14="http://schemas.microsoft.com/office/powerpoint/2010/main" val="316868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 THỐNG FORM MODULE</a:t>
            </a:r>
          </a:p>
        </p:txBody>
      </p:sp>
      <p:pic>
        <p:nvPicPr>
          <p:cNvPr id="2" name="Picture 1"/>
          <p:cNvPicPr>
            <a:picLocks noChangeAspect="1"/>
          </p:cNvPicPr>
          <p:nvPr/>
        </p:nvPicPr>
        <p:blipFill>
          <a:blip r:embed="rId2"/>
          <a:stretch>
            <a:fillRect/>
          </a:stretch>
        </p:blipFill>
        <p:spPr>
          <a:xfrm>
            <a:off x="1707496" y="838760"/>
            <a:ext cx="9493904" cy="5926427"/>
          </a:xfrm>
          <a:prstGeom prst="rect">
            <a:avLst/>
          </a:prstGeom>
        </p:spPr>
      </p:pic>
    </p:spTree>
    <p:extLst>
      <p:ext uri="{BB962C8B-B14F-4D97-AF65-F5344CB8AC3E}">
        <p14:creationId xmlns:p14="http://schemas.microsoft.com/office/powerpoint/2010/main" val="412809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29757" y="966787"/>
            <a:ext cx="10824044" cy="5491163"/>
          </a:xfrm>
          <a:prstGeom prst="rect">
            <a:avLst/>
          </a:prstGeom>
        </p:spPr>
      </p:pic>
      <p:sp>
        <p:nvSpPr>
          <p:cNvPr id="7" name="Rectangle 6"/>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 THỐNG FORM MODULE</a:t>
            </a:r>
          </a:p>
        </p:txBody>
      </p:sp>
    </p:spTree>
    <p:extLst>
      <p:ext uri="{BB962C8B-B14F-4D97-AF65-F5344CB8AC3E}">
        <p14:creationId xmlns:p14="http://schemas.microsoft.com/office/powerpoint/2010/main" val="261892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FORMS DEVELOPER EXECUTABLES</a:t>
            </a:r>
          </a:p>
        </p:txBody>
      </p:sp>
      <p:pic>
        <p:nvPicPr>
          <p:cNvPr id="5" name="Picture 4"/>
          <p:cNvPicPr>
            <a:picLocks noChangeAspect="1"/>
          </p:cNvPicPr>
          <p:nvPr/>
        </p:nvPicPr>
        <p:blipFill>
          <a:blip r:embed="rId2"/>
          <a:stretch>
            <a:fillRect/>
          </a:stretch>
        </p:blipFill>
        <p:spPr>
          <a:xfrm>
            <a:off x="1273828" y="985837"/>
            <a:ext cx="8771125" cy="5564220"/>
          </a:xfrm>
          <a:prstGeom prst="rect">
            <a:avLst/>
          </a:prstGeom>
        </p:spPr>
      </p:pic>
    </p:spTree>
    <p:extLst>
      <p:ext uri="{BB962C8B-B14F-4D97-AF65-F5344CB8AC3E}">
        <p14:creationId xmlns:p14="http://schemas.microsoft.com/office/powerpoint/2010/main" val="149195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MODULE</a:t>
            </a:r>
          </a:p>
        </p:txBody>
      </p:sp>
      <p:pic>
        <p:nvPicPr>
          <p:cNvPr id="2" name="Picture 1"/>
          <p:cNvPicPr>
            <a:picLocks noChangeAspect="1"/>
          </p:cNvPicPr>
          <p:nvPr/>
        </p:nvPicPr>
        <p:blipFill>
          <a:blip r:embed="rId3"/>
          <a:stretch>
            <a:fillRect/>
          </a:stretch>
        </p:blipFill>
        <p:spPr>
          <a:xfrm>
            <a:off x="1815913" y="925606"/>
            <a:ext cx="9125644" cy="5623112"/>
          </a:xfrm>
          <a:prstGeom prst="rect">
            <a:avLst/>
          </a:prstGeom>
        </p:spPr>
      </p:pic>
    </p:spTree>
    <p:extLst>
      <p:ext uri="{BB962C8B-B14F-4D97-AF65-F5344CB8AC3E}">
        <p14:creationId xmlns:p14="http://schemas.microsoft.com/office/powerpoint/2010/main" val="330681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LOẠI MODULE</a:t>
            </a:r>
          </a:p>
        </p:txBody>
      </p:sp>
      <p:sp>
        <p:nvSpPr>
          <p:cNvPr id="4" name="Rectangle 3"/>
          <p:cNvSpPr/>
          <p:nvPr/>
        </p:nvSpPr>
        <p:spPr>
          <a:xfrm>
            <a:off x="400050" y="877248"/>
            <a:ext cx="11296650" cy="5324535"/>
          </a:xfrm>
          <a:prstGeom prst="rect">
            <a:avLst/>
          </a:prstGeom>
        </p:spPr>
        <p:txBody>
          <a:bodyPr wrap="square">
            <a:spAutoFit/>
          </a:bodyPr>
          <a:lstStyle/>
          <a:p>
            <a:pPr algn="just">
              <a:spcAft>
                <a:spcPts val="1800"/>
              </a:spcAft>
            </a:pPr>
            <a:r>
              <a:rPr lang="en-US" sz="2800">
                <a:latin typeface="Times New Roman" panose="02020603050405020304" pitchFamily="18" charset="0"/>
                <a:cs typeface="Times New Roman" panose="02020603050405020304" pitchFamily="18" charset="0"/>
              </a:rPr>
              <a:t>Một ứng dụng Form có thể chứa nhiều loại module. Module là thành phần lớn nhất trong ứng dụng.  Có thể chia thành các loại module sau đây:</a:t>
            </a:r>
          </a:p>
          <a:p>
            <a:pPr marL="457200" indent="-457200" algn="just">
              <a:spcAft>
                <a:spcPts val="1800"/>
              </a:spcAft>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Form</a:t>
            </a:r>
            <a:r>
              <a:rPr lang="en-US" sz="2800">
                <a:latin typeface="Times New Roman" panose="02020603050405020304" pitchFamily="18" charset="0"/>
                <a:cs typeface="Times New Roman" panose="02020603050405020304" pitchFamily="18" charset="0"/>
              </a:rPr>
              <a:t>: Là thành phần chính của một ứng dụng, đại diện cho các đối tượng và dữ liệu mà người dùng có thể nhìn thấy hoặc tương tác.</a:t>
            </a:r>
          </a:p>
          <a:p>
            <a:pPr marL="457200" indent="-457200" algn="just">
              <a:spcAft>
                <a:spcPts val="1800"/>
              </a:spcAft>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Menu</a:t>
            </a:r>
            <a:r>
              <a:rPr lang="en-US" sz="2800">
                <a:latin typeface="Times New Roman" panose="02020603050405020304" pitchFamily="18" charset="0"/>
                <a:cs typeface="Times New Roman" panose="02020603050405020304" pitchFamily="18" charset="0"/>
              </a:rPr>
              <a:t>: Là một module mà có thể chứa hệ thống các menu.</a:t>
            </a:r>
          </a:p>
          <a:p>
            <a:pPr marL="457200" indent="-457200" algn="just">
              <a:spcAft>
                <a:spcPts val="1800"/>
              </a:spcAft>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PL/SQL Library: </a:t>
            </a:r>
            <a:r>
              <a:rPr lang="vi-VN" sz="2800">
                <a:latin typeface="Times New Roman" panose="02020603050405020304" pitchFamily="18" charset="0"/>
                <a:cs typeface="Times New Roman" panose="02020603050405020304" pitchFamily="18" charset="0"/>
              </a:rPr>
              <a:t>là một tập hợp các đơn vị chương trình PL/SQL mà code có thể được tham chiếu và được gọi từ các module khác</a:t>
            </a:r>
            <a:r>
              <a:rPr lang="en-US" sz="2800">
                <a:latin typeface="Times New Roman" panose="02020603050405020304" pitchFamily="18" charset="0"/>
                <a:cs typeface="Times New Roman" panose="02020603050405020304" pitchFamily="18" charset="0"/>
              </a:rPr>
              <a:t>.</a:t>
            </a:r>
          </a:p>
          <a:p>
            <a:pPr marL="457200" indent="-457200" algn="just">
              <a:spcAft>
                <a:spcPts val="1800"/>
              </a:spcAft>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Object Library</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là một tập hợp các đối tượng form mà có thể sử dụng trong các mudule khác. Thường sử dụng để lưu trữ, bảo trì và sử dụng lại các đối tượng.</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77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0" y="-476250"/>
            <a:ext cx="12211050" cy="7334250"/>
          </a:xfrm>
          <a:prstGeom prst="rect">
            <a:avLst/>
          </a:prstGeom>
        </p:spPr>
      </p:pic>
      <p:sp>
        <p:nvSpPr>
          <p:cNvPr id="8" name="Rectangle 7"/>
          <p:cNvSpPr/>
          <p:nvPr/>
        </p:nvSpPr>
        <p:spPr>
          <a:xfrm>
            <a:off x="211573" y="4001294"/>
            <a:ext cx="11325225" cy="2092881"/>
          </a:xfrm>
          <a:prstGeom prst="rect">
            <a:avLst/>
          </a:prstGeom>
        </p:spPr>
        <p:txBody>
          <a:bodyPr wrap="square">
            <a:spAutoFit/>
          </a:bodyPr>
          <a:lstStyle/>
          <a:p>
            <a:pPr algn="just">
              <a:spcAft>
                <a:spcPts val="1200"/>
              </a:spcAft>
            </a:pPr>
            <a:r>
              <a:rPr lang="vi-VN" sz="2400">
                <a:latin typeface="Times New Roman" panose="02020603050405020304" pitchFamily="18" charset="0"/>
                <a:cs typeface="Times New Roman" panose="02020603050405020304" pitchFamily="18" charset="0"/>
              </a:rPr>
              <a:t>Khi chạy một form, ta chủ yếu điều hướng bằng các item và block. Mỗi item có một vị trí có thứ tự trong block, và mỗi block có một vị trí có thứ tự trong form.</a:t>
            </a:r>
          </a:p>
          <a:p>
            <a:pPr algn="just">
              <a:spcAft>
                <a:spcPts val="1200"/>
              </a:spcAft>
            </a:pPr>
            <a:r>
              <a:rPr lang="vi-VN" sz="2400">
                <a:latin typeface="Times New Roman" panose="02020603050405020304" pitchFamily="18" charset="0"/>
                <a:cs typeface="Times New Roman" panose="02020603050405020304" pitchFamily="18" charset="0"/>
              </a:rPr>
              <a:t>Khi người dùng yêu cầu di chuyển đến item kế tiếp trong block, thì item có thứ tự kế tiếp sẽ được chọn (focus). Nếu item kế tiếp nằm trong một canvas khác, thì canvas đó sẽ được tự động hiển thị. Tương tự, người dùng có thể di chuyển giữa các block.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92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259" y="141220"/>
            <a:ext cx="7113496" cy="584775"/>
          </a:xfrm>
          <a:prstGeom prst="rect">
            <a:avLst/>
          </a:prstGeom>
        </p:spPr>
        <p:txBody>
          <a:bodyPr wrap="square">
            <a:spAutoFit/>
          </a:bodyPr>
          <a:lstStyle/>
          <a:p>
            <a:pPr algn="ctr"/>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FORMS BUILDER COMPONENTS:</a:t>
            </a:r>
          </a:p>
        </p:txBody>
      </p:sp>
      <p:sp>
        <p:nvSpPr>
          <p:cNvPr id="4" name="Rectangle 3"/>
          <p:cNvSpPr/>
          <p:nvPr/>
        </p:nvSpPr>
        <p:spPr>
          <a:xfrm>
            <a:off x="215153" y="725995"/>
            <a:ext cx="6096000" cy="584775"/>
          </a:xfrm>
          <a:prstGeom prst="rect">
            <a:avLst/>
          </a:prstGeom>
        </p:spPr>
        <p:txBody>
          <a:bodyPr>
            <a:spAutoFit/>
          </a:bodyPr>
          <a:lstStyle/>
          <a:p>
            <a:pPr marL="457200" indent="-457200">
              <a:buFont typeface="Wingdings" panose="05000000000000000000" pitchFamily="2" charset="2"/>
              <a:buChar char="Ø"/>
            </a:pPr>
            <a:r>
              <a:rPr lang="en-US" sz="3200" b="1">
                <a:solidFill>
                  <a:srgbClr val="000000"/>
                </a:solidFill>
                <a:latin typeface="Times New Roman" panose="02020603050405020304" pitchFamily="18" charset="0"/>
                <a:cs typeface="Times New Roman" panose="02020603050405020304" pitchFamily="18" charset="0"/>
              </a:rPr>
              <a:t>Object Navigator</a:t>
            </a:r>
            <a:endParaRPr lang="en-US" sz="32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37141" y="1310770"/>
            <a:ext cx="9689447" cy="5387330"/>
          </a:xfrm>
          <a:prstGeom prst="rect">
            <a:avLst/>
          </a:prstGeom>
        </p:spPr>
      </p:pic>
    </p:spTree>
    <p:extLst>
      <p:ext uri="{BB962C8B-B14F-4D97-AF65-F5344CB8AC3E}">
        <p14:creationId xmlns:p14="http://schemas.microsoft.com/office/powerpoint/2010/main" val="327551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 FORM</a:t>
            </a:r>
          </a:p>
        </p:txBody>
      </p:sp>
      <p:pic>
        <p:nvPicPr>
          <p:cNvPr id="4" name="Picture 3"/>
          <p:cNvPicPr>
            <a:picLocks noChangeAspect="1"/>
          </p:cNvPicPr>
          <p:nvPr/>
        </p:nvPicPr>
        <p:blipFill>
          <a:blip r:embed="rId2"/>
          <a:stretch>
            <a:fillRect/>
          </a:stretch>
        </p:blipFill>
        <p:spPr>
          <a:xfrm>
            <a:off x="8843683" y="840820"/>
            <a:ext cx="3095625" cy="2495550"/>
          </a:xfrm>
          <a:prstGeom prst="rect">
            <a:avLst/>
          </a:prstGeom>
        </p:spPr>
      </p:pic>
      <p:pic>
        <p:nvPicPr>
          <p:cNvPr id="5" name="Picture 4"/>
          <p:cNvPicPr>
            <a:picLocks noChangeAspect="1"/>
          </p:cNvPicPr>
          <p:nvPr/>
        </p:nvPicPr>
        <p:blipFill>
          <a:blip r:embed="rId3"/>
          <a:stretch>
            <a:fillRect/>
          </a:stretch>
        </p:blipFill>
        <p:spPr>
          <a:xfrm>
            <a:off x="6879370" y="3471392"/>
            <a:ext cx="5312630" cy="3238500"/>
          </a:xfrm>
          <a:prstGeom prst="rect">
            <a:avLst/>
          </a:prstGeom>
        </p:spPr>
      </p:pic>
      <p:sp>
        <p:nvSpPr>
          <p:cNvPr id="6" name="TextBox 5"/>
          <p:cNvSpPr txBox="1"/>
          <p:nvPr/>
        </p:nvSpPr>
        <p:spPr>
          <a:xfrm>
            <a:off x="233125" y="1172593"/>
            <a:ext cx="7946265" cy="1938992"/>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Để chạy một form trên trình duyệt web, ta thực hiện 1 trong các cách sau:</a:t>
            </a:r>
          </a:p>
          <a:p>
            <a:pPr marL="457200" indent="-457200">
              <a:buFontTx/>
              <a:buChar char="-"/>
            </a:pPr>
            <a:r>
              <a:rPr lang="en-US" sz="2400">
                <a:latin typeface="Times New Roman" panose="02020603050405020304" pitchFamily="18" charset="0"/>
                <a:cs typeface="Times New Roman" panose="02020603050405020304" pitchFamily="18" charset="0"/>
              </a:rPr>
              <a:t>Program/ Run Form </a:t>
            </a:r>
          </a:p>
          <a:p>
            <a:pPr marL="457200" indent="-457200">
              <a:buFontTx/>
              <a:buChar char="-"/>
            </a:pPr>
            <a:r>
              <a:rPr lang="en-US" sz="2400">
                <a:latin typeface="Times New Roman" panose="02020603050405020304" pitchFamily="18" charset="0"/>
                <a:cs typeface="Times New Roman" panose="02020603050405020304" pitchFamily="18" charset="0"/>
              </a:rPr>
              <a:t>Ctrl + R</a:t>
            </a:r>
          </a:p>
          <a:p>
            <a:pPr marL="457200" indent="-457200">
              <a:buFontTx/>
              <a:buChar char="-"/>
            </a:pPr>
            <a:r>
              <a:rPr lang="en-US" sz="2400">
                <a:latin typeface="Times New Roman" panose="02020603050405020304" pitchFamily="18" charset="0"/>
                <a:cs typeface="Times New Roman" panose="02020603050405020304" pitchFamily="18" charset="0"/>
              </a:rPr>
              <a:t>Bấm button hình đèn giao thông màu xanh.</a:t>
            </a:r>
          </a:p>
        </p:txBody>
      </p:sp>
      <p:sp>
        <p:nvSpPr>
          <p:cNvPr id="8" name="TextBox 7"/>
          <p:cNvSpPr txBox="1"/>
          <p:nvPr/>
        </p:nvSpPr>
        <p:spPr>
          <a:xfrm>
            <a:off x="153611" y="3087737"/>
            <a:ext cx="6619741" cy="3770263"/>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chạy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được</a:t>
            </a:r>
            <a:r>
              <a:rPr lang="en-US" sz="2400" b="1" dirty="0">
                <a:latin typeface="Times New Roman" panose="02020603050405020304" pitchFamily="18" charset="0"/>
                <a:cs typeface="Times New Roman" panose="02020603050405020304" pitchFamily="18" charset="0"/>
              </a:rPr>
              <a:t> form </a:t>
            </a:r>
            <a:r>
              <a:rPr lang="en-US" sz="2400" b="1" dirty="0" err="1">
                <a:latin typeface="Times New Roman" panose="02020603050405020304" pitchFamily="18" charset="0"/>
                <a:cs typeface="Times New Roman" panose="02020603050405020304" pitchFamily="18" charset="0"/>
              </a:rPr>
              <a:t>trên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duyệt</a:t>
            </a:r>
            <a:r>
              <a:rPr lang="en-US" sz="2400" b="1" dirty="0">
                <a:latin typeface="Times New Roman" panose="02020603050405020304" pitchFamily="18" charset="0"/>
                <a:cs typeface="Times New Roman" panose="02020603050405020304" pitchFamily="18" charset="0"/>
              </a:rPr>
              <a:t> web:</a:t>
            </a:r>
          </a:p>
          <a:p>
            <a:pPr marL="342900" indent="-342900">
              <a:buFont typeface="Wingdings" panose="05000000000000000000" pitchFamily="2" charset="2"/>
              <a:buChar char="Ø"/>
            </a:pPr>
            <a:r>
              <a:rPr lang="en-US" sz="2400" b="1" dirty="0" err="1">
                <a:solidFill>
                  <a:srgbClr val="0070C0"/>
                </a:solidFill>
                <a:latin typeface="Times New Roman" panose="02020603050405020304" pitchFamily="18" charset="0"/>
                <a:cs typeface="Times New Roman" panose="02020603050405020304" pitchFamily="18" charset="0"/>
              </a:rPr>
              <a:t>Thiết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lập</a:t>
            </a:r>
            <a:r>
              <a:rPr lang="en-US" sz="2400" b="1" dirty="0">
                <a:solidFill>
                  <a:srgbClr val="0070C0"/>
                </a:solidFill>
                <a:latin typeface="Times New Roman" panose="02020603050405020304" pitchFamily="18" charset="0"/>
                <a:cs typeface="Times New Roman" panose="02020603050405020304" pitchFamily="18" charset="0"/>
              </a:rPr>
              <a:t> Application Server</a:t>
            </a:r>
          </a:p>
          <a:p>
            <a:r>
              <a:rPr lang="en-US" sz="2400" dirty="0">
                <a:latin typeface="Times New Roman" panose="02020603050405020304" pitchFamily="18" charset="0"/>
                <a:cs typeface="Times New Roman" panose="02020603050405020304" pitchFamily="18" charset="0"/>
              </a:rPr>
              <a:t>URL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preferences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form builder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http://&lt;host&gt;:&lt;port&gt;/forms/frmservlet</a:t>
            </a:r>
            <a:r>
              <a:rPr lang="en-US" sz="2300" b="1" dirty="0">
                <a:solidFill>
                  <a:srgbClr val="7030A0"/>
                </a:solidFill>
                <a:latin typeface="Times New Roman" panose="02020603050405020304" pitchFamily="18" charset="0"/>
                <a:cs typeface="Times New Roman" panose="02020603050405020304" pitchFamily="18" charset="0"/>
              </a:rPr>
              <a:t>?config=jpi</a:t>
            </a:r>
          </a:p>
          <a:p>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&lt;host&gt;: localhost</a:t>
            </a:r>
          </a:p>
          <a:p>
            <a:r>
              <a:rPr lang="en-US" sz="2400" dirty="0">
                <a:solidFill>
                  <a:srgbClr val="FF0000"/>
                </a:solidFill>
                <a:latin typeface="Times New Roman" panose="02020603050405020304" pitchFamily="18" charset="0"/>
                <a:cs typeface="Times New Roman" panose="02020603050405020304" pitchFamily="18" charset="0"/>
              </a:rPr>
              <a:t>		&lt;port&gt;: 8889</a:t>
            </a:r>
          </a:p>
          <a:p>
            <a:pPr marL="457200" indent="-457200">
              <a:buFont typeface="Wingdings" panose="05000000000000000000" pitchFamily="2" charset="2"/>
              <a:buChar char="Ø"/>
            </a:pPr>
            <a:r>
              <a:rPr lang="en-US" sz="2400" b="1" dirty="0" err="1">
                <a:solidFill>
                  <a:srgbClr val="0070C0"/>
                </a:solidFill>
                <a:latin typeface="Times New Roman" panose="02020603050405020304" pitchFamily="18" charset="0"/>
                <a:cs typeface="Times New Roman" panose="02020603050405020304" pitchFamily="18" charset="0"/>
              </a:rPr>
              <a:t>Khởi</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động</a:t>
            </a:r>
            <a:r>
              <a:rPr lang="en-US" sz="2400" b="1" dirty="0">
                <a:solidFill>
                  <a:srgbClr val="0070C0"/>
                </a:solidFill>
                <a:latin typeface="Times New Roman" panose="02020603050405020304" pitchFamily="18" charset="0"/>
                <a:cs typeface="Times New Roman" panose="02020603050405020304" pitchFamily="18" charset="0"/>
              </a:rPr>
              <a:t> OC4J Instance </a:t>
            </a:r>
            <a:r>
              <a:rPr lang="en-US" sz="2400" dirty="0">
                <a:latin typeface="Times New Roman" panose="02020603050405020304" pitchFamily="18" charset="0"/>
                <a:cs typeface="Times New Roman" panose="02020603050405020304" pitchFamily="18" charset="0"/>
              </a:rPr>
              <a:t>(\DevSuiteHome_1\j2ee\</a:t>
            </a:r>
            <a:r>
              <a:rPr lang="en-US" sz="2400" dirty="0" err="1">
                <a:latin typeface="Times New Roman" panose="02020603050405020304" pitchFamily="18" charset="0"/>
                <a:cs typeface="Times New Roman" panose="02020603050405020304" pitchFamily="18" charset="0"/>
              </a:rPr>
              <a:t>DevSuite</a:t>
            </a:r>
            <a:r>
              <a:rPr lang="en-US" sz="2400" dirty="0">
                <a:latin typeface="Times New Roman" panose="02020603050405020304" pitchFamily="18" charset="0"/>
                <a:cs typeface="Times New Roman" panose="02020603050405020304" pitchFamily="18" charset="0"/>
              </a:rPr>
              <a:t>\startinst.bat)</a:t>
            </a:r>
          </a:p>
        </p:txBody>
      </p:sp>
      <p:cxnSp>
        <p:nvCxnSpPr>
          <p:cNvPr id="10" name="Elbow Connector 9"/>
          <p:cNvCxnSpPr/>
          <p:nvPr/>
        </p:nvCxnSpPr>
        <p:spPr>
          <a:xfrm>
            <a:off x="6135757" y="2928730"/>
            <a:ext cx="4412040" cy="84926"/>
          </a:xfrm>
          <a:prstGeom prst="bentConnector3">
            <a:avLst/>
          </a:prstGeom>
          <a:ln w="76200">
            <a:tailEnd type="triangle"/>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225287" y="768626"/>
            <a:ext cx="3437159" cy="461665"/>
          </a:xfrm>
          <a:prstGeom prst="rect">
            <a:avLst/>
          </a:prstGeom>
          <a:noFill/>
        </p:spPr>
        <p:txBody>
          <a:bodyPr wrap="none" rtlCol="0">
            <a:spAutoFit/>
          </a:bodyPr>
          <a:lstStyle/>
          <a:p>
            <a:r>
              <a:rPr lang="en-US" sz="2400" b="1" u="sng">
                <a:latin typeface="Times New Roman" panose="02020603050405020304" pitchFamily="18" charset="0"/>
                <a:cs typeface="Times New Roman" panose="02020603050405020304" pitchFamily="18" charset="0"/>
              </a:rPr>
              <a:t>1. Chạy từ Form Builder</a:t>
            </a:r>
          </a:p>
        </p:txBody>
      </p:sp>
    </p:spTree>
    <p:extLst>
      <p:ext uri="{BB962C8B-B14F-4D97-AF65-F5344CB8AC3E}">
        <p14:creationId xmlns:p14="http://schemas.microsoft.com/office/powerpoint/2010/main" val="286463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259" y="141220"/>
            <a:ext cx="7113496" cy="584775"/>
          </a:xfrm>
          <a:prstGeom prst="rect">
            <a:avLst/>
          </a:prstGeom>
        </p:spPr>
        <p:txBody>
          <a:bodyPr wrap="square">
            <a:spAutoFit/>
          </a:bodyPr>
          <a:lstStyle/>
          <a:p>
            <a:pPr algn="ctr"/>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FORMS BUILDER COMPONENTS:</a:t>
            </a:r>
          </a:p>
        </p:txBody>
      </p:sp>
      <p:sp>
        <p:nvSpPr>
          <p:cNvPr id="4" name="Rectangle 3"/>
          <p:cNvSpPr/>
          <p:nvPr/>
        </p:nvSpPr>
        <p:spPr>
          <a:xfrm>
            <a:off x="215153" y="725995"/>
            <a:ext cx="6096000" cy="584775"/>
          </a:xfrm>
          <a:prstGeom prst="rect">
            <a:avLst/>
          </a:prstGeom>
        </p:spPr>
        <p:txBody>
          <a:bodyPr>
            <a:spAutoFit/>
          </a:bodyPr>
          <a:lstStyle/>
          <a:p>
            <a:pPr marL="457200" indent="-457200">
              <a:buFont typeface="Wingdings" panose="05000000000000000000" pitchFamily="2" charset="2"/>
              <a:buChar char="Ø"/>
            </a:pPr>
            <a:r>
              <a:rPr lang="en-US" sz="3200" b="1">
                <a:solidFill>
                  <a:srgbClr val="000000"/>
                </a:solidFill>
                <a:latin typeface="Times New Roman" panose="02020603050405020304" pitchFamily="18" charset="0"/>
                <a:cs typeface="Times New Roman" panose="02020603050405020304" pitchFamily="18" charset="0"/>
              </a:rPr>
              <a:t>Layout Editor</a:t>
            </a:r>
            <a:endParaRPr lang="en-US" sz="32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585757" y="1310770"/>
            <a:ext cx="8884583" cy="5505783"/>
          </a:xfrm>
          <a:prstGeom prst="rect">
            <a:avLst/>
          </a:prstGeom>
        </p:spPr>
      </p:pic>
    </p:spTree>
    <p:extLst>
      <p:ext uri="{BB962C8B-B14F-4D97-AF65-F5344CB8AC3E}">
        <p14:creationId xmlns:p14="http://schemas.microsoft.com/office/powerpoint/2010/main" val="4964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259" y="141220"/>
            <a:ext cx="7113496" cy="584775"/>
          </a:xfrm>
          <a:prstGeom prst="rect">
            <a:avLst/>
          </a:prstGeom>
        </p:spPr>
        <p:txBody>
          <a:bodyPr wrap="square">
            <a:spAutoFit/>
          </a:bodyPr>
          <a:lstStyle/>
          <a:p>
            <a:pPr algn="ctr"/>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FORMS BUILDER COMPONENTS:</a:t>
            </a:r>
          </a:p>
        </p:txBody>
      </p:sp>
      <p:sp>
        <p:nvSpPr>
          <p:cNvPr id="4" name="Rectangle 3"/>
          <p:cNvSpPr/>
          <p:nvPr/>
        </p:nvSpPr>
        <p:spPr>
          <a:xfrm>
            <a:off x="215153" y="725995"/>
            <a:ext cx="7772400" cy="584775"/>
          </a:xfrm>
          <a:prstGeom prst="rect">
            <a:avLst/>
          </a:prstGeom>
        </p:spPr>
        <p:txBody>
          <a:bodyPr wrap="square">
            <a:spAutoFit/>
          </a:bodyPr>
          <a:lstStyle/>
          <a:p>
            <a:pPr marL="457200" indent="-457200">
              <a:buFont typeface="Wingdings" panose="05000000000000000000" pitchFamily="2" charset="2"/>
              <a:buChar char="Ø"/>
            </a:pPr>
            <a:r>
              <a:rPr lang="en-US" sz="3200" b="1">
                <a:solidFill>
                  <a:srgbClr val="000000"/>
                </a:solidFill>
                <a:latin typeface="Times New Roman" panose="02020603050405020304" pitchFamily="18" charset="0"/>
                <a:cs typeface="Times New Roman" panose="02020603050405020304" pitchFamily="18" charset="0"/>
              </a:rPr>
              <a:t>Property Palette (Bảng thuộc tính)</a:t>
            </a:r>
            <a:endParaRPr lang="en-US" sz="3200" b="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09140" y="1516716"/>
            <a:ext cx="8324850" cy="4819650"/>
          </a:xfrm>
          <a:prstGeom prst="rect">
            <a:avLst/>
          </a:prstGeom>
        </p:spPr>
      </p:pic>
    </p:spTree>
    <p:extLst>
      <p:ext uri="{BB962C8B-B14F-4D97-AF65-F5344CB8AC3E}">
        <p14:creationId xmlns:p14="http://schemas.microsoft.com/office/powerpoint/2010/main" val="103322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NỐI FORM BUILDER VỚI DATABASE</a:t>
            </a:r>
          </a:p>
        </p:txBody>
      </p:sp>
      <p:pic>
        <p:nvPicPr>
          <p:cNvPr id="2" name="Picture 1"/>
          <p:cNvPicPr>
            <a:picLocks noChangeAspect="1"/>
          </p:cNvPicPr>
          <p:nvPr/>
        </p:nvPicPr>
        <p:blipFill>
          <a:blip r:embed="rId2"/>
          <a:stretch>
            <a:fillRect/>
          </a:stretch>
        </p:blipFill>
        <p:spPr>
          <a:xfrm>
            <a:off x="1582270" y="846324"/>
            <a:ext cx="9475305" cy="5500688"/>
          </a:xfrm>
          <a:prstGeom prst="rect">
            <a:avLst/>
          </a:prstGeom>
        </p:spPr>
      </p:pic>
    </p:spTree>
    <p:extLst>
      <p:ext uri="{BB962C8B-B14F-4D97-AF65-F5344CB8AC3E}">
        <p14:creationId xmlns:p14="http://schemas.microsoft.com/office/powerpoint/2010/main" val="93733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47700" y="948361"/>
            <a:ext cx="4388533" cy="2408341"/>
          </a:xfrm>
          <a:prstGeom prst="rect">
            <a:avLst/>
          </a:prstGeom>
        </p:spPr>
      </p:pic>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NỐI FORM BUILDER VỚI DATABASE</a:t>
            </a:r>
          </a:p>
        </p:txBody>
      </p:sp>
      <p:sp>
        <p:nvSpPr>
          <p:cNvPr id="6" name="Rectangular Callout 5"/>
          <p:cNvSpPr/>
          <p:nvPr/>
        </p:nvSpPr>
        <p:spPr>
          <a:xfrm>
            <a:off x="5459505" y="820271"/>
            <a:ext cx="4961965" cy="645458"/>
          </a:xfrm>
          <a:prstGeom prst="wedgeRectCallout">
            <a:avLst>
              <a:gd name="adj1" fmla="val -66361"/>
              <a:gd name="adj2" fmla="val 53943"/>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Tên shema (user)</a:t>
            </a:r>
          </a:p>
        </p:txBody>
      </p:sp>
      <p:sp>
        <p:nvSpPr>
          <p:cNvPr id="7" name="Rectangular Callout 6"/>
          <p:cNvSpPr/>
          <p:nvPr/>
        </p:nvSpPr>
        <p:spPr>
          <a:xfrm>
            <a:off x="5459505" y="1580202"/>
            <a:ext cx="4961965" cy="645458"/>
          </a:xfrm>
          <a:prstGeom prst="wedgeRectCallout">
            <a:avLst>
              <a:gd name="adj1" fmla="val -67174"/>
              <a:gd name="adj2" fmla="val 39359"/>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Mật khẩu schema</a:t>
            </a:r>
          </a:p>
        </p:txBody>
      </p:sp>
      <p:sp>
        <p:nvSpPr>
          <p:cNvPr id="8" name="Rectangular Callout 7"/>
          <p:cNvSpPr/>
          <p:nvPr/>
        </p:nvSpPr>
        <p:spPr>
          <a:xfrm>
            <a:off x="5459505" y="2340133"/>
            <a:ext cx="4961965" cy="645458"/>
          </a:xfrm>
          <a:prstGeom prst="wedgeRectCallout">
            <a:avLst>
              <a:gd name="adj1" fmla="val -67174"/>
              <a:gd name="adj2" fmla="val -4391"/>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Tên database (oracle sid)</a:t>
            </a:r>
          </a:p>
        </p:txBody>
      </p:sp>
      <p:sp>
        <p:nvSpPr>
          <p:cNvPr id="9" name="TextBox 8"/>
          <p:cNvSpPr txBox="1"/>
          <p:nvPr/>
        </p:nvSpPr>
        <p:spPr>
          <a:xfrm>
            <a:off x="295835" y="3612266"/>
            <a:ext cx="11049820" cy="1446550"/>
          </a:xfrm>
          <a:prstGeom prst="rect">
            <a:avLst/>
          </a:prstGeom>
          <a:noFill/>
        </p:spPr>
        <p:txBody>
          <a:bodyPr wrap="none" rtlCol="0">
            <a:spAutoFit/>
          </a:bodyPr>
          <a:lstStyle/>
          <a:p>
            <a:r>
              <a:rPr lang="en-US" sz="3200" b="1" u="sng" dirty="0" err="1">
                <a:latin typeface="Times New Roman" panose="02020603050405020304" pitchFamily="18" charset="0"/>
                <a:cs typeface="Times New Roman" panose="02020603050405020304" pitchFamily="18" charset="0"/>
              </a:rPr>
              <a:t>Chú</a:t>
            </a:r>
            <a:r>
              <a:rPr lang="en-US" sz="3200" b="1" u="sng" dirty="0">
                <a:latin typeface="Times New Roman" panose="02020603050405020304" pitchFamily="18" charset="0"/>
                <a:cs typeface="Times New Roman" panose="02020603050405020304" pitchFamily="18" charset="0"/>
              </a:rPr>
              <a:t> ý:</a:t>
            </a:r>
            <a:r>
              <a:rPr lang="en-US" sz="3200" b="1" i="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listener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form builder </a:t>
            </a:r>
          </a:p>
          <a:p>
            <a:r>
              <a:rPr lang="en-US" sz="2800" dirty="0" err="1">
                <a:latin typeface="Times New Roman" panose="02020603050405020304" pitchFamily="18" charset="0"/>
                <a:cs typeface="Times New Roman" panose="02020603050405020304" pitchFamily="18" charset="0"/>
              </a:rPr>
              <a:t>lắng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database.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giản</a:t>
            </a:r>
            <a:r>
              <a:rPr lang="en-US" sz="2800" dirty="0">
                <a:latin typeface="Times New Roman" panose="02020603050405020304" pitchFamily="18" charset="0"/>
                <a:cs typeface="Times New Roman" panose="02020603050405020304" pitchFamily="18" charset="0"/>
              </a:rPr>
              <a:t>, ta copy replace file </a:t>
            </a:r>
            <a:r>
              <a:rPr lang="en-US" sz="2800" b="1" dirty="0" err="1">
                <a:latin typeface="Times New Roman" panose="02020603050405020304" pitchFamily="18" charset="0"/>
                <a:cs typeface="Times New Roman" panose="02020603050405020304" pitchFamily="18" charset="0"/>
              </a:rPr>
              <a:t>tnsname.ora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p>
          <a:p>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oracle database sang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oracle developer suite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p>
        </p:txBody>
      </p:sp>
      <p:sp>
        <p:nvSpPr>
          <p:cNvPr id="10" name="Rectangle 9"/>
          <p:cNvSpPr/>
          <p:nvPr/>
        </p:nvSpPr>
        <p:spPr>
          <a:xfrm>
            <a:off x="407602" y="5132128"/>
            <a:ext cx="11648409"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\oracle\product\10.2.0\db_1\NETWORK\ADMIN\</a:t>
            </a:r>
            <a:r>
              <a:rPr lang="en-US" sz="2400" b="1" dirty="0" err="1">
                <a:latin typeface="Times New Roman" panose="02020603050405020304" pitchFamily="18" charset="0"/>
                <a:cs typeface="Times New Roman" panose="02020603050405020304" pitchFamily="18" charset="0"/>
              </a:rPr>
              <a:t>tnsnames.ora</a:t>
            </a:r>
            <a:r>
              <a:rPr lang="en-US" sz="2400" b="1" dirty="0">
                <a:latin typeface="Times New Roman" panose="02020603050405020304" pitchFamily="18" charset="0"/>
                <a:cs typeface="Times New Roman" panose="02020603050405020304" pitchFamily="18" charset="0"/>
              </a:rPr>
              <a:t>  =&gt;&gt; copy to =&gt;&gt; </a:t>
            </a:r>
          </a:p>
          <a:p>
            <a:r>
              <a:rPr lang="en-US" sz="2400" b="1" dirty="0">
                <a:latin typeface="Times New Roman" panose="02020603050405020304" pitchFamily="18" charset="0"/>
                <a:cs typeface="Times New Roman" panose="02020603050405020304" pitchFamily="18" charset="0"/>
              </a:rPr>
              <a:t>\DevSuiteHome_1\NETWORK\ADMIN\</a:t>
            </a:r>
          </a:p>
        </p:txBody>
      </p:sp>
    </p:spTree>
    <p:extLst>
      <p:ext uri="{BB962C8B-B14F-4D97-AF65-F5344CB8AC3E}">
        <p14:creationId xmlns:p14="http://schemas.microsoft.com/office/powerpoint/2010/main" val="54220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FC6C-F988-4ADF-BADE-E3BB454517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404A7D-D5F2-4E8F-A2EA-EAD11D4A90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445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MENU STRUCTURE</a:t>
            </a:r>
          </a:p>
        </p:txBody>
      </p:sp>
      <p:pic>
        <p:nvPicPr>
          <p:cNvPr id="2" name="Picture 1"/>
          <p:cNvPicPr>
            <a:picLocks noChangeAspect="1"/>
          </p:cNvPicPr>
          <p:nvPr/>
        </p:nvPicPr>
        <p:blipFill>
          <a:blip r:embed="rId2"/>
          <a:stretch>
            <a:fillRect/>
          </a:stretch>
        </p:blipFill>
        <p:spPr>
          <a:xfrm>
            <a:off x="1971955" y="867335"/>
            <a:ext cx="8449516" cy="5864504"/>
          </a:xfrm>
          <a:prstGeom prst="rect">
            <a:avLst/>
          </a:prstGeom>
        </p:spPr>
      </p:pic>
    </p:spTree>
    <p:extLst>
      <p:ext uri="{BB962C8B-B14F-4D97-AF65-F5344CB8AC3E}">
        <p14:creationId xmlns:p14="http://schemas.microsoft.com/office/powerpoint/2010/main" val="351097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365" y="121023"/>
            <a:ext cx="9063318" cy="584775"/>
          </a:xfrm>
          <a:prstGeom prst="rect">
            <a:avLst/>
          </a:prstGeom>
        </p:spPr>
        <p:txBody>
          <a:bodyPr wrap="square">
            <a:spAutoFit/>
          </a:bodyPr>
          <a:lstStyle/>
          <a:p>
            <a:r>
              <a:rPr lang="en-US" sz="32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BLOCKS, ITEMS, AND CANVASES</a:t>
            </a:r>
          </a:p>
        </p:txBody>
      </p:sp>
      <p:pic>
        <p:nvPicPr>
          <p:cNvPr id="4" name="Picture 3"/>
          <p:cNvPicPr>
            <a:picLocks noChangeAspect="1"/>
          </p:cNvPicPr>
          <p:nvPr/>
        </p:nvPicPr>
        <p:blipFill>
          <a:blip r:embed="rId2"/>
          <a:stretch>
            <a:fillRect/>
          </a:stretch>
        </p:blipFill>
        <p:spPr>
          <a:xfrm>
            <a:off x="2738437" y="1076325"/>
            <a:ext cx="6715125" cy="4705350"/>
          </a:xfrm>
          <a:prstGeom prst="rect">
            <a:avLst/>
          </a:prstGeom>
        </p:spPr>
      </p:pic>
    </p:spTree>
    <p:extLst>
      <p:ext uri="{BB962C8B-B14F-4D97-AF65-F5344CB8AC3E}">
        <p14:creationId xmlns:p14="http://schemas.microsoft.com/office/powerpoint/2010/main" val="176566026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532DFF-2E71-4088-8823-415A1FDF95AE}"/>
</file>

<file path=customXml/itemProps2.xml><?xml version="1.0" encoding="utf-8"?>
<ds:datastoreItem xmlns:ds="http://schemas.openxmlformats.org/officeDocument/2006/customXml" ds:itemID="{47F8DEE9-A06D-4694-A4DF-C3AE744C36D8}"/>
</file>

<file path=customXml/itemProps3.xml><?xml version="1.0" encoding="utf-8"?>
<ds:datastoreItem xmlns:ds="http://schemas.openxmlformats.org/officeDocument/2006/customXml" ds:itemID="{DBCB13EA-1EEB-4C92-B9F5-F59005A22003}"/>
</file>

<file path=docProps/app.xml><?xml version="1.0" encoding="utf-8"?>
<Properties xmlns="http://schemas.openxmlformats.org/officeDocument/2006/extended-properties" xmlns:vt="http://schemas.openxmlformats.org/officeDocument/2006/docPropsVTypes">
  <Template>Welcome to PowerPoint</Template>
  <TotalTime>2687</TotalTime>
  <Words>1464</Words>
  <Application>Microsoft Office PowerPoint</Application>
  <PresentationFormat>Widescreen</PresentationFormat>
  <Paragraphs>136</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Courier New</vt:lpstr>
      <vt:lpstr>Segoe UI</vt:lpstr>
      <vt:lpstr>Segoe UI Light</vt:lpstr>
      <vt:lpstr>Times New Roman</vt:lpstr>
      <vt:lpstr>Wingdings</vt:lpstr>
      <vt:lpstr>WelcomeDoc</vt:lpstr>
      <vt:lpstr>Office Theme</vt:lpstr>
      <vt:lpstr>BẮT ĐẦU VỚI ORACLE FORM BUILDER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Blocks</vt:lpstr>
      <vt:lpstr>PowerPoint Presentation</vt:lpstr>
      <vt:lpstr>Forms and Data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69</cp:revision>
  <dcterms:created xsi:type="dcterms:W3CDTF">2014-12-14T08:16:33Z</dcterms:created>
  <dcterms:modified xsi:type="dcterms:W3CDTF">2019-09-30T04:44:06Z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1500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