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3"/>
  </p:notesMasterIdLst>
  <p:sldIdLst>
    <p:sldId id="266" r:id="rId3"/>
    <p:sldId id="267" r:id="rId4"/>
    <p:sldId id="268"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acle Developer Suite" id="{66E087E4-24ED-4920-9EE8-27C556C338D7}">
          <p14:sldIdLst>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9" autoAdjust="0"/>
    <p:restoredTop sz="94280" autoAdjust="0"/>
  </p:normalViewPr>
  <p:slideViewPr>
    <p:cSldViewPr snapToGrid="0">
      <p:cViewPr varScale="1">
        <p:scale>
          <a:sx n="71" d="100"/>
          <a:sy n="71"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20"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7707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8/9/2016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65512" y="13704"/>
            <a:ext cx="9195547" cy="646331"/>
          </a:xfrm>
          <a:prstGeom prst="rect">
            <a:avLst/>
          </a:prstGeom>
        </p:spPr>
        <p:txBody>
          <a:bodyPr wrap="square">
            <a:spAutoFit/>
          </a:bodyPr>
          <a:lstStyle/>
          <a:p>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CHI TIẾT VỀ DATA BLOCK VÀ FRAME</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2185974" y="834847"/>
            <a:ext cx="7576591" cy="584775"/>
          </a:xfrm>
          <a:prstGeom prst="rect">
            <a:avLst/>
          </a:prstGeom>
        </p:spPr>
        <p:txBody>
          <a:bodyPr wrap="square">
            <a:spAutoFit/>
          </a:bodyPr>
          <a:lstStyle/>
          <a:p>
            <a:r>
              <a:rPr lang="en-US" sz="3200" b="1">
                <a:latin typeface="Times New Roman" panose="02020603050405020304" pitchFamily="18" charset="0"/>
                <a:cs typeface="Times New Roman" panose="02020603050405020304" pitchFamily="18" charset="0"/>
              </a:rPr>
              <a:t>Property </a:t>
            </a:r>
            <a:r>
              <a:rPr lang="en-US" sz="3200" b="1" smtClean="0">
                <a:latin typeface="Times New Roman" panose="02020603050405020304" pitchFamily="18" charset="0"/>
                <a:cs typeface="Times New Roman" panose="02020603050405020304" pitchFamily="18" charset="0"/>
              </a:rPr>
              <a:t>Palette</a:t>
            </a:r>
            <a:r>
              <a:rPr lang="en-US" sz="3200" b="1">
                <a:latin typeface="Times New Roman" panose="02020603050405020304" pitchFamily="18" charset="0"/>
                <a:cs typeface="Times New Roman" panose="02020603050405020304" pitchFamily="18" charset="0"/>
              </a:rPr>
              <a:t> </a:t>
            </a:r>
            <a:r>
              <a:rPr lang="en-US" sz="3200" b="1" smtClean="0">
                <a:latin typeface="Times New Roman" panose="02020603050405020304" pitchFamily="18" charset="0"/>
                <a:cs typeface="Times New Roman" panose="02020603050405020304" pitchFamily="18" charset="0"/>
              </a:rPr>
              <a:t>– Tập hợp các thuộc tính</a:t>
            </a:r>
            <a:endParaRPr lang="en-US" sz="3200" b="1">
              <a:latin typeface="Times New Roman" panose="02020603050405020304" pitchFamily="18" charset="0"/>
              <a:cs typeface="Times New Roman" panose="02020603050405020304" pitchFamily="18" charset="0"/>
            </a:endParaRPr>
          </a:p>
        </p:txBody>
      </p:sp>
      <p:sp>
        <p:nvSpPr>
          <p:cNvPr id="5" name="TextBox 4"/>
          <p:cNvSpPr txBox="1"/>
          <p:nvPr/>
        </p:nvSpPr>
        <p:spPr>
          <a:xfrm>
            <a:off x="161365" y="1761565"/>
            <a:ext cx="8295861" cy="3647152"/>
          </a:xfrm>
          <a:prstGeom prst="rect">
            <a:avLst/>
          </a:prstGeom>
          <a:noFill/>
        </p:spPr>
        <p:txBody>
          <a:bodyPr wrap="none" rtlCol="0">
            <a:spAutoFit/>
          </a:bodyPr>
          <a:lstStyle/>
          <a:p>
            <a:r>
              <a:rPr lang="en-US" sz="2100" smtClean="0">
                <a:latin typeface="Times New Roman" panose="02020603050405020304" pitchFamily="18" charset="0"/>
                <a:cs typeface="Times New Roman" panose="02020603050405020304" pitchFamily="18" charset="0"/>
              </a:rPr>
              <a:t>Để hiển thị bảng thuộc tính của một đối tượng bất kỳ, ta thực hiện như sau:</a:t>
            </a:r>
          </a:p>
          <a:p>
            <a:r>
              <a:rPr lang="en-US" sz="2100" smtClean="0">
                <a:latin typeface="Times New Roman" panose="02020603050405020304" pitchFamily="18" charset="0"/>
                <a:cs typeface="Times New Roman" panose="02020603050405020304" pitchFamily="18" charset="0"/>
              </a:rPr>
              <a:t>Bước 1: Chọn đối tượng</a:t>
            </a:r>
          </a:p>
          <a:p>
            <a:r>
              <a:rPr lang="en-US" sz="2100" smtClean="0">
                <a:latin typeface="Times New Roman" panose="02020603050405020304" pitchFamily="18" charset="0"/>
                <a:cs typeface="Times New Roman" panose="02020603050405020304" pitchFamily="18" charset="0"/>
              </a:rPr>
              <a:t>Bước 2: Thực hiện một trong các cách sau:</a:t>
            </a:r>
          </a:p>
          <a:p>
            <a:r>
              <a:rPr lang="en-US" sz="2100" smtClean="0">
                <a:latin typeface="Times New Roman" panose="02020603050405020304" pitchFamily="18" charset="0"/>
                <a:cs typeface="Times New Roman" panose="02020603050405020304" pitchFamily="18" charset="0"/>
              </a:rPr>
              <a:t>+ Vào </a:t>
            </a:r>
            <a:r>
              <a:rPr lang="en-US" sz="2100" b="1" smtClean="0">
                <a:latin typeface="Times New Roman" panose="02020603050405020304" pitchFamily="18" charset="0"/>
                <a:cs typeface="Times New Roman" panose="02020603050405020304" pitchFamily="18" charset="0"/>
              </a:rPr>
              <a:t>Tools/Property Palette </a:t>
            </a:r>
            <a:r>
              <a:rPr lang="en-US" sz="2100" smtClean="0">
                <a:latin typeface="Times New Roman" panose="02020603050405020304" pitchFamily="18" charset="0"/>
                <a:cs typeface="Times New Roman" panose="02020603050405020304" pitchFamily="18" charset="0"/>
              </a:rPr>
              <a:t>(Hoặc nhấn phím </a:t>
            </a:r>
            <a:r>
              <a:rPr lang="en-US" sz="2100" b="1" smtClean="0">
                <a:latin typeface="Times New Roman" panose="02020603050405020304" pitchFamily="18" charset="0"/>
                <a:cs typeface="Times New Roman" panose="02020603050405020304" pitchFamily="18" charset="0"/>
              </a:rPr>
              <a:t>F4</a:t>
            </a:r>
            <a:r>
              <a:rPr lang="en-US" sz="2100" smtClean="0">
                <a:latin typeface="Times New Roman" panose="02020603050405020304" pitchFamily="18" charset="0"/>
                <a:cs typeface="Times New Roman" panose="02020603050405020304" pitchFamily="18" charset="0"/>
              </a:rPr>
              <a:t>)</a:t>
            </a:r>
          </a:p>
          <a:p>
            <a:r>
              <a:rPr lang="en-US" sz="2100" smtClean="0">
                <a:latin typeface="Times New Roman" panose="02020603050405020304" pitchFamily="18" charset="0"/>
                <a:cs typeface="Times New Roman" panose="02020603050405020304" pitchFamily="18" charset="0"/>
              </a:rPr>
              <a:t>+ Click đúp vào icon của đối tượng trong Object Navigator</a:t>
            </a:r>
          </a:p>
          <a:p>
            <a:r>
              <a:rPr lang="en-US" sz="2100" smtClean="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Click đúp </a:t>
            </a:r>
            <a:r>
              <a:rPr lang="en-US" sz="2100" smtClean="0">
                <a:latin typeface="Times New Roman" panose="02020603050405020304" pitchFamily="18" charset="0"/>
                <a:cs typeface="Times New Roman" panose="02020603050405020304" pitchFamily="18" charset="0"/>
              </a:rPr>
              <a:t>vào đối tượng trên Layout Editor</a:t>
            </a:r>
          </a:p>
          <a:p>
            <a:r>
              <a:rPr lang="en-US" sz="2100" smtClean="0">
                <a:latin typeface="Times New Roman" panose="02020603050405020304" pitchFamily="18" charset="0"/>
                <a:cs typeface="Times New Roman" panose="02020603050405020304" pitchFamily="18" charset="0"/>
              </a:rPr>
              <a:t>+ Chuột phải vào đối tượng trong Object Navigator, chọn Property Palette</a:t>
            </a:r>
          </a:p>
          <a:p>
            <a:r>
              <a:rPr lang="en-US" sz="2100">
                <a:latin typeface="Times New Roman" panose="02020603050405020304" pitchFamily="18" charset="0"/>
                <a:cs typeface="Times New Roman" panose="02020603050405020304" pitchFamily="18" charset="0"/>
              </a:rPr>
              <a:t>+ Chuột phải vào đối tượng trong Layout Editor</a:t>
            </a:r>
            <a:r>
              <a:rPr lang="en-US" sz="2100" smtClean="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chọn Property Palette</a:t>
            </a:r>
          </a:p>
          <a:p>
            <a:endParaRPr lang="en-US" sz="2100" smtClean="0">
              <a:latin typeface="Times New Roman" panose="02020603050405020304" pitchFamily="18" charset="0"/>
              <a:cs typeface="Times New Roman" panose="02020603050405020304" pitchFamily="18" charset="0"/>
            </a:endParaRPr>
          </a:p>
          <a:p>
            <a:endParaRPr lang="en-US" sz="2100" smtClean="0">
              <a:latin typeface="Times New Roman" panose="02020603050405020304" pitchFamily="18" charset="0"/>
              <a:cs typeface="Times New Roman" panose="02020603050405020304" pitchFamily="18" charset="0"/>
            </a:endParaRPr>
          </a:p>
          <a:p>
            <a:pPr marL="285750" indent="-285750">
              <a:buFontTx/>
              <a:buChar char="-"/>
            </a:pPr>
            <a:endParaRPr lang="en-US" sz="21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88505" y="1628594"/>
            <a:ext cx="2798949" cy="3913094"/>
          </a:xfrm>
          <a:prstGeom prst="rect">
            <a:avLst/>
          </a:prstGeom>
        </p:spPr>
      </p:pic>
      <p:cxnSp>
        <p:nvCxnSpPr>
          <p:cNvPr id="11" name="Elbow Connector 10"/>
          <p:cNvCxnSpPr/>
          <p:nvPr/>
        </p:nvCxnSpPr>
        <p:spPr>
          <a:xfrm flipV="1">
            <a:off x="5974269" y="1761565"/>
            <a:ext cx="3214236" cy="1196788"/>
          </a:xfrm>
          <a:prstGeom prst="bentConnector3">
            <a:avLst>
              <a:gd name="adj1" fmla="val 759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32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thuộc </a:t>
            </a: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tính </a:t>
            </a: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về Database</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10781" y="740718"/>
            <a:ext cx="4157102" cy="6051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36126090"/>
              </p:ext>
            </p:extLst>
          </p:nvPr>
        </p:nvGraphicFramePr>
        <p:xfrm>
          <a:off x="310777" y="1022972"/>
          <a:ext cx="7394388" cy="3931920"/>
        </p:xfrm>
        <a:graphic>
          <a:graphicData uri="http://schemas.openxmlformats.org/drawingml/2006/table">
            <a:tbl>
              <a:tblPr firstRow="1" bandRow="1">
                <a:tableStyleId>{912C8C85-51F0-491E-9774-3900AFEF0FD7}</a:tableStyleId>
              </a:tblPr>
              <a:tblGrid>
                <a:gridCol w="2002117"/>
                <a:gridCol w="5392271"/>
              </a:tblGrid>
              <a:tr h="370840">
                <a:tc>
                  <a:txBody>
                    <a:bodyPr/>
                    <a:lstStyle/>
                    <a:p>
                      <a:pPr marL="0" algn="ctr" defTabSz="914400" rtl="0" eaLnBrk="1" latinLnBrk="0" hangingPunct="1"/>
                      <a:r>
                        <a:rPr lang="en-US" sz="1800" kern="0" baseline="0" smtClean="0">
                          <a:solidFill>
                            <a:schemeClr val="tx1"/>
                          </a:solidFill>
                          <a:effectLst/>
                          <a:latin typeface="+mn-lt"/>
                          <a:ea typeface="+mn-ea"/>
                          <a:cs typeface="+mn-cs"/>
                        </a:rPr>
                        <a:t>TÊN THUỘC TÍNH</a:t>
                      </a:r>
                      <a:endParaRPr lang="en-US" sz="1800" kern="0" baseline="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800" kern="0" baseline="0" smtClean="0">
                          <a:solidFill>
                            <a:schemeClr val="tx1"/>
                          </a:solidFill>
                          <a:effectLst/>
                          <a:latin typeface="+mn-lt"/>
                          <a:ea typeface="+mn-ea"/>
                          <a:cs typeface="+mn-cs"/>
                        </a:rPr>
                        <a:t>MÔ TẢ</a:t>
                      </a:r>
                      <a:endParaRPr lang="en-US" sz="1800" kern="0" baseline="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914400" rtl="0" eaLnBrk="1" latinLnBrk="0" hangingPunct="1"/>
                      <a:r>
                        <a:rPr lang="en-US" sz="1800" kern="0" baseline="0" smtClean="0">
                          <a:solidFill>
                            <a:schemeClr val="tx1"/>
                          </a:solidFill>
                          <a:effectLst/>
                          <a:latin typeface="+mn-lt"/>
                          <a:ea typeface="+mn-ea"/>
                          <a:cs typeface="+mn-cs"/>
                        </a:rPr>
                        <a:t>Query Data Source Arguments</a:t>
                      </a:r>
                      <a:br>
                        <a:rPr lang="en-US" sz="1800" kern="0" baseline="0" smtClean="0">
                          <a:solidFill>
                            <a:schemeClr val="tx1"/>
                          </a:solidFill>
                          <a:effectLst/>
                          <a:latin typeface="+mn-lt"/>
                          <a:ea typeface="+mn-ea"/>
                          <a:cs typeface="+mn-cs"/>
                        </a:rPr>
                      </a:br>
                      <a:r>
                        <a:rPr lang="en-US" sz="1800" kern="0" baseline="0" smtClean="0">
                          <a:solidFill>
                            <a:schemeClr val="tx1"/>
                          </a:solidFill>
                          <a:effectLst/>
                          <a:latin typeface="+mn-lt"/>
                          <a:ea typeface="+mn-ea"/>
                          <a:cs typeface="+mn-cs"/>
                        </a:rPr>
                        <a:t/>
                      </a:r>
                      <a:br>
                        <a:rPr lang="en-US" sz="1800" kern="0" baseline="0" smtClean="0">
                          <a:solidFill>
                            <a:schemeClr val="tx1"/>
                          </a:solidFill>
                          <a:effectLst/>
                          <a:latin typeface="+mn-lt"/>
                          <a:ea typeface="+mn-ea"/>
                          <a:cs typeface="+mn-cs"/>
                        </a:rPr>
                      </a:br>
                      <a:endParaRPr lang="en-US" sz="1800" kern="0" baseline="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800" kern="0" baseline="0" smtClean="0">
                          <a:solidFill>
                            <a:schemeClr val="tx1"/>
                          </a:solidFill>
                          <a:effectLst/>
                          <a:latin typeface="+mn-lt"/>
                          <a:ea typeface="+mn-ea"/>
                          <a:cs typeface="+mn-cs"/>
                        </a:rPr>
                        <a:t>Bao gồm tên, loại dữ liệu, và giá trị của tham số được truyền vào cho thủ tục trong truy vấn dữ liệu. Thuộc tính này chỉ sử dụng khi Data Source Type = Procedure</a:t>
                      </a:r>
                      <a:endParaRPr lang="en-US" sz="1800" kern="0" baseline="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914400" rtl="0" eaLnBrk="1" latinLnBrk="0" hangingPunct="1"/>
                      <a:r>
                        <a:rPr lang="en-US" sz="1800" kern="0" baseline="0" smtClean="0">
                          <a:solidFill>
                            <a:schemeClr val="tx1"/>
                          </a:solidFill>
                          <a:effectLst/>
                          <a:latin typeface="+mn-lt"/>
                          <a:ea typeface="+mn-ea"/>
                          <a:cs typeface="+mn-cs"/>
                        </a:rPr>
                        <a:t>WHERE Clause</a:t>
                      </a:r>
                      <a:br>
                        <a:rPr lang="en-US" sz="1800" kern="0" baseline="0" smtClean="0">
                          <a:solidFill>
                            <a:schemeClr val="tx1"/>
                          </a:solidFill>
                          <a:effectLst/>
                          <a:latin typeface="+mn-lt"/>
                          <a:ea typeface="+mn-ea"/>
                          <a:cs typeface="+mn-cs"/>
                        </a:rPr>
                      </a:br>
                      <a:r>
                        <a:rPr lang="en-US" sz="1800" kern="0" baseline="0" smtClean="0">
                          <a:solidFill>
                            <a:schemeClr val="tx1"/>
                          </a:solidFill>
                          <a:effectLst/>
                          <a:latin typeface="+mn-lt"/>
                          <a:ea typeface="+mn-ea"/>
                          <a:cs typeface="+mn-cs"/>
                        </a:rPr>
                        <a:t/>
                      </a:r>
                      <a:br>
                        <a:rPr lang="en-US" sz="1800" kern="0" baseline="0" smtClean="0">
                          <a:solidFill>
                            <a:schemeClr val="tx1"/>
                          </a:solidFill>
                          <a:effectLst/>
                          <a:latin typeface="+mn-lt"/>
                          <a:ea typeface="+mn-ea"/>
                          <a:cs typeface="+mn-cs"/>
                        </a:rPr>
                      </a:br>
                      <a:endParaRPr lang="en-US" sz="1800" kern="0" baseline="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800" kern="0" baseline="0" smtClean="0">
                          <a:solidFill>
                            <a:schemeClr val="tx1"/>
                          </a:solidFill>
                          <a:effectLst/>
                          <a:latin typeface="+mn-lt"/>
                          <a:ea typeface="+mn-ea"/>
                          <a:cs typeface="+mn-cs"/>
                        </a:rPr>
                        <a:t>Thêm điều kiệu trong câu lệnh truy vấn</a:t>
                      </a:r>
                      <a:endParaRPr lang="en-US" sz="1800" kern="0" baseline="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914400" rtl="0" eaLnBrk="1" latinLnBrk="0" hangingPunct="1"/>
                      <a:r>
                        <a:rPr lang="en-US" sz="1800" kern="0" baseline="0" smtClean="0">
                          <a:solidFill>
                            <a:schemeClr val="tx1"/>
                          </a:solidFill>
                          <a:effectLst/>
                          <a:latin typeface="+mn-lt"/>
                          <a:ea typeface="+mn-ea"/>
                          <a:cs typeface="+mn-cs"/>
                        </a:rPr>
                        <a:t>ORDER BY Clause</a:t>
                      </a:r>
                      <a:br>
                        <a:rPr lang="en-US" sz="1800" kern="0" baseline="0" smtClean="0">
                          <a:solidFill>
                            <a:schemeClr val="tx1"/>
                          </a:solidFill>
                          <a:effectLst/>
                          <a:latin typeface="+mn-lt"/>
                          <a:ea typeface="+mn-ea"/>
                          <a:cs typeface="+mn-cs"/>
                        </a:rPr>
                      </a:br>
                      <a:r>
                        <a:rPr lang="en-US" sz="1800" kern="0" baseline="0" smtClean="0">
                          <a:solidFill>
                            <a:schemeClr val="tx1"/>
                          </a:solidFill>
                          <a:effectLst/>
                          <a:latin typeface="+mn-lt"/>
                          <a:ea typeface="+mn-ea"/>
                          <a:cs typeface="+mn-cs"/>
                        </a:rPr>
                        <a:t/>
                      </a:r>
                      <a:br>
                        <a:rPr lang="en-US" sz="1800" kern="0" baseline="0" smtClean="0">
                          <a:solidFill>
                            <a:schemeClr val="tx1"/>
                          </a:solidFill>
                          <a:effectLst/>
                          <a:latin typeface="+mn-lt"/>
                          <a:ea typeface="+mn-ea"/>
                          <a:cs typeface="+mn-cs"/>
                        </a:rPr>
                      </a:br>
                      <a:endParaRPr lang="en-US" sz="1800" kern="0" baseline="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800" kern="0" baseline="0" smtClean="0">
                          <a:solidFill>
                            <a:schemeClr val="tx1"/>
                          </a:solidFill>
                          <a:effectLst/>
                          <a:latin typeface="+mn-lt"/>
                          <a:ea typeface="+mn-ea"/>
                          <a:cs typeface="+mn-cs"/>
                        </a:rPr>
                        <a:t>Thêm điều kiện sắp xếp dữ liệu hiển thị khi truy vấn.</a:t>
                      </a:r>
                      <a:endParaRPr lang="en-US" sz="1800" kern="0" baseline="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262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nút điều khiển thuộc tính</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965512" y="953339"/>
            <a:ext cx="8669991" cy="5688306"/>
          </a:xfrm>
          <a:prstGeom prst="rect">
            <a:avLst/>
          </a:prstGeom>
        </p:spPr>
      </p:pic>
    </p:spTree>
    <p:extLst>
      <p:ext uri="{BB962C8B-B14F-4D97-AF65-F5344CB8AC3E}">
        <p14:creationId xmlns:p14="http://schemas.microsoft.com/office/powerpoint/2010/main" val="2887981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 Attributes – Thuộc tính về giao diện</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Rectangle 3"/>
          <p:cNvSpPr/>
          <p:nvPr/>
        </p:nvSpPr>
        <p:spPr>
          <a:xfrm>
            <a:off x="358588" y="1914436"/>
            <a:ext cx="11636188" cy="3139321"/>
          </a:xfrm>
          <a:prstGeom prst="rect">
            <a:avLst/>
          </a:prstGeom>
        </p:spPr>
        <p:txBody>
          <a:bodyPr wrap="square">
            <a:spAutoFit/>
          </a:bodyPr>
          <a:lstStyle/>
          <a:p>
            <a:pPr marL="342900" indent="-342900">
              <a:spcAft>
                <a:spcPts val="1800"/>
              </a:spcAft>
              <a:buFont typeface="Arial" panose="020B0604020202020204" pitchFamily="34" charset="0"/>
              <a:buChar char="•"/>
            </a:pPr>
            <a:r>
              <a:rPr lang="en-US" sz="2400" b="1">
                <a:solidFill>
                  <a:srgbClr val="000000"/>
                </a:solidFill>
                <a:latin typeface="Times New Roman" panose="02020603050405020304" pitchFamily="18" charset="0"/>
                <a:cs typeface="Times New Roman" panose="02020603050405020304" pitchFamily="18" charset="0"/>
              </a:rPr>
              <a:t>Visual </a:t>
            </a:r>
            <a:r>
              <a:rPr lang="en-US" sz="2400" b="1" smtClean="0">
                <a:solidFill>
                  <a:srgbClr val="000000"/>
                </a:solidFill>
                <a:latin typeface="Times New Roman" panose="02020603050405020304" pitchFamily="18" charset="0"/>
                <a:cs typeface="Times New Roman" panose="02020603050405020304" pitchFamily="18" charset="0"/>
              </a:rPr>
              <a:t>attributes </a:t>
            </a:r>
            <a:r>
              <a:rPr lang="en-US" sz="2400" smtClean="0">
                <a:solidFill>
                  <a:srgbClr val="000000"/>
                </a:solidFill>
                <a:latin typeface="Times New Roman" panose="02020603050405020304" pitchFamily="18" charset="0"/>
                <a:cs typeface="Times New Roman" panose="02020603050405020304" pitchFamily="18" charset="0"/>
              </a:rPr>
              <a:t>là tập hợp các thuộc tính liên quan đến font chữ,  màu sắc và khuôn mẫu để thiết lập cho các đối tượng trên form.</a:t>
            </a:r>
          </a:p>
          <a:p>
            <a:pPr marL="342900" indent="-342900">
              <a:spcAft>
                <a:spcPts val="1800"/>
              </a:spcAft>
              <a:buFont typeface="Arial" panose="020B0604020202020204" pitchFamily="34" charset="0"/>
              <a:buChar char="•"/>
            </a:pPr>
            <a:r>
              <a:rPr lang="en-US" sz="2400" b="1" smtClean="0">
                <a:solidFill>
                  <a:srgbClr val="000000"/>
                </a:solidFill>
                <a:latin typeface="Times New Roman" panose="02020603050405020304" pitchFamily="18" charset="0"/>
                <a:cs typeface="Times New Roman" panose="02020603050405020304" pitchFamily="18" charset="0"/>
              </a:rPr>
              <a:t>Visual </a:t>
            </a:r>
            <a:r>
              <a:rPr lang="en-US" sz="2400" b="1">
                <a:solidFill>
                  <a:srgbClr val="000000"/>
                </a:solidFill>
                <a:latin typeface="Times New Roman" panose="02020603050405020304" pitchFamily="18" charset="0"/>
                <a:cs typeface="Times New Roman" panose="02020603050405020304" pitchFamily="18" charset="0"/>
              </a:rPr>
              <a:t>attributes </a:t>
            </a:r>
            <a:r>
              <a:rPr lang="en-US" sz="2400" smtClean="0">
                <a:solidFill>
                  <a:srgbClr val="000000"/>
                </a:solidFill>
                <a:latin typeface="Times New Roman" panose="02020603050405020304" pitchFamily="18" charset="0"/>
                <a:cs typeface="Times New Roman" panose="02020603050405020304" pitchFamily="18" charset="0"/>
              </a:rPr>
              <a:t>cũng được tạo ra như một đối tượng trên Object Navigator. Chúng ta sẽ đặt tên cho 1 visual attributes để phân loại visual attributes sử dụng cho từng loại đối tượng cụ thể.</a:t>
            </a:r>
          </a:p>
          <a:p>
            <a:pPr marL="342900" indent="-342900">
              <a:spcAft>
                <a:spcPts val="1800"/>
              </a:spcAft>
              <a:buFont typeface="Arial" panose="020B0604020202020204" pitchFamily="34" charset="0"/>
              <a:buChar char="•"/>
            </a:pPr>
            <a:r>
              <a:rPr lang="en-US" sz="2400" smtClean="0">
                <a:solidFill>
                  <a:srgbClr val="000000"/>
                </a:solidFill>
                <a:latin typeface="Times New Roman" panose="02020603050405020304" pitchFamily="18" charset="0"/>
                <a:cs typeface="Times New Roman" panose="02020603050405020304" pitchFamily="18" charset="0"/>
              </a:rPr>
              <a:t>Mỗi đối tượng </a:t>
            </a:r>
            <a:r>
              <a:rPr lang="en-US" sz="2400">
                <a:solidFill>
                  <a:srgbClr val="000000"/>
                </a:solidFill>
                <a:latin typeface="Times New Roman" panose="02020603050405020304" pitchFamily="18" charset="0"/>
                <a:cs typeface="Times New Roman" panose="02020603050405020304" pitchFamily="18" charset="0"/>
              </a:rPr>
              <a:t>trên form có 1 thuộc tính tên là </a:t>
            </a:r>
            <a:r>
              <a:rPr lang="en-US" sz="2400" b="1">
                <a:solidFill>
                  <a:srgbClr val="000000"/>
                </a:solidFill>
                <a:latin typeface="Times New Roman" panose="02020603050405020304" pitchFamily="18" charset="0"/>
                <a:cs typeface="Times New Roman" panose="02020603050405020304" pitchFamily="18" charset="0"/>
              </a:rPr>
              <a:t>Visual Attribute Group</a:t>
            </a:r>
            <a:r>
              <a:rPr lang="en-US" sz="2400">
                <a:solidFill>
                  <a:srgbClr val="000000"/>
                </a:solidFill>
                <a:latin typeface="Times New Roman" panose="02020603050405020304" pitchFamily="18" charset="0"/>
                <a:cs typeface="Times New Roman" panose="02020603050405020304" pitchFamily="18" charset="0"/>
              </a:rPr>
              <a:t>, giá trị cho thuộc tính đó có thể là NULL, Defaut, hoặc là tên 1 visual attributes.</a:t>
            </a:r>
          </a:p>
        </p:txBody>
      </p:sp>
    </p:spTree>
    <p:extLst>
      <p:ext uri="{BB962C8B-B14F-4D97-AF65-F5344CB8AC3E}">
        <p14:creationId xmlns:p14="http://schemas.microsoft.com/office/powerpoint/2010/main" val="395893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 Attributes – Thuộc tính về giao diện</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671482" y="1641056"/>
            <a:ext cx="9520518" cy="4702206"/>
          </a:xfrm>
          <a:prstGeom prst="rect">
            <a:avLst/>
          </a:prstGeom>
        </p:spPr>
      </p:pic>
      <p:sp>
        <p:nvSpPr>
          <p:cNvPr id="6" name="Rectangle 5"/>
          <p:cNvSpPr/>
          <p:nvPr/>
        </p:nvSpPr>
        <p:spPr>
          <a:xfrm>
            <a:off x="2064950" y="741729"/>
            <a:ext cx="7576591" cy="584775"/>
          </a:xfrm>
          <a:prstGeom prst="rect">
            <a:avLst/>
          </a:prstGeom>
        </p:spPr>
        <p:txBody>
          <a:bodyPr wrap="square">
            <a:spAutoFit/>
          </a:bodyPr>
          <a:lstStyle/>
          <a:p>
            <a:pPr algn="ctr"/>
            <a:r>
              <a:rPr lang="en-US" sz="3200" b="1" smtClean="0">
                <a:latin typeface="Times New Roman" panose="02020603050405020304" pitchFamily="18" charset="0"/>
                <a:cs typeface="Times New Roman" panose="02020603050405020304" pitchFamily="18" charset="0"/>
              </a:rPr>
              <a:t>Cách sử dụng visual attributes</a:t>
            </a:r>
            <a:endParaRPr lang="en-US" sz="3200" b="1">
              <a:latin typeface="Times New Roman" panose="02020603050405020304" pitchFamily="18" charset="0"/>
              <a:cs typeface="Times New Roman" panose="02020603050405020304" pitchFamily="18" charset="0"/>
            </a:endParaRPr>
          </a:p>
        </p:txBody>
      </p:sp>
      <p:sp>
        <p:nvSpPr>
          <p:cNvPr id="7" name="TextBox 6"/>
          <p:cNvSpPr txBox="1"/>
          <p:nvPr/>
        </p:nvSpPr>
        <p:spPr>
          <a:xfrm>
            <a:off x="0" y="1326504"/>
            <a:ext cx="2877671" cy="5940088"/>
          </a:xfrm>
          <a:prstGeom prst="rect">
            <a:avLst/>
          </a:prstGeom>
          <a:noFill/>
        </p:spPr>
        <p:txBody>
          <a:bodyPr wrap="square" rtlCol="0">
            <a:spAutoFit/>
          </a:bodyPr>
          <a:lstStyle/>
          <a:p>
            <a:pPr marL="342900" indent="-342900" algn="just">
              <a:spcAft>
                <a:spcPts val="1200"/>
              </a:spcAft>
              <a:buAutoNum type="arabicPeriod"/>
            </a:pPr>
            <a:r>
              <a:rPr lang="en-US" sz="2000" smtClean="0">
                <a:latin typeface="Times New Roman" panose="02020603050405020304" pitchFamily="18" charset="0"/>
                <a:cs typeface="Times New Roman" panose="02020603050405020304" pitchFamily="18" charset="0"/>
              </a:rPr>
              <a:t>Tạo 1 đối tượng visual attributes và đặt tên phù hợp. Thiết lập các thuộc tính cho đối tượng đó như font, color,.v.v</a:t>
            </a:r>
          </a:p>
          <a:p>
            <a:pPr marL="342900" indent="-342900" algn="just">
              <a:spcAft>
                <a:spcPts val="1200"/>
              </a:spcAft>
              <a:buAutoNum type="arabicPeriod"/>
            </a:pPr>
            <a:r>
              <a:rPr lang="en-US" sz="2000" smtClean="0">
                <a:latin typeface="Times New Roman" panose="02020603050405020304" pitchFamily="18" charset="0"/>
                <a:cs typeface="Times New Roman" panose="02020603050405020304" pitchFamily="18" charset="0"/>
              </a:rPr>
              <a:t>Thiết lập giá trị cho thuộc tính Visual Attribute Group của các đối tượng trong data block là tên đối tượng visual attribute mới tạo ra ở trên.</a:t>
            </a:r>
          </a:p>
          <a:p>
            <a:pPr marL="342900" indent="-342900" algn="just">
              <a:spcAft>
                <a:spcPts val="1200"/>
              </a:spcAft>
              <a:buAutoNum type="arabicPeriod"/>
            </a:pPr>
            <a:r>
              <a:rPr lang="en-US" sz="2000" smtClean="0">
                <a:latin typeface="Times New Roman" panose="02020603050405020304" pitchFamily="18" charset="0"/>
                <a:cs typeface="Times New Roman" panose="02020603050405020304" pitchFamily="18" charset="0"/>
              </a:rPr>
              <a:t>Run form để xem sự thay đổi.</a:t>
            </a:r>
          </a:p>
          <a:p>
            <a:pPr marL="342900" indent="-342900" algn="just">
              <a:spcAft>
                <a:spcPts val="1200"/>
              </a:spcAft>
              <a:buAutoNum type="arabicPeriod"/>
            </a:pPr>
            <a:endParaRPr lang="en-US" sz="2000" smtClean="0">
              <a:latin typeface="Times New Roman" panose="02020603050405020304" pitchFamily="18" charset="0"/>
              <a:cs typeface="Times New Roman" panose="02020603050405020304" pitchFamily="18" charset="0"/>
            </a:endParaRPr>
          </a:p>
          <a:p>
            <a:pPr marL="342900" indent="-342900" algn="just">
              <a:spcAft>
                <a:spcPts val="1200"/>
              </a:spcAft>
              <a:buAutoNum type="arabicPeriod"/>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49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nhóm thuộc tính của data block</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5521" y="1329579"/>
            <a:ext cx="9765415" cy="5407398"/>
          </a:xfrm>
          <a:prstGeom prst="rect">
            <a:avLst/>
          </a:prstGeom>
        </p:spPr>
      </p:pic>
    </p:spTree>
    <p:extLst>
      <p:ext uri="{BB962C8B-B14F-4D97-AF65-F5344CB8AC3E}">
        <p14:creationId xmlns:p14="http://schemas.microsoft.com/office/powerpoint/2010/main" val="184268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thuộc </a:t>
            </a: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tính </a:t>
            </a: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về Navigation</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88433" y="900952"/>
            <a:ext cx="8792696" cy="5847032"/>
          </a:xfrm>
          <a:prstGeom prst="rect">
            <a:avLst/>
          </a:prstGeom>
        </p:spPr>
      </p:pic>
    </p:spTree>
    <p:extLst>
      <p:ext uri="{BB962C8B-B14F-4D97-AF65-F5344CB8AC3E}">
        <p14:creationId xmlns:p14="http://schemas.microsoft.com/office/powerpoint/2010/main" val="828157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thuộc </a:t>
            </a: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tính </a:t>
            </a: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về Record</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40004" y="932609"/>
            <a:ext cx="8258735" cy="5667127"/>
          </a:xfrm>
          <a:prstGeom prst="rect">
            <a:avLst/>
          </a:prstGeom>
        </p:spPr>
      </p:pic>
    </p:spTree>
    <p:extLst>
      <p:ext uri="{BB962C8B-B14F-4D97-AF65-F5344CB8AC3E}">
        <p14:creationId xmlns:p14="http://schemas.microsoft.com/office/powerpoint/2010/main" val="1987059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thuộc </a:t>
            </a: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tính </a:t>
            </a: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về Record</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97398" y="848294"/>
            <a:ext cx="9442637" cy="5821957"/>
          </a:xfrm>
          <a:prstGeom prst="rect">
            <a:avLst/>
          </a:prstGeom>
        </p:spPr>
      </p:pic>
      <p:sp>
        <p:nvSpPr>
          <p:cNvPr id="5" name="TextBox 4"/>
          <p:cNvSpPr txBox="1"/>
          <p:nvPr/>
        </p:nvSpPr>
        <p:spPr>
          <a:xfrm>
            <a:off x="5836024" y="1021977"/>
            <a:ext cx="6026586" cy="461665"/>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Vertical - </a:t>
            </a:r>
            <a:r>
              <a:rPr lang="en-US" sz="2400" smtClean="0">
                <a:latin typeface="Times New Roman" panose="02020603050405020304" pitchFamily="18" charset="0"/>
                <a:cs typeface="Times New Roman" panose="02020603050405020304" pitchFamily="18" charset="0"/>
              </a:rPr>
              <a:t>Các bản ghi được xếp theo chiều dọc</a:t>
            </a:r>
            <a:endParaRPr lang="en-US" sz="2400">
              <a:latin typeface="Times New Roman" panose="02020603050405020304" pitchFamily="18" charset="0"/>
              <a:cs typeface="Times New Roman" panose="02020603050405020304" pitchFamily="18" charset="0"/>
            </a:endParaRPr>
          </a:p>
        </p:txBody>
      </p:sp>
      <p:sp>
        <p:nvSpPr>
          <p:cNvPr id="6" name="TextBox 5"/>
          <p:cNvSpPr txBox="1"/>
          <p:nvPr/>
        </p:nvSpPr>
        <p:spPr>
          <a:xfrm>
            <a:off x="5836024" y="3561492"/>
            <a:ext cx="5688105" cy="830997"/>
          </a:xfrm>
          <a:prstGeom prst="rect">
            <a:avLst/>
          </a:prstGeom>
          <a:noFill/>
        </p:spPr>
        <p:txBody>
          <a:bodyPr wrap="square" rtlCol="0">
            <a:spAutoFit/>
          </a:bodyPr>
          <a:lstStyle/>
          <a:p>
            <a:r>
              <a:rPr lang="en-US" sz="2400" b="1" smtClean="0">
                <a:latin typeface="Times New Roman" panose="02020603050405020304" pitchFamily="18" charset="0"/>
                <a:cs typeface="Times New Roman" panose="02020603050405020304" pitchFamily="18" charset="0"/>
              </a:rPr>
              <a:t>Horizontal - </a:t>
            </a:r>
            <a:r>
              <a:rPr lang="en-US" sz="2400" smtClean="0">
                <a:latin typeface="Times New Roman" panose="02020603050405020304" pitchFamily="18" charset="0"/>
                <a:cs typeface="Times New Roman" panose="02020603050405020304" pitchFamily="18" charset="0"/>
              </a:rPr>
              <a:t>Các bản ghi được xếp theo chiều ngang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236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387"/>
            <a:ext cx="9195547" cy="646331"/>
          </a:xfrm>
          <a:prstGeom prst="rect">
            <a:avLst/>
          </a:prstGeom>
        </p:spPr>
        <p:txBody>
          <a:bodyPr wrap="square">
            <a:spAutoFit/>
          </a:bodyPr>
          <a:lstStyle/>
          <a:p>
            <a:pPr marL="571500" indent="-571500">
              <a:buFont typeface="Wingdings" panose="05000000000000000000" pitchFamily="2" charset="2"/>
              <a:buChar char="v"/>
            </a:pP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Các thuộc </a:t>
            </a: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tính </a:t>
            </a:r>
            <a:r>
              <a:rPr lang="en-US" sz="3600" b="1" smtClean="0">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về Database</a:t>
            </a:r>
            <a:endPar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10781" y="740718"/>
            <a:ext cx="4157102" cy="6051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58341029"/>
              </p:ext>
            </p:extLst>
          </p:nvPr>
        </p:nvGraphicFramePr>
        <p:xfrm>
          <a:off x="109071" y="1127967"/>
          <a:ext cx="7394388" cy="5303520"/>
        </p:xfrm>
        <a:graphic>
          <a:graphicData uri="http://schemas.openxmlformats.org/drawingml/2006/table">
            <a:tbl>
              <a:tblPr firstRow="1" bandRow="1">
                <a:tableStyleId>{E8B1032C-EA38-4F05-BA0D-38AFFFC7BED3}</a:tableStyleId>
              </a:tblPr>
              <a:tblGrid>
                <a:gridCol w="2002117"/>
                <a:gridCol w="5392271"/>
              </a:tblGrid>
              <a:tr h="0">
                <a:tc>
                  <a:txBody>
                    <a:bodyPr/>
                    <a:lstStyle/>
                    <a:p>
                      <a:pPr algn="ctr"/>
                      <a:r>
                        <a:rPr lang="en-US" sz="1800" kern="0" baseline="0" smtClean="0">
                          <a:effectLst/>
                        </a:rPr>
                        <a:t>TÊN </a:t>
                      </a:r>
                      <a:r>
                        <a:rPr lang="en-US" sz="1800" b="1" kern="0" baseline="0" smtClean="0">
                          <a:solidFill>
                            <a:schemeClr val="tx1"/>
                          </a:solidFill>
                          <a:effectLst/>
                          <a:latin typeface="+mn-lt"/>
                          <a:ea typeface="+mn-ea"/>
                          <a:cs typeface="+mn-cs"/>
                        </a:rPr>
                        <a:t>THUỘC</a:t>
                      </a:r>
                      <a:r>
                        <a:rPr lang="en-US" sz="1800" kern="0" baseline="0" smtClean="0">
                          <a:effectLst/>
                        </a:rPr>
                        <a:t> TÍNH</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kern="0" baseline="0" smtClean="0">
                          <a:effectLst/>
                        </a:rPr>
                        <a:t>MÔ TẢ</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nchor="ctr"/>
                </a:tc>
              </a:tr>
              <a:tr h="0">
                <a:tc>
                  <a:txBody>
                    <a:bodyPr/>
                    <a:lstStyle/>
                    <a:p>
                      <a:pPr algn="l"/>
                      <a:r>
                        <a:rPr lang="en-US" sz="1800" b="1" kern="0" baseline="0" smtClean="0">
                          <a:effectLst/>
                        </a:rPr>
                        <a:t>Database Data Block</a:t>
                      </a: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800" kern="0" baseline="0" smtClean="0">
                          <a:effectLst/>
                        </a:rPr>
                        <a:t>Yes - </a:t>
                      </a:r>
                      <a:r>
                        <a:rPr lang="vi-VN" sz="1800" kern="0" baseline="0" smtClean="0">
                          <a:effectLst/>
                        </a:rPr>
                        <a:t>nếu khối dữ liệu được dựa trên một </a:t>
                      </a:r>
                      <a:r>
                        <a:rPr lang="en-US" sz="1800" kern="0" baseline="0" smtClean="0">
                          <a:effectLst/>
                        </a:rPr>
                        <a:t>bảng trong</a:t>
                      </a:r>
                      <a:r>
                        <a:rPr lang="vi-VN" sz="1800" kern="0" baseline="0" smtClean="0">
                          <a:effectLst/>
                        </a:rPr>
                        <a:t> cơ sở dữ liệu</a:t>
                      </a:r>
                      <a:endParaRPr lang="en-US" sz="1800" kern="0" baseline="0" smtClean="0">
                        <a:effectLst/>
                      </a:endParaRPr>
                    </a:p>
                    <a:p>
                      <a:r>
                        <a:rPr lang="en-US" sz="1800" kern="0" baseline="0" smtClean="0">
                          <a:effectLst/>
                        </a:rPr>
                        <a:t>No - </a:t>
                      </a:r>
                      <a:r>
                        <a:rPr lang="vi-VN" sz="1800" kern="0" baseline="0" smtClean="0">
                          <a:effectLst/>
                        </a:rPr>
                        <a:t>nếu nó là một khối điều khiển.</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r h="0">
                <a:tc>
                  <a:txBody>
                    <a:bodyPr/>
                    <a:lstStyle/>
                    <a:p>
                      <a:r>
                        <a:rPr lang="en-US" sz="1800" b="1" kern="0" baseline="0" smtClean="0">
                          <a:effectLst/>
                        </a:rPr>
                        <a:t>Enforce Primary </a:t>
                      </a:r>
                      <a:r>
                        <a:rPr lang="en-US" sz="1800" b="1" kern="0" baseline="0" smtClean="0">
                          <a:effectLst/>
                        </a:rPr>
                        <a:t>Key</a:t>
                      </a: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0" baseline="0" smtClean="0">
                          <a:effectLst/>
                        </a:rPr>
                        <a:t>Kiểm tra sự trùng khi nhập dữ liệu cho trường khóa chính trước khi cập nhật vào cơ sở dữ liệu.</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r h="0">
                <a:tc>
                  <a:txBody>
                    <a:bodyPr/>
                    <a:lstStyle/>
                    <a:p>
                      <a:r>
                        <a:rPr lang="en-US" sz="1800" b="1" kern="0" baseline="0" smtClean="0">
                          <a:effectLst/>
                        </a:rPr>
                        <a:t>Query/Insert/Update/Delete Allowed</a:t>
                      </a: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0" baseline="0" smtClean="0">
                          <a:effectLst/>
                        </a:rPr>
                        <a:t>Việc cho phép truy vấn, thêm, sửa, xóa các bản ghi.</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r h="913405">
                <a:tc>
                  <a:txBody>
                    <a:bodyPr/>
                    <a:lstStyle/>
                    <a:p>
                      <a:r>
                        <a:rPr lang="en-US" sz="1800" b="1" kern="0" baseline="0" smtClean="0">
                          <a:effectLst/>
                        </a:rPr>
                        <a:t>Query Data Source Type</a:t>
                      </a:r>
                      <a:br>
                        <a:rPr lang="en-US" sz="1800" b="1" kern="0" baseline="0" smtClean="0">
                          <a:effectLst/>
                        </a:rPr>
                      </a:b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0" baseline="0" smtClean="0">
                          <a:effectLst/>
                        </a:rPr>
                        <a:t>Các loại nguồn dữ liệu cho truy vấn</a:t>
                      </a:r>
                    </a:p>
                    <a:p>
                      <a:r>
                        <a:rPr lang="en-US" sz="1800" kern="0" baseline="0" smtClean="0">
                          <a:effectLst/>
                        </a:rPr>
                        <a:t>Table – từ bảng dữ liệu trong database</a:t>
                      </a:r>
                    </a:p>
                    <a:p>
                      <a:r>
                        <a:rPr lang="en-US" sz="1800" kern="0" baseline="0" smtClean="0">
                          <a:effectLst/>
                        </a:rPr>
                        <a:t>Procedure – từ một thủ tục </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r h="0">
                <a:tc>
                  <a:txBody>
                    <a:bodyPr/>
                    <a:lstStyle/>
                    <a:p>
                      <a:r>
                        <a:rPr lang="en-US" sz="1800" b="1" kern="0" baseline="0" smtClean="0">
                          <a:effectLst/>
                        </a:rPr>
                        <a:t>Query Data Source Name</a:t>
                      </a: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0" baseline="0" smtClean="0">
                          <a:effectLst/>
                        </a:rPr>
                        <a:t>Tên bảng trong truy vấn.</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r h="0">
                <a:tc>
                  <a:txBody>
                    <a:bodyPr/>
                    <a:lstStyle/>
                    <a:p>
                      <a:r>
                        <a:rPr lang="en-US" sz="1800" b="1" kern="0" baseline="0" smtClean="0">
                          <a:effectLst/>
                        </a:rPr>
                        <a:t>Query Data Source Columns</a:t>
                      </a:r>
                      <a:endParaRPr lang="en-US" sz="1800" b="1" kern="0" baseline="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0" baseline="0" smtClean="0">
                          <a:effectLst/>
                        </a:rPr>
                        <a:t>Tên cột và loại dữ liệu của cột.</a:t>
                      </a:r>
                      <a:endParaRPr lang="en-US" sz="1800" kern="0" baseline="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1982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1E5FEF-E732-46DC-AE00-5059268CF9E2}"/>
</file>

<file path=customXml/itemProps2.xml><?xml version="1.0" encoding="utf-8"?>
<ds:datastoreItem xmlns:ds="http://schemas.openxmlformats.org/officeDocument/2006/customXml" ds:itemID="{86C65D86-DA19-4599-BF97-B41A0845BEB9}"/>
</file>

<file path=customXml/itemProps3.xml><?xml version="1.0" encoding="utf-8"?>
<ds:datastoreItem xmlns:ds="http://schemas.openxmlformats.org/officeDocument/2006/customXml" ds:itemID="{DBB80692-DA78-462E-B6D3-5255E66F26F0}"/>
</file>

<file path=docProps/app.xml><?xml version="1.0" encoding="utf-8"?>
<Properties xmlns="http://schemas.openxmlformats.org/officeDocument/2006/extended-properties" xmlns:vt="http://schemas.openxmlformats.org/officeDocument/2006/docPropsVTypes">
  <Template>Welcome to PowerPoint</Template>
  <TotalTime>3241</TotalTime>
  <Words>550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Times New Roman</vt:lpstr>
      <vt:lpstr>Wingdings</vt:lpstr>
      <vt:lpstr>WelcomeDoc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107</cp:revision>
  <dcterms:created xsi:type="dcterms:W3CDTF">2014-12-14T08:16:33Z</dcterms:created>
  <dcterms:modified xsi:type="dcterms:W3CDTF">2016-08-09T05:08:11Z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1700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