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customXml/itemProps1.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20"/>
  </p:notesMasterIdLst>
  <p:sldIdLst>
    <p:sldId id="285" r:id="rId3"/>
    <p:sldId id="265" r:id="rId4"/>
    <p:sldId id="266"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4"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gôn ngữ SQL" id="{66E087E4-24ED-4920-9EE8-27C556C338D7}">
          <p14:sldIdLst>
            <p14:sldId id="285"/>
            <p14:sldId id="265"/>
            <p14:sldId id="266"/>
            <p14:sldId id="271"/>
            <p14:sldId id="272"/>
            <p14:sldId id="273"/>
            <p14:sldId id="274"/>
            <p14:sldId id="275"/>
            <p14:sldId id="276"/>
            <p14:sldId id="277"/>
            <p14:sldId id="278"/>
            <p14:sldId id="279"/>
            <p14:sldId id="280"/>
            <p14:sldId id="281"/>
            <p14:sldId id="282"/>
            <p14:sldId id="284"/>
            <p14:sldId id="28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9" autoAdjust="0"/>
    <p:restoredTop sz="94280" autoAdjust="0"/>
  </p:normalViewPr>
  <p:slideViewPr>
    <p:cSldViewPr snapToGrid="0">
      <p:cViewPr varScale="1">
        <p:scale>
          <a:sx n="69" d="100"/>
          <a:sy n="69" d="100"/>
        </p:scale>
        <p:origin x="50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08/09/2017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23452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28650" y="2061006"/>
            <a:ext cx="7886700" cy="2387600"/>
          </a:xfrm>
        </p:spPr>
        <p:txBody>
          <a:bodyPr anchor="b">
            <a:normAutofit/>
          </a:bodyPr>
          <a:lstStyle>
            <a:lvl1pPr algn="l">
              <a:defRPr sz="40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28652" y="5110610"/>
            <a:ext cx="5029199" cy="1137793"/>
          </a:xfrm>
        </p:spPr>
        <p:txBody>
          <a:bodyPr>
            <a:normAutofit/>
          </a:bodyPr>
          <a:lstStyle>
            <a:lvl1pPr marL="0" indent="0" algn="l">
              <a:lnSpc>
                <a:spcPct val="150000"/>
              </a:lnSpc>
              <a:spcBef>
                <a:spcPts val="450"/>
              </a:spcBef>
              <a:buNone/>
              <a:defRPr sz="2100">
                <a:solidFill>
                  <a:srgbClr val="D24726"/>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08/09/2017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9144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3326" y="0"/>
            <a:ext cx="8062025" cy="1208868"/>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28651" y="1825625"/>
            <a:ext cx="3125815" cy="4351338"/>
          </a:xfrm>
        </p:spPr>
        <p:txBody>
          <a:bodyPr>
            <a:normAutofit/>
          </a:bodyPr>
          <a:lstStyle>
            <a:lvl1pPr marL="0" indent="0">
              <a:lnSpc>
                <a:spcPct val="150000"/>
              </a:lnSpc>
              <a:spcAft>
                <a:spcPts val="900"/>
              </a:spcAft>
              <a:buNone/>
              <a:defRPr sz="1200">
                <a:solidFill>
                  <a:schemeClr val="bg1">
                    <a:lumMod val="50000"/>
                  </a:schemeClr>
                </a:solidFill>
                <a:latin typeface="Times New Roman" panose="02020603050405020304" pitchFamily="18" charset="0"/>
                <a:cs typeface="Times New Roman" panose="02020603050405020304" pitchFamily="18" charset="0"/>
              </a:defRPr>
            </a:lvl1pPr>
            <a:lvl2pPr>
              <a:lnSpc>
                <a:spcPct val="150000"/>
              </a:lnSpc>
              <a:spcAft>
                <a:spcPts val="900"/>
              </a:spcAft>
              <a:defRPr sz="1050">
                <a:solidFill>
                  <a:schemeClr val="bg1">
                    <a:lumMod val="50000"/>
                  </a:schemeClr>
                </a:solidFill>
                <a:latin typeface="Times New Roman" panose="02020603050405020304" pitchFamily="18" charset="0"/>
                <a:cs typeface="Times New Roman" panose="02020603050405020304" pitchFamily="18" charset="0"/>
              </a:defRPr>
            </a:lvl2pPr>
            <a:lvl3pPr>
              <a:lnSpc>
                <a:spcPct val="150000"/>
              </a:lnSpc>
              <a:spcAft>
                <a:spcPts val="900"/>
              </a:spcAft>
              <a:defRPr sz="900">
                <a:solidFill>
                  <a:schemeClr val="bg1">
                    <a:lumMod val="50000"/>
                  </a:schemeClr>
                </a:solidFill>
                <a:latin typeface="Times New Roman" panose="02020603050405020304" pitchFamily="18" charset="0"/>
                <a:cs typeface="Times New Roman" panose="02020603050405020304" pitchFamily="18" charset="0"/>
              </a:defRPr>
            </a:lvl3pPr>
            <a:lvl4pPr>
              <a:lnSpc>
                <a:spcPct val="150000"/>
              </a:lnSpc>
              <a:spcAft>
                <a:spcPts val="900"/>
              </a:spcAft>
              <a:defRPr sz="825">
                <a:solidFill>
                  <a:schemeClr val="bg1">
                    <a:lumMod val="50000"/>
                  </a:schemeClr>
                </a:solidFill>
                <a:latin typeface="Times New Roman" panose="02020603050405020304" pitchFamily="18" charset="0"/>
                <a:cs typeface="Times New Roman" panose="02020603050405020304" pitchFamily="18" charset="0"/>
              </a:defRPr>
            </a:lvl4pPr>
            <a:lvl5pPr>
              <a:lnSpc>
                <a:spcPct val="150000"/>
              </a:lnSpc>
              <a:spcAft>
                <a:spcPts val="900"/>
              </a:spcAft>
              <a:defRPr sz="825">
                <a:solidFill>
                  <a:schemeClr val="bg1">
                    <a:lumMod val="50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08/09/2017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9144000" cy="47707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1" y="2402239"/>
            <a:ext cx="3381536" cy="2187227"/>
          </a:xfrm>
        </p:spPr>
        <p:txBody>
          <a:bodyPr anchor="ctr">
            <a:noAutofit/>
          </a:bodyPr>
          <a:lstStyle>
            <a:lvl1pPr algn="l">
              <a:defRPr sz="3600">
                <a:solidFill>
                  <a:srgbClr val="D24726"/>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4742481" y="2402237"/>
            <a:ext cx="3952068" cy="2187226"/>
          </a:xfrm>
        </p:spPr>
        <p:txBody>
          <a:bodyPr anchor="ctr">
            <a:normAutofit/>
          </a:bodyPr>
          <a:lstStyle>
            <a:lvl1pPr marL="0" indent="0">
              <a:lnSpc>
                <a:spcPct val="150000"/>
              </a:lnSpc>
              <a:buNone/>
              <a:defRPr sz="2100">
                <a:solidFill>
                  <a:schemeClr val="bg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08/09/2017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4" name="Content Placeholder 3"/>
          <p:cNvSpPr>
            <a:spLocks noGrp="1"/>
          </p:cNvSpPr>
          <p:nvPr>
            <p:ph sz="half" idx="2"/>
          </p:nvPr>
        </p:nvSpPr>
        <p:spPr>
          <a:xfrm>
            <a:off x="4629150" y="1825625"/>
            <a:ext cx="3886200" cy="4351338"/>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08/09/2017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1" y="0"/>
            <a:ext cx="8053388" cy="1228436"/>
          </a:xfrm>
        </p:spPr>
        <p:txBody>
          <a:bodyPr anchor="b">
            <a:normAutofit/>
          </a:bodyPr>
          <a:lstStyle>
            <a:lvl1pPr>
              <a:defRPr sz="27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23888" y="1489075"/>
            <a:ext cx="3867150" cy="641350"/>
          </a:xfrm>
        </p:spPr>
        <p:txBody>
          <a:bodyPr anchor="b"/>
          <a:lstStyle>
            <a:lvl1pPr marL="0" indent="0">
              <a:buNone/>
              <a:defRPr sz="1800" b="1">
                <a:latin typeface="Times New Roman" panose="02020603050405020304" pitchFamily="18" charset="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3888" y="2193928"/>
            <a:ext cx="3867150" cy="3978275"/>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5" name="Text Placeholder 4"/>
          <p:cNvSpPr>
            <a:spLocks noGrp="1"/>
          </p:cNvSpPr>
          <p:nvPr>
            <p:ph type="body" sz="quarter" idx="3"/>
          </p:nvPr>
        </p:nvSpPr>
        <p:spPr>
          <a:xfrm>
            <a:off x="4642249" y="1489075"/>
            <a:ext cx="3868340" cy="641350"/>
          </a:xfrm>
        </p:spPr>
        <p:txBody>
          <a:bodyPr anchor="b"/>
          <a:lstStyle>
            <a:lvl1pPr marL="0" indent="0">
              <a:buNone/>
              <a:defRPr sz="1800" b="1">
                <a:latin typeface="Times New Roman" panose="02020603050405020304" pitchFamily="18" charset="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2249" y="2193928"/>
            <a:ext cx="3868340" cy="3978275"/>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08/09/2017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08/09/2017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08/09/2017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3887391" y="987428"/>
            <a:ext cx="4629150" cy="4873625"/>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atin typeface="Times New Roman" panose="02020603050405020304" pitchFamily="18" charset="0"/>
                <a:cs typeface="Times New Roman" panose="02020603050405020304" pitchFamily="18"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08/09/2017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BEEBAAA-29B5-4AF5-BC5F-7E580C29002D}" type="datetimeFigureOut">
              <a:rPr lang="en-US" smtClean="0"/>
              <a:t>08/09/2017</a:t>
            </a:fld>
            <a:endParaRPr lang="en-US"/>
          </a:p>
        </p:txBody>
      </p:sp>
      <p:sp>
        <p:nvSpPr>
          <p:cNvPr id="5"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92899" y="2958193"/>
            <a:ext cx="8062025" cy="524435"/>
          </a:xfrm>
          <a:prstGeom prst="rect">
            <a:avLst/>
          </a:prstGeom>
        </p:spPr>
        <p:txBody>
          <a:bodyPr vert="horz" lIns="68580" tIns="34290" rIns="68580" bIns="34290" rtlCol="0" anchor="b">
            <a:noAutofit/>
          </a:bodyPr>
          <a:lstStyle>
            <a:lvl1pPr algn="l" defTabSz="914400" rtl="0" eaLnBrk="1" latinLnBrk="0" hangingPunct="1">
              <a:spcBef>
                <a:spcPct val="0"/>
              </a:spcBef>
              <a:buNone/>
              <a:defRPr sz="5400" kern="1200">
                <a:solidFill>
                  <a:schemeClr val="bg1"/>
                </a:solidFill>
                <a:latin typeface="+mj-lt"/>
                <a:ea typeface="+mj-ea"/>
                <a:cs typeface="+mj-cs"/>
              </a:defRPr>
            </a:lvl1pPr>
          </a:lstStyle>
          <a:p>
            <a:pPr algn="ctr"/>
            <a:r>
              <a:rPr lang="en-US" sz="33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NGÔN NGỮ SQL</a:t>
            </a:r>
          </a:p>
        </p:txBody>
      </p:sp>
      <p:sp>
        <p:nvSpPr>
          <p:cNvPr id="6" name="Subtitle 2"/>
          <p:cNvSpPr txBox="1">
            <a:spLocks/>
          </p:cNvSpPr>
          <p:nvPr/>
        </p:nvSpPr>
        <p:spPr>
          <a:xfrm>
            <a:off x="4495800" y="5258108"/>
            <a:ext cx="4648200" cy="1310678"/>
          </a:xfrm>
          <a:prstGeom prst="rect">
            <a:avLst/>
          </a:prstGeom>
        </p:spPr>
        <p:txBody>
          <a:bodyPr vert="horz" lIns="68580" tIns="34290" rIns="68580" bIns="34290" rtlCol="0">
            <a:no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1800"/>
              </a:lnSpc>
              <a:spcBef>
                <a:spcPts val="0"/>
              </a:spcBef>
            </a:pPr>
            <a:r>
              <a:rPr lang="en-US" sz="1350" b="1"/>
              <a:t>Biên soạn: Nguyễn Việt Hưng</a:t>
            </a:r>
          </a:p>
          <a:p>
            <a:pPr>
              <a:lnSpc>
                <a:spcPts val="1800"/>
              </a:lnSpc>
              <a:spcBef>
                <a:spcPts val="0"/>
              </a:spcBef>
            </a:pPr>
            <a:r>
              <a:rPr lang="en-US" sz="1350" b="1"/>
              <a:t>Bộ môn: Khoa Học Máy Tính -  Khoa Công Nghệ Thông Tin</a:t>
            </a:r>
          </a:p>
          <a:p>
            <a:pPr>
              <a:lnSpc>
                <a:spcPts val="1800"/>
              </a:lnSpc>
              <a:spcBef>
                <a:spcPts val="0"/>
              </a:spcBef>
            </a:pPr>
            <a:r>
              <a:rPr lang="en-US" sz="1350" b="1"/>
              <a:t>Trường Đại Học Giao Thông Vân Tải</a:t>
            </a:r>
          </a:p>
          <a:p>
            <a:pPr>
              <a:lnSpc>
                <a:spcPts val="1800"/>
              </a:lnSpc>
              <a:spcBef>
                <a:spcPts val="0"/>
              </a:spcBef>
            </a:pPr>
            <a:r>
              <a:rPr lang="en-US" sz="1350" b="1">
                <a:solidFill>
                  <a:schemeClr val="accent1">
                    <a:lumMod val="75000"/>
                  </a:schemeClr>
                </a:solidFill>
              </a:rPr>
              <a:t>Website: </a:t>
            </a:r>
            <a:r>
              <a:rPr lang="en-US" sz="1350" b="1">
                <a:solidFill>
                  <a:schemeClr val="accent1">
                    <a:lumMod val="75000"/>
                  </a:schemeClr>
                </a:solidFill>
                <a:hlinkClick r:id="rId3"/>
              </a:rPr>
              <a:t>https://sites.google.com/site/viethung92gtvt/oracle</a:t>
            </a:r>
            <a:endParaRPr lang="en-US" sz="1350" b="1">
              <a:solidFill>
                <a:schemeClr val="accent1">
                  <a:lumMod val="75000"/>
                </a:schemeClr>
              </a:solidFill>
            </a:endParaRPr>
          </a:p>
          <a:p>
            <a:pPr>
              <a:lnSpc>
                <a:spcPts val="1800"/>
              </a:lnSpc>
              <a:spcBef>
                <a:spcPts val="0"/>
              </a:spcBef>
            </a:pPr>
            <a:r>
              <a:rPr lang="en-US" sz="1350" b="1">
                <a:solidFill>
                  <a:schemeClr val="accent1">
                    <a:lumMod val="75000"/>
                  </a:schemeClr>
                </a:solidFill>
              </a:rPr>
              <a:t>Email: </a:t>
            </a:r>
            <a:r>
              <a:rPr lang="en-US" sz="1350" b="1">
                <a:solidFill>
                  <a:schemeClr val="accent1">
                    <a:lumMod val="75000"/>
                  </a:schemeClr>
                </a:solidFill>
                <a:hlinkClick r:id="rId4"/>
              </a:rPr>
              <a:t>viethung92gtvt@gmail.com</a:t>
            </a:r>
            <a:endParaRPr lang="en-US" sz="1350" b="1">
              <a:solidFill>
                <a:schemeClr val="accent1">
                  <a:lumMod val="75000"/>
                </a:schemeClr>
              </a:solidFill>
            </a:endParaRPr>
          </a:p>
          <a:p>
            <a:pPr>
              <a:lnSpc>
                <a:spcPts val="1800"/>
              </a:lnSpc>
              <a:spcBef>
                <a:spcPts val="0"/>
              </a:spcBef>
            </a:pPr>
            <a:endParaRPr lang="en-US" sz="1350" b="1">
              <a:solidFill>
                <a:schemeClr val="accent1">
                  <a:lumMod val="75000"/>
                </a:schemeClr>
              </a:solidFill>
            </a:endParaRPr>
          </a:p>
          <a:p>
            <a:pPr>
              <a:lnSpc>
                <a:spcPts val="1800"/>
              </a:lnSpc>
              <a:spcBef>
                <a:spcPts val="0"/>
              </a:spcBef>
            </a:pPr>
            <a:endParaRPr lang="en-US" sz="1350" b="1" dirty="0"/>
          </a:p>
        </p:txBody>
      </p:sp>
    </p:spTree>
    <p:extLst>
      <p:ext uri="{BB962C8B-B14F-4D97-AF65-F5344CB8AC3E}">
        <p14:creationId xmlns:p14="http://schemas.microsoft.com/office/powerpoint/2010/main" val="49911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33180" y="1535056"/>
            <a:ext cx="3908442" cy="480131"/>
          </a:xfrm>
          <a:prstGeom prst="rect">
            <a:avLst/>
          </a:prstGeom>
        </p:spPr>
        <p:txBody>
          <a:bodyPr wrap="none">
            <a:spAutoFit/>
          </a:bodyPr>
          <a:lstStyle/>
          <a:p>
            <a:pPr marL="257175" indent="-257175">
              <a:lnSpc>
                <a:spcPct val="120000"/>
              </a:lnSpc>
              <a:buFont typeface="+mj-lt"/>
              <a:buAutoNum type="alphaLcPeriod"/>
            </a:pPr>
            <a:r>
              <a:rPr lang="en-US" sz="2100" b="1">
                <a:latin typeface="Times New Roman" panose="02020603050405020304" pitchFamily="18" charset="0"/>
                <a:ea typeface="MS Mincho"/>
                <a:cs typeface="Times New Roman" panose="02020603050405020304" pitchFamily="18" charset="0"/>
              </a:rPr>
              <a:t>Kết hợp dữ liệu từ nhiều bảng</a:t>
            </a:r>
            <a:endParaRPr lang="en-US" sz="2100">
              <a:latin typeface="Times New Roman" panose="02020603050405020304" pitchFamily="18" charset="0"/>
              <a:ea typeface="MS Mincho"/>
            </a:endParaRPr>
          </a:p>
        </p:txBody>
      </p:sp>
      <p:sp>
        <p:nvSpPr>
          <p:cNvPr id="6" name="Rectangle 5"/>
          <p:cNvSpPr/>
          <p:nvPr/>
        </p:nvSpPr>
        <p:spPr>
          <a:xfrm>
            <a:off x="208429" y="2075822"/>
            <a:ext cx="8717056" cy="3785652"/>
          </a:xfrm>
          <a:prstGeom prst="rect">
            <a:avLst/>
          </a:prstGeom>
        </p:spPr>
        <p:txBody>
          <a:bodyPr wrap="square">
            <a:spAutoFit/>
          </a:bodyPr>
          <a:lstStyle/>
          <a:p>
            <a:pPr marL="128588" algn="just">
              <a:lnSpc>
                <a:spcPct val="120000"/>
              </a:lnSpc>
            </a:pPr>
            <a:r>
              <a:rPr lang="en-US" sz="2400" b="1" i="1">
                <a:latin typeface="Times New Roman" panose="02020603050405020304" pitchFamily="18" charset="0"/>
                <a:ea typeface="MS Mincho"/>
                <a:cs typeface="Times New Roman" panose="02020603050405020304" pitchFamily="18" charset="0"/>
              </a:rPr>
              <a:t>Liên kết của bảng với chính nó (tự thân)</a:t>
            </a:r>
            <a:endParaRPr lang="en-US" sz="2400">
              <a:latin typeface="Times New Roman" panose="02020603050405020304" pitchFamily="18" charset="0"/>
              <a:ea typeface="MS Mincho"/>
            </a:endParaRPr>
          </a:p>
          <a:p>
            <a:pPr marL="128588" indent="214313" algn="just">
              <a:lnSpc>
                <a:spcPct val="120000"/>
              </a:lnSpc>
            </a:pPr>
            <a:r>
              <a:rPr lang="en-US" sz="2400">
                <a:latin typeface="Times New Roman" panose="02020603050405020304" pitchFamily="18" charset="0"/>
                <a:ea typeface="MS Mincho"/>
                <a:cs typeface="Times New Roman" panose="02020603050405020304" pitchFamily="18" charset="0"/>
              </a:rPr>
              <a:t>Có thể liên kết bảng với chính nó bằng cách đặt alias.</a:t>
            </a:r>
            <a:endParaRPr lang="en-US" sz="2400">
              <a:latin typeface="Times New Roman" panose="02020603050405020304" pitchFamily="18" charset="0"/>
              <a:ea typeface="MS Mincho"/>
            </a:endParaRPr>
          </a:p>
          <a:p>
            <a:pPr marL="128588" indent="214313" algn="just">
              <a:lnSpc>
                <a:spcPct val="120000"/>
              </a:lnSpc>
            </a:pPr>
            <a:r>
              <a:rPr lang="en-US" sz="2400">
                <a:latin typeface="Times New Roman" panose="02020603050405020304" pitchFamily="18" charset="0"/>
                <a:ea typeface="MS Mincho"/>
                <a:cs typeface="Times New Roman" panose="02020603050405020304" pitchFamily="18" charset="0"/>
              </a:rPr>
              <a:t>VD: Hiển thị thông tin bao gồm tên nhân viên, lương nhân viên, tên người quản lý của nhân viên đó, lương người quản lý đó với điều kiện lương của nhân viên lớn hơn lương người quản lý nhân viên đó.</a:t>
            </a:r>
            <a:endParaRPr lang="en-US" sz="2400">
              <a:latin typeface="Times New Roman" panose="02020603050405020304" pitchFamily="18" charset="0"/>
              <a:ea typeface="MS Mincho"/>
            </a:endParaRPr>
          </a:p>
          <a:p>
            <a:r>
              <a:rPr lang="vi-VN" sz="2400">
                <a:solidFill>
                  <a:srgbClr val="008080"/>
                </a:solidFill>
                <a:highlight>
                  <a:srgbClr val="FFFFFF"/>
                </a:highlight>
                <a:latin typeface="Courier New" panose="02070309020205020404" pitchFamily="49" charset="0"/>
                <a:ea typeface="Arial" panose="020B0604020202020204" pitchFamily="34" charset="0"/>
              </a:rPr>
              <a:t>Select</a:t>
            </a:r>
            <a:r>
              <a:rPr lang="vi-VN" sz="2400">
                <a:solidFill>
                  <a:srgbClr val="000080"/>
                </a:solidFill>
                <a:highlight>
                  <a:srgbClr val="FFFFFF"/>
                </a:highlight>
                <a:latin typeface="Courier New" panose="02070309020205020404" pitchFamily="49" charset="0"/>
                <a:ea typeface="Arial" panose="020B0604020202020204" pitchFamily="34" charset="0"/>
              </a:rPr>
              <a:t> e.ename ten_nhan_vien, e.sal luong, m.ename ten_quan_ly, m.sal luong_quan_ly </a:t>
            </a:r>
            <a:r>
              <a:rPr lang="vi-VN" sz="2400">
                <a:solidFill>
                  <a:srgbClr val="008080"/>
                </a:solidFill>
                <a:highlight>
                  <a:srgbClr val="FFFFFF"/>
                </a:highlight>
                <a:latin typeface="Courier New" panose="02070309020205020404" pitchFamily="49" charset="0"/>
                <a:ea typeface="Arial" panose="020B0604020202020204" pitchFamily="34" charset="0"/>
              </a:rPr>
              <a:t>from</a:t>
            </a:r>
            <a:r>
              <a:rPr lang="vi-VN" sz="2400">
                <a:solidFill>
                  <a:srgbClr val="000080"/>
                </a:solidFill>
                <a:highlight>
                  <a:srgbClr val="FFFFFF"/>
                </a:highlight>
                <a:latin typeface="Courier New" panose="02070309020205020404" pitchFamily="49" charset="0"/>
                <a:ea typeface="Arial" panose="020B0604020202020204" pitchFamily="34" charset="0"/>
              </a:rPr>
              <a:t> scott.emp e, scott.emp m </a:t>
            </a:r>
            <a:r>
              <a:rPr lang="vi-VN" sz="2400">
                <a:solidFill>
                  <a:srgbClr val="008080"/>
                </a:solidFill>
                <a:highlight>
                  <a:srgbClr val="FFFFFF"/>
                </a:highlight>
                <a:latin typeface="Courier New" panose="02070309020205020404" pitchFamily="49" charset="0"/>
                <a:ea typeface="Arial" panose="020B0604020202020204" pitchFamily="34" charset="0"/>
              </a:rPr>
              <a:t>where</a:t>
            </a:r>
            <a:r>
              <a:rPr lang="vi-VN" sz="2400">
                <a:solidFill>
                  <a:srgbClr val="000080"/>
                </a:solidFill>
                <a:highlight>
                  <a:srgbClr val="FFFFFF"/>
                </a:highlight>
                <a:latin typeface="Courier New" panose="02070309020205020404" pitchFamily="49" charset="0"/>
                <a:ea typeface="Arial" panose="020B0604020202020204" pitchFamily="34" charset="0"/>
              </a:rPr>
              <a:t> e.mgr = m.empno </a:t>
            </a:r>
            <a:r>
              <a:rPr lang="vi-VN" sz="2400">
                <a:solidFill>
                  <a:srgbClr val="008080"/>
                </a:solidFill>
                <a:highlight>
                  <a:srgbClr val="FFFFFF"/>
                </a:highlight>
                <a:latin typeface="Courier New" panose="02070309020205020404" pitchFamily="49" charset="0"/>
                <a:ea typeface="Arial" panose="020B0604020202020204" pitchFamily="34" charset="0"/>
              </a:rPr>
              <a:t>and</a:t>
            </a:r>
            <a:r>
              <a:rPr lang="vi-VN" sz="2400">
                <a:solidFill>
                  <a:srgbClr val="000080"/>
                </a:solidFill>
                <a:highlight>
                  <a:srgbClr val="FFFFFF"/>
                </a:highlight>
                <a:latin typeface="Courier New" panose="02070309020205020404" pitchFamily="49" charset="0"/>
                <a:ea typeface="Arial" panose="020B0604020202020204" pitchFamily="34" charset="0"/>
              </a:rPr>
              <a:t> e.sal &gt; m.sal;</a:t>
            </a:r>
            <a:endParaRPr lang="en-US" sz="2400"/>
          </a:p>
        </p:txBody>
      </p:sp>
    </p:spTree>
    <p:extLst>
      <p:ext uri="{BB962C8B-B14F-4D97-AF65-F5344CB8AC3E}">
        <p14:creationId xmlns:p14="http://schemas.microsoft.com/office/powerpoint/2010/main" val="156482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67433" y="1585482"/>
            <a:ext cx="3323346" cy="480131"/>
          </a:xfrm>
          <a:prstGeom prst="rect">
            <a:avLst/>
          </a:prstGeom>
        </p:spPr>
        <p:txBody>
          <a:bodyPr wrap="none">
            <a:spAutoFit/>
          </a:bodyPr>
          <a:lstStyle/>
          <a:p>
            <a:pPr>
              <a:lnSpc>
                <a:spcPct val="120000"/>
              </a:lnSpc>
            </a:pPr>
            <a:r>
              <a:rPr lang="en-US" sz="2100" b="1">
                <a:latin typeface="Times New Roman" panose="02020603050405020304" pitchFamily="18" charset="0"/>
                <a:ea typeface="MS Mincho"/>
                <a:cs typeface="Times New Roman" panose="02020603050405020304" pitchFamily="18" charset="0"/>
              </a:rPr>
              <a:t>b. Lệnh truy vấn lồng nhau</a:t>
            </a:r>
            <a:endParaRPr lang="en-US" sz="2100">
              <a:latin typeface="Times New Roman" panose="02020603050405020304" pitchFamily="18" charset="0"/>
              <a:ea typeface="MS Mincho"/>
            </a:endParaRPr>
          </a:p>
        </p:txBody>
      </p:sp>
      <p:sp>
        <p:nvSpPr>
          <p:cNvPr id="5" name="Rectangle 4"/>
          <p:cNvSpPr/>
          <p:nvPr/>
        </p:nvSpPr>
        <p:spPr>
          <a:xfrm>
            <a:off x="267433" y="2128337"/>
            <a:ext cx="8506773" cy="3748719"/>
          </a:xfrm>
          <a:prstGeom prst="rect">
            <a:avLst/>
          </a:prstGeom>
        </p:spPr>
        <p:txBody>
          <a:bodyPr wrap="square">
            <a:spAutoFit/>
          </a:bodyPr>
          <a:lstStyle/>
          <a:p>
            <a:pPr marL="257175" indent="-257175" algn="just">
              <a:lnSpc>
                <a:spcPct val="120000"/>
              </a:lnSpc>
              <a:buFont typeface="Times New Roman" panose="02020603050405020304" pitchFamily="18" charset="0"/>
              <a:buChar char="-"/>
            </a:pPr>
            <a:r>
              <a:rPr lang="en-US" b="1" i="1">
                <a:latin typeface="Times New Roman" panose="02020603050405020304" pitchFamily="18" charset="0"/>
                <a:ea typeface="MS Mincho"/>
                <a:cs typeface="Times New Roman" panose="02020603050405020304" pitchFamily="18" charset="0"/>
              </a:rPr>
              <a:t>Câu lệnh SELECT lồng nhau</a:t>
            </a:r>
            <a:endParaRPr lang="en-US">
              <a:latin typeface="Times New Roman" panose="02020603050405020304" pitchFamily="18" charset="0"/>
              <a:ea typeface="MS Mincho"/>
            </a:endParaRPr>
          </a:p>
          <a:p>
            <a:pPr algn="just">
              <a:lnSpc>
                <a:spcPct val="120000"/>
              </a:lnSpc>
            </a:pPr>
            <a:r>
              <a:rPr lang="en-US" b="1">
                <a:latin typeface="Times New Roman" panose="02020603050405020304" pitchFamily="18" charset="0"/>
                <a:ea typeface="Arial" panose="020B0604020202020204" pitchFamily="34" charset="0"/>
                <a:cs typeface="Times New Roman" panose="02020603050405020304" pitchFamily="18" charset="0"/>
              </a:rPr>
              <a:t>+ Trong mệnh đề WHERE</a:t>
            </a:r>
          </a:p>
          <a:p>
            <a:pPr algn="just">
              <a:lnSpc>
                <a:spcPct val="120000"/>
              </a:lnSpc>
            </a:pPr>
            <a:r>
              <a:rPr lang="en-US">
                <a:latin typeface="Times New Roman" panose="02020603050405020304" pitchFamily="18" charset="0"/>
                <a:ea typeface="Arial" panose="020B0604020202020204" pitchFamily="34" charset="0"/>
                <a:cs typeface="Times New Roman" panose="02020603050405020304" pitchFamily="18" charset="0"/>
              </a:rPr>
              <a:t>VD: Tìm những nhân viên làm cùng nghề với BLAKE </a:t>
            </a:r>
          </a:p>
          <a:p>
            <a:pPr>
              <a:lnSpc>
                <a:spcPct val="120000"/>
              </a:lnSpc>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ename, job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job =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job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ename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'BLAKE'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pPr>
            <a:r>
              <a:rPr lang="en-US" b="1">
                <a:latin typeface="Times New Roman" panose="02020603050405020304" pitchFamily="18" charset="0"/>
                <a:ea typeface="Arial" panose="020B0604020202020204" pitchFamily="34" charset="0"/>
                <a:cs typeface="Times New Roman" panose="02020603050405020304" pitchFamily="18" charset="0"/>
              </a:rPr>
              <a:t>+ Trong mệnh đề HAVING</a:t>
            </a:r>
          </a:p>
          <a:p>
            <a:pPr algn="just">
              <a:lnSpc>
                <a:spcPct val="120000"/>
              </a:lnSpc>
            </a:pPr>
            <a:r>
              <a:rPr lang="en-US">
                <a:latin typeface="Times New Roman" panose="02020603050405020304" pitchFamily="18" charset="0"/>
                <a:ea typeface="Arial" panose="020B0604020202020204" pitchFamily="34" charset="0"/>
                <a:cs typeface="Times New Roman" panose="02020603050405020304" pitchFamily="18" charset="0"/>
              </a:rPr>
              <a:t>VD: Tìm những phòng có mức lương trung bình lớn hơn phòng 30.</a:t>
            </a:r>
          </a:p>
          <a:p>
            <a:pPr>
              <a:lnSpc>
                <a:spcPct val="120000"/>
              </a:lnSpc>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dept.deptno, dname,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avg</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(sal)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scott.dept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emp.deptno = dept.deptno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group</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by</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dept.deptno, dname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having</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avg</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(sal) &gt;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avg</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(sal)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deptno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30</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7284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67433" y="1585482"/>
            <a:ext cx="3323346" cy="480131"/>
          </a:xfrm>
          <a:prstGeom prst="rect">
            <a:avLst/>
          </a:prstGeom>
        </p:spPr>
        <p:txBody>
          <a:bodyPr wrap="none">
            <a:spAutoFit/>
          </a:bodyPr>
          <a:lstStyle/>
          <a:p>
            <a:pPr>
              <a:lnSpc>
                <a:spcPct val="120000"/>
              </a:lnSpc>
            </a:pPr>
            <a:r>
              <a:rPr lang="en-US" sz="2100" b="1">
                <a:latin typeface="Times New Roman" panose="02020603050405020304" pitchFamily="18" charset="0"/>
                <a:ea typeface="MS Mincho"/>
                <a:cs typeface="Times New Roman" panose="02020603050405020304" pitchFamily="18" charset="0"/>
              </a:rPr>
              <a:t>b. Lệnh truy vấn lồng nhau</a:t>
            </a:r>
            <a:endParaRPr lang="en-US" sz="2100">
              <a:latin typeface="Times New Roman" panose="02020603050405020304" pitchFamily="18" charset="0"/>
              <a:ea typeface="MS Mincho"/>
            </a:endParaRPr>
          </a:p>
        </p:txBody>
      </p:sp>
      <p:sp>
        <p:nvSpPr>
          <p:cNvPr id="3" name="Rectangle 2"/>
          <p:cNvSpPr/>
          <p:nvPr/>
        </p:nvSpPr>
        <p:spPr>
          <a:xfrm>
            <a:off x="184641" y="1939782"/>
            <a:ext cx="4504438" cy="424732"/>
          </a:xfrm>
          <a:prstGeom prst="rect">
            <a:avLst/>
          </a:prstGeom>
        </p:spPr>
        <p:txBody>
          <a:bodyPr wrap="none">
            <a:spAutoFit/>
          </a:bodyPr>
          <a:lstStyle/>
          <a:p>
            <a:pPr marL="257175" indent="-257175" algn="just">
              <a:lnSpc>
                <a:spcPct val="120000"/>
              </a:lnSpc>
              <a:buFont typeface="Times New Roman" panose="02020603050405020304" pitchFamily="18" charset="0"/>
              <a:buChar char="-"/>
            </a:pPr>
            <a:r>
              <a:rPr lang="en-US" b="1" i="1">
                <a:latin typeface="Times New Roman" panose="02020603050405020304" pitchFamily="18" charset="0"/>
                <a:ea typeface="MS Mincho"/>
                <a:cs typeface="Times New Roman" panose="02020603050405020304" pitchFamily="18" charset="0"/>
              </a:rPr>
              <a:t>Toán tử SOME/ANY/ALL/NOT IN/EXITS</a:t>
            </a:r>
            <a:endParaRPr lang="en-US">
              <a:latin typeface="Times New Roman" panose="02020603050405020304" pitchFamily="18" charset="0"/>
              <a:ea typeface="MS Mincho"/>
            </a:endParaRPr>
          </a:p>
        </p:txBody>
      </p:sp>
      <p:graphicFrame>
        <p:nvGraphicFramePr>
          <p:cNvPr id="6" name="Table 5"/>
          <p:cNvGraphicFramePr>
            <a:graphicFrameLocks noGrp="1"/>
          </p:cNvGraphicFramePr>
          <p:nvPr>
            <p:extLst>
              <p:ext uri="{D42A27DB-BD31-4B8C-83A1-F6EECF244321}">
                <p14:modId xmlns:p14="http://schemas.microsoft.com/office/powerpoint/2010/main" val="3990947915"/>
              </p:ext>
            </p:extLst>
          </p:nvPr>
        </p:nvGraphicFramePr>
        <p:xfrm>
          <a:off x="672703" y="2443038"/>
          <a:ext cx="7385447" cy="3291840"/>
        </p:xfrm>
        <a:graphic>
          <a:graphicData uri="http://schemas.openxmlformats.org/drawingml/2006/table">
            <a:tbl>
              <a:tblPr firstRow="1" firstCol="1" bandRow="1">
                <a:tableStyleId>{5C22544A-7EE6-4342-B048-85BDC9FD1C3A}</a:tableStyleId>
              </a:tblPr>
              <a:tblGrid>
                <a:gridCol w="1952012">
                  <a:extLst>
                    <a:ext uri="{9D8B030D-6E8A-4147-A177-3AD203B41FA5}">
                      <a16:colId xmlns:a16="http://schemas.microsoft.com/office/drawing/2014/main" val="20000"/>
                    </a:ext>
                  </a:extLst>
                </a:gridCol>
                <a:gridCol w="5433435">
                  <a:extLst>
                    <a:ext uri="{9D8B030D-6E8A-4147-A177-3AD203B41FA5}">
                      <a16:colId xmlns:a16="http://schemas.microsoft.com/office/drawing/2014/main" val="20001"/>
                    </a:ext>
                  </a:extLst>
                </a:gridCol>
              </a:tblGrid>
              <a:tr h="329184">
                <a:tc>
                  <a:txBody>
                    <a:bodyPr/>
                    <a:lstStyle/>
                    <a:p>
                      <a:pPr algn="ctr">
                        <a:lnSpc>
                          <a:spcPct val="120000"/>
                        </a:lnSpc>
                        <a:spcAft>
                          <a:spcPts val="0"/>
                        </a:spcAft>
                      </a:pPr>
                      <a:r>
                        <a:rPr lang="en-US" sz="1800">
                          <a:effectLst/>
                        </a:rPr>
                        <a:t>TÊN TOÁN TỬ</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nchor="ctr"/>
                </a:tc>
                <a:tc>
                  <a:txBody>
                    <a:bodyPr/>
                    <a:lstStyle/>
                    <a:p>
                      <a:pPr algn="ctr">
                        <a:lnSpc>
                          <a:spcPct val="120000"/>
                        </a:lnSpc>
                        <a:spcAft>
                          <a:spcPts val="0"/>
                        </a:spcAft>
                      </a:pPr>
                      <a:r>
                        <a:rPr lang="en-US" sz="1800">
                          <a:effectLst/>
                        </a:rPr>
                        <a:t>DIỄN GIẢI</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329184">
                <a:tc>
                  <a:txBody>
                    <a:bodyPr/>
                    <a:lstStyle/>
                    <a:p>
                      <a:pPr algn="just">
                        <a:lnSpc>
                          <a:spcPct val="120000"/>
                        </a:lnSpc>
                        <a:spcAft>
                          <a:spcPts val="0"/>
                        </a:spcAft>
                      </a:pPr>
                      <a:r>
                        <a:rPr lang="en-US" sz="1800">
                          <a:effectLst/>
                        </a:rPr>
                        <a:t>NOT IN / IN</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tc>
                  <a:txBody>
                    <a:bodyPr/>
                    <a:lstStyle/>
                    <a:p>
                      <a:pPr algn="just">
                        <a:lnSpc>
                          <a:spcPct val="120000"/>
                        </a:lnSpc>
                        <a:spcAft>
                          <a:spcPts val="0"/>
                        </a:spcAft>
                      </a:pPr>
                      <a:r>
                        <a:rPr lang="en-US" sz="1800">
                          <a:effectLst/>
                        </a:rPr>
                        <a:t>Không thuộc / Thuộc</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987552">
                <a:tc>
                  <a:txBody>
                    <a:bodyPr/>
                    <a:lstStyle/>
                    <a:p>
                      <a:pPr algn="just">
                        <a:lnSpc>
                          <a:spcPct val="120000"/>
                        </a:lnSpc>
                        <a:spcAft>
                          <a:spcPts val="0"/>
                        </a:spcAft>
                      </a:pPr>
                      <a:r>
                        <a:rPr lang="en-US" sz="1800">
                          <a:effectLst/>
                        </a:rPr>
                        <a:t>ANY và SOME</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tc>
                  <a:txBody>
                    <a:bodyPr/>
                    <a:lstStyle/>
                    <a:p>
                      <a:pPr algn="just">
                        <a:lnSpc>
                          <a:spcPct val="120000"/>
                        </a:lnSpc>
                        <a:spcAft>
                          <a:spcPts val="0"/>
                        </a:spcAft>
                      </a:pPr>
                      <a:r>
                        <a:rPr lang="en-US" sz="1800">
                          <a:effectLst/>
                        </a:rPr>
                        <a:t>So sánh một giá trị với mỗi giá trị trong kết quả trả về của câu truy vấn con. Trả về đúng khi phép so sánh với bất kỳ giá trị nào là đúng.</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1316736">
                <a:tc>
                  <a:txBody>
                    <a:bodyPr/>
                    <a:lstStyle/>
                    <a:p>
                      <a:pPr algn="just">
                        <a:lnSpc>
                          <a:spcPct val="120000"/>
                        </a:lnSpc>
                        <a:spcAft>
                          <a:spcPts val="0"/>
                        </a:spcAft>
                      </a:pPr>
                      <a:r>
                        <a:rPr lang="en-US" sz="1800">
                          <a:effectLst/>
                        </a:rPr>
                        <a:t>ALL</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tc>
                  <a:txBody>
                    <a:bodyPr/>
                    <a:lstStyle/>
                    <a:p>
                      <a:pPr algn="just">
                        <a:lnSpc>
                          <a:spcPct val="120000"/>
                        </a:lnSpc>
                        <a:spcAft>
                          <a:spcPts val="0"/>
                        </a:spcAft>
                      </a:pPr>
                      <a:r>
                        <a:rPr lang="en-US" sz="1800">
                          <a:effectLst/>
                        </a:rPr>
                        <a:t>So sánh một giá trị với mọi giá trị trong danh sách hay trong kết quả trả về của câu hỏi con. Trả về đúng khi phép so sánh với tất cả các giá trị đều đúng.</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329184">
                <a:tc>
                  <a:txBody>
                    <a:bodyPr/>
                    <a:lstStyle/>
                    <a:p>
                      <a:pPr algn="just">
                        <a:lnSpc>
                          <a:spcPct val="120000"/>
                        </a:lnSpc>
                        <a:spcAft>
                          <a:spcPts val="0"/>
                        </a:spcAft>
                      </a:pPr>
                      <a:r>
                        <a:rPr lang="en-US" sz="1800">
                          <a:effectLst/>
                        </a:rPr>
                        <a:t>EXISTS</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tc>
                  <a:txBody>
                    <a:bodyPr/>
                    <a:lstStyle/>
                    <a:p>
                      <a:pPr algn="just">
                        <a:lnSpc>
                          <a:spcPct val="120000"/>
                        </a:lnSpc>
                        <a:spcAft>
                          <a:spcPts val="0"/>
                        </a:spcAft>
                      </a:pPr>
                      <a:r>
                        <a:rPr lang="en-US" sz="1800">
                          <a:effectLst/>
                        </a:rPr>
                        <a:t>Trả về TRUE nếu có tồn tại.</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307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67433" y="1585482"/>
            <a:ext cx="3323346" cy="480131"/>
          </a:xfrm>
          <a:prstGeom prst="rect">
            <a:avLst/>
          </a:prstGeom>
        </p:spPr>
        <p:txBody>
          <a:bodyPr wrap="none">
            <a:spAutoFit/>
          </a:bodyPr>
          <a:lstStyle/>
          <a:p>
            <a:pPr>
              <a:lnSpc>
                <a:spcPct val="120000"/>
              </a:lnSpc>
            </a:pPr>
            <a:r>
              <a:rPr lang="en-US" sz="2100" b="1">
                <a:latin typeface="Times New Roman" panose="02020603050405020304" pitchFamily="18" charset="0"/>
                <a:ea typeface="MS Mincho"/>
                <a:cs typeface="Times New Roman" panose="02020603050405020304" pitchFamily="18" charset="0"/>
              </a:rPr>
              <a:t>b. Lệnh truy vấn lồng nhau</a:t>
            </a:r>
            <a:endParaRPr lang="en-US" sz="2100">
              <a:latin typeface="Times New Roman" panose="02020603050405020304" pitchFamily="18" charset="0"/>
              <a:ea typeface="MS Mincho"/>
            </a:endParaRPr>
          </a:p>
        </p:txBody>
      </p:sp>
      <p:sp>
        <p:nvSpPr>
          <p:cNvPr id="3" name="Rectangle 2"/>
          <p:cNvSpPr/>
          <p:nvPr/>
        </p:nvSpPr>
        <p:spPr>
          <a:xfrm>
            <a:off x="184641" y="1939782"/>
            <a:ext cx="4504438" cy="424732"/>
          </a:xfrm>
          <a:prstGeom prst="rect">
            <a:avLst/>
          </a:prstGeom>
        </p:spPr>
        <p:txBody>
          <a:bodyPr wrap="none">
            <a:spAutoFit/>
          </a:bodyPr>
          <a:lstStyle/>
          <a:p>
            <a:pPr marL="257175" indent="-257175" algn="just">
              <a:lnSpc>
                <a:spcPct val="120000"/>
              </a:lnSpc>
              <a:buFont typeface="Times New Roman" panose="02020603050405020304" pitchFamily="18" charset="0"/>
              <a:buChar char="-"/>
            </a:pPr>
            <a:r>
              <a:rPr lang="en-US" b="1" i="1">
                <a:latin typeface="Times New Roman" panose="02020603050405020304" pitchFamily="18" charset="0"/>
                <a:ea typeface="MS Mincho"/>
                <a:cs typeface="Times New Roman" panose="02020603050405020304" pitchFamily="18" charset="0"/>
              </a:rPr>
              <a:t>Toán tử SOME/ANY/ALL/NOT IN/EXITS</a:t>
            </a:r>
            <a:endParaRPr lang="en-US">
              <a:latin typeface="Times New Roman" panose="02020603050405020304" pitchFamily="18" charset="0"/>
              <a:ea typeface="MS Mincho"/>
            </a:endParaRPr>
          </a:p>
        </p:txBody>
      </p:sp>
      <p:sp>
        <p:nvSpPr>
          <p:cNvPr id="5" name="Rectangle 4"/>
          <p:cNvSpPr/>
          <p:nvPr/>
        </p:nvSpPr>
        <p:spPr>
          <a:xfrm>
            <a:off x="267433" y="2666733"/>
            <a:ext cx="8637882" cy="2308324"/>
          </a:xfrm>
          <a:prstGeom prst="rect">
            <a:avLst/>
          </a:prstGeom>
        </p:spPr>
        <p:txBody>
          <a:bodyPr wrap="square">
            <a:spAutoFit/>
          </a:bodyPr>
          <a:lstStyle/>
          <a:p>
            <a:pPr>
              <a:lnSpc>
                <a:spcPct val="120000"/>
              </a:lnSpc>
            </a:pPr>
            <a:r>
              <a:rPr lang="en-US" sz="2400" b="1" i="1">
                <a:latin typeface="Times New Roman" panose="02020603050405020304" pitchFamily="18" charset="0"/>
                <a:ea typeface="Arial" panose="020B0604020202020204" pitchFamily="34" charset="0"/>
                <a:cs typeface="Times New Roman" panose="02020603050405020304" pitchFamily="18" charset="0"/>
              </a:rPr>
              <a:t>VD: </a:t>
            </a:r>
            <a:r>
              <a:rPr lang="en-US" sz="2400">
                <a:latin typeface="Times New Roman" panose="02020603050405020304" pitchFamily="18" charset="0"/>
                <a:ea typeface="Arial" panose="020B0604020202020204" pitchFamily="34" charset="0"/>
                <a:cs typeface="Times New Roman" panose="02020603050405020304" pitchFamily="18" charset="0"/>
              </a:rPr>
              <a:t>Hiển thị các nhân viên có lương lớn hơn các nhân viên ở phòng 30.</a:t>
            </a:r>
          </a:p>
          <a:p>
            <a:pPr>
              <a:lnSpc>
                <a:spcPct val="120000"/>
              </a:lnSpc>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sal &gt;=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all</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distinct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sal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deptno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30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order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by</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sal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desc</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3861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3" y="825640"/>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Các </a:t>
            </a:r>
            <a:r>
              <a:rPr lang="en-US" sz="3000" b="1">
                <a:solidFill>
                  <a:schemeClr val="bg1"/>
                </a:solidFill>
                <a:latin typeface="Times New Roman" panose="02020603050405020304" pitchFamily="18" charset="0"/>
                <a:ea typeface="MS Mincho"/>
                <a:cs typeface="Times New Roman" panose="02020603050405020304" pitchFamily="18" charset="0"/>
              </a:rPr>
              <a:t>hàm xử lý dữ liệu</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58857" y="1560338"/>
            <a:ext cx="4572000" cy="480131"/>
          </a:xfrm>
          <a:prstGeom prst="rect">
            <a:avLst/>
          </a:prstGeom>
        </p:spPr>
        <p:txBody>
          <a:bodyPr>
            <a:spAutoFit/>
          </a:bodyPr>
          <a:lstStyle/>
          <a:p>
            <a:pPr marL="257175" indent="-257175">
              <a:lnSpc>
                <a:spcPct val="120000"/>
              </a:lnSpc>
              <a:buFont typeface="Symbol" panose="05050102010706020507" pitchFamily="18" charset="2"/>
              <a:buChar char=""/>
            </a:pPr>
            <a:r>
              <a:rPr lang="en-US" sz="2100" b="1" i="1">
                <a:latin typeface="Times New Roman" panose="02020603050405020304" pitchFamily="18" charset="0"/>
                <a:ea typeface="MS Mincho"/>
              </a:rPr>
              <a:t>Các hàm xử lý chuỗi, ký tự</a:t>
            </a:r>
            <a:endParaRPr lang="en-US" sz="2400">
              <a:latin typeface="Times New Roman" panose="02020603050405020304" pitchFamily="18" charset="0"/>
              <a:ea typeface="MS Mincho"/>
            </a:endParaRPr>
          </a:p>
        </p:txBody>
      </p:sp>
      <p:sp>
        <p:nvSpPr>
          <p:cNvPr id="8" name="Rectangle 7"/>
          <p:cNvSpPr/>
          <p:nvPr/>
        </p:nvSpPr>
        <p:spPr>
          <a:xfrm>
            <a:off x="258856" y="1983531"/>
            <a:ext cx="7970744" cy="3637919"/>
          </a:xfrm>
          <a:prstGeom prst="rect">
            <a:avLst/>
          </a:prstGeom>
        </p:spPr>
        <p:txBody>
          <a:bodyPr wrap="square">
            <a:spAutoFit/>
          </a:bodyPr>
          <a:lstStyle/>
          <a:p>
            <a:pPr algn="just">
              <a:lnSpc>
                <a:spcPct val="120000"/>
              </a:lnSpc>
              <a:tabLst>
                <a:tab pos="202883" algn="l"/>
              </a:tabLst>
            </a:pPr>
            <a:r>
              <a:rPr lang="vi-VN" sz="2400">
                <a:latin typeface="Times New Roman" panose="02020603050405020304" pitchFamily="18" charset="0"/>
                <a:ea typeface="Arial" panose="020B0604020202020204" pitchFamily="34" charset="0"/>
                <a:cs typeface="Times New Roman" panose="02020603050405020304" pitchFamily="18" charset="0"/>
              </a:rPr>
              <a:t>LENGTH</a:t>
            </a:r>
            <a:r>
              <a:rPr lang="vi-VN" sz="2400" i="1">
                <a:latin typeface="Times New Roman" panose="02020603050405020304" pitchFamily="18" charset="0"/>
                <a:ea typeface="Arial" panose="020B0604020202020204" pitchFamily="34" charset="0"/>
                <a:cs typeface="Times New Roman" panose="02020603050405020304" pitchFamily="18" charset="0"/>
              </a:rPr>
              <a:t>(</a:t>
            </a:r>
            <a:r>
              <a:rPr lang="en-US" sz="2400" i="1">
                <a:latin typeface="Times New Roman" panose="02020603050405020304" pitchFamily="18" charset="0"/>
                <a:ea typeface="Arial" panose="020B0604020202020204" pitchFamily="34" charset="0"/>
                <a:cs typeface="Times New Roman" panose="02020603050405020304" pitchFamily="18" charset="0"/>
              </a:rPr>
              <a:t>&lt;chuỗi&gt;</a:t>
            </a:r>
            <a:r>
              <a:rPr lang="vi-VN" sz="2400" i="1">
                <a:latin typeface="Times New Roman" panose="02020603050405020304" pitchFamily="18" charset="0"/>
                <a:ea typeface="Arial" panose="020B0604020202020204" pitchFamily="34" charset="0"/>
                <a:cs typeface="Times New Roman" panose="02020603050405020304" pitchFamily="18" charset="0"/>
              </a:rPr>
              <a:t>)</a:t>
            </a:r>
            <a:r>
              <a:rPr lang="en-US" sz="2400" i="1">
                <a:latin typeface="Times New Roman" panose="02020603050405020304" pitchFamily="18" charset="0"/>
                <a:ea typeface="Arial" panose="020B0604020202020204" pitchFamily="34" charset="0"/>
                <a:cs typeface="Times New Roman" panose="02020603050405020304" pitchFamily="18" charset="0"/>
              </a:rPr>
              <a:t>:</a:t>
            </a:r>
            <a:r>
              <a:rPr lang="en-US" sz="2400">
                <a:latin typeface="Times New Roman" panose="02020603050405020304" pitchFamily="18" charset="0"/>
                <a:ea typeface="Arial" panose="020B0604020202020204" pitchFamily="34" charset="0"/>
                <a:cs typeface="Times New Roman" panose="02020603050405020304" pitchFamily="18" charset="0"/>
              </a:rPr>
              <a:t> trả về độ dài chuỗi</a:t>
            </a:r>
            <a:r>
              <a:rPr lang="en-US" sz="2400" i="1">
                <a:latin typeface="Times New Roman" panose="02020603050405020304" pitchFamily="18" charset="0"/>
                <a:ea typeface="Arial" panose="020B0604020202020204" pitchFamily="34" charset="0"/>
                <a:cs typeface="Times New Roman" panose="02020603050405020304" pitchFamily="18" charset="0"/>
              </a:rPr>
              <a:t>,</a:t>
            </a:r>
            <a:r>
              <a:rPr lang="en-US" sz="2400">
                <a:latin typeface="Times New Roman" panose="02020603050405020304" pitchFamily="18" charset="0"/>
                <a:ea typeface="Arial" panose="020B0604020202020204" pitchFamily="34" charset="0"/>
                <a:cs typeface="Times New Roman" panose="02020603050405020304" pitchFamily="18" charset="0"/>
              </a:rPr>
              <a:t> nếu chuỗi là trống hoặc là NULL, thì hàm sẽ trả về NULL.</a:t>
            </a:r>
          </a:p>
          <a:p>
            <a:pPr algn="just">
              <a:lnSpc>
                <a:spcPct val="120000"/>
              </a:lnSpc>
              <a:tabLst>
                <a:tab pos="202883" algn="l"/>
              </a:tabLst>
            </a:pPr>
            <a:r>
              <a:rPr lang="en-US" sz="2400">
                <a:latin typeface="Times New Roman" panose="02020603050405020304" pitchFamily="18" charset="0"/>
                <a:ea typeface="Arial" panose="020B0604020202020204" pitchFamily="34" charset="0"/>
                <a:cs typeface="Times New Roman" panose="02020603050405020304" pitchFamily="18" charset="0"/>
              </a:rPr>
              <a:t>VD: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length(</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'ORACLE'</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 </a:t>
            </a:r>
            <a:r>
              <a:rPr lang="en-US" sz="2400">
                <a:latin typeface="Times New Roman" panose="02020603050405020304" pitchFamily="18" charset="0"/>
                <a:ea typeface="Arial" panose="020B0604020202020204" pitchFamily="34" charset="0"/>
                <a:cs typeface="Times New Roman" panose="02020603050405020304" pitchFamily="18" charset="0"/>
              </a:rPr>
              <a:t>=&gt; 6</a:t>
            </a:r>
          </a:p>
          <a:p>
            <a:pPr algn="just">
              <a:lnSpc>
                <a:spcPct val="120000"/>
              </a:lnSpc>
              <a:tabLst>
                <a:tab pos="202883" algn="l"/>
              </a:tabLst>
            </a:pPr>
            <a:r>
              <a:rPr lang="vi-VN" sz="2400">
                <a:latin typeface="Times New Roman" panose="02020603050405020304" pitchFamily="18" charset="0"/>
                <a:ea typeface="Arial" panose="020B0604020202020204" pitchFamily="34" charset="0"/>
                <a:cs typeface="Times New Roman" panose="02020603050405020304" pitchFamily="18" charset="0"/>
              </a:rPr>
              <a:t>+ LOWER( </a:t>
            </a:r>
            <a:r>
              <a:rPr lang="vi-VN" sz="2400" i="1">
                <a:latin typeface="Times New Roman" panose="02020603050405020304" pitchFamily="18" charset="0"/>
                <a:ea typeface="Arial" panose="020B0604020202020204" pitchFamily="34" charset="0"/>
                <a:cs typeface="Times New Roman" panose="02020603050405020304" pitchFamily="18" charset="0"/>
              </a:rPr>
              <a:t>string1</a:t>
            </a:r>
            <a:r>
              <a:rPr lang="vi-VN" sz="2400">
                <a:latin typeface="Times New Roman" panose="02020603050405020304" pitchFamily="18" charset="0"/>
                <a:ea typeface="Arial" panose="020B0604020202020204" pitchFamily="34" charset="0"/>
                <a:cs typeface="Times New Roman" panose="02020603050405020304" pitchFamily="18" charset="0"/>
              </a:rPr>
              <a:t> )</a:t>
            </a:r>
            <a:r>
              <a:rPr lang="en-US" sz="2400">
                <a:latin typeface="Times New Roman" panose="02020603050405020304" pitchFamily="18" charset="0"/>
                <a:ea typeface="Arial" panose="020B0604020202020204" pitchFamily="34" charset="0"/>
                <a:cs typeface="Times New Roman" panose="02020603050405020304" pitchFamily="18" charset="0"/>
              </a:rPr>
              <a:t>: chuyển đổi tất cả các ký tự trong chuỗi </a:t>
            </a:r>
            <a:r>
              <a:rPr lang="en-US" sz="2400" i="1">
                <a:latin typeface="Times New Roman" panose="02020603050405020304" pitchFamily="18" charset="0"/>
                <a:ea typeface="Arial" panose="020B0604020202020204" pitchFamily="34" charset="0"/>
                <a:cs typeface="Times New Roman" panose="02020603050405020304" pitchFamily="18" charset="0"/>
              </a:rPr>
              <a:t>string1</a:t>
            </a:r>
            <a:r>
              <a:rPr lang="en-US" sz="2400">
                <a:latin typeface="Times New Roman" panose="02020603050405020304" pitchFamily="18" charset="0"/>
                <a:ea typeface="Arial" panose="020B0604020202020204" pitchFamily="34" charset="0"/>
                <a:cs typeface="Times New Roman" panose="02020603050405020304" pitchFamily="18" charset="0"/>
              </a:rPr>
              <a:t> thành ký tự thường.</a:t>
            </a:r>
          </a:p>
          <a:p>
            <a:pPr algn="just">
              <a:lnSpc>
                <a:spcPct val="120000"/>
              </a:lnSpc>
              <a:tabLst>
                <a:tab pos="202883" algn="l"/>
              </a:tabLst>
            </a:pPr>
            <a:r>
              <a:rPr lang="en-US" sz="2400">
                <a:latin typeface="Times New Roman" panose="02020603050405020304" pitchFamily="18" charset="0"/>
                <a:ea typeface="Arial" panose="020B0604020202020204" pitchFamily="34" charset="0"/>
                <a:cs typeface="Times New Roman" panose="02020603050405020304" pitchFamily="18" charset="0"/>
              </a:rPr>
              <a:t>VD: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vi-VN" sz="2400">
                <a:latin typeface="Times New Roman" panose="02020603050405020304" pitchFamily="18" charset="0"/>
                <a:ea typeface="Arial" panose="020B0604020202020204" pitchFamily="34" charset="0"/>
                <a:cs typeface="Times New Roman" panose="02020603050405020304" pitchFamily="18" charset="0"/>
              </a:rPr>
              <a:t>LOWER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'ORACLE'</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 </a:t>
            </a:r>
            <a:r>
              <a:rPr lang="en-US" sz="2400">
                <a:latin typeface="Times New Roman" panose="02020603050405020304" pitchFamily="18" charset="0"/>
                <a:ea typeface="Arial" panose="020B0604020202020204" pitchFamily="34" charset="0"/>
                <a:cs typeface="Times New Roman" panose="02020603050405020304" pitchFamily="18" charset="0"/>
              </a:rPr>
              <a:t>=&gt; oracle</a:t>
            </a:r>
          </a:p>
          <a:p>
            <a:pPr algn="just">
              <a:lnSpc>
                <a:spcPct val="120000"/>
              </a:lnSpc>
              <a:tabLst>
                <a:tab pos="202883" algn="l"/>
              </a:tabLst>
            </a:pPr>
            <a:r>
              <a:rPr lang="en-US" sz="2400">
                <a:latin typeface="Times New Roman" panose="02020603050405020304" pitchFamily="18" charset="0"/>
                <a:ea typeface="Arial" panose="020B0604020202020204" pitchFamily="34" charset="0"/>
                <a:cs typeface="Times New Roman" panose="02020603050405020304" pitchFamily="18" charset="0"/>
              </a:rPr>
              <a:t>+ UPPER(</a:t>
            </a:r>
            <a:r>
              <a:rPr lang="en-US" sz="2400" i="1">
                <a:latin typeface="Times New Roman" panose="02020603050405020304" pitchFamily="18" charset="0"/>
                <a:ea typeface="Arial" panose="020B0604020202020204" pitchFamily="34" charset="0"/>
                <a:cs typeface="Times New Roman" panose="02020603050405020304" pitchFamily="18" charset="0"/>
              </a:rPr>
              <a:t>string1</a:t>
            </a:r>
            <a:r>
              <a:rPr lang="en-US" sz="2400">
                <a:latin typeface="Times New Roman" panose="02020603050405020304" pitchFamily="18" charset="0"/>
                <a:ea typeface="Arial" panose="020B0604020202020204" pitchFamily="34" charset="0"/>
                <a:cs typeface="Times New Roman" panose="02020603050405020304" pitchFamily="18" charset="0"/>
              </a:rPr>
              <a:t>): ngược lại của LOWER</a:t>
            </a:r>
          </a:p>
        </p:txBody>
      </p:sp>
    </p:spTree>
    <p:extLst>
      <p:ext uri="{BB962C8B-B14F-4D97-AF65-F5344CB8AC3E}">
        <p14:creationId xmlns:p14="http://schemas.microsoft.com/office/powerpoint/2010/main" val="214595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3" y="825640"/>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Các </a:t>
            </a:r>
            <a:r>
              <a:rPr lang="en-US" sz="3000" b="1">
                <a:solidFill>
                  <a:schemeClr val="bg1"/>
                </a:solidFill>
                <a:latin typeface="Times New Roman" panose="02020603050405020304" pitchFamily="18" charset="0"/>
                <a:ea typeface="MS Mincho"/>
                <a:cs typeface="Times New Roman" panose="02020603050405020304" pitchFamily="18" charset="0"/>
              </a:rPr>
              <a:t>hàm xử lý dữ liệu</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48770" y="1473104"/>
            <a:ext cx="4572000" cy="480131"/>
          </a:xfrm>
          <a:prstGeom prst="rect">
            <a:avLst/>
          </a:prstGeom>
        </p:spPr>
        <p:txBody>
          <a:bodyPr>
            <a:spAutoFit/>
          </a:bodyPr>
          <a:lstStyle/>
          <a:p>
            <a:pPr marL="257175" indent="-257175">
              <a:lnSpc>
                <a:spcPct val="120000"/>
              </a:lnSpc>
              <a:buFont typeface="Symbol" panose="05050102010706020507" pitchFamily="18" charset="2"/>
              <a:buChar char=""/>
            </a:pPr>
            <a:r>
              <a:rPr lang="en-US" sz="2100" b="1" i="1">
                <a:latin typeface="Times New Roman" panose="02020603050405020304" pitchFamily="18" charset="0"/>
                <a:ea typeface="MS Mincho"/>
              </a:rPr>
              <a:t>Các hàm số học:</a:t>
            </a:r>
            <a:endParaRPr lang="en-US" sz="2100">
              <a:latin typeface="Times New Roman" panose="02020603050405020304" pitchFamily="18" charset="0"/>
              <a:ea typeface="MS Mincho"/>
            </a:endParaRPr>
          </a:p>
        </p:txBody>
      </p:sp>
      <p:sp>
        <p:nvSpPr>
          <p:cNvPr id="3" name="Rectangle 2"/>
          <p:cNvSpPr/>
          <p:nvPr/>
        </p:nvSpPr>
        <p:spPr>
          <a:xfrm>
            <a:off x="248770" y="1983531"/>
            <a:ext cx="8485094" cy="4081117"/>
          </a:xfrm>
          <a:prstGeom prst="rect">
            <a:avLst/>
          </a:prstGeom>
        </p:spPr>
        <p:txBody>
          <a:bodyPr wrap="square">
            <a:spAutoFit/>
          </a:bodyPr>
          <a:lstStyle/>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 ABS(n): Trị tuyệt đối của n</a:t>
            </a: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VD: </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ABS(-</a:t>
            </a:r>
            <a:r>
              <a:rPr lang="en-US" sz="27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15</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"Absolute" </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7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 MOD(a,b): Lấy phần dư của a chia cho b</a:t>
            </a: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VD:</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SELECT</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MOD</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7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11</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7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4</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"Modulus" </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7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 ROUND(n,i): Làm tròn số </a:t>
            </a:r>
            <a:r>
              <a:rPr lang="en-US" sz="2700" i="1">
                <a:latin typeface="Times New Roman" panose="02020603050405020304" pitchFamily="18" charset="0"/>
                <a:ea typeface="Arial" panose="020B0604020202020204" pitchFamily="34" charset="0"/>
                <a:cs typeface="Times New Roman" panose="02020603050405020304" pitchFamily="18" charset="0"/>
              </a:rPr>
              <a:t>n</a:t>
            </a:r>
            <a:r>
              <a:rPr lang="en-US" sz="2700">
                <a:latin typeface="Times New Roman" panose="02020603050405020304" pitchFamily="18" charset="0"/>
                <a:ea typeface="Arial" panose="020B0604020202020204" pitchFamily="34" charset="0"/>
                <a:cs typeface="Times New Roman" panose="02020603050405020304" pitchFamily="18" charset="0"/>
              </a:rPr>
              <a:t> tới </a:t>
            </a:r>
            <a:r>
              <a:rPr lang="en-US" sz="2700" i="1">
                <a:latin typeface="Times New Roman" panose="02020603050405020304" pitchFamily="18" charset="0"/>
                <a:ea typeface="Arial" panose="020B0604020202020204" pitchFamily="34" charset="0"/>
                <a:cs typeface="Times New Roman" panose="02020603050405020304" pitchFamily="18" charset="0"/>
              </a:rPr>
              <a:t>i</a:t>
            </a:r>
            <a:r>
              <a:rPr lang="en-US" sz="2700">
                <a:latin typeface="Times New Roman" panose="02020603050405020304" pitchFamily="18" charset="0"/>
                <a:ea typeface="Arial" panose="020B0604020202020204" pitchFamily="34" charset="0"/>
                <a:cs typeface="Times New Roman" panose="02020603050405020304" pitchFamily="18" charset="0"/>
              </a:rPr>
              <a:t> chữ số thập phân.</a:t>
            </a: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 POWER(n,i): lũy thừa </a:t>
            </a:r>
            <a:r>
              <a:rPr lang="en-US" sz="2700" i="1">
                <a:latin typeface="Times New Roman" panose="02020603050405020304" pitchFamily="18" charset="0"/>
                <a:ea typeface="Arial" panose="020B0604020202020204" pitchFamily="34" charset="0"/>
                <a:cs typeface="Times New Roman" panose="02020603050405020304" pitchFamily="18" charset="0"/>
              </a:rPr>
              <a:t>i</a:t>
            </a:r>
            <a:r>
              <a:rPr lang="en-US" sz="2700">
                <a:latin typeface="Times New Roman" panose="02020603050405020304" pitchFamily="18" charset="0"/>
                <a:ea typeface="Arial" panose="020B0604020202020204" pitchFamily="34" charset="0"/>
                <a:cs typeface="Times New Roman" panose="02020603050405020304" pitchFamily="18" charset="0"/>
              </a:rPr>
              <a:t> của </a:t>
            </a:r>
            <a:r>
              <a:rPr lang="en-US" sz="2700" i="1">
                <a:latin typeface="Times New Roman" panose="02020603050405020304" pitchFamily="18" charset="0"/>
                <a:ea typeface="Arial" panose="020B0604020202020204" pitchFamily="34" charset="0"/>
                <a:cs typeface="Times New Roman" panose="02020603050405020304" pitchFamily="18" charset="0"/>
              </a:rPr>
              <a:t>n</a:t>
            </a:r>
            <a:endParaRPr lang="en-US" sz="27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1760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3" y="825640"/>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Các </a:t>
            </a:r>
            <a:r>
              <a:rPr lang="en-US" sz="3000" b="1">
                <a:solidFill>
                  <a:schemeClr val="bg1"/>
                </a:solidFill>
                <a:latin typeface="Times New Roman" panose="02020603050405020304" pitchFamily="18" charset="0"/>
                <a:ea typeface="MS Mincho"/>
                <a:cs typeface="Times New Roman" panose="02020603050405020304" pitchFamily="18" charset="0"/>
              </a:rPr>
              <a:t>hàm xử lý dữ liệu</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28599" y="1352781"/>
            <a:ext cx="4572000" cy="480131"/>
          </a:xfrm>
          <a:prstGeom prst="rect">
            <a:avLst/>
          </a:prstGeom>
        </p:spPr>
        <p:txBody>
          <a:bodyPr>
            <a:spAutoFit/>
          </a:bodyPr>
          <a:lstStyle/>
          <a:p>
            <a:pPr marL="257175" indent="-257175">
              <a:lnSpc>
                <a:spcPct val="120000"/>
              </a:lnSpc>
              <a:buFont typeface="Symbol" panose="05050102010706020507" pitchFamily="18" charset="2"/>
              <a:buChar char=""/>
            </a:pPr>
            <a:r>
              <a:rPr lang="en-US" sz="2100" b="1" i="1">
                <a:latin typeface="Times New Roman" panose="02020603050405020304" pitchFamily="18" charset="0"/>
                <a:ea typeface="MS Mincho"/>
              </a:rPr>
              <a:t>Các hàm chuyển đổi kiểu:</a:t>
            </a:r>
            <a:endParaRPr lang="en-US" sz="2100">
              <a:latin typeface="Times New Roman" panose="02020603050405020304" pitchFamily="18" charset="0"/>
              <a:ea typeface="MS Mincho"/>
            </a:endParaRPr>
          </a:p>
        </p:txBody>
      </p:sp>
      <p:sp>
        <p:nvSpPr>
          <p:cNvPr id="3" name="Rectangle 2"/>
          <p:cNvSpPr/>
          <p:nvPr/>
        </p:nvSpPr>
        <p:spPr>
          <a:xfrm>
            <a:off x="97490" y="1742884"/>
            <a:ext cx="8965827" cy="4358116"/>
          </a:xfrm>
          <a:prstGeom prst="rect">
            <a:avLst/>
          </a:prstGeom>
        </p:spPr>
        <p:txBody>
          <a:bodyPr wrap="square">
            <a:spAutoFit/>
          </a:bodyPr>
          <a:lstStyle/>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 TO_NUMBER (</a:t>
            </a:r>
            <a:r>
              <a:rPr lang="en-US" sz="2100" i="1">
                <a:latin typeface="Times New Roman" panose="02020603050405020304" pitchFamily="18" charset="0"/>
                <a:ea typeface="Arial" panose="020B0604020202020204" pitchFamily="34" charset="0"/>
                <a:cs typeface="Times New Roman" panose="02020603050405020304" pitchFamily="18" charset="0"/>
              </a:rPr>
              <a:t>&lt;chuỗi số&gt;</a:t>
            </a:r>
            <a:r>
              <a:rPr lang="vi-VN" sz="2100">
                <a:latin typeface="Times New Roman" panose="02020603050405020304" pitchFamily="18" charset="0"/>
                <a:ea typeface="Arial" panose="020B0604020202020204" pitchFamily="34" charset="0"/>
                <a:cs typeface="Times New Roman" panose="02020603050405020304" pitchFamily="18" charset="0"/>
              </a:rPr>
              <a:t>)</a:t>
            </a:r>
            <a:r>
              <a:rPr lang="en-US" sz="2100">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Chuyển ký tự có nội dung số sang số</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 TO_CHAR</a:t>
            </a:r>
            <a:r>
              <a:rPr lang="en-US" sz="2100" i="1">
                <a:latin typeface="Times New Roman" panose="02020603050405020304" pitchFamily="18" charset="0"/>
                <a:ea typeface="Arial" panose="020B0604020202020204" pitchFamily="34" charset="0"/>
                <a:cs typeface="Times New Roman" panose="02020603050405020304" pitchFamily="18" charset="0"/>
              </a:rPr>
              <a:t>(&lt;value&gt;[, format_mask]):</a:t>
            </a:r>
            <a:r>
              <a:rPr lang="en-US" sz="2100">
                <a:latin typeface="Times New Roman" panose="02020603050405020304" pitchFamily="18" charset="0"/>
                <a:ea typeface="Arial" panose="020B0604020202020204" pitchFamily="34" charset="0"/>
                <a:cs typeface="Times New Roman" panose="02020603050405020304" pitchFamily="18" charset="0"/>
              </a:rPr>
              <a:t> chuyển đổi một giá trị số hoặc ngày tháng sang chuỗi. Trong đó, </a:t>
            </a:r>
            <a:r>
              <a:rPr lang="en-US" sz="2100" i="1">
                <a:latin typeface="Times New Roman" panose="02020603050405020304" pitchFamily="18" charset="0"/>
                <a:ea typeface="Arial" panose="020B0604020202020204" pitchFamily="34" charset="0"/>
                <a:cs typeface="Times New Roman" panose="02020603050405020304" pitchFamily="18" charset="0"/>
              </a:rPr>
              <a:t>value</a:t>
            </a:r>
            <a:r>
              <a:rPr lang="en-US" sz="2100">
                <a:latin typeface="Times New Roman" panose="02020603050405020304" pitchFamily="18" charset="0"/>
                <a:ea typeface="Arial" panose="020B0604020202020204" pitchFamily="34" charset="0"/>
                <a:cs typeface="Times New Roman" panose="02020603050405020304" pitchFamily="18" charset="0"/>
              </a:rPr>
              <a:t> là giá trị cần chuyển, </a:t>
            </a:r>
            <a:r>
              <a:rPr lang="en-US" sz="2100" i="1">
                <a:latin typeface="Times New Roman" panose="02020603050405020304" pitchFamily="18" charset="0"/>
                <a:ea typeface="Arial" panose="020B0604020202020204" pitchFamily="34" charset="0"/>
                <a:cs typeface="Times New Roman" panose="02020603050405020304" pitchFamily="18" charset="0"/>
              </a:rPr>
              <a:t>format_mask </a:t>
            </a:r>
            <a:r>
              <a:rPr lang="en-US" sz="2100">
                <a:latin typeface="Times New Roman" panose="02020603050405020304" pitchFamily="18" charset="0"/>
                <a:ea typeface="Arial" panose="020B0604020202020204" pitchFamily="34" charset="0"/>
                <a:cs typeface="Times New Roman" panose="02020603050405020304" pitchFamily="18" charset="0"/>
              </a:rPr>
              <a:t>là định dạng sẽ sử dụng để chuyển đổi.</a:t>
            </a: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VD: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TO_CHAR(</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1210.73</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'9999.9'</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solidFill>
                  <a:srgbClr val="000080"/>
                </a:solidFill>
                <a:latin typeface="Courier New" panose="02070309020205020404" pitchFamily="49" charset="0"/>
                <a:ea typeface="Arial" panose="020B0604020202020204" pitchFamily="34" charset="0"/>
                <a:cs typeface="Times New Roman" panose="02020603050405020304" pitchFamily="18" charset="0"/>
              </a:rPr>
              <a:t>=&gt; 1210.7</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TO_CHAR(</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1210.73</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'$9,999.99'</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solidFill>
                  <a:srgbClr val="000080"/>
                </a:solidFill>
                <a:latin typeface="Courier New" panose="02070309020205020404" pitchFamily="49" charset="0"/>
                <a:ea typeface="Arial" panose="020B0604020202020204" pitchFamily="34" charset="0"/>
                <a:cs typeface="Times New Roman" panose="02020603050405020304" pitchFamily="18" charset="0"/>
              </a:rPr>
              <a:t>=&gt; $1,210.73</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TO_CHAR(</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sysdate</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'yyyy/mm/dd'</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 TO_DATE( &lt;</a:t>
            </a:r>
            <a:r>
              <a:rPr lang="en-US" sz="2100" i="1">
                <a:latin typeface="Times New Roman" panose="02020603050405020304" pitchFamily="18" charset="0"/>
                <a:ea typeface="Arial" panose="020B0604020202020204" pitchFamily="34" charset="0"/>
                <a:cs typeface="Times New Roman" panose="02020603050405020304" pitchFamily="18" charset="0"/>
              </a:rPr>
              <a:t>value&gt; [, format_mask]</a:t>
            </a:r>
            <a:r>
              <a:rPr lang="en-US" sz="2100">
                <a:latin typeface="Times New Roman" panose="02020603050405020304" pitchFamily="18" charset="0"/>
                <a:ea typeface="Arial" panose="020B0604020202020204" pitchFamily="34" charset="0"/>
                <a:cs typeface="Times New Roman" panose="02020603050405020304" pitchFamily="18" charset="0"/>
              </a:rPr>
              <a:t>): chuyển đổi một chuỗi sang định dạng ngày tháng.</a:t>
            </a:r>
          </a:p>
        </p:txBody>
      </p:sp>
    </p:spTree>
    <p:extLst>
      <p:ext uri="{BB962C8B-B14F-4D97-AF65-F5344CB8AC3E}">
        <p14:creationId xmlns:p14="http://schemas.microsoft.com/office/powerpoint/2010/main" val="44083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3" y="825640"/>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Các </a:t>
            </a:r>
            <a:r>
              <a:rPr lang="en-US" sz="3000" b="1">
                <a:solidFill>
                  <a:schemeClr val="bg1"/>
                </a:solidFill>
                <a:latin typeface="Times New Roman" panose="02020603050405020304" pitchFamily="18" charset="0"/>
                <a:ea typeface="MS Mincho"/>
                <a:cs typeface="Times New Roman" panose="02020603050405020304" pitchFamily="18" charset="0"/>
              </a:rPr>
              <a:t>hàm xử lý dữ liệu</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48770" y="1473104"/>
            <a:ext cx="4572000" cy="480131"/>
          </a:xfrm>
          <a:prstGeom prst="rect">
            <a:avLst/>
          </a:prstGeom>
        </p:spPr>
        <p:txBody>
          <a:bodyPr>
            <a:spAutoFit/>
          </a:bodyPr>
          <a:lstStyle/>
          <a:p>
            <a:pPr marL="257175" indent="-257175">
              <a:lnSpc>
                <a:spcPct val="120000"/>
              </a:lnSpc>
              <a:buFont typeface="Symbol" panose="05050102010706020507" pitchFamily="18" charset="2"/>
              <a:buChar char=""/>
            </a:pPr>
            <a:r>
              <a:rPr lang="en-US" sz="2100" b="1" i="1">
                <a:latin typeface="Times New Roman" panose="02020603050405020304" pitchFamily="18" charset="0"/>
                <a:ea typeface="MS Mincho"/>
              </a:rPr>
              <a:t>Các hàm xử lý ngày tháng</a:t>
            </a:r>
            <a:endParaRPr lang="en-US" sz="2100">
              <a:latin typeface="Times New Roman" panose="02020603050405020304" pitchFamily="18" charset="0"/>
              <a:ea typeface="MS Mincho"/>
            </a:endParaRPr>
          </a:p>
        </p:txBody>
      </p:sp>
      <p:sp>
        <p:nvSpPr>
          <p:cNvPr id="5" name="Rectangle 4"/>
          <p:cNvSpPr/>
          <p:nvPr/>
        </p:nvSpPr>
        <p:spPr>
          <a:xfrm>
            <a:off x="450476" y="1983530"/>
            <a:ext cx="8612841" cy="3970318"/>
          </a:xfrm>
          <a:prstGeom prst="rect">
            <a:avLst/>
          </a:prstGeom>
        </p:spPr>
        <p:txBody>
          <a:bodyPr wrap="square">
            <a:spAutoFit/>
          </a:bodyPr>
          <a:lstStyle/>
          <a:p>
            <a:pPr>
              <a:lnSpc>
                <a:spcPct val="120000"/>
              </a:lnSpc>
            </a:pPr>
            <a:r>
              <a:rPr lang="vi-VN" sz="2100">
                <a:latin typeface="Times New Roman" panose="02020603050405020304" pitchFamily="18" charset="0"/>
                <a:ea typeface="Arial" panose="020B0604020202020204" pitchFamily="34" charset="0"/>
                <a:cs typeface="Times New Roman" panose="02020603050405020304" pitchFamily="18" charset="0"/>
              </a:rPr>
              <a:t>+ EXTRACT(YEAR | MONTH | DAY FROM</a:t>
            </a:r>
            <a:r>
              <a:rPr lang="en-US" sz="2100">
                <a:latin typeface="Times New Roman" panose="02020603050405020304" pitchFamily="18" charset="0"/>
                <a:ea typeface="Arial" panose="020B0604020202020204" pitchFamily="34" charset="0"/>
                <a:cs typeface="Times New Roman" panose="02020603050405020304" pitchFamily="18" charset="0"/>
              </a:rPr>
              <a:t> &lt;ngày&gt;</a:t>
            </a:r>
            <a:r>
              <a:rPr lang="vi-VN" sz="2100">
                <a:latin typeface="Times New Roman" panose="02020603050405020304" pitchFamily="18" charset="0"/>
                <a:ea typeface="Arial" panose="020B0604020202020204" pitchFamily="34" charset="0"/>
                <a:cs typeface="Times New Roman" panose="02020603050405020304" pitchFamily="18" charset="0"/>
              </a:rPr>
              <a:t> ): Trả về thành phần, ngày, tháng, hoặc năm của một dữ liệu kiểu date.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tabLst>
                <a:tab pos="202883" algn="l"/>
              </a:tabLst>
            </a:pPr>
            <a:r>
              <a:rPr lang="vi-VN" sz="2100">
                <a:latin typeface="Times New Roman" panose="02020603050405020304" pitchFamily="18" charset="0"/>
                <a:ea typeface="Arial" panose="020B0604020202020204" pitchFamily="34" charset="0"/>
                <a:cs typeface="Times New Roman" panose="02020603050405020304" pitchFamily="18" charset="0"/>
              </a:rPr>
              <a:t>V</a:t>
            </a:r>
            <a:r>
              <a:rPr lang="en-US" sz="2100">
                <a:latin typeface="Times New Roman" panose="02020603050405020304" pitchFamily="18" charset="0"/>
                <a:ea typeface="Arial" panose="020B0604020202020204" pitchFamily="34" charset="0"/>
                <a:cs typeface="Times New Roman" panose="02020603050405020304" pitchFamily="18" charset="0"/>
              </a:rPr>
              <a:t>D</a:t>
            </a:r>
            <a:r>
              <a:rPr lang="vi-VN" sz="2100">
                <a:latin typeface="Times New Roman" panose="02020603050405020304" pitchFamily="18" charset="0"/>
                <a:ea typeface="Arial" panose="020B0604020202020204" pitchFamily="34" charset="0"/>
                <a:cs typeface="Times New Roman" panose="02020603050405020304" pitchFamily="18" charset="0"/>
              </a:rPr>
              <a:t>: </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 EXTRACT(YEAR FROM TO_DATE('3/3/2016','dd/mm/yyyy’)) FROM DUAL; </a:t>
            </a:r>
            <a:r>
              <a:rPr lang="vi-VN"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=&gt;2016</a:t>
            </a:r>
            <a:r>
              <a:rPr lang="vi-VN"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endPar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 </a:t>
            </a:r>
            <a:r>
              <a:rPr lang="vi-VN" sz="2100">
                <a:latin typeface="Times New Roman" panose="02020603050405020304" pitchFamily="18" charset="0"/>
                <a:ea typeface="Arial" panose="020B0604020202020204" pitchFamily="34" charset="0"/>
                <a:cs typeface="Times New Roman" panose="02020603050405020304" pitchFamily="18" charset="0"/>
              </a:rPr>
              <a:t>ADD_MONTHS(</a:t>
            </a:r>
            <a:r>
              <a:rPr lang="en-US" sz="2100" i="1">
                <a:latin typeface="Times New Roman" panose="02020603050405020304" pitchFamily="18" charset="0"/>
                <a:ea typeface="Arial" panose="020B0604020202020204" pitchFamily="34" charset="0"/>
                <a:cs typeface="Times New Roman" panose="02020603050405020304" pitchFamily="18" charset="0"/>
              </a:rPr>
              <a:t>&lt;ngày x&gt;</a:t>
            </a:r>
            <a:r>
              <a:rPr lang="vi-VN" sz="2100" i="1">
                <a:latin typeface="Times New Roman" panose="02020603050405020304" pitchFamily="18" charset="0"/>
                <a:ea typeface="Arial" panose="020B0604020202020204" pitchFamily="34" charset="0"/>
                <a:cs typeface="Times New Roman" panose="02020603050405020304" pitchFamily="18" charset="0"/>
              </a:rPr>
              <a:t>,</a:t>
            </a:r>
            <a:r>
              <a:rPr lang="en-US" sz="2100" i="1">
                <a:latin typeface="Times New Roman" panose="02020603050405020304" pitchFamily="18" charset="0"/>
                <a:ea typeface="Arial" panose="020B0604020202020204" pitchFamily="34" charset="0"/>
                <a:cs typeface="Times New Roman" panose="02020603050405020304" pitchFamily="18" charset="0"/>
              </a:rPr>
              <a:t>&lt;số tháng n&gt;</a:t>
            </a:r>
            <a:r>
              <a:rPr lang="vi-VN" sz="2100" i="1">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 Trả về ngày mới sau khi cộng n tháng vào ngày x.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vi-VN" sz="2100">
                <a:latin typeface="Times New Roman" panose="02020603050405020304" pitchFamily="18" charset="0"/>
                <a:ea typeface="Arial" panose="020B0604020202020204" pitchFamily="34" charset="0"/>
                <a:cs typeface="Times New Roman" panose="02020603050405020304" pitchFamily="18" charset="0"/>
              </a:rPr>
              <a:t>V</a:t>
            </a:r>
            <a:r>
              <a:rPr lang="en-US" sz="2100">
                <a:latin typeface="Times New Roman" panose="02020603050405020304" pitchFamily="18" charset="0"/>
                <a:ea typeface="Arial" panose="020B0604020202020204" pitchFamily="34" charset="0"/>
                <a:cs typeface="Times New Roman" panose="02020603050405020304" pitchFamily="18" charset="0"/>
              </a:rPr>
              <a:t>D</a:t>
            </a:r>
            <a:r>
              <a:rPr lang="vi-VN" sz="2100">
                <a:latin typeface="Times New Roman" panose="02020603050405020304" pitchFamily="18"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add_months(</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sysdate</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3</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 </a:t>
            </a:r>
            <a:r>
              <a:rPr lang="vi-VN" sz="2100">
                <a:latin typeface="Times New Roman" panose="02020603050405020304" pitchFamily="18" charset="0"/>
                <a:ea typeface="Arial" panose="020B0604020202020204" pitchFamily="34" charset="0"/>
                <a:cs typeface="Times New Roman" panose="02020603050405020304" pitchFamily="18" charset="0"/>
              </a:rPr>
              <a:t>MONTHS_BETWEEN(</a:t>
            </a:r>
            <a:r>
              <a:rPr lang="en-US" sz="2100" i="1">
                <a:latin typeface="Times New Roman" panose="02020603050405020304" pitchFamily="18" charset="0"/>
                <a:ea typeface="Arial" panose="020B0604020202020204" pitchFamily="34" charset="0"/>
                <a:cs typeface="Times New Roman" panose="02020603050405020304" pitchFamily="18" charset="0"/>
              </a:rPr>
              <a:t>&lt;ngày 1&gt;</a:t>
            </a:r>
            <a:r>
              <a:rPr lang="vi-VN" sz="2100" i="1">
                <a:latin typeface="Times New Roman" panose="02020603050405020304" pitchFamily="18" charset="0"/>
                <a:ea typeface="Arial" panose="020B0604020202020204" pitchFamily="34" charset="0"/>
                <a:cs typeface="Times New Roman" panose="02020603050405020304" pitchFamily="18" charset="0"/>
              </a:rPr>
              <a:t>,</a:t>
            </a:r>
            <a:r>
              <a:rPr lang="en-US" sz="2100" i="1">
                <a:latin typeface="Times New Roman" panose="02020603050405020304" pitchFamily="18" charset="0"/>
                <a:ea typeface="Arial" panose="020B0604020202020204" pitchFamily="34" charset="0"/>
                <a:cs typeface="Times New Roman" panose="02020603050405020304" pitchFamily="18" charset="0"/>
              </a:rPr>
              <a:t>&lt;ngày 2&gt;</a:t>
            </a:r>
            <a:r>
              <a:rPr lang="vi-VN" sz="2100" i="1">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 Số tháng giữa 2 ngày.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 SYSDATE: Trả về ngày tháng hiện tại.</a:t>
            </a:r>
            <a:endParaRPr lang="en-US" sz="21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0609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57251"/>
            <a:ext cx="8062025" cy="524435"/>
          </a:xfrm>
        </p:spPr>
        <p:txBody>
          <a:bodyPr/>
          <a:lstStyle/>
          <a:p>
            <a:r>
              <a:rPr lang="en-US" dirty="0"/>
              <a:t>NGÔN NGỮ SQL</a:t>
            </a:r>
          </a:p>
        </p:txBody>
      </p:sp>
      <p:sp>
        <p:nvSpPr>
          <p:cNvPr id="3" name="Rectangle 2"/>
          <p:cNvSpPr/>
          <p:nvPr/>
        </p:nvSpPr>
        <p:spPr>
          <a:xfrm>
            <a:off x="201705" y="1536760"/>
            <a:ext cx="8740589" cy="4662815"/>
          </a:xfrm>
          <a:prstGeom prst="rect">
            <a:avLst/>
          </a:prstGeom>
        </p:spPr>
        <p:txBody>
          <a:bodyPr wrap="square">
            <a:spAutoFit/>
          </a:bodyPr>
          <a:lstStyle/>
          <a:p>
            <a:pPr marL="257175" indent="-257175" algn="just">
              <a:lnSpc>
                <a:spcPct val="150000"/>
              </a:lnSpc>
              <a:buFont typeface="Symbol" panose="05050102010706020507" pitchFamily="18" charset="2"/>
              <a:buChar char=""/>
            </a:pPr>
            <a:r>
              <a:rPr lang="en-US" b="1" err="1">
                <a:latin typeface="Times New Roman" panose="02020603050405020304" pitchFamily="18" charset="0"/>
                <a:ea typeface="MS Mincho" panose="02020609040205080304" pitchFamily="49" charset="-128"/>
              </a:rPr>
              <a:t>Ngôn</a:t>
            </a:r>
            <a:r>
              <a:rPr lang="en-US" b="1">
                <a:latin typeface="Times New Roman" panose="02020603050405020304" pitchFamily="18" charset="0"/>
                <a:ea typeface="MS Mincho" panose="02020609040205080304" pitchFamily="49" charset="-128"/>
              </a:rPr>
              <a:t> ngữ định nghĩa dữ liệu (DDL– Data Definition Language):</a:t>
            </a:r>
            <a:r>
              <a:rPr lang="en-US">
                <a:latin typeface="Times New Roman" panose="02020603050405020304" pitchFamily="18" charset="0"/>
                <a:ea typeface="MS Mincho" panose="02020609040205080304" pitchFamily="49" charset="-128"/>
              </a:rPr>
              <a:t> tạo table (bảng), view (khung nhìn), sửa cấu trúc table và thêm, xóa RBTV, xóa table, xóa view, đổi tên table.</a:t>
            </a:r>
          </a:p>
          <a:p>
            <a:pPr marL="257175" indent="-257175" algn="just">
              <a:lnSpc>
                <a:spcPct val="150000"/>
              </a:lnSpc>
              <a:buFont typeface="Symbol" panose="05050102010706020507" pitchFamily="18" charset="2"/>
              <a:buChar char=""/>
            </a:pPr>
            <a:r>
              <a:rPr lang="en-US" b="1">
                <a:latin typeface="Times New Roman" panose="02020603050405020304" pitchFamily="18" charset="0"/>
                <a:ea typeface="MS Mincho" panose="02020609040205080304" pitchFamily="49" charset="-128"/>
              </a:rPr>
              <a:t>Ngôn ngữ thao tác dữ liệu (DML – Data Manipulation Language):</a:t>
            </a:r>
            <a:r>
              <a:rPr lang="en-US">
                <a:latin typeface="Times New Roman" panose="02020603050405020304" pitchFamily="18" charset="0"/>
                <a:ea typeface="MS Mincho" panose="02020609040205080304" pitchFamily="49" charset="-128"/>
              </a:rPr>
              <a:t> thêm, xóa, sửa dữ liệu, và truy vấn dữ liệu (insert, delete, update, select).</a:t>
            </a:r>
          </a:p>
          <a:p>
            <a:pPr marL="257175" indent="-257175" algn="just">
              <a:lnSpc>
                <a:spcPct val="150000"/>
              </a:lnSpc>
              <a:buFont typeface="Symbol" panose="05050102010706020507" pitchFamily="18" charset="2"/>
              <a:buChar char=""/>
            </a:pPr>
            <a:r>
              <a:rPr lang="en-US" b="1">
                <a:latin typeface="Times New Roman" panose="02020603050405020304" pitchFamily="18" charset="0"/>
                <a:ea typeface="MS Mincho" panose="02020609040205080304" pitchFamily="49" charset="-128"/>
              </a:rPr>
              <a:t>Ngôn ngữ điều khiển dữ liệu (DCL – Data Control Language):</a:t>
            </a:r>
            <a:r>
              <a:rPr lang="en-US">
                <a:latin typeface="Times New Roman" panose="02020603050405020304" pitchFamily="18" charset="0"/>
                <a:ea typeface="MS Mincho" panose="02020609040205080304" pitchFamily="49" charset="-128"/>
              </a:rPr>
              <a:t> tạo quyền hạn, xóa quyền, làm cho hiệu lực/mất hiệu lực quyền, tạo người dùng, đổi mật khẩu, xóa người dùng, cấ́p quyền và thu hồi quyền sử dụng trên cơ sở dữ liệu. </a:t>
            </a:r>
          </a:p>
          <a:p>
            <a:pPr marL="257175" indent="-257175" algn="just">
              <a:lnSpc>
                <a:spcPct val="150000"/>
              </a:lnSpc>
              <a:buFont typeface="Symbol" panose="05050102010706020507" pitchFamily="18" charset="2"/>
              <a:buChar char=""/>
            </a:pPr>
            <a:r>
              <a:rPr lang="en-US">
                <a:latin typeface="Times New Roman" panose="02020603050405020304" pitchFamily="18" charset="0"/>
                <a:ea typeface="MS Mincho" panose="02020609040205080304" pitchFamily="49" charset="-128"/>
              </a:rPr>
              <a:t>Ngoài ra còn có các lệnh điều khiển: lệnh COMMIT, lệnh ROLLBACK, lệnh SAVEPOINT, lệnh AUTOCOMMIT.</a:t>
            </a:r>
          </a:p>
          <a:p>
            <a:pPr marL="257175" indent="-257175">
              <a:lnSpc>
                <a:spcPct val="150000"/>
              </a:lnSpc>
              <a:buFont typeface="Symbol" panose="05050102010706020507" pitchFamily="18" charset="2"/>
              <a:buChar char=""/>
            </a:pPr>
            <a:r>
              <a:rPr lang="en-US">
                <a:latin typeface="Times New Roman" panose="02020603050405020304" pitchFamily="18" charset="0"/>
                <a:ea typeface="MS Mincho" panose="02020609040205080304" pitchFamily="49" charset="-128"/>
              </a:rPr>
              <a:t>Lệnh thao tác trên các thành phần CSDL khác: Synonym, Index và Sequence.</a:t>
            </a:r>
          </a:p>
        </p:txBody>
      </p:sp>
    </p:spTree>
    <p:extLst>
      <p:ext uri="{BB962C8B-B14F-4D97-AF65-F5344CB8AC3E}">
        <p14:creationId xmlns:p14="http://schemas.microsoft.com/office/powerpoint/2010/main" val="327551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Sơ đồ quan hệ cơ sở dữ liệu thực hành</a:t>
            </a:r>
            <a:r>
              <a:rPr lang="en-US">
                <a:latin typeface="Times New Roman" panose="02020603050405020304" pitchFamily="18" charset="0"/>
                <a:ea typeface="MS Mincho" panose="02020609040205080304" pitchFamily="49" charset="-128"/>
              </a:rPr>
              <a:t> (Đã được tạo trong user scott)</a:t>
            </a:r>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24003" y="1417482"/>
            <a:ext cx="8025867" cy="5332942"/>
          </a:xfrm>
          <a:prstGeom prst="rect">
            <a:avLst/>
          </a:prstGeom>
          <a:noFill/>
          <a:ln>
            <a:solidFill>
              <a:schemeClr val="tx1"/>
            </a:solidFill>
          </a:ln>
        </p:spPr>
      </p:pic>
      <p:sp>
        <p:nvSpPr>
          <p:cNvPr id="3" name="TextBox 2">
            <a:extLst>
              <a:ext uri="{FF2B5EF4-FFF2-40B4-BE49-F238E27FC236}">
                <a16:creationId xmlns:a16="http://schemas.microsoft.com/office/drawing/2014/main" id="{C078C506-FCA3-4F11-9CBC-C2459C8E07C5}"/>
              </a:ext>
            </a:extLst>
          </p:cNvPr>
          <p:cNvSpPr txBox="1"/>
          <p:nvPr/>
        </p:nvSpPr>
        <p:spPr>
          <a:xfrm>
            <a:off x="318654" y="869375"/>
            <a:ext cx="7486345" cy="369332"/>
          </a:xfrm>
          <a:prstGeom prst="rect">
            <a:avLst/>
          </a:prstGeom>
          <a:noFill/>
        </p:spPr>
        <p:txBody>
          <a:bodyPr wrap="none" rtlCol="0">
            <a:spAutoFit/>
          </a:bodyPr>
          <a:lstStyle/>
          <a:p>
            <a:r>
              <a:rPr lang="en-US"/>
              <a:t>HIỂN THỊ TÊN NHÂN VIÊN, TÊN NG</a:t>
            </a:r>
            <a:r>
              <a:rPr lang="vi-VN"/>
              <a:t>Ư</a:t>
            </a:r>
            <a:r>
              <a:rPr lang="en-US"/>
              <a:t>ỜI QUẢN LÝ CỦA NHÂN VIÊN ĐÓ?</a:t>
            </a:r>
          </a:p>
        </p:txBody>
      </p:sp>
    </p:spTree>
    <p:extLst>
      <p:ext uri="{BB962C8B-B14F-4D97-AF65-F5344CB8AC3E}">
        <p14:creationId xmlns:p14="http://schemas.microsoft.com/office/powerpoint/2010/main" val="249166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4" y="1417482"/>
            <a:ext cx="3520516"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Câu lệnh truy vấn cơ bản </a:t>
            </a:r>
            <a:endParaRPr lang="en-US" sz="2100">
              <a:latin typeface="Times New Roman" panose="02020603050405020304" pitchFamily="18" charset="0"/>
              <a:ea typeface="MS Mincho" panose="02020609040205080304" pitchFamily="49" charset="-128"/>
            </a:endParaRPr>
          </a:p>
        </p:txBody>
      </p:sp>
      <p:sp>
        <p:nvSpPr>
          <p:cNvPr id="6" name="Rectangle 5"/>
          <p:cNvSpPr/>
          <p:nvPr/>
        </p:nvSpPr>
        <p:spPr>
          <a:xfrm>
            <a:off x="1433330" y="2175837"/>
            <a:ext cx="7211907" cy="415498"/>
          </a:xfrm>
          <a:prstGeom prst="rect">
            <a:avLst/>
          </a:prstGeom>
        </p:spPr>
        <p:txBody>
          <a:bodyPr wrap="square">
            <a:spAutoFit/>
          </a:bodyPr>
          <a:lstStyle/>
          <a:p>
            <a:r>
              <a:rPr lang="en-US" sz="2100" b="1">
                <a:latin typeface="Times New Roman" panose="02020603050405020304" pitchFamily="18" charset="0"/>
                <a:ea typeface="Arial" panose="020B0604020202020204" pitchFamily="34" charset="0"/>
              </a:rPr>
              <a:t>SELECT [DISTINCT] {*, column [alias], ....} FROM  table;</a:t>
            </a:r>
            <a:endParaRPr lang="en-US" sz="2100"/>
          </a:p>
        </p:txBody>
      </p:sp>
      <p:sp>
        <p:nvSpPr>
          <p:cNvPr id="12" name="Rectangle 11"/>
          <p:cNvSpPr/>
          <p:nvPr/>
        </p:nvSpPr>
        <p:spPr>
          <a:xfrm>
            <a:off x="623454" y="2830703"/>
            <a:ext cx="8364683" cy="3000821"/>
          </a:xfrm>
          <a:prstGeom prst="rect">
            <a:avLst/>
          </a:prstGeom>
        </p:spPr>
        <p:txBody>
          <a:bodyPr wrap="square">
            <a:spAutoFit/>
          </a:bodyPr>
          <a:lstStyle/>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DISTINCT  		Phân biệt nội dung giữa các dòng dữ liệu trả về </a:t>
            </a:r>
          </a:p>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			Lấy tất các các cột trong bảng </a:t>
            </a:r>
          </a:p>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column		Tên cột dữ liệu cần trả về </a:t>
            </a:r>
          </a:p>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alias			phần tiêu đề của cột dữ liệu trả về, ko được có dấu cách. Nếu muốn 			có dấu cách, cần phải đặt trong cặp dấu ngoặc kép “” </a:t>
            </a:r>
          </a:p>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table  		Tên bảng cần truy vấn dữ liệu </a:t>
            </a:r>
          </a:p>
        </p:txBody>
      </p:sp>
    </p:spTree>
    <p:extLst>
      <p:ext uri="{BB962C8B-B14F-4D97-AF65-F5344CB8AC3E}">
        <p14:creationId xmlns:p14="http://schemas.microsoft.com/office/powerpoint/2010/main" val="330303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4" y="1417482"/>
            <a:ext cx="3520516"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Câu lệnh truy vấn cơ bản </a:t>
            </a:r>
            <a:endParaRPr lang="en-US" sz="2100">
              <a:latin typeface="Times New Roman" panose="02020603050405020304" pitchFamily="18" charset="0"/>
              <a:ea typeface="MS Mincho" panose="02020609040205080304" pitchFamily="49" charset="-128"/>
            </a:endParaRPr>
          </a:p>
        </p:txBody>
      </p:sp>
      <p:sp>
        <p:nvSpPr>
          <p:cNvPr id="3" name="Rectangle 2"/>
          <p:cNvSpPr/>
          <p:nvPr/>
        </p:nvSpPr>
        <p:spPr>
          <a:xfrm>
            <a:off x="550718" y="1977713"/>
            <a:ext cx="7554191" cy="369332"/>
          </a:xfrm>
          <a:prstGeom prst="rect">
            <a:avLst/>
          </a:prstGeom>
        </p:spPr>
        <p:txBody>
          <a:bodyPr wrap="square">
            <a:spAutoFit/>
          </a:bodyPr>
          <a:lstStyle/>
          <a:p>
            <a:r>
              <a:rPr lang="en-US">
                <a:latin typeface="Times New Roman" panose="02020603050405020304" pitchFamily="18" charset="0"/>
                <a:ea typeface="Arial" panose="020B0604020202020204" pitchFamily="34" charset="0"/>
              </a:rPr>
              <a:t>Các thành phần khác có thể đưa vào mệnh đề SELECT  trong câu lệnh truy vấn</a:t>
            </a:r>
            <a:endParaRPr lang="en-US"/>
          </a:p>
        </p:txBody>
      </p:sp>
      <p:sp>
        <p:nvSpPr>
          <p:cNvPr id="5" name="Rectangle 4"/>
          <p:cNvSpPr/>
          <p:nvPr/>
        </p:nvSpPr>
        <p:spPr>
          <a:xfrm>
            <a:off x="550718" y="2388288"/>
            <a:ext cx="8146473" cy="1361911"/>
          </a:xfrm>
          <a:prstGeom prst="rect">
            <a:avLst/>
          </a:prstGeom>
        </p:spPr>
        <p:txBody>
          <a:bodyPr wrap="square">
            <a:spAutoFit/>
          </a:bodyPr>
          <a:lstStyle/>
          <a:p>
            <a:pPr marL="214313" indent="-214313">
              <a:lnSpc>
                <a:spcPct val="150000"/>
              </a:lnSpc>
              <a:buFont typeface="Wingdings" panose="05000000000000000000" pitchFamily="2" charset="2"/>
              <a:buChar char="q"/>
            </a:pPr>
            <a:r>
              <a:rPr lang="en-US" sz="1500" b="1">
                <a:latin typeface="Times New Roman" panose="02020603050405020304" pitchFamily="18" charset="0"/>
                <a:ea typeface="Arial" panose="020B0604020202020204" pitchFamily="34" charset="0"/>
                <a:cs typeface="Times New Roman" panose="02020603050405020304" pitchFamily="18" charset="0"/>
              </a:rPr>
              <a:t>Biểu thức toán học:</a:t>
            </a:r>
            <a:endParaRPr lang="en-US" sz="1500">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pPr>
            <a:r>
              <a:rPr lang="en-US" sz="1500">
                <a:latin typeface="Times New Roman" panose="02020603050405020304" pitchFamily="18" charset="0"/>
                <a:ea typeface="Arial" panose="020B0604020202020204" pitchFamily="34" charset="0"/>
                <a:cs typeface="Times New Roman" panose="02020603050405020304" pitchFamily="18" charset="0"/>
              </a:rPr>
              <a:t>Các toán tử được dùng là (+), (-), (*), (/). Độ ưu tiên của các toán tử giống trong phần số học. </a:t>
            </a:r>
          </a:p>
          <a:p>
            <a:pPr>
              <a:lnSpc>
                <a:spcPct val="150000"/>
              </a:lnSpc>
            </a:pPr>
            <a:r>
              <a:rPr lang="en-US" sz="1500">
                <a:latin typeface="Times New Roman" panose="02020603050405020304" pitchFamily="18" charset="0"/>
                <a:ea typeface="Arial" panose="020B0604020202020204" pitchFamily="34" charset="0"/>
                <a:cs typeface="Times New Roman" panose="02020603050405020304" pitchFamily="18" charset="0"/>
              </a:rPr>
              <a:t>Ví dụ: Lương và thưởng của các nhân viên trong 1 năm.</a:t>
            </a:r>
          </a:p>
          <a:p>
            <a:r>
              <a:rPr lang="en-US" sz="1500" b="1" i="1">
                <a:latin typeface="Times New Roman" panose="02020603050405020304" pitchFamily="18" charset="0"/>
                <a:ea typeface="Arial" panose="020B0604020202020204" pitchFamily="34" charset="0"/>
              </a:rPr>
              <a:t>	SELECT   ename,   sal   *12,   comm   FROM   emp; </a:t>
            </a:r>
            <a:endParaRPr lang="en-US" sz="1500"/>
          </a:p>
        </p:txBody>
      </p:sp>
      <p:sp>
        <p:nvSpPr>
          <p:cNvPr id="7" name="Rectangle 6"/>
          <p:cNvSpPr/>
          <p:nvPr/>
        </p:nvSpPr>
        <p:spPr>
          <a:xfrm>
            <a:off x="550718" y="3791442"/>
            <a:ext cx="6858352" cy="715581"/>
          </a:xfrm>
          <a:prstGeom prst="rect">
            <a:avLst/>
          </a:prstGeom>
        </p:spPr>
        <p:txBody>
          <a:bodyPr wrap="none">
            <a:spAutoFit/>
          </a:bodyPr>
          <a:lstStyle/>
          <a:p>
            <a:pPr marL="214313" indent="-214313">
              <a:lnSpc>
                <a:spcPct val="150000"/>
              </a:lnSpc>
              <a:buFont typeface="Wingdings" panose="05000000000000000000" pitchFamily="2" charset="2"/>
              <a:buChar char="q"/>
            </a:pPr>
            <a:r>
              <a:rPr lang="en-US" sz="1350" b="1">
                <a:latin typeface="Times New Roman" panose="02020603050405020304" pitchFamily="18" charset="0"/>
                <a:ea typeface="Arial" panose="020B0604020202020204" pitchFamily="34" charset="0"/>
                <a:cs typeface="Times New Roman" panose="02020603050405020304" pitchFamily="18" charset="0"/>
              </a:rPr>
              <a:t>Tiêu đề của cột (column alias), ghép tiếp các cột dữ liệu và ghép tiếp các các chuỗi ký tự</a:t>
            </a:r>
          </a:p>
          <a:p>
            <a:pPr marL="214313" indent="-214313">
              <a:lnSpc>
                <a:spcPct val="150000"/>
              </a:lnSpc>
              <a:buFont typeface="Wingdings" panose="05000000000000000000" pitchFamily="2" charset="2"/>
              <a:buChar char="q"/>
            </a:pPr>
            <a:endParaRPr lang="en-US" sz="1350">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Rectangle 7"/>
          <p:cNvSpPr/>
          <p:nvPr/>
        </p:nvSpPr>
        <p:spPr>
          <a:xfrm>
            <a:off x="690250" y="4195861"/>
            <a:ext cx="8006941" cy="715581"/>
          </a:xfrm>
          <a:prstGeom prst="rect">
            <a:avLst/>
          </a:prstGeom>
        </p:spPr>
        <p:txBody>
          <a:bodyPr wrap="square">
            <a:spAutoFit/>
          </a:bodyPr>
          <a:lstStyle/>
          <a:p>
            <a:pPr>
              <a:lnSpc>
                <a:spcPct val="150000"/>
              </a:lnSpc>
            </a:pPr>
            <a:r>
              <a:rPr lang="en-US" sz="1350">
                <a:latin typeface="Times New Roman" panose="02020603050405020304" pitchFamily="18" charset="0"/>
                <a:ea typeface="Arial" panose="020B0604020202020204" pitchFamily="34" charset="0"/>
                <a:cs typeface="Times New Roman" panose="02020603050405020304" pitchFamily="18" charset="0"/>
              </a:rPr>
              <a:t>Toán tử ghép tiếp chuỗi (||) cho phép ghép tiếp dữ liệu trong các cột khác nhau của cùng một dòng dữ liệu với nhau thành một chuỗi hoặc ghép với các chuỗi ký tự.</a:t>
            </a:r>
          </a:p>
        </p:txBody>
      </p:sp>
      <p:sp>
        <p:nvSpPr>
          <p:cNvPr id="9" name="Rectangle 8"/>
          <p:cNvSpPr/>
          <p:nvPr/>
        </p:nvSpPr>
        <p:spPr>
          <a:xfrm>
            <a:off x="852055" y="5102341"/>
            <a:ext cx="6951518" cy="403957"/>
          </a:xfrm>
          <a:prstGeom prst="rect">
            <a:avLst/>
          </a:prstGeom>
        </p:spPr>
        <p:txBody>
          <a:bodyPr wrap="square">
            <a:spAutoFit/>
          </a:bodyPr>
          <a:lstStyle/>
          <a:p>
            <a:pPr>
              <a:lnSpc>
                <a:spcPct val="150000"/>
              </a:lnSpc>
            </a:pPr>
            <a:r>
              <a:rPr lang="en-US" sz="1350" b="1" i="1">
                <a:latin typeface="Times New Roman" panose="02020603050405020304" pitchFamily="18" charset="0"/>
                <a:ea typeface="Arial" panose="020B0604020202020204" pitchFamily="34" charset="0"/>
                <a:cs typeface="Times New Roman" panose="02020603050405020304" pitchFamily="18" charset="0"/>
              </a:rPr>
              <a:t>VD: select empno || ename || ‘work in department’ || deptno || ‘employee detail’ from emp;</a:t>
            </a:r>
            <a:endParaRPr lang="en-US" sz="135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815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5" y="1417482"/>
            <a:ext cx="2702919"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Mệnh đề WHERE </a:t>
            </a:r>
          </a:p>
        </p:txBody>
      </p:sp>
      <p:sp>
        <p:nvSpPr>
          <p:cNvPr id="6" name="Rectangle 5"/>
          <p:cNvSpPr/>
          <p:nvPr/>
        </p:nvSpPr>
        <p:spPr>
          <a:xfrm>
            <a:off x="461786" y="1913387"/>
            <a:ext cx="8220428" cy="3693319"/>
          </a:xfrm>
          <a:prstGeom prst="rect">
            <a:avLst/>
          </a:prstGeom>
        </p:spPr>
        <p:txBody>
          <a:bodyPr wrap="square">
            <a:spAutoFit/>
          </a:bodyPr>
          <a:lstStyle/>
          <a:p>
            <a:pPr marL="171450">
              <a:lnSpc>
                <a:spcPct val="150000"/>
              </a:lnSpc>
            </a:pPr>
            <a:r>
              <a:rPr lang="en-US" sz="1500" u="sng">
                <a:latin typeface="Times New Roman" panose="02020603050405020304" pitchFamily="18" charset="0"/>
                <a:ea typeface="MS Mincho" panose="02020609040205080304" pitchFamily="49" charset="-128"/>
              </a:rPr>
              <a:t>Cú pháp:</a:t>
            </a:r>
            <a:endParaRPr lang="en-US" sz="1500">
              <a:latin typeface="Times New Roman" panose="02020603050405020304" pitchFamily="18" charset="0"/>
              <a:ea typeface="MS Mincho" panose="02020609040205080304" pitchFamily="49" charset="-128"/>
            </a:endParaRPr>
          </a:p>
          <a:p>
            <a:pPr marL="171450">
              <a:lnSpc>
                <a:spcPct val="150000"/>
              </a:lnSpc>
            </a:pPr>
            <a:r>
              <a:rPr lang="en-US" b="1">
                <a:latin typeface="Times New Roman" panose="02020603050405020304" pitchFamily="18" charset="0"/>
                <a:ea typeface="MS Mincho" panose="02020609040205080304" pitchFamily="49" charset="-128"/>
              </a:rPr>
              <a:t>SELECT [DISTINCT] {*, column [alias],...} FROM table [WHERE condition (s)];</a:t>
            </a:r>
          </a:p>
          <a:p>
            <a:pPr marL="171450">
              <a:lnSpc>
                <a:spcPct val="150000"/>
              </a:lnSpc>
            </a:pPr>
            <a:r>
              <a:rPr lang="en-US" sz="1500">
                <a:latin typeface="Times New Roman" panose="02020603050405020304" pitchFamily="18" charset="0"/>
                <a:ea typeface="MS Mincho" panose="02020609040205080304" pitchFamily="49" charset="-128"/>
              </a:rPr>
              <a:t>Mệnh đề WHERE dùng để đặt điều kiện cho toàn bộ câu lệnh truy vấn. Trong mệnh đề WHERE có thể có các thành phần: </a:t>
            </a:r>
          </a:p>
          <a:p>
            <a:pPr marL="257175" indent="-257175">
              <a:lnSpc>
                <a:spcPct val="150000"/>
              </a:lnSpc>
              <a:buFont typeface="Wingdings" panose="05000000000000000000" pitchFamily="2" charset="2"/>
              <a:buChar char=""/>
            </a:pPr>
            <a:r>
              <a:rPr lang="en-US" sz="1500">
                <a:latin typeface="Times New Roman" panose="02020603050405020304" pitchFamily="18" charset="0"/>
                <a:ea typeface="MS Mincho" panose="02020609040205080304" pitchFamily="49" charset="-128"/>
              </a:rPr>
              <a:t>Tên column </a:t>
            </a:r>
          </a:p>
          <a:p>
            <a:pPr marL="257175" indent="-257175">
              <a:lnSpc>
                <a:spcPct val="150000"/>
              </a:lnSpc>
              <a:buFont typeface="Wingdings" panose="05000000000000000000" pitchFamily="2" charset="2"/>
              <a:buChar char=""/>
            </a:pPr>
            <a:r>
              <a:rPr lang="en-US" sz="1500">
                <a:latin typeface="Times New Roman" panose="02020603050405020304" pitchFamily="18" charset="0"/>
                <a:ea typeface="MS Mincho" panose="02020609040205080304" pitchFamily="49" charset="-128"/>
              </a:rPr>
              <a:t>Toán tử so sánh </a:t>
            </a:r>
          </a:p>
          <a:p>
            <a:pPr marL="257175" indent="-257175">
              <a:lnSpc>
                <a:spcPct val="150000"/>
              </a:lnSpc>
              <a:buFont typeface="Wingdings" panose="05000000000000000000" pitchFamily="2" charset="2"/>
              <a:buChar char=""/>
            </a:pPr>
            <a:r>
              <a:rPr lang="en-US" sz="1500">
                <a:latin typeface="Times New Roman" panose="02020603050405020304" pitchFamily="18" charset="0"/>
                <a:ea typeface="MS Mincho" panose="02020609040205080304" pitchFamily="49" charset="-128"/>
              </a:rPr>
              <a:t>Tên column, hằng số hoặc danh sách các giá trị.</a:t>
            </a:r>
          </a:p>
          <a:p>
            <a:pPr>
              <a:lnSpc>
                <a:spcPct val="150000"/>
              </a:lnSpc>
            </a:pPr>
            <a:r>
              <a:rPr lang="vi-VN" sz="1500">
                <a:latin typeface="Times New Roman" panose="02020603050405020304" pitchFamily="18" charset="0"/>
                <a:ea typeface="Arial" panose="020B0604020202020204" pitchFamily="34" charset="0"/>
                <a:cs typeface="Times New Roman" panose="02020603050405020304" pitchFamily="18" charset="0"/>
              </a:rPr>
              <a:t>Ví dụ: </a:t>
            </a:r>
            <a:endParaRPr lang="en-US" sz="15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vi-VN" sz="1500" b="1" i="1">
                <a:latin typeface="Times New Roman" panose="02020603050405020304" pitchFamily="18" charset="0"/>
                <a:ea typeface="Arial" panose="020B0604020202020204" pitchFamily="34" charset="0"/>
                <a:cs typeface="Times New Roman" panose="02020603050405020304" pitchFamily="18" charset="0"/>
              </a:rPr>
              <a:t>select deptno, job, ename, sal from emp where sal between 1000 and 2000 ;</a:t>
            </a:r>
            <a:endParaRPr lang="en-US" sz="15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861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5" y="1417482"/>
            <a:ext cx="3020379"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Mệnh đề ORDER BY</a:t>
            </a:r>
          </a:p>
        </p:txBody>
      </p:sp>
      <p:sp>
        <p:nvSpPr>
          <p:cNvPr id="3" name="Rectangle 2"/>
          <p:cNvSpPr/>
          <p:nvPr/>
        </p:nvSpPr>
        <p:spPr>
          <a:xfrm>
            <a:off x="529936" y="2106316"/>
            <a:ext cx="8416637" cy="3000821"/>
          </a:xfrm>
          <a:prstGeom prst="rect">
            <a:avLst/>
          </a:prstGeom>
        </p:spPr>
        <p:txBody>
          <a:bodyPr wrap="square">
            <a:spAutoFit/>
          </a:bodyPr>
          <a:lstStyle/>
          <a:p>
            <a:pPr marL="171450">
              <a:lnSpc>
                <a:spcPct val="150000"/>
              </a:lnSpc>
            </a:pPr>
            <a:r>
              <a:rPr lang="en-US" sz="2100">
                <a:latin typeface="Times New Roman" panose="02020603050405020304" pitchFamily="18" charset="0"/>
                <a:ea typeface="MS Mincho" panose="02020609040205080304" pitchFamily="49" charset="-128"/>
              </a:rPr>
              <a:t>SELECT [DISTINCT] {*, column [alias],...} FROM table [WHERE condition] </a:t>
            </a:r>
            <a:r>
              <a:rPr lang="en-US" sz="2100" b="1">
                <a:latin typeface="Times New Roman" panose="02020603050405020304" pitchFamily="18" charset="0"/>
                <a:ea typeface="MS Mincho" panose="02020609040205080304" pitchFamily="49" charset="-128"/>
              </a:rPr>
              <a:t>[ORDER BY expr/position [DESC/ASC]]; </a:t>
            </a:r>
            <a:endParaRPr lang="en-US" sz="2100">
              <a:latin typeface="Times New Roman" panose="02020603050405020304" pitchFamily="18" charset="0"/>
              <a:ea typeface="MS Mincho" panose="02020609040205080304" pitchFamily="49" charset="-128"/>
            </a:endParaRPr>
          </a:p>
          <a:p>
            <a:pPr marL="89059">
              <a:lnSpc>
                <a:spcPct val="150000"/>
              </a:lnSpc>
            </a:pPr>
            <a:r>
              <a:rPr lang="vi-VN" sz="2100">
                <a:latin typeface="Times New Roman" panose="02020603050405020304" pitchFamily="18" charset="0"/>
                <a:ea typeface="Arial" panose="020B0604020202020204" pitchFamily="34" charset="0"/>
                <a:cs typeface="Times New Roman" panose="02020603050405020304" pitchFamily="18" charset="0"/>
              </a:rPr>
              <a:t>Mệnh đề ORDER BY dùng để sắp xếp số liệu được hiển thị và phải đặt ở vị trí sau cùng của câu lệnh truy vấn.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marL="89059">
              <a:lnSpc>
                <a:spcPct val="150000"/>
              </a:lnSpc>
            </a:pPr>
            <a:r>
              <a:rPr lang="vi-VN" sz="2100">
                <a:latin typeface="Times New Roman" panose="02020603050405020304" pitchFamily="18" charset="0"/>
                <a:ea typeface="Arial" panose="020B0604020202020204" pitchFamily="34" charset="0"/>
                <a:cs typeface="Times New Roman" panose="02020603050405020304" pitchFamily="18" charset="0"/>
              </a:rPr>
              <a:t>Ví dụ: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marL="89059">
              <a:lnSpc>
                <a:spcPct val="150000"/>
              </a:lnSpc>
            </a:pPr>
            <a:r>
              <a:rPr lang="vi-VN" sz="2100" b="1" i="1">
                <a:latin typeface="Times New Roman" panose="02020603050405020304" pitchFamily="18" charset="0"/>
                <a:ea typeface="Arial" panose="020B0604020202020204" pitchFamily="34" charset="0"/>
                <a:cs typeface="Times New Roman" panose="02020603050405020304" pitchFamily="18" charset="0"/>
              </a:rPr>
              <a:t>select   ename,   job,   sal*12,   deptno from emp order by ename;</a:t>
            </a:r>
            <a:endParaRPr lang="en-US" sz="21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3599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5" y="1417482"/>
            <a:ext cx="4315349"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Mệnh đề GROUP BY [HAVING]</a:t>
            </a:r>
          </a:p>
        </p:txBody>
      </p:sp>
      <p:sp>
        <p:nvSpPr>
          <p:cNvPr id="5" name="Rectangle 4"/>
          <p:cNvSpPr/>
          <p:nvPr/>
        </p:nvSpPr>
        <p:spPr>
          <a:xfrm>
            <a:off x="145473" y="1977713"/>
            <a:ext cx="8998527" cy="3985706"/>
          </a:xfrm>
          <a:prstGeom prst="rect">
            <a:avLst/>
          </a:prstGeom>
        </p:spPr>
        <p:txBody>
          <a:bodyPr wrap="square">
            <a:spAutoFit/>
          </a:bodyPr>
          <a:lstStyle/>
          <a:p>
            <a:pPr marL="257175">
              <a:lnSpc>
                <a:spcPct val="150000"/>
              </a:lnSpc>
            </a:pPr>
            <a:r>
              <a:rPr lang="en-US" u="sng">
                <a:latin typeface="Times New Roman" panose="02020603050405020304" pitchFamily="18" charset="0"/>
                <a:ea typeface="MS Mincho" panose="02020609040205080304" pitchFamily="49" charset="-128"/>
              </a:rPr>
              <a:t>Cú pháp: </a:t>
            </a:r>
            <a:endParaRPr lang="en-US">
              <a:latin typeface="Times New Roman" panose="02020603050405020304" pitchFamily="18" charset="0"/>
              <a:ea typeface="MS Mincho" panose="02020609040205080304" pitchFamily="49" charset="-128"/>
            </a:endParaRPr>
          </a:p>
          <a:p>
            <a:pPr marL="257175">
              <a:lnSpc>
                <a:spcPct val="150000"/>
              </a:lnSpc>
            </a:pPr>
            <a:r>
              <a:rPr lang="en-US">
                <a:latin typeface="Times New Roman" panose="02020603050405020304" pitchFamily="18" charset="0"/>
                <a:ea typeface="MS Mincho" panose="02020609040205080304" pitchFamily="49" charset="-128"/>
              </a:rPr>
              <a:t>SELECT [DISTINCT] {*, column [alias],...} FROM table [WHERE condition] </a:t>
            </a:r>
            <a:r>
              <a:rPr lang="en-US" b="1">
                <a:latin typeface="Times New Roman" panose="02020603050405020304" pitchFamily="18" charset="0"/>
                <a:ea typeface="MS Mincho" panose="02020609040205080304" pitchFamily="49" charset="-128"/>
              </a:rPr>
              <a:t>[GROUP BY expr] [HAVING condition]</a:t>
            </a:r>
            <a:r>
              <a:rPr lang="en-US">
                <a:latin typeface="Times New Roman" panose="02020603050405020304" pitchFamily="18" charset="0"/>
                <a:ea typeface="MS Mincho" panose="02020609040205080304" pitchFamily="49" charset="-128"/>
              </a:rPr>
              <a:t> [ORDER BY expr/position [DESC/ASC]];</a:t>
            </a:r>
          </a:p>
          <a:p>
            <a:pPr indent="257175">
              <a:lnSpc>
                <a:spcPct val="150000"/>
              </a:lnSpc>
              <a:spcAft>
                <a:spcPts val="600"/>
              </a:spcAft>
            </a:pPr>
            <a:r>
              <a:rPr lang="vi-VN">
                <a:latin typeface="Times New Roman" panose="02020603050405020304" pitchFamily="18" charset="0"/>
                <a:ea typeface="Arial" panose="020B0604020202020204" pitchFamily="34" charset="0"/>
                <a:cs typeface="Times New Roman" panose="02020603050405020304" pitchFamily="18" charset="0"/>
              </a:rPr>
              <a:t>Mệnh đề GROUP BY sẽ nhóm các dòng dữ liệu có cùng giá trị của expr. Ví dụ: GROUP BY JOB nghĩa là sẽ nhóm các nghề giống nhau.</a:t>
            </a:r>
            <a:endParaRPr lang="en-US">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Aft>
                <a:spcPts val="600"/>
              </a:spcAft>
            </a:pPr>
            <a:r>
              <a:rPr lang="en-US">
                <a:latin typeface="Times New Roman" panose="02020603050405020304" pitchFamily="18" charset="0"/>
                <a:ea typeface="Arial" panose="020B0604020202020204" pitchFamily="34" charset="0"/>
                <a:cs typeface="Times New Roman" panose="02020603050405020304" pitchFamily="18" charset="0"/>
              </a:rPr>
              <a:t>Mệnh đề HAVING là đặt điều kiện của nhóm dữ liệu. Có thể đặt ngay trước hoặc ngay sau mệnh đề GROUP BY. Mệnh đề này khác mệnh đề WHERE ở chỗ mệnh đề WHERE đặt điều kiện cho toàn bộ câu lệnh SELECT.</a:t>
            </a:r>
          </a:p>
          <a:p>
            <a:pPr algn="just">
              <a:lnSpc>
                <a:spcPct val="150000"/>
              </a:lnSpc>
              <a:spcAft>
                <a:spcPts val="600"/>
              </a:spcAft>
            </a:pPr>
            <a:r>
              <a:rPr lang="en-US">
                <a:latin typeface="Times New Roman" panose="02020603050405020304" pitchFamily="18" charset="0"/>
                <a:ea typeface="Arial" panose="020B0604020202020204" pitchFamily="34" charset="0"/>
                <a:cs typeface="Times New Roman" panose="02020603050405020304" pitchFamily="18" charset="0"/>
              </a:rPr>
              <a:t>VD: </a:t>
            </a:r>
            <a:r>
              <a:rPr lang="en-US" b="1" i="1">
                <a:latin typeface="Times New Roman" panose="02020603050405020304" pitchFamily="18" charset="0"/>
                <a:ea typeface="Arial" panose="020B0604020202020204" pitchFamily="34" charset="0"/>
                <a:cs typeface="Times New Roman" panose="02020603050405020304" pitchFamily="18" charset="0"/>
              </a:rPr>
              <a:t>select job, max(sal) from emp group by job having max(sal)&gt;=3000;</a:t>
            </a:r>
            <a:endParaRPr lang="en-US">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7369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33180" y="1535056"/>
            <a:ext cx="3908442" cy="480131"/>
          </a:xfrm>
          <a:prstGeom prst="rect">
            <a:avLst/>
          </a:prstGeom>
        </p:spPr>
        <p:txBody>
          <a:bodyPr wrap="none">
            <a:spAutoFit/>
          </a:bodyPr>
          <a:lstStyle/>
          <a:p>
            <a:pPr marL="257175" indent="-257175">
              <a:lnSpc>
                <a:spcPct val="120000"/>
              </a:lnSpc>
              <a:buFont typeface="+mj-lt"/>
              <a:buAutoNum type="alphaLcPeriod"/>
            </a:pPr>
            <a:r>
              <a:rPr lang="en-US" sz="2100" b="1">
                <a:latin typeface="Times New Roman" panose="02020603050405020304" pitchFamily="18" charset="0"/>
                <a:ea typeface="MS Mincho"/>
                <a:cs typeface="Times New Roman" panose="02020603050405020304" pitchFamily="18" charset="0"/>
              </a:rPr>
              <a:t>Kết hợp dữ liệu từ nhiều bảng</a:t>
            </a:r>
            <a:endParaRPr lang="en-US" sz="2100">
              <a:latin typeface="Times New Roman" panose="02020603050405020304" pitchFamily="18" charset="0"/>
              <a:ea typeface="MS Mincho"/>
            </a:endParaRPr>
          </a:p>
        </p:txBody>
      </p:sp>
      <p:sp>
        <p:nvSpPr>
          <p:cNvPr id="4" name="Rectangle 3"/>
          <p:cNvSpPr/>
          <p:nvPr/>
        </p:nvSpPr>
        <p:spPr>
          <a:xfrm>
            <a:off x="133180" y="1958248"/>
            <a:ext cx="8862902" cy="1643527"/>
          </a:xfrm>
          <a:prstGeom prst="rect">
            <a:avLst/>
          </a:prstGeom>
        </p:spPr>
        <p:txBody>
          <a:bodyPr wrap="square">
            <a:spAutoFit/>
          </a:bodyPr>
          <a:lstStyle/>
          <a:p>
            <a:pPr marL="128588" algn="just">
              <a:lnSpc>
                <a:spcPct val="120000"/>
              </a:lnSpc>
            </a:pPr>
            <a:r>
              <a:rPr lang="en-US" sz="2100" b="1" i="1">
                <a:latin typeface="Times New Roman" panose="02020603050405020304" pitchFamily="18" charset="0"/>
                <a:ea typeface="MS Mincho"/>
                <a:cs typeface="Times New Roman" panose="02020603050405020304" pitchFamily="18" charset="0"/>
              </a:rPr>
              <a:t>Mối liên kết tương đương (kết nối tự nhiên)</a:t>
            </a:r>
            <a:endParaRPr lang="en-US" sz="2100">
              <a:latin typeface="Times New Roman" panose="02020603050405020304" pitchFamily="18" charset="0"/>
              <a:ea typeface="MS Mincho"/>
            </a:endParaRPr>
          </a:p>
          <a:p>
            <a:pPr marL="128588" indent="214313" algn="just">
              <a:lnSpc>
                <a:spcPct val="120000"/>
              </a:lnSpc>
            </a:pPr>
            <a:r>
              <a:rPr lang="en-US" sz="2100">
                <a:latin typeface="Times New Roman" panose="02020603050405020304" pitchFamily="18" charset="0"/>
                <a:ea typeface="MS Mincho"/>
                <a:cs typeface="Times New Roman" panose="02020603050405020304" pitchFamily="18" charset="0"/>
              </a:rPr>
              <a:t>Mối liên kết tương đương được thể hiện trong mệnh để WHERE hoặc thông qua INNER JOIN trong mệnh đề FROM.</a:t>
            </a:r>
            <a:endParaRPr lang="en-US" sz="2100">
              <a:latin typeface="Times New Roman" panose="02020603050405020304" pitchFamily="18" charset="0"/>
              <a:ea typeface="MS Mincho"/>
            </a:endParaRPr>
          </a:p>
          <a:p>
            <a:pPr algn="just">
              <a:lnSpc>
                <a:spcPct val="120000"/>
              </a:lnSpc>
            </a:pPr>
            <a:r>
              <a:rPr lang="vi-VN" sz="2100">
                <a:latin typeface="Times New Roman" panose="02020603050405020304" pitchFamily="18" charset="0"/>
                <a:ea typeface="Arial" panose="020B0604020202020204" pitchFamily="34" charset="0"/>
                <a:cs typeface="Times New Roman" panose="02020603050405020304" pitchFamily="18" charset="0"/>
              </a:rPr>
              <a:t>VD: </a:t>
            </a:r>
            <a:r>
              <a:rPr lang="en-US" sz="2100">
                <a:latin typeface="Times New Roman" panose="02020603050405020304" pitchFamily="18" charset="0"/>
                <a:ea typeface="Arial" panose="020B0604020202020204" pitchFamily="34" charset="0"/>
                <a:cs typeface="Times New Roman" panose="02020603050405020304" pitchFamily="18" charset="0"/>
              </a:rPr>
              <a:t>Liệt kê các nhân viên có dname=RESEARCH</a:t>
            </a:r>
          </a:p>
        </p:txBody>
      </p:sp>
      <p:sp>
        <p:nvSpPr>
          <p:cNvPr id="5" name="Rectangle 4"/>
          <p:cNvSpPr/>
          <p:nvPr/>
        </p:nvSpPr>
        <p:spPr>
          <a:xfrm>
            <a:off x="435349" y="3544836"/>
            <a:ext cx="8273303" cy="2225225"/>
          </a:xfrm>
          <a:prstGeom prst="rect">
            <a:avLst/>
          </a:prstGeom>
        </p:spPr>
        <p:txBody>
          <a:bodyPr wrap="square">
            <a:spAutoFit/>
          </a:bodyPr>
          <a:lstStyle/>
          <a:p>
            <a:pPr>
              <a:lnSpc>
                <a:spcPct val="120000"/>
              </a:lnSpc>
            </a:pPr>
            <a:r>
              <a:rPr lang="en-US" sz="2100">
                <a:latin typeface="Times New Roman" panose="02020603050405020304" pitchFamily="18" charset="0"/>
                <a:ea typeface="Arial" panose="020B0604020202020204" pitchFamily="34" charset="0"/>
                <a:cs typeface="Times New Roman" panose="02020603050405020304" pitchFamily="18" charset="0"/>
              </a:rPr>
              <a:t>Cách 1: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 dname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scott.emp,scott.dept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emp.deptno = dept.deptno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and</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dname=</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'RESEARCH'</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r>
              <a:rPr lang="en-US" sz="2100">
                <a:latin typeface="Times New Roman" panose="02020603050405020304" pitchFamily="18" charset="0"/>
                <a:ea typeface="Arial" panose="020B0604020202020204" pitchFamily="34" charset="0"/>
              </a:rPr>
              <a:t>Cách 2:</a:t>
            </a:r>
            <a:r>
              <a:rPr lang="en-US" sz="2100">
                <a:solidFill>
                  <a:srgbClr val="000080"/>
                </a:solidFill>
                <a:highlight>
                  <a:srgbClr val="FFFFFF"/>
                </a:highlight>
                <a:latin typeface="Courier New" panose="02070309020205020404" pitchFamily="49" charset="0"/>
                <a:ea typeface="Arial" panose="020B0604020202020204" pitchFamily="34" charset="0"/>
              </a:rPr>
              <a:t> </a:t>
            </a:r>
            <a:r>
              <a:rPr lang="en-US" sz="2100">
                <a:solidFill>
                  <a:srgbClr val="008080"/>
                </a:solidFill>
                <a:highlight>
                  <a:srgbClr val="FFFFFF"/>
                </a:highlight>
                <a:latin typeface="Courier New" panose="02070309020205020404" pitchFamily="49" charset="0"/>
                <a:ea typeface="Arial" panose="020B0604020202020204" pitchFamily="34"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rPr>
              <a:t> emp.*, dname </a:t>
            </a:r>
            <a:r>
              <a:rPr lang="en-US" sz="2100">
                <a:solidFill>
                  <a:srgbClr val="008080"/>
                </a:solidFill>
                <a:highlight>
                  <a:srgbClr val="FFFFFF"/>
                </a:highlight>
                <a:latin typeface="Courier New" panose="02070309020205020404" pitchFamily="49" charset="0"/>
                <a:ea typeface="Arial" panose="020B0604020202020204" pitchFamily="34" charset="0"/>
              </a:rPr>
              <a:t>from</a:t>
            </a:r>
            <a:r>
              <a:rPr lang="en-US" sz="2100">
                <a:solidFill>
                  <a:srgbClr val="000080"/>
                </a:solidFill>
                <a:highlight>
                  <a:srgbClr val="FFFFFF"/>
                </a:highlight>
                <a:latin typeface="Courier New" panose="02070309020205020404" pitchFamily="49" charset="0"/>
                <a:ea typeface="Arial" panose="020B0604020202020204" pitchFamily="34" charset="0"/>
              </a:rPr>
              <a:t> scott.emp </a:t>
            </a:r>
            <a:r>
              <a:rPr lang="en-US" sz="2100" b="1">
                <a:solidFill>
                  <a:srgbClr val="008080"/>
                </a:solidFill>
                <a:highlight>
                  <a:srgbClr val="FFFFFF"/>
                </a:highlight>
                <a:latin typeface="Courier New" panose="02070309020205020404" pitchFamily="49" charset="0"/>
                <a:ea typeface="Arial" panose="020B0604020202020204" pitchFamily="34" charset="0"/>
              </a:rPr>
              <a:t>inner</a:t>
            </a:r>
            <a:r>
              <a:rPr lang="en-US" sz="2100" b="1">
                <a:solidFill>
                  <a:srgbClr val="000080"/>
                </a:solidFill>
                <a:highlight>
                  <a:srgbClr val="FFFFFF"/>
                </a:highlight>
                <a:latin typeface="Courier New" panose="02070309020205020404" pitchFamily="49" charset="0"/>
                <a:ea typeface="Arial" panose="020B0604020202020204" pitchFamily="34" charset="0"/>
              </a:rPr>
              <a:t> </a:t>
            </a:r>
            <a:r>
              <a:rPr lang="en-US" sz="2100" b="1">
                <a:solidFill>
                  <a:srgbClr val="008080"/>
                </a:solidFill>
                <a:highlight>
                  <a:srgbClr val="FFFFFF"/>
                </a:highlight>
                <a:latin typeface="Courier New" panose="02070309020205020404" pitchFamily="49" charset="0"/>
                <a:ea typeface="Arial" panose="020B0604020202020204" pitchFamily="34" charset="0"/>
              </a:rPr>
              <a:t>join</a:t>
            </a:r>
            <a:r>
              <a:rPr lang="en-US" sz="2100">
                <a:solidFill>
                  <a:srgbClr val="000080"/>
                </a:solidFill>
                <a:highlight>
                  <a:srgbClr val="FFFFFF"/>
                </a:highlight>
                <a:latin typeface="Courier New" panose="02070309020205020404" pitchFamily="49" charset="0"/>
                <a:ea typeface="Arial" panose="020B0604020202020204" pitchFamily="34" charset="0"/>
              </a:rPr>
              <a:t> scott.dept </a:t>
            </a:r>
            <a:r>
              <a:rPr lang="en-US" sz="2100" b="1">
                <a:solidFill>
                  <a:srgbClr val="008080"/>
                </a:solidFill>
                <a:highlight>
                  <a:srgbClr val="FFFFFF"/>
                </a:highlight>
                <a:latin typeface="Courier New" panose="02070309020205020404" pitchFamily="49" charset="0"/>
                <a:ea typeface="Arial" panose="020B0604020202020204" pitchFamily="34" charset="0"/>
              </a:rPr>
              <a:t>on</a:t>
            </a:r>
            <a:r>
              <a:rPr lang="en-US" sz="2100">
                <a:solidFill>
                  <a:srgbClr val="000080"/>
                </a:solidFill>
                <a:highlight>
                  <a:srgbClr val="FFFFFF"/>
                </a:highlight>
                <a:latin typeface="Courier New" panose="02070309020205020404" pitchFamily="49" charset="0"/>
                <a:ea typeface="Arial" panose="020B0604020202020204" pitchFamily="34" charset="0"/>
              </a:rPr>
              <a:t> emp.deptno=dept.deptno where dname=</a:t>
            </a:r>
            <a:r>
              <a:rPr lang="en-US" sz="2100">
                <a:solidFill>
                  <a:srgbClr val="0000FF"/>
                </a:solidFill>
                <a:highlight>
                  <a:srgbClr val="FFFFFF"/>
                </a:highlight>
                <a:latin typeface="Courier New" panose="02070309020205020404" pitchFamily="49" charset="0"/>
                <a:ea typeface="Arial" panose="020B0604020202020204" pitchFamily="34" charset="0"/>
              </a:rPr>
              <a:t>'RESEARCH'</a:t>
            </a:r>
            <a:r>
              <a:rPr lang="en-US" sz="2100">
                <a:solidFill>
                  <a:srgbClr val="000080"/>
                </a:solidFill>
                <a:highlight>
                  <a:srgbClr val="FFFFFF"/>
                </a:highlight>
                <a:latin typeface="Courier New" panose="02070309020205020404" pitchFamily="49" charset="0"/>
                <a:ea typeface="Arial" panose="020B0604020202020204" pitchFamily="34" charset="0"/>
              </a:rPr>
              <a:t>;</a:t>
            </a:r>
            <a:r>
              <a:rPr lang="en-US" sz="2100">
                <a:latin typeface="Times New Roman" panose="02020603050405020304" pitchFamily="18" charset="0"/>
                <a:ea typeface="MS Mincho"/>
              </a:rPr>
              <a:t>--Có thể bỏ từ khóa inne</a:t>
            </a:r>
            <a:r>
              <a:rPr lang="en-US" sz="2100">
                <a:solidFill>
                  <a:srgbClr val="000080"/>
                </a:solidFill>
                <a:highlight>
                  <a:srgbClr val="FFFFFF"/>
                </a:highlight>
                <a:latin typeface="Times New Roman" panose="02020603050405020304" pitchFamily="18" charset="0"/>
                <a:ea typeface="Arial" panose="020B0604020202020204" pitchFamily="34" charset="0"/>
              </a:rPr>
              <a:t>r</a:t>
            </a:r>
            <a:endParaRPr lang="en-US" sz="2100"/>
          </a:p>
        </p:txBody>
      </p:sp>
    </p:spTree>
    <p:extLst>
      <p:ext uri="{BB962C8B-B14F-4D97-AF65-F5344CB8AC3E}">
        <p14:creationId xmlns:p14="http://schemas.microsoft.com/office/powerpoint/2010/main" val="268801075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EC5656-621A-4AD0-AD66-FD5179ABE6FD}"/>
</file>

<file path=customXml/itemProps2.xml><?xml version="1.0" encoding="utf-8"?>
<ds:datastoreItem xmlns:ds="http://schemas.openxmlformats.org/officeDocument/2006/customXml" ds:itemID="{B1E73FBF-C361-42BC-BE44-6A1D7F71FC7E}"/>
</file>

<file path=customXml/itemProps3.xml><?xml version="1.0" encoding="utf-8"?>
<ds:datastoreItem xmlns:ds="http://schemas.openxmlformats.org/officeDocument/2006/customXml" ds:itemID="{2E2A67FA-5793-4B1F-A9B1-4F170B2FB26E}"/>
</file>

<file path=docProps/app.xml><?xml version="1.0" encoding="utf-8"?>
<Properties xmlns="http://schemas.openxmlformats.org/officeDocument/2006/extended-properties" xmlns:vt="http://schemas.openxmlformats.org/officeDocument/2006/docPropsVTypes">
  <Template>Welcome to PowerPoint</Template>
  <TotalTime>1499</TotalTime>
  <Words>1873</Words>
  <Application>Microsoft Office PowerPoint</Application>
  <PresentationFormat>On-screen Show (4:3)</PresentationFormat>
  <Paragraphs>129</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MS Mincho</vt:lpstr>
      <vt:lpstr>Arial</vt:lpstr>
      <vt:lpstr>Calibri</vt:lpstr>
      <vt:lpstr>Courier New</vt:lpstr>
      <vt:lpstr>Segoe UI</vt:lpstr>
      <vt:lpstr>Segoe UI Light</vt:lpstr>
      <vt:lpstr>Symbol</vt:lpstr>
      <vt:lpstr>Times New Roman</vt:lpstr>
      <vt:lpstr>Wingdings</vt:lpstr>
      <vt:lpstr>WelcomeDoc</vt:lpstr>
      <vt:lpstr>PowerPoint Presentation</vt:lpstr>
      <vt:lpstr>NGÔN NGỮ SQL</vt:lpstr>
      <vt:lpstr>Sơ đồ quan hệ cơ sở dữ liệu thực hành (Đã được tạo trong user scott)</vt:lpstr>
      <vt:lpstr>Ngôn ngữ thao tác dữ liệu (DML – Data Manipulation Language)</vt:lpstr>
      <vt:lpstr>Ngôn ngữ thao tác dữ liệu (DML – Data Manipulation Language)</vt:lpstr>
      <vt:lpstr>Ngôn ngữ thao tác dữ liệu (DML – Data Manipulation Language)</vt:lpstr>
      <vt:lpstr>Ngôn ngữ thao tác dữ liệu (DML – Data Manipulation Language)</vt:lpstr>
      <vt:lpstr>Ngôn ngữ thao tác dữ liệu (DML – Data Manipulation Language)</vt:lpstr>
      <vt:lpstr>Truy vấn dữ liệu mở rộng</vt:lpstr>
      <vt:lpstr>Truy vấn dữ liệu mở rộng</vt:lpstr>
      <vt:lpstr>Truy vấn dữ liệu mở rộng</vt:lpstr>
      <vt:lpstr>Truy vấn dữ liệu mở rộng</vt:lpstr>
      <vt:lpstr>Truy vấn dữ liệu mở rộng</vt:lpstr>
      <vt:lpstr>Các hàm xử lý dữ liệu</vt:lpstr>
      <vt:lpstr>Các hàm xử lý dữ liệu</vt:lpstr>
      <vt:lpstr>Các hàm xử lý dữ liệu</vt:lpstr>
      <vt:lpstr>Các hàm xử lý dữ liệu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60</cp:revision>
  <dcterms:created xsi:type="dcterms:W3CDTF">2014-12-14T08:16:33Z</dcterms:created>
  <dcterms:modified xsi:type="dcterms:W3CDTF">2017-09-08T06:47:37Z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2800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