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8" r:id="rId6"/>
    <p:sldId id="260" r:id="rId7"/>
    <p:sldId id="276" r:id="rId8"/>
    <p:sldId id="278" r:id="rId9"/>
    <p:sldId id="262" r:id="rId10"/>
    <p:sldId id="279" r:id="rId11"/>
    <p:sldId id="280" r:id="rId12"/>
    <p:sldId id="281" r:id="rId13"/>
    <p:sldId id="261" r:id="rId14"/>
    <p:sldId id="263" r:id="rId15"/>
    <p:sldId id="283" r:id="rId16"/>
    <p:sldId id="284" r:id="rId17"/>
    <p:sldId id="285" r:id="rId18"/>
    <p:sldId id="287" r:id="rId19"/>
    <p:sldId id="290" r:id="rId20"/>
    <p:sldId id="265" r:id="rId21"/>
    <p:sldId id="264" r:id="rId22"/>
    <p:sldId id="267" r:id="rId23"/>
    <p:sldId id="273" r:id="rId24"/>
    <p:sldId id="289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elegraf Bold" panose="020B0604020202020204" charset="0"/>
      <p:regular r:id="rId30"/>
    </p:embeddedFont>
    <p:embeddedFont>
      <p:font typeface="Telegraf" panose="020B0604020202020204" charset="0"/>
      <p:regular r:id="rId31"/>
    </p:embeddedFont>
    <p:embeddedFont>
      <p:font typeface="Wingdings 3" panose="05040102010807070707" pitchFamily="18" charset="2"/>
      <p:regular r:id="rId32"/>
    </p:embeddedFont>
    <p:embeddedFont>
      <p:font typeface="Cheddar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 PCA Features</c:v>
                </c:pt>
                <c:pt idx="1">
                  <c:v>With Top 6 Features</c:v>
                </c:pt>
              </c:strCache>
            </c:strRef>
          </c:cat>
          <c:val>
            <c:numRef>
              <c:f>Sheet1!$B$2:$B$3</c:f>
              <c:numCache>
                <c:formatCode>#,##0.00</c:formatCode>
                <c:ptCount val="2"/>
                <c:pt idx="0">
                  <c:v>188981.2</c:v>
                </c:pt>
                <c:pt idx="1">
                  <c:v>193070.49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E-4B1E-A59B-25E43E80D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881503"/>
        <c:axId val="483879103"/>
      </c:barChart>
      <c:catAx>
        <c:axId val="48388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79103"/>
        <c:crosses val="autoZero"/>
        <c:auto val="1"/>
        <c:lblAlgn val="ctr"/>
        <c:lblOffset val="100"/>
        <c:noMultiLvlLbl val="0"/>
      </c:catAx>
      <c:valAx>
        <c:axId val="48387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8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with PCA Features</c:v>
                </c:pt>
                <c:pt idx="1">
                  <c:v>With Top 6 Features</c:v>
                </c:pt>
              </c:strCache>
            </c:strRef>
          </c:cat>
          <c:val>
            <c:numRef>
              <c:f>Sheet1!$B$2:$B$3</c:f>
              <c:numCache>
                <c:formatCode>#,##0.00</c:formatCode>
                <c:ptCount val="2"/>
                <c:pt idx="0">
                  <c:v>153027</c:v>
                </c:pt>
                <c:pt idx="1">
                  <c:v>155071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B-4718-B08A-8659287EE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881503"/>
        <c:axId val="483879103"/>
      </c:barChart>
      <c:catAx>
        <c:axId val="48388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79103"/>
        <c:crosses val="autoZero"/>
        <c:auto val="1"/>
        <c:lblAlgn val="ctr"/>
        <c:lblOffset val="100"/>
        <c:noMultiLvlLbl val="0"/>
      </c:catAx>
      <c:valAx>
        <c:axId val="48387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8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with PCA Features</c:v>
                </c:pt>
                <c:pt idx="1">
                  <c:v>With Top 6 Features</c:v>
                </c:pt>
                <c:pt idx="2">
                  <c:v>On All Features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150520</c:v>
                </c:pt>
                <c:pt idx="1">
                  <c:v>153280</c:v>
                </c:pt>
                <c:pt idx="2" formatCode="General">
                  <c:v>117529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A-410F-BB6E-135209FE3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881503"/>
        <c:axId val="483879103"/>
      </c:barChart>
      <c:catAx>
        <c:axId val="48388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79103"/>
        <c:crosses val="autoZero"/>
        <c:auto val="1"/>
        <c:lblAlgn val="ctr"/>
        <c:lblOffset val="100"/>
        <c:noMultiLvlLbl val="0"/>
      </c:catAx>
      <c:valAx>
        <c:axId val="48387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8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/>
      </a:solidFill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85D1F-0513-454F-94F2-9D75518C381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1228BF6-B4E8-4214-85BC-9B78B2BA8A87}">
      <dgm:prSet/>
      <dgm:spPr/>
      <dgm:t>
        <a:bodyPr/>
        <a:lstStyle/>
        <a:p>
          <a:r>
            <a:rPr lang="en-US" b="1"/>
            <a:t>Business problem</a:t>
          </a:r>
          <a:endParaRPr lang="en-US"/>
        </a:p>
      </dgm:t>
    </dgm:pt>
    <dgm:pt modelId="{0B1CE24F-4541-4580-8D72-917AAA2FEC66}" type="parTrans" cxnId="{CB310730-A351-4C4B-988E-AC0D6B3C57FF}">
      <dgm:prSet/>
      <dgm:spPr/>
      <dgm:t>
        <a:bodyPr/>
        <a:lstStyle/>
        <a:p>
          <a:endParaRPr lang="en-US"/>
        </a:p>
      </dgm:t>
    </dgm:pt>
    <dgm:pt modelId="{2BCCDBA5-452F-4AF3-90CE-64A932F3F394}" type="sibTrans" cxnId="{CB310730-A351-4C4B-988E-AC0D6B3C57FF}">
      <dgm:prSet/>
      <dgm:spPr/>
      <dgm:t>
        <a:bodyPr/>
        <a:lstStyle/>
        <a:p>
          <a:endParaRPr lang="en-US"/>
        </a:p>
      </dgm:t>
    </dgm:pt>
    <dgm:pt modelId="{BF01A7A0-4880-4395-B632-C1F513A117C0}">
      <dgm:prSet/>
      <dgm:spPr/>
      <dgm:t>
        <a:bodyPr/>
        <a:lstStyle/>
        <a:p>
          <a:r>
            <a:rPr lang="en-US" b="1"/>
            <a:t>Data Collection &amp; Pre-processing</a:t>
          </a:r>
          <a:endParaRPr lang="en-US"/>
        </a:p>
      </dgm:t>
    </dgm:pt>
    <dgm:pt modelId="{DF55E45D-A8E0-4AB3-8EAE-4239C6B3B1AB}" type="parTrans" cxnId="{654B23C7-B40B-4572-812B-78CA29F43A3D}">
      <dgm:prSet/>
      <dgm:spPr/>
      <dgm:t>
        <a:bodyPr/>
        <a:lstStyle/>
        <a:p>
          <a:endParaRPr lang="en-US"/>
        </a:p>
      </dgm:t>
    </dgm:pt>
    <dgm:pt modelId="{5537BDF3-6FE9-4D24-8569-CA19BB624789}" type="sibTrans" cxnId="{654B23C7-B40B-4572-812B-78CA29F43A3D}">
      <dgm:prSet/>
      <dgm:spPr/>
      <dgm:t>
        <a:bodyPr/>
        <a:lstStyle/>
        <a:p>
          <a:endParaRPr lang="en-US"/>
        </a:p>
      </dgm:t>
    </dgm:pt>
    <dgm:pt modelId="{E772DEF1-AC23-4C35-BE21-7F2EFD92F040}">
      <dgm:prSet/>
      <dgm:spPr/>
      <dgm:t>
        <a:bodyPr/>
        <a:lstStyle/>
        <a:p>
          <a:r>
            <a:rPr lang="en-US" b="1"/>
            <a:t>Feature Engineering &amp; Selection</a:t>
          </a:r>
          <a:endParaRPr lang="en-US"/>
        </a:p>
      </dgm:t>
    </dgm:pt>
    <dgm:pt modelId="{5862D361-95C3-48F0-8107-C8ED2E8C3A48}" type="parTrans" cxnId="{7596A294-9EE9-4F7D-928A-75B9FCE49EFE}">
      <dgm:prSet/>
      <dgm:spPr/>
      <dgm:t>
        <a:bodyPr/>
        <a:lstStyle/>
        <a:p>
          <a:endParaRPr lang="en-US"/>
        </a:p>
      </dgm:t>
    </dgm:pt>
    <dgm:pt modelId="{50C884EA-8720-4706-B8FC-79D865259EA4}" type="sibTrans" cxnId="{7596A294-9EE9-4F7D-928A-75B9FCE49EFE}">
      <dgm:prSet/>
      <dgm:spPr/>
      <dgm:t>
        <a:bodyPr/>
        <a:lstStyle/>
        <a:p>
          <a:endParaRPr lang="en-US"/>
        </a:p>
      </dgm:t>
    </dgm:pt>
    <dgm:pt modelId="{37CB92A0-905F-4E1D-AF16-F0147552BF53}">
      <dgm:prSet/>
      <dgm:spPr/>
      <dgm:t>
        <a:bodyPr/>
        <a:lstStyle/>
        <a:p>
          <a:r>
            <a:rPr lang="en-US" b="1"/>
            <a:t>Principal Component Analysis (PCA)</a:t>
          </a:r>
          <a:endParaRPr lang="en-US"/>
        </a:p>
      </dgm:t>
    </dgm:pt>
    <dgm:pt modelId="{F3517E77-D351-4301-81CB-ABA06EA6F558}" type="parTrans" cxnId="{4456B551-2226-42B6-A302-7214EEF5B601}">
      <dgm:prSet/>
      <dgm:spPr/>
      <dgm:t>
        <a:bodyPr/>
        <a:lstStyle/>
        <a:p>
          <a:endParaRPr lang="en-US"/>
        </a:p>
      </dgm:t>
    </dgm:pt>
    <dgm:pt modelId="{8F07F127-762D-4997-874A-952CC7E89C59}" type="sibTrans" cxnId="{4456B551-2226-42B6-A302-7214EEF5B601}">
      <dgm:prSet/>
      <dgm:spPr/>
      <dgm:t>
        <a:bodyPr/>
        <a:lstStyle/>
        <a:p>
          <a:endParaRPr lang="en-US"/>
        </a:p>
      </dgm:t>
    </dgm:pt>
    <dgm:pt modelId="{93F4CF56-66A8-4159-AEE4-57BAFB298BF5}">
      <dgm:prSet/>
      <dgm:spPr/>
      <dgm:t>
        <a:bodyPr/>
        <a:lstStyle/>
        <a:p>
          <a:r>
            <a:rPr lang="en-US" b="1"/>
            <a:t>Model Selection &amp; Evaluation</a:t>
          </a:r>
          <a:endParaRPr lang="en-US"/>
        </a:p>
      </dgm:t>
    </dgm:pt>
    <dgm:pt modelId="{19C6BA28-A06E-45A2-AECC-512B41EBF36B}" type="parTrans" cxnId="{8C04C85F-68B6-4729-A5E1-11A97931A16D}">
      <dgm:prSet/>
      <dgm:spPr/>
      <dgm:t>
        <a:bodyPr/>
        <a:lstStyle/>
        <a:p>
          <a:endParaRPr lang="en-US"/>
        </a:p>
      </dgm:t>
    </dgm:pt>
    <dgm:pt modelId="{6732FCC1-0292-47FC-A04D-A43E05B8DE68}" type="sibTrans" cxnId="{8C04C85F-68B6-4729-A5E1-11A97931A16D}">
      <dgm:prSet/>
      <dgm:spPr/>
      <dgm:t>
        <a:bodyPr/>
        <a:lstStyle/>
        <a:p>
          <a:endParaRPr lang="en-US"/>
        </a:p>
      </dgm:t>
    </dgm:pt>
    <dgm:pt modelId="{AF00F9B4-785E-4A3E-B28D-F65499C45E58}">
      <dgm:prSet/>
      <dgm:spPr/>
      <dgm:t>
        <a:bodyPr/>
        <a:lstStyle/>
        <a:p>
          <a:r>
            <a:rPr lang="en-US" b="1"/>
            <a:t>Case Study &amp; Insights</a:t>
          </a:r>
          <a:endParaRPr lang="en-US"/>
        </a:p>
      </dgm:t>
    </dgm:pt>
    <dgm:pt modelId="{9551DB43-7A51-417E-96AB-641B47E25938}" type="parTrans" cxnId="{F2A0EDD7-1275-4D53-BC44-FE88F0263FC7}">
      <dgm:prSet/>
      <dgm:spPr/>
      <dgm:t>
        <a:bodyPr/>
        <a:lstStyle/>
        <a:p>
          <a:endParaRPr lang="en-US"/>
        </a:p>
      </dgm:t>
    </dgm:pt>
    <dgm:pt modelId="{D973BF85-D9CE-4290-8E7B-736D4BA26CFF}" type="sibTrans" cxnId="{F2A0EDD7-1275-4D53-BC44-FE88F0263FC7}">
      <dgm:prSet/>
      <dgm:spPr/>
      <dgm:t>
        <a:bodyPr/>
        <a:lstStyle/>
        <a:p>
          <a:endParaRPr lang="en-US"/>
        </a:p>
      </dgm:t>
    </dgm:pt>
    <dgm:pt modelId="{C1727F88-BC30-41FD-9D8F-30E69FF09759}">
      <dgm:prSet/>
      <dgm:spPr/>
      <dgm:t>
        <a:bodyPr/>
        <a:lstStyle/>
        <a:p>
          <a:r>
            <a:rPr lang="en-US" b="1"/>
            <a:t>Limitations &amp; Future Scope</a:t>
          </a:r>
          <a:endParaRPr lang="en-US"/>
        </a:p>
      </dgm:t>
    </dgm:pt>
    <dgm:pt modelId="{B30FC127-C6CF-41CC-8E66-455A0C98786E}" type="parTrans" cxnId="{CF318AE0-E898-4B31-9B78-E33CBD32E5B6}">
      <dgm:prSet/>
      <dgm:spPr/>
      <dgm:t>
        <a:bodyPr/>
        <a:lstStyle/>
        <a:p>
          <a:endParaRPr lang="en-US"/>
        </a:p>
      </dgm:t>
    </dgm:pt>
    <dgm:pt modelId="{5163246D-31FA-468A-BAE7-F97D332C692D}" type="sibTrans" cxnId="{CF318AE0-E898-4B31-9B78-E33CBD32E5B6}">
      <dgm:prSet/>
      <dgm:spPr/>
      <dgm:t>
        <a:bodyPr/>
        <a:lstStyle/>
        <a:p>
          <a:endParaRPr lang="en-US"/>
        </a:p>
      </dgm:t>
    </dgm:pt>
    <dgm:pt modelId="{FFB393F1-09BA-4C3D-9F5D-AFD5964E46D7}" type="pres">
      <dgm:prSet presAssocID="{FD585D1F-0513-454F-94F2-9D75518C38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4A3726-8753-43EB-A1AA-FF3D657D1B33}" type="pres">
      <dgm:prSet presAssocID="{41228BF6-B4E8-4214-85BC-9B78B2BA8A87}" presName="thickLine" presStyleLbl="alignNode1" presStyleIdx="0" presStyleCnt="7"/>
      <dgm:spPr/>
    </dgm:pt>
    <dgm:pt modelId="{9A1172F5-F449-41B7-9D83-8A4F8C0D9640}" type="pres">
      <dgm:prSet presAssocID="{41228BF6-B4E8-4214-85BC-9B78B2BA8A87}" presName="horz1" presStyleCnt="0"/>
      <dgm:spPr/>
    </dgm:pt>
    <dgm:pt modelId="{2BC86A2B-6B6D-4C05-9BFF-A1D1EB814153}" type="pres">
      <dgm:prSet presAssocID="{41228BF6-B4E8-4214-85BC-9B78B2BA8A87}" presName="tx1" presStyleLbl="revTx" presStyleIdx="0" presStyleCnt="7"/>
      <dgm:spPr/>
      <dgm:t>
        <a:bodyPr/>
        <a:lstStyle/>
        <a:p>
          <a:endParaRPr lang="en-US"/>
        </a:p>
      </dgm:t>
    </dgm:pt>
    <dgm:pt modelId="{0E787AC4-2DDC-4469-A0C0-ED6243532CC0}" type="pres">
      <dgm:prSet presAssocID="{41228BF6-B4E8-4214-85BC-9B78B2BA8A87}" presName="vert1" presStyleCnt="0"/>
      <dgm:spPr/>
    </dgm:pt>
    <dgm:pt modelId="{A9ECC718-1870-4A9D-9DFA-1E12DBAF65C3}" type="pres">
      <dgm:prSet presAssocID="{BF01A7A0-4880-4395-B632-C1F513A117C0}" presName="thickLine" presStyleLbl="alignNode1" presStyleIdx="1" presStyleCnt="7"/>
      <dgm:spPr/>
    </dgm:pt>
    <dgm:pt modelId="{DF2B8173-528D-438C-8E72-2364B96A95CC}" type="pres">
      <dgm:prSet presAssocID="{BF01A7A0-4880-4395-B632-C1F513A117C0}" presName="horz1" presStyleCnt="0"/>
      <dgm:spPr/>
    </dgm:pt>
    <dgm:pt modelId="{37890307-DE38-42F9-A076-49E380F2462C}" type="pres">
      <dgm:prSet presAssocID="{BF01A7A0-4880-4395-B632-C1F513A117C0}" presName="tx1" presStyleLbl="revTx" presStyleIdx="1" presStyleCnt="7"/>
      <dgm:spPr/>
      <dgm:t>
        <a:bodyPr/>
        <a:lstStyle/>
        <a:p>
          <a:endParaRPr lang="en-US"/>
        </a:p>
      </dgm:t>
    </dgm:pt>
    <dgm:pt modelId="{6C446C89-C136-4F96-9FEF-680CF5CD9E39}" type="pres">
      <dgm:prSet presAssocID="{BF01A7A0-4880-4395-B632-C1F513A117C0}" presName="vert1" presStyleCnt="0"/>
      <dgm:spPr/>
    </dgm:pt>
    <dgm:pt modelId="{62288EE3-D7CD-4B3C-BAC5-2DE45CB1B97F}" type="pres">
      <dgm:prSet presAssocID="{E772DEF1-AC23-4C35-BE21-7F2EFD92F040}" presName="thickLine" presStyleLbl="alignNode1" presStyleIdx="2" presStyleCnt="7"/>
      <dgm:spPr/>
    </dgm:pt>
    <dgm:pt modelId="{FDB19B42-61B1-408C-A43F-DD46A4F25002}" type="pres">
      <dgm:prSet presAssocID="{E772DEF1-AC23-4C35-BE21-7F2EFD92F040}" presName="horz1" presStyleCnt="0"/>
      <dgm:spPr/>
    </dgm:pt>
    <dgm:pt modelId="{F5A02343-3522-4CC1-951D-A8AA43C8FEF4}" type="pres">
      <dgm:prSet presAssocID="{E772DEF1-AC23-4C35-BE21-7F2EFD92F040}" presName="tx1" presStyleLbl="revTx" presStyleIdx="2" presStyleCnt="7"/>
      <dgm:spPr/>
      <dgm:t>
        <a:bodyPr/>
        <a:lstStyle/>
        <a:p>
          <a:endParaRPr lang="en-US"/>
        </a:p>
      </dgm:t>
    </dgm:pt>
    <dgm:pt modelId="{8D568167-9AC8-4A8A-BFE8-1CC7F6F77D7D}" type="pres">
      <dgm:prSet presAssocID="{E772DEF1-AC23-4C35-BE21-7F2EFD92F040}" presName="vert1" presStyleCnt="0"/>
      <dgm:spPr/>
    </dgm:pt>
    <dgm:pt modelId="{E53B1343-B649-4D62-BBF3-A855DDB7E11C}" type="pres">
      <dgm:prSet presAssocID="{37CB92A0-905F-4E1D-AF16-F0147552BF53}" presName="thickLine" presStyleLbl="alignNode1" presStyleIdx="3" presStyleCnt="7"/>
      <dgm:spPr/>
    </dgm:pt>
    <dgm:pt modelId="{428F2CB7-DE71-4791-A4D4-DBC96C989572}" type="pres">
      <dgm:prSet presAssocID="{37CB92A0-905F-4E1D-AF16-F0147552BF53}" presName="horz1" presStyleCnt="0"/>
      <dgm:spPr/>
    </dgm:pt>
    <dgm:pt modelId="{9AC6C951-3B02-4535-A781-C2E76085603A}" type="pres">
      <dgm:prSet presAssocID="{37CB92A0-905F-4E1D-AF16-F0147552BF53}" presName="tx1" presStyleLbl="revTx" presStyleIdx="3" presStyleCnt="7"/>
      <dgm:spPr/>
      <dgm:t>
        <a:bodyPr/>
        <a:lstStyle/>
        <a:p>
          <a:endParaRPr lang="en-US"/>
        </a:p>
      </dgm:t>
    </dgm:pt>
    <dgm:pt modelId="{B931DAD2-E774-42FF-957D-75438EB34A00}" type="pres">
      <dgm:prSet presAssocID="{37CB92A0-905F-4E1D-AF16-F0147552BF53}" presName="vert1" presStyleCnt="0"/>
      <dgm:spPr/>
    </dgm:pt>
    <dgm:pt modelId="{4D8EAC9E-32B8-4F08-9FB7-9CB45D07BFF8}" type="pres">
      <dgm:prSet presAssocID="{93F4CF56-66A8-4159-AEE4-57BAFB298BF5}" presName="thickLine" presStyleLbl="alignNode1" presStyleIdx="4" presStyleCnt="7"/>
      <dgm:spPr/>
    </dgm:pt>
    <dgm:pt modelId="{4A049074-E1D2-4C99-BD82-87C1610D2E4C}" type="pres">
      <dgm:prSet presAssocID="{93F4CF56-66A8-4159-AEE4-57BAFB298BF5}" presName="horz1" presStyleCnt="0"/>
      <dgm:spPr/>
    </dgm:pt>
    <dgm:pt modelId="{009B9F7D-1271-47CC-8DBF-ACB2F2516CDA}" type="pres">
      <dgm:prSet presAssocID="{93F4CF56-66A8-4159-AEE4-57BAFB298BF5}" presName="tx1" presStyleLbl="revTx" presStyleIdx="4" presStyleCnt="7"/>
      <dgm:spPr/>
      <dgm:t>
        <a:bodyPr/>
        <a:lstStyle/>
        <a:p>
          <a:endParaRPr lang="en-US"/>
        </a:p>
      </dgm:t>
    </dgm:pt>
    <dgm:pt modelId="{94BAB1ED-0C78-45BC-9F40-4A5938E0326F}" type="pres">
      <dgm:prSet presAssocID="{93F4CF56-66A8-4159-AEE4-57BAFB298BF5}" presName="vert1" presStyleCnt="0"/>
      <dgm:spPr/>
    </dgm:pt>
    <dgm:pt modelId="{D07CE7A4-5B75-48CA-92AF-4055D108F6DA}" type="pres">
      <dgm:prSet presAssocID="{AF00F9B4-785E-4A3E-B28D-F65499C45E58}" presName="thickLine" presStyleLbl="alignNode1" presStyleIdx="5" presStyleCnt="7"/>
      <dgm:spPr/>
    </dgm:pt>
    <dgm:pt modelId="{1011E771-9FF8-4692-99BF-32DBE3F03A51}" type="pres">
      <dgm:prSet presAssocID="{AF00F9B4-785E-4A3E-B28D-F65499C45E58}" presName="horz1" presStyleCnt="0"/>
      <dgm:spPr/>
    </dgm:pt>
    <dgm:pt modelId="{7C4BFE20-71F1-4248-9E78-886FDB680544}" type="pres">
      <dgm:prSet presAssocID="{AF00F9B4-785E-4A3E-B28D-F65499C45E58}" presName="tx1" presStyleLbl="revTx" presStyleIdx="5" presStyleCnt="7"/>
      <dgm:spPr/>
      <dgm:t>
        <a:bodyPr/>
        <a:lstStyle/>
        <a:p>
          <a:endParaRPr lang="en-US"/>
        </a:p>
      </dgm:t>
    </dgm:pt>
    <dgm:pt modelId="{7A75EA32-B030-4222-961B-4F212585B0FF}" type="pres">
      <dgm:prSet presAssocID="{AF00F9B4-785E-4A3E-B28D-F65499C45E58}" presName="vert1" presStyleCnt="0"/>
      <dgm:spPr/>
    </dgm:pt>
    <dgm:pt modelId="{3AB5237F-E68B-4066-8A42-F56C4EDCAEA6}" type="pres">
      <dgm:prSet presAssocID="{C1727F88-BC30-41FD-9D8F-30E69FF09759}" presName="thickLine" presStyleLbl="alignNode1" presStyleIdx="6" presStyleCnt="7"/>
      <dgm:spPr/>
    </dgm:pt>
    <dgm:pt modelId="{934161CA-4315-4AF7-94F4-631891F34960}" type="pres">
      <dgm:prSet presAssocID="{C1727F88-BC30-41FD-9D8F-30E69FF09759}" presName="horz1" presStyleCnt="0"/>
      <dgm:spPr/>
    </dgm:pt>
    <dgm:pt modelId="{2343B11F-9369-4747-A80F-5811B3BBC325}" type="pres">
      <dgm:prSet presAssocID="{C1727F88-BC30-41FD-9D8F-30E69FF09759}" presName="tx1" presStyleLbl="revTx" presStyleIdx="6" presStyleCnt="7"/>
      <dgm:spPr/>
      <dgm:t>
        <a:bodyPr/>
        <a:lstStyle/>
        <a:p>
          <a:endParaRPr lang="en-US"/>
        </a:p>
      </dgm:t>
    </dgm:pt>
    <dgm:pt modelId="{2341805C-BDD5-4BC5-80E8-2B8CF585DF38}" type="pres">
      <dgm:prSet presAssocID="{C1727F88-BC30-41FD-9D8F-30E69FF09759}" presName="vert1" presStyleCnt="0"/>
      <dgm:spPr/>
    </dgm:pt>
  </dgm:ptLst>
  <dgm:cxnLst>
    <dgm:cxn modelId="{CD51658E-9208-4CF5-9459-AD223C67E7EF}" type="presOf" srcId="{E772DEF1-AC23-4C35-BE21-7F2EFD92F040}" destId="{F5A02343-3522-4CC1-951D-A8AA43C8FEF4}" srcOrd="0" destOrd="0" presId="urn:microsoft.com/office/officeart/2008/layout/LinedList"/>
    <dgm:cxn modelId="{8D118C33-84D8-451C-A5B3-D2B13A779EAD}" type="presOf" srcId="{BF01A7A0-4880-4395-B632-C1F513A117C0}" destId="{37890307-DE38-42F9-A076-49E380F2462C}" srcOrd="0" destOrd="0" presId="urn:microsoft.com/office/officeart/2008/layout/LinedList"/>
    <dgm:cxn modelId="{7596A294-9EE9-4F7D-928A-75B9FCE49EFE}" srcId="{FD585D1F-0513-454F-94F2-9D75518C3812}" destId="{E772DEF1-AC23-4C35-BE21-7F2EFD92F040}" srcOrd="2" destOrd="0" parTransId="{5862D361-95C3-48F0-8107-C8ED2E8C3A48}" sibTransId="{50C884EA-8720-4706-B8FC-79D865259EA4}"/>
    <dgm:cxn modelId="{96E24409-2466-4AF9-A2D1-6D22FB07F8A0}" type="presOf" srcId="{37CB92A0-905F-4E1D-AF16-F0147552BF53}" destId="{9AC6C951-3B02-4535-A781-C2E76085603A}" srcOrd="0" destOrd="0" presId="urn:microsoft.com/office/officeart/2008/layout/LinedList"/>
    <dgm:cxn modelId="{654B23C7-B40B-4572-812B-78CA29F43A3D}" srcId="{FD585D1F-0513-454F-94F2-9D75518C3812}" destId="{BF01A7A0-4880-4395-B632-C1F513A117C0}" srcOrd="1" destOrd="0" parTransId="{DF55E45D-A8E0-4AB3-8EAE-4239C6B3B1AB}" sibTransId="{5537BDF3-6FE9-4D24-8569-CA19BB624789}"/>
    <dgm:cxn modelId="{08C6F26E-D1BC-49DF-8355-BD717FB0FCBA}" type="presOf" srcId="{41228BF6-B4E8-4214-85BC-9B78B2BA8A87}" destId="{2BC86A2B-6B6D-4C05-9BFF-A1D1EB814153}" srcOrd="0" destOrd="0" presId="urn:microsoft.com/office/officeart/2008/layout/LinedList"/>
    <dgm:cxn modelId="{8C04C85F-68B6-4729-A5E1-11A97931A16D}" srcId="{FD585D1F-0513-454F-94F2-9D75518C3812}" destId="{93F4CF56-66A8-4159-AEE4-57BAFB298BF5}" srcOrd="4" destOrd="0" parTransId="{19C6BA28-A06E-45A2-AECC-512B41EBF36B}" sibTransId="{6732FCC1-0292-47FC-A04D-A43E05B8DE68}"/>
    <dgm:cxn modelId="{E8B1EC82-9963-4E23-B29D-4DC098190883}" type="presOf" srcId="{AF00F9B4-785E-4A3E-B28D-F65499C45E58}" destId="{7C4BFE20-71F1-4248-9E78-886FDB680544}" srcOrd="0" destOrd="0" presId="urn:microsoft.com/office/officeart/2008/layout/LinedList"/>
    <dgm:cxn modelId="{CB310730-A351-4C4B-988E-AC0D6B3C57FF}" srcId="{FD585D1F-0513-454F-94F2-9D75518C3812}" destId="{41228BF6-B4E8-4214-85BC-9B78B2BA8A87}" srcOrd="0" destOrd="0" parTransId="{0B1CE24F-4541-4580-8D72-917AAA2FEC66}" sibTransId="{2BCCDBA5-452F-4AF3-90CE-64A932F3F394}"/>
    <dgm:cxn modelId="{7EC4EAF8-FF63-4251-9BCA-3AF5DFC44C64}" type="presOf" srcId="{C1727F88-BC30-41FD-9D8F-30E69FF09759}" destId="{2343B11F-9369-4747-A80F-5811B3BBC325}" srcOrd="0" destOrd="0" presId="urn:microsoft.com/office/officeart/2008/layout/LinedList"/>
    <dgm:cxn modelId="{3837DF3B-AB84-46BF-9172-A05A92F7275F}" type="presOf" srcId="{FD585D1F-0513-454F-94F2-9D75518C3812}" destId="{FFB393F1-09BA-4C3D-9F5D-AFD5964E46D7}" srcOrd="0" destOrd="0" presId="urn:microsoft.com/office/officeart/2008/layout/LinedList"/>
    <dgm:cxn modelId="{4456B551-2226-42B6-A302-7214EEF5B601}" srcId="{FD585D1F-0513-454F-94F2-9D75518C3812}" destId="{37CB92A0-905F-4E1D-AF16-F0147552BF53}" srcOrd="3" destOrd="0" parTransId="{F3517E77-D351-4301-81CB-ABA06EA6F558}" sibTransId="{8F07F127-762D-4997-874A-952CC7E89C59}"/>
    <dgm:cxn modelId="{CF318AE0-E898-4B31-9B78-E33CBD32E5B6}" srcId="{FD585D1F-0513-454F-94F2-9D75518C3812}" destId="{C1727F88-BC30-41FD-9D8F-30E69FF09759}" srcOrd="6" destOrd="0" parTransId="{B30FC127-C6CF-41CC-8E66-455A0C98786E}" sibTransId="{5163246D-31FA-468A-BAE7-F97D332C692D}"/>
    <dgm:cxn modelId="{F2A0EDD7-1275-4D53-BC44-FE88F0263FC7}" srcId="{FD585D1F-0513-454F-94F2-9D75518C3812}" destId="{AF00F9B4-785E-4A3E-B28D-F65499C45E58}" srcOrd="5" destOrd="0" parTransId="{9551DB43-7A51-417E-96AB-641B47E25938}" sibTransId="{D973BF85-D9CE-4290-8E7B-736D4BA26CFF}"/>
    <dgm:cxn modelId="{24C17B12-A783-48AE-9D19-AD81B72A3A0A}" type="presOf" srcId="{93F4CF56-66A8-4159-AEE4-57BAFB298BF5}" destId="{009B9F7D-1271-47CC-8DBF-ACB2F2516CDA}" srcOrd="0" destOrd="0" presId="urn:microsoft.com/office/officeart/2008/layout/LinedList"/>
    <dgm:cxn modelId="{AEB1E5C6-D0BC-4072-AD91-220FBCC24ABF}" type="presParOf" srcId="{FFB393F1-09BA-4C3D-9F5D-AFD5964E46D7}" destId="{954A3726-8753-43EB-A1AA-FF3D657D1B33}" srcOrd="0" destOrd="0" presId="urn:microsoft.com/office/officeart/2008/layout/LinedList"/>
    <dgm:cxn modelId="{0EA5AC82-FD2C-40AF-8CC0-C5B16FC81892}" type="presParOf" srcId="{FFB393F1-09BA-4C3D-9F5D-AFD5964E46D7}" destId="{9A1172F5-F449-41B7-9D83-8A4F8C0D9640}" srcOrd="1" destOrd="0" presId="urn:microsoft.com/office/officeart/2008/layout/LinedList"/>
    <dgm:cxn modelId="{00E445F4-4225-4520-8717-FEF2644FA372}" type="presParOf" srcId="{9A1172F5-F449-41B7-9D83-8A4F8C0D9640}" destId="{2BC86A2B-6B6D-4C05-9BFF-A1D1EB814153}" srcOrd="0" destOrd="0" presId="urn:microsoft.com/office/officeart/2008/layout/LinedList"/>
    <dgm:cxn modelId="{71EE1F67-DBDF-415D-820F-AC798B018043}" type="presParOf" srcId="{9A1172F5-F449-41B7-9D83-8A4F8C0D9640}" destId="{0E787AC4-2DDC-4469-A0C0-ED6243532CC0}" srcOrd="1" destOrd="0" presId="urn:microsoft.com/office/officeart/2008/layout/LinedList"/>
    <dgm:cxn modelId="{BBF7629A-42E8-40FF-A3D9-EE4918FDAC22}" type="presParOf" srcId="{FFB393F1-09BA-4C3D-9F5D-AFD5964E46D7}" destId="{A9ECC718-1870-4A9D-9DFA-1E12DBAF65C3}" srcOrd="2" destOrd="0" presId="urn:microsoft.com/office/officeart/2008/layout/LinedList"/>
    <dgm:cxn modelId="{CBB69AFF-DAE7-4A48-B662-B4B4D4404360}" type="presParOf" srcId="{FFB393F1-09BA-4C3D-9F5D-AFD5964E46D7}" destId="{DF2B8173-528D-438C-8E72-2364B96A95CC}" srcOrd="3" destOrd="0" presId="urn:microsoft.com/office/officeart/2008/layout/LinedList"/>
    <dgm:cxn modelId="{B1E2AFAF-754A-4B25-8118-833CD4B0786A}" type="presParOf" srcId="{DF2B8173-528D-438C-8E72-2364B96A95CC}" destId="{37890307-DE38-42F9-A076-49E380F2462C}" srcOrd="0" destOrd="0" presId="urn:microsoft.com/office/officeart/2008/layout/LinedList"/>
    <dgm:cxn modelId="{2AEF2EEA-789C-4C3B-B688-AB3ED6DF6AD1}" type="presParOf" srcId="{DF2B8173-528D-438C-8E72-2364B96A95CC}" destId="{6C446C89-C136-4F96-9FEF-680CF5CD9E39}" srcOrd="1" destOrd="0" presId="urn:microsoft.com/office/officeart/2008/layout/LinedList"/>
    <dgm:cxn modelId="{1BC38FEE-F5EB-4D7E-A87C-2FA136CB84E0}" type="presParOf" srcId="{FFB393F1-09BA-4C3D-9F5D-AFD5964E46D7}" destId="{62288EE3-D7CD-4B3C-BAC5-2DE45CB1B97F}" srcOrd="4" destOrd="0" presId="urn:microsoft.com/office/officeart/2008/layout/LinedList"/>
    <dgm:cxn modelId="{70686998-F6DB-4FF9-B64C-0E8506E4CDDA}" type="presParOf" srcId="{FFB393F1-09BA-4C3D-9F5D-AFD5964E46D7}" destId="{FDB19B42-61B1-408C-A43F-DD46A4F25002}" srcOrd="5" destOrd="0" presId="urn:microsoft.com/office/officeart/2008/layout/LinedList"/>
    <dgm:cxn modelId="{FCCE84B0-8B08-4DE2-960E-385BA2ACF893}" type="presParOf" srcId="{FDB19B42-61B1-408C-A43F-DD46A4F25002}" destId="{F5A02343-3522-4CC1-951D-A8AA43C8FEF4}" srcOrd="0" destOrd="0" presId="urn:microsoft.com/office/officeart/2008/layout/LinedList"/>
    <dgm:cxn modelId="{D6190A50-84E3-4707-A08B-2097B02F0C46}" type="presParOf" srcId="{FDB19B42-61B1-408C-A43F-DD46A4F25002}" destId="{8D568167-9AC8-4A8A-BFE8-1CC7F6F77D7D}" srcOrd="1" destOrd="0" presId="urn:microsoft.com/office/officeart/2008/layout/LinedList"/>
    <dgm:cxn modelId="{8F9F41EB-454B-4907-ADED-1E39B804C4BB}" type="presParOf" srcId="{FFB393F1-09BA-4C3D-9F5D-AFD5964E46D7}" destId="{E53B1343-B649-4D62-BBF3-A855DDB7E11C}" srcOrd="6" destOrd="0" presId="urn:microsoft.com/office/officeart/2008/layout/LinedList"/>
    <dgm:cxn modelId="{CFFBD5EA-4396-4706-AAF9-62F150C25525}" type="presParOf" srcId="{FFB393F1-09BA-4C3D-9F5D-AFD5964E46D7}" destId="{428F2CB7-DE71-4791-A4D4-DBC96C989572}" srcOrd="7" destOrd="0" presId="urn:microsoft.com/office/officeart/2008/layout/LinedList"/>
    <dgm:cxn modelId="{299943D3-7B41-4830-BD2B-3C1879D70B92}" type="presParOf" srcId="{428F2CB7-DE71-4791-A4D4-DBC96C989572}" destId="{9AC6C951-3B02-4535-A781-C2E76085603A}" srcOrd="0" destOrd="0" presId="urn:microsoft.com/office/officeart/2008/layout/LinedList"/>
    <dgm:cxn modelId="{E65548BF-6E38-4556-9B6C-A8B20F1831A0}" type="presParOf" srcId="{428F2CB7-DE71-4791-A4D4-DBC96C989572}" destId="{B931DAD2-E774-42FF-957D-75438EB34A00}" srcOrd="1" destOrd="0" presId="urn:microsoft.com/office/officeart/2008/layout/LinedList"/>
    <dgm:cxn modelId="{DF8FB2F7-B2D0-4E21-9F21-45BCB4181325}" type="presParOf" srcId="{FFB393F1-09BA-4C3D-9F5D-AFD5964E46D7}" destId="{4D8EAC9E-32B8-4F08-9FB7-9CB45D07BFF8}" srcOrd="8" destOrd="0" presId="urn:microsoft.com/office/officeart/2008/layout/LinedList"/>
    <dgm:cxn modelId="{D0F10F0D-9C60-4381-9D94-F3607D3A0DB7}" type="presParOf" srcId="{FFB393F1-09BA-4C3D-9F5D-AFD5964E46D7}" destId="{4A049074-E1D2-4C99-BD82-87C1610D2E4C}" srcOrd="9" destOrd="0" presId="urn:microsoft.com/office/officeart/2008/layout/LinedList"/>
    <dgm:cxn modelId="{D922978C-ADE9-4548-865A-86F5FF3A7B04}" type="presParOf" srcId="{4A049074-E1D2-4C99-BD82-87C1610D2E4C}" destId="{009B9F7D-1271-47CC-8DBF-ACB2F2516CDA}" srcOrd="0" destOrd="0" presId="urn:microsoft.com/office/officeart/2008/layout/LinedList"/>
    <dgm:cxn modelId="{9F74B6C4-1A84-4ABC-A301-426FBDDA941F}" type="presParOf" srcId="{4A049074-E1D2-4C99-BD82-87C1610D2E4C}" destId="{94BAB1ED-0C78-45BC-9F40-4A5938E0326F}" srcOrd="1" destOrd="0" presId="urn:microsoft.com/office/officeart/2008/layout/LinedList"/>
    <dgm:cxn modelId="{54FD0CEC-4D3A-4228-B734-B4DA67DCC937}" type="presParOf" srcId="{FFB393F1-09BA-4C3D-9F5D-AFD5964E46D7}" destId="{D07CE7A4-5B75-48CA-92AF-4055D108F6DA}" srcOrd="10" destOrd="0" presId="urn:microsoft.com/office/officeart/2008/layout/LinedList"/>
    <dgm:cxn modelId="{AECBED0C-2606-491B-9BA3-9CD94865159E}" type="presParOf" srcId="{FFB393F1-09BA-4C3D-9F5D-AFD5964E46D7}" destId="{1011E771-9FF8-4692-99BF-32DBE3F03A51}" srcOrd="11" destOrd="0" presId="urn:microsoft.com/office/officeart/2008/layout/LinedList"/>
    <dgm:cxn modelId="{2C436357-FD50-44D1-ACD0-D8967F8FD1D8}" type="presParOf" srcId="{1011E771-9FF8-4692-99BF-32DBE3F03A51}" destId="{7C4BFE20-71F1-4248-9E78-886FDB680544}" srcOrd="0" destOrd="0" presId="urn:microsoft.com/office/officeart/2008/layout/LinedList"/>
    <dgm:cxn modelId="{FDD47584-C19F-48DA-A177-0422BE3C59C1}" type="presParOf" srcId="{1011E771-9FF8-4692-99BF-32DBE3F03A51}" destId="{7A75EA32-B030-4222-961B-4F212585B0FF}" srcOrd="1" destOrd="0" presId="urn:microsoft.com/office/officeart/2008/layout/LinedList"/>
    <dgm:cxn modelId="{DCC8775C-C165-4CD0-B6C6-293B0D62827A}" type="presParOf" srcId="{FFB393F1-09BA-4C3D-9F5D-AFD5964E46D7}" destId="{3AB5237F-E68B-4066-8A42-F56C4EDCAEA6}" srcOrd="12" destOrd="0" presId="urn:microsoft.com/office/officeart/2008/layout/LinedList"/>
    <dgm:cxn modelId="{64640EC5-DE41-4BC1-816E-372682C92E2A}" type="presParOf" srcId="{FFB393F1-09BA-4C3D-9F5D-AFD5964E46D7}" destId="{934161CA-4315-4AF7-94F4-631891F34960}" srcOrd="13" destOrd="0" presId="urn:microsoft.com/office/officeart/2008/layout/LinedList"/>
    <dgm:cxn modelId="{4623B24E-76DF-488C-BFA1-25D3E68D2EE9}" type="presParOf" srcId="{934161CA-4315-4AF7-94F4-631891F34960}" destId="{2343B11F-9369-4747-A80F-5811B3BBC325}" srcOrd="0" destOrd="0" presId="urn:microsoft.com/office/officeart/2008/layout/LinedList"/>
    <dgm:cxn modelId="{8CA31535-7903-42BC-9403-D9A30DFEC5FA}" type="presParOf" srcId="{934161CA-4315-4AF7-94F4-631891F34960}" destId="{2341805C-BDD5-4BC5-80E8-2B8CF585DF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A3726-8753-43EB-A1AA-FF3D657D1B33}">
      <dsp:nvSpPr>
        <dsp:cNvPr id="0" name=""/>
        <dsp:cNvSpPr/>
      </dsp:nvSpPr>
      <dsp:spPr>
        <a:xfrm>
          <a:off x="0" y="1012"/>
          <a:ext cx="94375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6A2B-6B6D-4C05-9BFF-A1D1EB814153}">
      <dsp:nvSpPr>
        <dsp:cNvPr id="0" name=""/>
        <dsp:cNvSpPr/>
      </dsp:nvSpPr>
      <dsp:spPr>
        <a:xfrm>
          <a:off x="0" y="1012"/>
          <a:ext cx="9437570" cy="11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Business problem</a:t>
          </a:r>
          <a:endParaRPr lang="en-US" sz="4800" kern="1200"/>
        </a:p>
      </dsp:txBody>
      <dsp:txXfrm>
        <a:off x="0" y="1012"/>
        <a:ext cx="9437570" cy="1184868"/>
      </dsp:txXfrm>
    </dsp:sp>
    <dsp:sp modelId="{A9ECC718-1870-4A9D-9DFA-1E12DBAF65C3}">
      <dsp:nvSpPr>
        <dsp:cNvPr id="0" name=""/>
        <dsp:cNvSpPr/>
      </dsp:nvSpPr>
      <dsp:spPr>
        <a:xfrm>
          <a:off x="0" y="1185880"/>
          <a:ext cx="94375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90307-DE38-42F9-A076-49E380F2462C}">
      <dsp:nvSpPr>
        <dsp:cNvPr id="0" name=""/>
        <dsp:cNvSpPr/>
      </dsp:nvSpPr>
      <dsp:spPr>
        <a:xfrm>
          <a:off x="0" y="1185880"/>
          <a:ext cx="9437570" cy="11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Data Collection &amp; Pre-processing</a:t>
          </a:r>
          <a:endParaRPr lang="en-US" sz="4800" kern="1200"/>
        </a:p>
      </dsp:txBody>
      <dsp:txXfrm>
        <a:off x="0" y="1185880"/>
        <a:ext cx="9437570" cy="1184868"/>
      </dsp:txXfrm>
    </dsp:sp>
    <dsp:sp modelId="{62288EE3-D7CD-4B3C-BAC5-2DE45CB1B97F}">
      <dsp:nvSpPr>
        <dsp:cNvPr id="0" name=""/>
        <dsp:cNvSpPr/>
      </dsp:nvSpPr>
      <dsp:spPr>
        <a:xfrm>
          <a:off x="0" y="2370748"/>
          <a:ext cx="94375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02343-3522-4CC1-951D-A8AA43C8FEF4}">
      <dsp:nvSpPr>
        <dsp:cNvPr id="0" name=""/>
        <dsp:cNvSpPr/>
      </dsp:nvSpPr>
      <dsp:spPr>
        <a:xfrm>
          <a:off x="0" y="2370748"/>
          <a:ext cx="9437570" cy="11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Feature Engineering &amp; Selection</a:t>
          </a:r>
          <a:endParaRPr lang="en-US" sz="4800" kern="1200"/>
        </a:p>
      </dsp:txBody>
      <dsp:txXfrm>
        <a:off x="0" y="2370748"/>
        <a:ext cx="9437570" cy="1184868"/>
      </dsp:txXfrm>
    </dsp:sp>
    <dsp:sp modelId="{E53B1343-B649-4D62-BBF3-A855DDB7E11C}">
      <dsp:nvSpPr>
        <dsp:cNvPr id="0" name=""/>
        <dsp:cNvSpPr/>
      </dsp:nvSpPr>
      <dsp:spPr>
        <a:xfrm>
          <a:off x="0" y="3555616"/>
          <a:ext cx="94375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6C951-3B02-4535-A781-C2E76085603A}">
      <dsp:nvSpPr>
        <dsp:cNvPr id="0" name=""/>
        <dsp:cNvSpPr/>
      </dsp:nvSpPr>
      <dsp:spPr>
        <a:xfrm>
          <a:off x="0" y="3555616"/>
          <a:ext cx="9437570" cy="11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Principal Component Analysis (PCA)</a:t>
          </a:r>
          <a:endParaRPr lang="en-US" sz="4800" kern="1200"/>
        </a:p>
      </dsp:txBody>
      <dsp:txXfrm>
        <a:off x="0" y="3555616"/>
        <a:ext cx="9437570" cy="1184868"/>
      </dsp:txXfrm>
    </dsp:sp>
    <dsp:sp modelId="{4D8EAC9E-32B8-4F08-9FB7-9CB45D07BFF8}">
      <dsp:nvSpPr>
        <dsp:cNvPr id="0" name=""/>
        <dsp:cNvSpPr/>
      </dsp:nvSpPr>
      <dsp:spPr>
        <a:xfrm>
          <a:off x="0" y="4740485"/>
          <a:ext cx="94375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B9F7D-1271-47CC-8DBF-ACB2F2516CDA}">
      <dsp:nvSpPr>
        <dsp:cNvPr id="0" name=""/>
        <dsp:cNvSpPr/>
      </dsp:nvSpPr>
      <dsp:spPr>
        <a:xfrm>
          <a:off x="0" y="4740485"/>
          <a:ext cx="9437570" cy="11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Model Selection &amp; Evaluation</a:t>
          </a:r>
          <a:endParaRPr lang="en-US" sz="4800" kern="1200"/>
        </a:p>
      </dsp:txBody>
      <dsp:txXfrm>
        <a:off x="0" y="4740485"/>
        <a:ext cx="9437570" cy="1184868"/>
      </dsp:txXfrm>
    </dsp:sp>
    <dsp:sp modelId="{D07CE7A4-5B75-48CA-92AF-4055D108F6DA}">
      <dsp:nvSpPr>
        <dsp:cNvPr id="0" name=""/>
        <dsp:cNvSpPr/>
      </dsp:nvSpPr>
      <dsp:spPr>
        <a:xfrm>
          <a:off x="0" y="5925353"/>
          <a:ext cx="94375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FE20-71F1-4248-9E78-886FDB680544}">
      <dsp:nvSpPr>
        <dsp:cNvPr id="0" name=""/>
        <dsp:cNvSpPr/>
      </dsp:nvSpPr>
      <dsp:spPr>
        <a:xfrm>
          <a:off x="0" y="5925353"/>
          <a:ext cx="9437570" cy="11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Case Study &amp; Insights</a:t>
          </a:r>
          <a:endParaRPr lang="en-US" sz="4800" kern="1200"/>
        </a:p>
      </dsp:txBody>
      <dsp:txXfrm>
        <a:off x="0" y="5925353"/>
        <a:ext cx="9437570" cy="1184868"/>
      </dsp:txXfrm>
    </dsp:sp>
    <dsp:sp modelId="{3AB5237F-E68B-4066-8A42-F56C4EDCAEA6}">
      <dsp:nvSpPr>
        <dsp:cNvPr id="0" name=""/>
        <dsp:cNvSpPr/>
      </dsp:nvSpPr>
      <dsp:spPr>
        <a:xfrm>
          <a:off x="0" y="7110221"/>
          <a:ext cx="94375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B11F-9369-4747-A80F-5811B3BBC325}">
      <dsp:nvSpPr>
        <dsp:cNvPr id="0" name=""/>
        <dsp:cNvSpPr/>
      </dsp:nvSpPr>
      <dsp:spPr>
        <a:xfrm>
          <a:off x="0" y="7110221"/>
          <a:ext cx="9437570" cy="118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Limitations &amp; Future Scope</a:t>
          </a:r>
          <a:endParaRPr lang="en-US" sz="4800" kern="1200"/>
        </a:p>
      </dsp:txBody>
      <dsp:txXfrm>
        <a:off x="0" y="7110221"/>
        <a:ext cx="9437570" cy="118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30543" y="556334"/>
            <a:ext cx="1260008" cy="1653948"/>
          </a:xfrm>
          <a:custGeom>
            <a:avLst/>
            <a:gdLst/>
            <a:ahLst/>
            <a:cxnLst/>
            <a:rect l="l" t="t" r="r" b="b"/>
            <a:pathLst>
              <a:path w="1260008" h="1653948">
                <a:moveTo>
                  <a:pt x="0" y="0"/>
                </a:moveTo>
                <a:lnTo>
                  <a:pt x="1260008" y="0"/>
                </a:lnTo>
                <a:lnTo>
                  <a:pt x="1260008" y="1653948"/>
                </a:lnTo>
                <a:lnTo>
                  <a:pt x="0" y="16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grpSp>
        <p:nvGrpSpPr>
          <p:cNvPr id="3" name="Group 3"/>
          <p:cNvGrpSpPr/>
          <p:nvPr/>
        </p:nvGrpSpPr>
        <p:grpSpPr>
          <a:xfrm>
            <a:off x="157887" y="3370833"/>
            <a:ext cx="4689397" cy="1283135"/>
            <a:chOff x="0" y="-50639"/>
            <a:chExt cx="1181231" cy="3232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6356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875" y="-50639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PRESENTED BY: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798545"/>
            <a:ext cx="9789698" cy="5842053"/>
            <a:chOff x="0" y="-56618"/>
            <a:chExt cx="1367707" cy="323214"/>
          </a:xfrm>
        </p:grpSpPr>
        <p:sp>
          <p:nvSpPr>
            <p:cNvPr id="7" name="Freeform 7"/>
            <p:cNvSpPr/>
            <p:nvPr/>
          </p:nvSpPr>
          <p:spPr>
            <a:xfrm>
              <a:off x="0" y="60470"/>
              <a:ext cx="1146356" cy="92748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2565" y="-56618"/>
              <a:ext cx="1325142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spcBef>
                  <a:spcPts val="1000"/>
                </a:spcBef>
                <a:buClr>
                  <a:schemeClr val="bg2">
                    <a:lumMod val="40000"/>
                    <a:lumOff val="60000"/>
                  </a:schemeClr>
                </a:buClr>
                <a:buSzPct val="80000"/>
              </a:pPr>
              <a:r>
                <a:rPr lang="en-US" sz="4800" b="1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Jyothi Swaroop </a:t>
              </a:r>
              <a:r>
                <a:rPr lang="en-US" sz="4800" b="1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Muralasetti</a:t>
              </a:r>
              <a:endParaRPr lang="en-US" sz="4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906000" y="494525"/>
            <a:ext cx="8694298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 dirty="0" err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MachIne</a:t>
            </a: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 </a:t>
            </a:r>
            <a:r>
              <a:rPr lang="en-US" sz="9999" dirty="0" err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LearnIng</a:t>
            </a: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 Models for Real Estate </a:t>
            </a:r>
            <a:r>
              <a:rPr lang="en-US" sz="9999" dirty="0" err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PrIce</a:t>
            </a: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 </a:t>
            </a:r>
            <a:r>
              <a:rPr lang="en-US" sz="9999" dirty="0" err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PredIctIon</a:t>
            </a: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: </a:t>
            </a:r>
          </a:p>
          <a:p>
            <a:pPr algn="l">
              <a:lnSpc>
                <a:spcPts val="8999"/>
              </a:lnSpc>
            </a:pP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 </a:t>
            </a:r>
            <a:r>
              <a:rPr lang="en-US" sz="9999" dirty="0" err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ComparatIve</a:t>
            </a:r>
            <a:r>
              <a:rPr lang="en-US" sz="9999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 </a:t>
            </a:r>
            <a:r>
              <a:rPr lang="en-US" sz="9999" dirty="0" err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AnalysIs</a:t>
            </a:r>
            <a:endParaRPr lang="en-US" sz="9999" dirty="0">
              <a:solidFill>
                <a:srgbClr val="290606"/>
              </a:solidFill>
              <a:latin typeface="Cheddar"/>
              <a:ea typeface="Cheddar"/>
              <a:cs typeface="Cheddar"/>
              <a:sym typeface="Chedd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5831" y="333234"/>
            <a:ext cx="3856045" cy="32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 spc="10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THYNK UNLIMITED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5831" y="697667"/>
            <a:ext cx="3856045" cy="21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500" spc="73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WE LEARN FOR THE FUTURE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D9337-C01F-843A-0763-66BC61932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AB0E5-4907-0D28-8D91-AC90ADD69623}"/>
              </a:ext>
            </a:extLst>
          </p:cNvPr>
          <p:cNvSpPr txBox="1"/>
          <p:nvPr/>
        </p:nvSpPr>
        <p:spPr>
          <a:xfrm>
            <a:off x="449088" y="1790700"/>
            <a:ext cx="1057419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400" b="1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PCA for Dimensionality Reduction:</a:t>
            </a:r>
            <a:endParaRPr lang="en-IN" sz="4400" dirty="0">
              <a:latin typeface="Telegraf Bol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6 components capture ~72% variance.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Diminishing returns after 6 components</a:t>
            </a:r>
            <a:r>
              <a:rPr lang="en-IN" sz="3600" dirty="0">
                <a:latin typeface="Telegraf" panose="020B0604020202020204" charset="0"/>
                <a:cs typeface="Times New Roman" panose="02020603050405020304" pitchFamily="18" charset="0"/>
              </a:rPr>
              <a:t>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showing the difference between the number of principal components&#10;&#10;AI-generated content may be incorrect.">
            <a:extLst>
              <a:ext uri="{FF2B5EF4-FFF2-40B4-BE49-F238E27FC236}">
                <a16:creationId xmlns:a16="http://schemas.microsoft.com/office/drawing/2014/main" id="{DAB6C722-6C4A-4138-751E-7127F71A5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t="1439"/>
          <a:stretch/>
        </p:blipFill>
        <p:spPr>
          <a:xfrm>
            <a:off x="10668000" y="2247900"/>
            <a:ext cx="7353471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200FF3-2F4D-945F-7F2B-566CC7B2D844}"/>
              </a:ext>
            </a:extLst>
          </p:cNvPr>
          <p:cNvSpPr txBox="1"/>
          <p:nvPr/>
        </p:nvSpPr>
        <p:spPr>
          <a:xfrm>
            <a:off x="2438400" y="18782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54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IN" sz="54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en-IN" sz="54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IN" sz="54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SelectIon</a:t>
            </a:r>
            <a:endParaRPr lang="en-IN" sz="5400" dirty="0">
              <a:latin typeface="Cheddar" panose="020B060402020202020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529" y="4602927"/>
            <a:ext cx="99442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elegraf Bold" panose="020B0604020202020204" charset="0"/>
                <a:cs typeface="Times New Roman" panose="02020603050405020304" pitchFamily="18" charset="0"/>
              </a:rPr>
              <a:t>Explained Variance by PCA Components :</a:t>
            </a:r>
          </a:p>
          <a:p>
            <a:r>
              <a:rPr lang="en-US" sz="3600" dirty="0">
                <a:latin typeface="Telegraf" panose="020B0604020202020204" charset="0"/>
                <a:cs typeface="Times New Roman" panose="02020603050405020304" pitchFamily="18" charset="0"/>
              </a:rPr>
              <a:t>Shows cumulative explained variance with increasing principal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elegraf" panose="020B0604020202020204" charset="0"/>
                <a:cs typeface="Times New Roman" panose="02020603050405020304" pitchFamily="18" charset="0"/>
              </a:rPr>
              <a:t>The red dashed line (90% threshold) indicates the optimal number of components to retain.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elegraf" panose="020B0604020202020204" charset="0"/>
                <a:cs typeface="Times New Roman" panose="02020603050405020304" pitchFamily="18" charset="0"/>
              </a:rPr>
              <a:t>Most variance is captured by the first few components, with diminishing gains from additional ones.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24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6BE35-D9E3-C6CC-69C6-86CA8498C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number of components&#10;&#10;AI-generated content may be incorrect.">
            <a:extLst>
              <a:ext uri="{FF2B5EF4-FFF2-40B4-BE49-F238E27FC236}">
                <a16:creationId xmlns:a16="http://schemas.microsoft.com/office/drawing/2014/main" id="{9EBB56D2-D0BC-5275-73D0-70CF0EE20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943100"/>
            <a:ext cx="7991314" cy="6804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2153753"/>
            <a:ext cx="9372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elegraf" panose="020B0604020202020204" charset="0"/>
                <a:cs typeface="Times New Roman" panose="02020603050405020304" pitchFamily="18" charset="0"/>
              </a:rPr>
              <a:t>The 6th component contributes the highest variance, while later components add minimal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latin typeface="Telegraf" panose="020B060402020202020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elegraf" panose="020B0604020202020204" charset="0"/>
                <a:cs typeface="Times New Roman" panose="02020603050405020304" pitchFamily="18" charset="0"/>
              </a:rPr>
              <a:t>Suggests that around 6 components are sufficient for effective dimensionality reduction.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A2D1-0ACC-729E-1AA2-902A3374E625}"/>
              </a:ext>
            </a:extLst>
          </p:cNvPr>
          <p:cNvSpPr txBox="1"/>
          <p:nvPr/>
        </p:nvSpPr>
        <p:spPr>
          <a:xfrm>
            <a:off x="762000" y="383740"/>
            <a:ext cx="14423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en-US" sz="48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Increase After </a:t>
            </a:r>
            <a:r>
              <a:rPr lang="en-US" sz="48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48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Components :</a:t>
            </a:r>
          </a:p>
          <a:p>
            <a:endParaRPr lang="en-CA" sz="4800" dirty="0">
              <a:latin typeface="Cheddar" panose="020B060402020202020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7C565-4C77-5DBE-EF85-C1175625B9C1}"/>
              </a:ext>
            </a:extLst>
          </p:cNvPr>
          <p:cNvSpPr txBox="1"/>
          <p:nvPr/>
        </p:nvSpPr>
        <p:spPr>
          <a:xfrm>
            <a:off x="9525000" y="8747498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elegraf" panose="020B0604020202020204" charset="0"/>
                <a:cs typeface="Times New Roman" panose="02020603050405020304" pitchFamily="18" charset="0"/>
              </a:rPr>
              <a:t>Displays the additional variance contributed by each new component after the 6th.</a:t>
            </a:r>
          </a:p>
        </p:txBody>
      </p:sp>
    </p:spTree>
    <p:extLst>
      <p:ext uri="{BB962C8B-B14F-4D97-AF65-F5344CB8AC3E}">
        <p14:creationId xmlns:p14="http://schemas.microsoft.com/office/powerpoint/2010/main" val="1144372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CE50D-104D-7E61-21D9-0048CD914BF8}"/>
              </a:ext>
            </a:extLst>
          </p:cNvPr>
          <p:cNvSpPr txBox="1"/>
          <p:nvPr/>
        </p:nvSpPr>
        <p:spPr>
          <a:xfrm>
            <a:off x="241300" y="8240949"/>
            <a:ext cx="14312900" cy="1618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b="1" cap="all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Top 6 Features After Backward Elimination: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b="1" cap="all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['view', 'grade', 'sqft_above', 'sqft_basement', 'yr_built', '</a:t>
            </a:r>
            <a:r>
              <a:rPr lang="en-US" sz="3200" b="1" cap="all" dirty="0" err="1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lat</a:t>
            </a:r>
            <a:r>
              <a:rPr lang="en-US" sz="3200" b="1" cap="all" dirty="0"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A6E73-0B88-FEAF-7AC2-52CB2BA96A10}"/>
              </a:ext>
            </a:extLst>
          </p:cNvPr>
          <p:cNvSpPr txBox="1"/>
          <p:nvPr/>
        </p:nvSpPr>
        <p:spPr>
          <a:xfrm>
            <a:off x="270797" y="904117"/>
            <a:ext cx="730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IN" sz="2400" b="1" dirty="0">
              <a:latin typeface="Telegraf Bold" panose="020B060402020202020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3200" b="1" dirty="0">
                <a:latin typeface="Telegraf Bol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BACKWARD ELIMINATON :</a:t>
            </a:r>
          </a:p>
          <a:p>
            <a:pPr>
              <a:spcAft>
                <a:spcPts val="600"/>
              </a:spcAft>
            </a:pPr>
            <a:endParaRPr lang="en-IN" sz="2400" dirty="0">
              <a:latin typeface="Telegraf 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0808-4B48-6B6A-0B77-70F3C90BC65F}"/>
              </a:ext>
            </a:extLst>
          </p:cNvPr>
          <p:cNvSpPr txBox="1"/>
          <p:nvPr/>
        </p:nvSpPr>
        <p:spPr>
          <a:xfrm>
            <a:off x="2196066" y="356919"/>
            <a:ext cx="10872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8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ImplementIng</a:t>
            </a:r>
            <a:r>
              <a:rPr lang="en-IN" sz="48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8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PartIal</a:t>
            </a:r>
            <a:r>
              <a:rPr lang="en-IN" sz="48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search </a:t>
            </a:r>
            <a:r>
              <a:rPr lang="en-IN" sz="48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IN" sz="48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528F13-34AE-6D7B-B24A-21EFCBB09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2046051"/>
            <a:ext cx="10117394" cy="57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 Bold" panose="020B0604020202020204" charset="0"/>
                <a:cs typeface="Times New Roman" panose="02020603050405020304" pitchFamily="18" charset="0"/>
              </a:rPr>
              <a:t>Fit the Model: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Train a regression model (e.g., Ordinary Least Squares) using all independent variables.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 Bold" panose="020B0604020202020204" charset="0"/>
                <a:cs typeface="Times New Roman" panose="02020603050405020304" pitchFamily="18" charset="0"/>
              </a:rPr>
              <a:t>Compute P-values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: Assess each feature's statistical significance (p-values).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 Bold" panose="020B0604020202020204" charset="0"/>
                <a:cs typeface="Times New Roman" panose="02020603050405020304" pitchFamily="18" charset="0"/>
              </a:rPr>
              <a:t>Feature Elimination: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Remove the feature with the highest p-value (above the significance level).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 Bold" panose="020B0604020202020204" charset="0"/>
                <a:cs typeface="Times New Roman" panose="02020603050405020304" pitchFamily="18" charset="0"/>
              </a:rPr>
              <a:t>Iterate &amp; Select Features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: Repeat the process until all remaining features have p-values below the significance level ensuring the final set includes the most significant predictors. </a:t>
            </a:r>
          </a:p>
        </p:txBody>
      </p:sp>
      <p:grpSp>
        <p:nvGrpSpPr>
          <p:cNvPr id="6" name="Graphic 5" descr="Illustrator outline">
            <a:extLst>
              <a:ext uri="{FF2B5EF4-FFF2-40B4-BE49-F238E27FC236}">
                <a16:creationId xmlns:a16="http://schemas.microsoft.com/office/drawing/2014/main" id="{F331D51E-FF05-A55C-BA2A-DDD85593F794}"/>
              </a:ext>
            </a:extLst>
          </p:cNvPr>
          <p:cNvGrpSpPr/>
          <p:nvPr/>
        </p:nvGrpSpPr>
        <p:grpSpPr>
          <a:xfrm>
            <a:off x="11506200" y="2046051"/>
            <a:ext cx="4102100" cy="4419600"/>
            <a:chOff x="9735666" y="1269799"/>
            <a:chExt cx="2349500" cy="1997633"/>
          </a:xfrm>
          <a:solidFill>
            <a:srgbClr val="000000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718A51-5D71-E792-DA94-7BF0ADBA0A6E}"/>
                </a:ext>
              </a:extLst>
            </p:cNvPr>
            <p:cNvSpPr/>
            <p:nvPr/>
          </p:nvSpPr>
          <p:spPr>
            <a:xfrm>
              <a:off x="10293672" y="1593413"/>
              <a:ext cx="1319567" cy="998537"/>
            </a:xfrm>
            <a:custGeom>
              <a:avLst/>
              <a:gdLst>
                <a:gd name="connsiteX0" fmla="*/ 161704 w 1319567"/>
                <a:gd name="connsiteY0" fmla="*/ 220471 h 998537"/>
                <a:gd name="connsiteX1" fmla="*/ 220442 w 1319567"/>
                <a:gd name="connsiteY1" fmla="*/ 220471 h 998537"/>
                <a:gd name="connsiteX2" fmla="*/ 220442 w 1319567"/>
                <a:gd name="connsiteY2" fmla="*/ 169311 h 998537"/>
                <a:gd name="connsiteX3" fmla="*/ 624262 w 1319567"/>
                <a:gd name="connsiteY3" fmla="*/ 778066 h 998537"/>
                <a:gd name="connsiteX4" fmla="*/ 543498 w 1319567"/>
                <a:gd name="connsiteY4" fmla="*/ 778066 h 998537"/>
                <a:gd name="connsiteX5" fmla="*/ 543498 w 1319567"/>
                <a:gd name="connsiteY5" fmla="*/ 998538 h 998537"/>
                <a:gd name="connsiteX6" fmla="*/ 763969 w 1319567"/>
                <a:gd name="connsiteY6" fmla="*/ 998538 h 998537"/>
                <a:gd name="connsiteX7" fmla="*/ 763969 w 1319567"/>
                <a:gd name="connsiteY7" fmla="*/ 778066 h 998537"/>
                <a:gd name="connsiteX8" fmla="*/ 683323 w 1319567"/>
                <a:gd name="connsiteY8" fmla="*/ 778066 h 998537"/>
                <a:gd name="connsiteX9" fmla="*/ 362704 w 1319567"/>
                <a:gd name="connsiteY9" fmla="*/ 161939 h 998537"/>
                <a:gd name="connsiteX10" fmla="*/ 362704 w 1319567"/>
                <a:gd name="connsiteY10" fmla="*/ 161411 h 998537"/>
                <a:gd name="connsiteX11" fmla="*/ 838478 w 1319567"/>
                <a:gd name="connsiteY11" fmla="*/ 248871 h 998537"/>
                <a:gd name="connsiteX12" fmla="*/ 925292 w 1319567"/>
                <a:gd name="connsiteY12" fmla="*/ 323056 h 998537"/>
                <a:gd name="connsiteX13" fmla="*/ 927142 w 1319567"/>
                <a:gd name="connsiteY13" fmla="*/ 322880 h 998537"/>
                <a:gd name="connsiteX14" fmla="*/ 925292 w 1319567"/>
                <a:gd name="connsiteY14" fmla="*/ 719534 h 998537"/>
                <a:gd name="connsiteX15" fmla="*/ 935277 w 1319567"/>
                <a:gd name="connsiteY15" fmla="*/ 733367 h 998537"/>
                <a:gd name="connsiteX16" fmla="*/ 940006 w 1319567"/>
                <a:gd name="connsiteY16" fmla="*/ 734131 h 998537"/>
                <a:gd name="connsiteX17" fmla="*/ 951753 w 1319567"/>
                <a:gd name="connsiteY17" fmla="*/ 728463 h 998537"/>
                <a:gd name="connsiteX18" fmla="*/ 1087172 w 1319567"/>
                <a:gd name="connsiteY18" fmla="*/ 558359 h 998537"/>
                <a:gd name="connsiteX19" fmla="*/ 1304883 w 1319567"/>
                <a:gd name="connsiteY19" fmla="*/ 554218 h 998537"/>
                <a:gd name="connsiteX20" fmla="*/ 1319567 w 1319567"/>
                <a:gd name="connsiteY20" fmla="*/ 539533 h 998537"/>
                <a:gd name="connsiteX21" fmla="*/ 1313694 w 1319567"/>
                <a:gd name="connsiteY21" fmla="*/ 527786 h 998537"/>
                <a:gd name="connsiteX22" fmla="*/ 995747 w 1319567"/>
                <a:gd name="connsiteY22" fmla="*/ 287373 h 998537"/>
                <a:gd name="connsiteX23" fmla="*/ 1010667 w 1319567"/>
                <a:gd name="connsiteY23" fmla="*/ 212923 h 998537"/>
                <a:gd name="connsiteX24" fmla="*/ 903785 w 1319567"/>
                <a:gd name="connsiteY24" fmla="*/ 149610 h 998537"/>
                <a:gd name="connsiteX25" fmla="*/ 849315 w 1319567"/>
                <a:gd name="connsiteY25" fmla="*/ 191102 h 998537"/>
                <a:gd name="connsiteX26" fmla="*/ 220442 w 1319567"/>
                <a:gd name="connsiteY26" fmla="*/ 75536 h 998537"/>
                <a:gd name="connsiteX27" fmla="*/ 220442 w 1319567"/>
                <a:gd name="connsiteY27" fmla="*/ 0 h 998537"/>
                <a:gd name="connsiteX28" fmla="*/ 0 w 1319567"/>
                <a:gd name="connsiteY28" fmla="*/ 0 h 998537"/>
                <a:gd name="connsiteX29" fmla="*/ 0 w 1319567"/>
                <a:gd name="connsiteY29" fmla="*/ 220471 h 998537"/>
                <a:gd name="connsiteX30" fmla="*/ 161704 w 1319567"/>
                <a:gd name="connsiteY30" fmla="*/ 220471 h 998537"/>
                <a:gd name="connsiteX31" fmla="*/ 705232 w 1319567"/>
                <a:gd name="connsiteY31" fmla="*/ 939800 h 998537"/>
                <a:gd name="connsiteX32" fmla="*/ 602236 w 1319567"/>
                <a:gd name="connsiteY32" fmla="*/ 939800 h 998537"/>
                <a:gd name="connsiteX33" fmla="*/ 602236 w 1319567"/>
                <a:gd name="connsiteY33" fmla="*/ 836804 h 998537"/>
                <a:gd name="connsiteX34" fmla="*/ 705232 w 1319567"/>
                <a:gd name="connsiteY34" fmla="*/ 836804 h 998537"/>
                <a:gd name="connsiteX35" fmla="*/ 1085910 w 1319567"/>
                <a:gd name="connsiteY35" fmla="*/ 499709 h 998537"/>
                <a:gd name="connsiteX36" fmla="*/ 1058274 w 1319567"/>
                <a:gd name="connsiteY36" fmla="*/ 500238 h 998537"/>
                <a:gd name="connsiteX37" fmla="*/ 1041064 w 1319567"/>
                <a:gd name="connsiteY37" fmla="*/ 521853 h 998537"/>
                <a:gd name="connsiteX38" fmla="*/ 985263 w 1319567"/>
                <a:gd name="connsiteY38" fmla="*/ 592074 h 998537"/>
                <a:gd name="connsiteX39" fmla="*/ 984734 w 1319567"/>
                <a:gd name="connsiteY39" fmla="*/ 591898 h 998537"/>
                <a:gd name="connsiteX40" fmla="*/ 985821 w 1319567"/>
                <a:gd name="connsiteY40" fmla="*/ 354011 h 998537"/>
                <a:gd name="connsiteX41" fmla="*/ 986320 w 1319567"/>
                <a:gd name="connsiteY41" fmla="*/ 353776 h 998537"/>
                <a:gd name="connsiteX42" fmla="*/ 1176101 w 1319567"/>
                <a:gd name="connsiteY42" fmla="*/ 497419 h 998537"/>
                <a:gd name="connsiteX43" fmla="*/ 1175925 w 1319567"/>
                <a:gd name="connsiteY43" fmla="*/ 497947 h 998537"/>
                <a:gd name="connsiteX44" fmla="*/ 58738 w 1319567"/>
                <a:gd name="connsiteY44" fmla="*/ 58738 h 998537"/>
                <a:gd name="connsiteX45" fmla="*/ 161704 w 1319567"/>
                <a:gd name="connsiteY45" fmla="*/ 58738 h 998537"/>
                <a:gd name="connsiteX46" fmla="*/ 161704 w 1319567"/>
                <a:gd name="connsiteY46" fmla="*/ 161734 h 998537"/>
                <a:gd name="connsiteX47" fmla="*/ 58738 w 1319567"/>
                <a:gd name="connsiteY47" fmla="*/ 161734 h 99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19567" h="998537">
                  <a:moveTo>
                    <a:pt x="161704" y="220471"/>
                  </a:moveTo>
                  <a:lnTo>
                    <a:pt x="220442" y="220471"/>
                  </a:lnTo>
                  <a:lnTo>
                    <a:pt x="220442" y="169311"/>
                  </a:lnTo>
                  <a:cubicBezTo>
                    <a:pt x="501824" y="252601"/>
                    <a:pt x="634541" y="452984"/>
                    <a:pt x="624262" y="778066"/>
                  </a:cubicBezTo>
                  <a:lnTo>
                    <a:pt x="543498" y="778066"/>
                  </a:lnTo>
                  <a:lnTo>
                    <a:pt x="543498" y="998538"/>
                  </a:lnTo>
                  <a:lnTo>
                    <a:pt x="763969" y="998538"/>
                  </a:lnTo>
                  <a:lnTo>
                    <a:pt x="763969" y="778066"/>
                  </a:lnTo>
                  <a:lnTo>
                    <a:pt x="683323" y="778066"/>
                  </a:lnTo>
                  <a:cubicBezTo>
                    <a:pt x="691987" y="478887"/>
                    <a:pt x="584468" y="272630"/>
                    <a:pt x="362704" y="161939"/>
                  </a:cubicBezTo>
                  <a:cubicBezTo>
                    <a:pt x="361764" y="161469"/>
                    <a:pt x="361823" y="161234"/>
                    <a:pt x="362704" y="161411"/>
                  </a:cubicBezTo>
                  <a:lnTo>
                    <a:pt x="838478" y="248871"/>
                  </a:lnTo>
                  <a:cubicBezTo>
                    <a:pt x="845239" y="291582"/>
                    <a:pt x="882049" y="323039"/>
                    <a:pt x="925292" y="323056"/>
                  </a:cubicBezTo>
                  <a:cubicBezTo>
                    <a:pt x="925938" y="323056"/>
                    <a:pt x="926525" y="322880"/>
                    <a:pt x="927142" y="322880"/>
                  </a:cubicBezTo>
                  <a:lnTo>
                    <a:pt x="925292" y="719534"/>
                  </a:lnTo>
                  <a:cubicBezTo>
                    <a:pt x="925327" y="725805"/>
                    <a:pt x="929336" y="731361"/>
                    <a:pt x="935277" y="733367"/>
                  </a:cubicBezTo>
                  <a:cubicBezTo>
                    <a:pt x="936804" y="733866"/>
                    <a:pt x="938399" y="734125"/>
                    <a:pt x="940006" y="734131"/>
                  </a:cubicBezTo>
                  <a:cubicBezTo>
                    <a:pt x="944593" y="734181"/>
                    <a:pt x="948937" y="732084"/>
                    <a:pt x="951753" y="728463"/>
                  </a:cubicBezTo>
                  <a:lnTo>
                    <a:pt x="1087172" y="558359"/>
                  </a:lnTo>
                  <a:lnTo>
                    <a:pt x="1304883" y="554218"/>
                  </a:lnTo>
                  <a:cubicBezTo>
                    <a:pt x="1312992" y="554218"/>
                    <a:pt x="1319567" y="547642"/>
                    <a:pt x="1319567" y="539533"/>
                  </a:cubicBezTo>
                  <a:cubicBezTo>
                    <a:pt x="1319567" y="534911"/>
                    <a:pt x="1317391" y="530558"/>
                    <a:pt x="1313694" y="527786"/>
                  </a:cubicBezTo>
                  <a:lnTo>
                    <a:pt x="995747" y="287373"/>
                  </a:lnTo>
                  <a:cubicBezTo>
                    <a:pt x="1011827" y="266137"/>
                    <a:pt x="1017322" y="238715"/>
                    <a:pt x="1010667" y="212923"/>
                  </a:cubicBezTo>
                  <a:cubicBezTo>
                    <a:pt x="998634" y="165925"/>
                    <a:pt x="950781" y="137578"/>
                    <a:pt x="903785" y="149610"/>
                  </a:cubicBezTo>
                  <a:cubicBezTo>
                    <a:pt x="880763" y="155505"/>
                    <a:pt x="861112" y="170474"/>
                    <a:pt x="849315" y="191102"/>
                  </a:cubicBezTo>
                  <a:lnTo>
                    <a:pt x="220442" y="75536"/>
                  </a:lnTo>
                  <a:lnTo>
                    <a:pt x="220442" y="0"/>
                  </a:lnTo>
                  <a:lnTo>
                    <a:pt x="0" y="0"/>
                  </a:lnTo>
                  <a:lnTo>
                    <a:pt x="0" y="220471"/>
                  </a:lnTo>
                  <a:lnTo>
                    <a:pt x="161704" y="220471"/>
                  </a:lnTo>
                  <a:close/>
                  <a:moveTo>
                    <a:pt x="705232" y="939800"/>
                  </a:moveTo>
                  <a:lnTo>
                    <a:pt x="602236" y="939800"/>
                  </a:lnTo>
                  <a:lnTo>
                    <a:pt x="602236" y="836804"/>
                  </a:lnTo>
                  <a:lnTo>
                    <a:pt x="705232" y="836804"/>
                  </a:lnTo>
                  <a:close/>
                  <a:moveTo>
                    <a:pt x="1085910" y="499709"/>
                  </a:moveTo>
                  <a:lnTo>
                    <a:pt x="1058274" y="500238"/>
                  </a:lnTo>
                  <a:lnTo>
                    <a:pt x="1041064" y="521853"/>
                  </a:lnTo>
                  <a:lnTo>
                    <a:pt x="985263" y="592074"/>
                  </a:lnTo>
                  <a:cubicBezTo>
                    <a:pt x="984969" y="592456"/>
                    <a:pt x="984734" y="592368"/>
                    <a:pt x="984734" y="591898"/>
                  </a:cubicBezTo>
                  <a:lnTo>
                    <a:pt x="985821" y="354011"/>
                  </a:lnTo>
                  <a:cubicBezTo>
                    <a:pt x="985821" y="353688"/>
                    <a:pt x="986056" y="353570"/>
                    <a:pt x="986320" y="353776"/>
                  </a:cubicBezTo>
                  <a:lnTo>
                    <a:pt x="1176101" y="497419"/>
                  </a:lnTo>
                  <a:cubicBezTo>
                    <a:pt x="1176453" y="497712"/>
                    <a:pt x="1176395" y="497947"/>
                    <a:pt x="1175925" y="497947"/>
                  </a:cubicBezTo>
                  <a:close/>
                  <a:moveTo>
                    <a:pt x="58738" y="58738"/>
                  </a:moveTo>
                  <a:lnTo>
                    <a:pt x="161704" y="58738"/>
                  </a:lnTo>
                  <a:lnTo>
                    <a:pt x="161704" y="161734"/>
                  </a:lnTo>
                  <a:lnTo>
                    <a:pt x="58738" y="161734"/>
                  </a:lnTo>
                  <a:close/>
                </a:path>
              </a:pathLst>
            </a:custGeom>
            <a:solidFill>
              <a:srgbClr val="000000"/>
            </a:solidFill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56D073-8766-A354-8D60-F12AF0010715}"/>
                </a:ext>
              </a:extLst>
            </p:cNvPr>
            <p:cNvSpPr/>
            <p:nvPr/>
          </p:nvSpPr>
          <p:spPr>
            <a:xfrm>
              <a:off x="9735666" y="1269799"/>
              <a:ext cx="2349500" cy="1997633"/>
            </a:xfrm>
            <a:custGeom>
              <a:avLst/>
              <a:gdLst>
                <a:gd name="connsiteX0" fmla="*/ 2232025 w 2349500"/>
                <a:gd name="connsiteY0" fmla="*/ 0 h 1997633"/>
                <a:gd name="connsiteX1" fmla="*/ 117475 w 2349500"/>
                <a:gd name="connsiteY1" fmla="*/ 0 h 1997633"/>
                <a:gd name="connsiteX2" fmla="*/ 0 w 2349500"/>
                <a:gd name="connsiteY2" fmla="*/ 117475 h 1997633"/>
                <a:gd name="connsiteX3" fmla="*/ 0 w 2349500"/>
                <a:gd name="connsiteY3" fmla="*/ 1527733 h 1997633"/>
                <a:gd name="connsiteX4" fmla="*/ 117475 w 2349500"/>
                <a:gd name="connsiteY4" fmla="*/ 1645208 h 1997633"/>
                <a:gd name="connsiteX5" fmla="*/ 969169 w 2349500"/>
                <a:gd name="connsiteY5" fmla="*/ 1645208 h 1997633"/>
                <a:gd name="connsiteX6" fmla="*/ 969169 w 2349500"/>
                <a:gd name="connsiteY6" fmla="*/ 1938896 h 1997633"/>
                <a:gd name="connsiteX7" fmla="*/ 646113 w 2349500"/>
                <a:gd name="connsiteY7" fmla="*/ 1938896 h 1997633"/>
                <a:gd name="connsiteX8" fmla="*/ 646113 w 2349500"/>
                <a:gd name="connsiteY8" fmla="*/ 1997633 h 1997633"/>
                <a:gd name="connsiteX9" fmla="*/ 1703388 w 2349500"/>
                <a:gd name="connsiteY9" fmla="*/ 1997633 h 1997633"/>
                <a:gd name="connsiteX10" fmla="*/ 1703388 w 2349500"/>
                <a:gd name="connsiteY10" fmla="*/ 1938896 h 1997633"/>
                <a:gd name="connsiteX11" fmla="*/ 1380331 w 2349500"/>
                <a:gd name="connsiteY11" fmla="*/ 1938896 h 1997633"/>
                <a:gd name="connsiteX12" fmla="*/ 1380331 w 2349500"/>
                <a:gd name="connsiteY12" fmla="*/ 1645208 h 1997633"/>
                <a:gd name="connsiteX13" fmla="*/ 2232025 w 2349500"/>
                <a:gd name="connsiteY13" fmla="*/ 1645208 h 1997633"/>
                <a:gd name="connsiteX14" fmla="*/ 2349500 w 2349500"/>
                <a:gd name="connsiteY14" fmla="*/ 1527733 h 1997633"/>
                <a:gd name="connsiteX15" fmla="*/ 2349500 w 2349500"/>
                <a:gd name="connsiteY15" fmla="*/ 117504 h 1997633"/>
                <a:gd name="connsiteX16" fmla="*/ 2232025 w 2349500"/>
                <a:gd name="connsiteY16" fmla="*/ 0 h 1997633"/>
                <a:gd name="connsiteX17" fmla="*/ 1321594 w 2349500"/>
                <a:gd name="connsiteY17" fmla="*/ 1938896 h 1997633"/>
                <a:gd name="connsiteX18" fmla="*/ 1027906 w 2349500"/>
                <a:gd name="connsiteY18" fmla="*/ 1938896 h 1997633"/>
                <a:gd name="connsiteX19" fmla="*/ 1027906 w 2349500"/>
                <a:gd name="connsiteY19" fmla="*/ 1645208 h 1997633"/>
                <a:gd name="connsiteX20" fmla="*/ 1321594 w 2349500"/>
                <a:gd name="connsiteY20" fmla="*/ 1645208 h 1997633"/>
                <a:gd name="connsiteX21" fmla="*/ 2290763 w 2349500"/>
                <a:gd name="connsiteY21" fmla="*/ 1527733 h 1997633"/>
                <a:gd name="connsiteX22" fmla="*/ 2232025 w 2349500"/>
                <a:gd name="connsiteY22" fmla="*/ 1586471 h 1997633"/>
                <a:gd name="connsiteX23" fmla="*/ 117475 w 2349500"/>
                <a:gd name="connsiteY23" fmla="*/ 1586471 h 1997633"/>
                <a:gd name="connsiteX24" fmla="*/ 58738 w 2349500"/>
                <a:gd name="connsiteY24" fmla="*/ 1527733 h 1997633"/>
                <a:gd name="connsiteX25" fmla="*/ 58738 w 2349500"/>
                <a:gd name="connsiteY25" fmla="*/ 117504 h 1997633"/>
                <a:gd name="connsiteX26" fmla="*/ 117475 w 2349500"/>
                <a:gd name="connsiteY26" fmla="*/ 58767 h 1997633"/>
                <a:gd name="connsiteX27" fmla="*/ 2232025 w 2349500"/>
                <a:gd name="connsiteY27" fmla="*/ 58767 h 1997633"/>
                <a:gd name="connsiteX28" fmla="*/ 2290763 w 2349500"/>
                <a:gd name="connsiteY28" fmla="*/ 117504 h 199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49500" h="1997633">
                  <a:moveTo>
                    <a:pt x="2232025" y="0"/>
                  </a:moveTo>
                  <a:lnTo>
                    <a:pt x="117475" y="0"/>
                  </a:lnTo>
                  <a:cubicBezTo>
                    <a:pt x="52676" y="194"/>
                    <a:pt x="194" y="52676"/>
                    <a:pt x="0" y="117475"/>
                  </a:cubicBezTo>
                  <a:lnTo>
                    <a:pt x="0" y="1527733"/>
                  </a:lnTo>
                  <a:cubicBezTo>
                    <a:pt x="210" y="1592526"/>
                    <a:pt x="52682" y="1644999"/>
                    <a:pt x="117475" y="1645208"/>
                  </a:cubicBezTo>
                  <a:lnTo>
                    <a:pt x="969169" y="1645208"/>
                  </a:lnTo>
                  <a:lnTo>
                    <a:pt x="969169" y="1938896"/>
                  </a:lnTo>
                  <a:lnTo>
                    <a:pt x="646113" y="1938896"/>
                  </a:lnTo>
                  <a:lnTo>
                    <a:pt x="646113" y="1997633"/>
                  </a:lnTo>
                  <a:lnTo>
                    <a:pt x="1703388" y="1997633"/>
                  </a:lnTo>
                  <a:lnTo>
                    <a:pt x="1703388" y="1938896"/>
                  </a:lnTo>
                  <a:lnTo>
                    <a:pt x="1380331" y="1938896"/>
                  </a:lnTo>
                  <a:lnTo>
                    <a:pt x="1380331" y="1645208"/>
                  </a:lnTo>
                  <a:lnTo>
                    <a:pt x="2232025" y="1645208"/>
                  </a:lnTo>
                  <a:cubicBezTo>
                    <a:pt x="2296818" y="1644999"/>
                    <a:pt x="2349292" y="1592526"/>
                    <a:pt x="2349500" y="1527733"/>
                  </a:cubicBezTo>
                  <a:lnTo>
                    <a:pt x="2349500" y="117504"/>
                  </a:lnTo>
                  <a:cubicBezTo>
                    <a:pt x="2349324" y="52693"/>
                    <a:pt x="2296836" y="194"/>
                    <a:pt x="2232025" y="0"/>
                  </a:cubicBezTo>
                  <a:close/>
                  <a:moveTo>
                    <a:pt x="1321594" y="1938896"/>
                  </a:moveTo>
                  <a:lnTo>
                    <a:pt x="1027906" y="1938896"/>
                  </a:lnTo>
                  <a:lnTo>
                    <a:pt x="1027906" y="1645208"/>
                  </a:lnTo>
                  <a:lnTo>
                    <a:pt x="1321594" y="1645208"/>
                  </a:lnTo>
                  <a:close/>
                  <a:moveTo>
                    <a:pt x="2290763" y="1527733"/>
                  </a:moveTo>
                  <a:cubicBezTo>
                    <a:pt x="2290763" y="1560174"/>
                    <a:pt x="2264466" y="1586471"/>
                    <a:pt x="2232025" y="1586471"/>
                  </a:cubicBezTo>
                  <a:lnTo>
                    <a:pt x="117475" y="1586471"/>
                  </a:lnTo>
                  <a:cubicBezTo>
                    <a:pt x="85034" y="1586471"/>
                    <a:pt x="58738" y="1560174"/>
                    <a:pt x="58738" y="1527733"/>
                  </a:cubicBezTo>
                  <a:lnTo>
                    <a:pt x="58738" y="117504"/>
                  </a:lnTo>
                  <a:cubicBezTo>
                    <a:pt x="58738" y="85064"/>
                    <a:pt x="85034" y="58767"/>
                    <a:pt x="117475" y="58767"/>
                  </a:cubicBezTo>
                  <a:lnTo>
                    <a:pt x="2232025" y="58767"/>
                  </a:lnTo>
                  <a:cubicBezTo>
                    <a:pt x="2264466" y="58767"/>
                    <a:pt x="2290763" y="85064"/>
                    <a:pt x="2290763" y="117504"/>
                  </a:cubicBezTo>
                  <a:close/>
                </a:path>
              </a:pathLst>
            </a:custGeom>
            <a:solidFill>
              <a:srgbClr val="000000"/>
            </a:solidFill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5852EDF-97EB-43CC-E758-4AD2380DC5CA}"/>
                </a:ext>
              </a:extLst>
            </p:cNvPr>
            <p:cNvSpPr/>
            <p:nvPr/>
          </p:nvSpPr>
          <p:spPr>
            <a:xfrm>
              <a:off x="9882509" y="1416701"/>
              <a:ext cx="2055812" cy="1351461"/>
            </a:xfrm>
            <a:custGeom>
              <a:avLst/>
              <a:gdLst>
                <a:gd name="connsiteX0" fmla="*/ 58738 w 2055812"/>
                <a:gd name="connsiteY0" fmla="*/ 0 h 1351461"/>
                <a:gd name="connsiteX1" fmla="*/ 0 w 2055812"/>
                <a:gd name="connsiteY1" fmla="*/ 0 h 1351461"/>
                <a:gd name="connsiteX2" fmla="*/ 0 w 2055812"/>
                <a:gd name="connsiteY2" fmla="*/ 1351462 h 1351461"/>
                <a:gd name="connsiteX3" fmla="*/ 2055813 w 2055812"/>
                <a:gd name="connsiteY3" fmla="*/ 1351462 h 1351461"/>
                <a:gd name="connsiteX4" fmla="*/ 2055813 w 2055812"/>
                <a:gd name="connsiteY4" fmla="*/ 0 h 1351461"/>
                <a:gd name="connsiteX5" fmla="*/ 58738 w 2055812"/>
                <a:gd name="connsiteY5" fmla="*/ 0 h 1351461"/>
                <a:gd name="connsiteX6" fmla="*/ 1997075 w 2055812"/>
                <a:gd name="connsiteY6" fmla="*/ 1292724 h 1351461"/>
                <a:gd name="connsiteX7" fmla="*/ 58738 w 2055812"/>
                <a:gd name="connsiteY7" fmla="*/ 1292724 h 1351461"/>
                <a:gd name="connsiteX8" fmla="*/ 58738 w 2055812"/>
                <a:gd name="connsiteY8" fmla="*/ 58738 h 1351461"/>
                <a:gd name="connsiteX9" fmla="*/ 1997075 w 2055812"/>
                <a:gd name="connsiteY9" fmla="*/ 58738 h 135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5812" h="1351461">
                  <a:moveTo>
                    <a:pt x="58738" y="0"/>
                  </a:moveTo>
                  <a:lnTo>
                    <a:pt x="0" y="0"/>
                  </a:lnTo>
                  <a:lnTo>
                    <a:pt x="0" y="1351462"/>
                  </a:lnTo>
                  <a:lnTo>
                    <a:pt x="2055813" y="1351462"/>
                  </a:lnTo>
                  <a:lnTo>
                    <a:pt x="2055813" y="0"/>
                  </a:lnTo>
                  <a:lnTo>
                    <a:pt x="58738" y="0"/>
                  </a:lnTo>
                  <a:close/>
                  <a:moveTo>
                    <a:pt x="1997075" y="1292724"/>
                  </a:moveTo>
                  <a:lnTo>
                    <a:pt x="58738" y="1292724"/>
                  </a:lnTo>
                  <a:lnTo>
                    <a:pt x="58738" y="58738"/>
                  </a:lnTo>
                  <a:lnTo>
                    <a:pt x="1997075" y="58738"/>
                  </a:lnTo>
                  <a:close/>
                </a:path>
              </a:pathLst>
            </a:custGeom>
            <a:solidFill>
              <a:srgbClr val="000000"/>
            </a:solidFill>
            <a:ln w="29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4942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9701" y="498009"/>
            <a:ext cx="4214572" cy="3621897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KNN REGRESSION(K=5 ,K=10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29701" y="4312116"/>
            <a:ext cx="4214572" cy="3621897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KNN - CLASSIFICATION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34278" y="2457450"/>
            <a:ext cx="4214572" cy="3621897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LINEAR REGRESSION WITH TOP 6 FEATURES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515600" y="2400300"/>
            <a:ext cx="4214572" cy="3621897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RANDOM FOREST REGRESSION USING ALL FEATURES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525125" y="6189740"/>
            <a:ext cx="4214572" cy="3621897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RANDOM FOREST USING</a:t>
              </a:r>
            </a:p>
            <a:p>
              <a:pPr algn="ctr">
                <a:lnSpc>
                  <a:spcPts val="3200"/>
                </a:lnSpc>
              </a:pPr>
              <a:r>
                <a:rPr lang="en-US" sz="32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PCA FEATURES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8198" y="4312116"/>
            <a:ext cx="4214572" cy="3621897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LINEAR REGRESSION WITH PCA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1019175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MODELS USED</a:t>
            </a:r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495EFB7B-F288-11CE-8377-761B9A4F845F}"/>
              </a:ext>
            </a:extLst>
          </p:cNvPr>
          <p:cNvGrpSpPr/>
          <p:nvPr/>
        </p:nvGrpSpPr>
        <p:grpSpPr>
          <a:xfrm>
            <a:off x="13857728" y="4295020"/>
            <a:ext cx="4214572" cy="3621897"/>
            <a:chOff x="0" y="0"/>
            <a:chExt cx="812800" cy="698500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A39BEA63-3E09-1BDD-0822-1D282A9BAE51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E95B8E32-80F9-C3AC-6BD2-4ABC228A0C68}"/>
                </a:ext>
              </a:extLst>
            </p:cNvPr>
            <p:cNvSpPr txBox="1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 b="1" dirty="0">
                  <a:latin typeface="Telegraf Bold"/>
                  <a:ea typeface="Telegraf Bold"/>
                  <a:cs typeface="Telegraf Bold"/>
                  <a:sym typeface="Telegraf Bold"/>
                </a:rPr>
                <a:t>RANDOM FOREST REGRESSION TOP 6 FEATURES</a:t>
              </a:r>
            </a:p>
            <a:p>
              <a:pPr algn="ctr">
                <a:lnSpc>
                  <a:spcPts val="3200"/>
                </a:lnSpc>
              </a:pPr>
              <a:endParaRPr lang="en-US" sz="3200" b="1" dirty="0"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F98AC01-0593-A0C2-602F-C3865853E339}"/>
              </a:ext>
            </a:extLst>
          </p:cNvPr>
          <p:cNvSpPr txBox="1"/>
          <p:nvPr/>
        </p:nvSpPr>
        <p:spPr>
          <a:xfrm>
            <a:off x="361597" y="5521881"/>
            <a:ext cx="96968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600" dirty="0">
              <a:latin typeface="Telegraf Bold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With PCA:</a:t>
            </a: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RMSE = $188,981.20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With Top Features:</a:t>
            </a: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RMSE = $193,070.49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Observations:</a:t>
            </a: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Moderate performance, affected by multicollinearity.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D6293A2-A9D9-1684-0558-78356D9C6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326607"/>
              </p:ext>
            </p:extLst>
          </p:nvPr>
        </p:nvGraphicFramePr>
        <p:xfrm>
          <a:off x="9753602" y="2105560"/>
          <a:ext cx="8024135" cy="600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CA2ABF7-A5BF-D3A4-F2F7-9F95FAB1091D}"/>
              </a:ext>
            </a:extLst>
          </p:cNvPr>
          <p:cNvSpPr txBox="1"/>
          <p:nvPr/>
        </p:nvSpPr>
        <p:spPr>
          <a:xfrm>
            <a:off x="334558" y="2105561"/>
            <a:ext cx="81998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Performance measures how accurately a linear model predicts outcomes, typically using error metrics like RMSE. Lower RMSE values indicate better prediction accuracy. </a:t>
            </a:r>
            <a:endParaRPr lang="en-IN" sz="3600" dirty="0">
              <a:latin typeface="Telegraf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F6908-E5A8-9205-A55C-63B150EA77CA}"/>
              </a:ext>
            </a:extLst>
          </p:cNvPr>
          <p:cNvSpPr txBox="1"/>
          <p:nvPr/>
        </p:nvSpPr>
        <p:spPr>
          <a:xfrm>
            <a:off x="1905000" y="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Performance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1EA36-A9F3-2EB4-B0F8-22B8471D8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C4DDA9-5A7A-7017-7E79-882F5266DA38}"/>
              </a:ext>
            </a:extLst>
          </p:cNvPr>
          <p:cNvSpPr txBox="1"/>
          <p:nvPr/>
        </p:nvSpPr>
        <p:spPr>
          <a:xfrm>
            <a:off x="209196" y="5600700"/>
            <a:ext cx="9696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KNN-5 (PCA): RMSE = $153,027.17, MAE = $91,540.66</a:t>
            </a:r>
          </a:p>
          <a:p>
            <a:pPr>
              <a:buNone/>
            </a:pP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KNN-10 (PCA): RMSE = $155,071.66, MAE = $91,515.45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898CB-4D4C-AD67-B8EB-952F927ACC61}"/>
              </a:ext>
            </a:extLst>
          </p:cNvPr>
          <p:cNvSpPr txBox="1"/>
          <p:nvPr/>
        </p:nvSpPr>
        <p:spPr>
          <a:xfrm>
            <a:off x="91078" y="905232"/>
            <a:ext cx="98149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3600" dirty="0">
              <a:latin typeface="Telegraf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K-Nearest Neighbors Regression predicts values by averaging the target values of the K most similar data points. It makes no assumptions about data relationships, instead relying on the principle that similar inputs should have similar outputs.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CA22C-B63F-289A-FB9A-204A02C05DF5}"/>
              </a:ext>
            </a:extLst>
          </p:cNvPr>
          <p:cNvSpPr txBox="1"/>
          <p:nvPr/>
        </p:nvSpPr>
        <p:spPr>
          <a:xfrm>
            <a:off x="1905000" y="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b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KNN </a:t>
            </a:r>
            <a:r>
              <a:rPr lang="en-US" sz="60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Performance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FAF8CD-7217-78EA-9A28-D663B3219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276343"/>
              </p:ext>
            </p:extLst>
          </p:nvPr>
        </p:nvGraphicFramePr>
        <p:xfrm>
          <a:off x="10325100" y="1562100"/>
          <a:ext cx="7543800" cy="6161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5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5438D-04D9-898F-0E10-6897891A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7B53CB-5AEB-C4DA-86DC-5F2EC26886F0}"/>
              </a:ext>
            </a:extLst>
          </p:cNvPr>
          <p:cNvSpPr txBox="1"/>
          <p:nvPr/>
        </p:nvSpPr>
        <p:spPr>
          <a:xfrm>
            <a:off x="209196" y="5600700"/>
            <a:ext cx="9696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price to 3 categories (Low, Medium, High).</a:t>
            </a:r>
          </a:p>
          <a:p>
            <a:pPr>
              <a:buNone/>
            </a:pP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KNN-5 Accuracy: 76.44%</a:t>
            </a:r>
          </a:p>
          <a:p>
            <a:pPr>
              <a:buNone/>
            </a:pP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KNN-10 Accuracy: 78.74%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65DB5-9661-D522-DBA7-04120801EC69}"/>
              </a:ext>
            </a:extLst>
          </p:cNvPr>
          <p:cNvSpPr txBox="1"/>
          <p:nvPr/>
        </p:nvSpPr>
        <p:spPr>
          <a:xfrm>
            <a:off x="91078" y="1648817"/>
            <a:ext cx="98149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KNN Classification assigns data points to categories based on the majority vote from their K closest neighbors in the feature space. It's a simple, non-parametric method that makes predictions based on proximity rather than creating an explicit model.</a:t>
            </a:r>
          </a:p>
          <a:p>
            <a:pPr algn="just"/>
            <a:endParaRPr lang="en-US" sz="3600" dirty="0">
              <a:latin typeface="Telegraf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043A5-E0BD-AD6F-97D4-E4448C9483BA}"/>
              </a:ext>
            </a:extLst>
          </p:cNvPr>
          <p:cNvSpPr txBox="1"/>
          <p:nvPr/>
        </p:nvSpPr>
        <p:spPr>
          <a:xfrm>
            <a:off x="1905000" y="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KNN </a:t>
            </a:r>
            <a:r>
              <a:rPr lang="en-US" sz="60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en-US" sz="6000" b="1" dirty="0">
              <a:latin typeface="Cheddar" panose="020B060402020202020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showing the number of knn classification accuracy comparison&#10;&#10;AI-generated content may be incorrect.">
            <a:extLst>
              <a:ext uri="{FF2B5EF4-FFF2-40B4-BE49-F238E27FC236}">
                <a16:creationId xmlns:a16="http://schemas.microsoft.com/office/drawing/2014/main" id="{C9A44EB6-61FE-17FF-D35D-DFF7F778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03" y="2171700"/>
            <a:ext cx="7800819" cy="66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0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9185D-B978-FF02-E829-2C7DF4D6C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EBC47F4-A246-7A8D-F307-AA44EF21FE8A}"/>
              </a:ext>
            </a:extLst>
          </p:cNvPr>
          <p:cNvSpPr txBox="1"/>
          <p:nvPr/>
        </p:nvSpPr>
        <p:spPr>
          <a:xfrm>
            <a:off x="28074" y="6499797"/>
            <a:ext cx="9696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All Features: RMSE = $117,528.94</a:t>
            </a:r>
          </a:p>
          <a:p>
            <a:pPr>
              <a:buNone/>
            </a:pP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Top Features: RMSE = $153,280.21</a:t>
            </a:r>
          </a:p>
          <a:p>
            <a:pPr>
              <a:buNone/>
            </a:pPr>
            <a:r>
              <a:rPr lang="en-US" sz="3600" dirty="0"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PCA Features: RMSE = $150,520.18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22E40-77DE-A9FC-50D4-657EE5FF4374}"/>
              </a:ext>
            </a:extLst>
          </p:cNvPr>
          <p:cNvSpPr txBox="1"/>
          <p:nvPr/>
        </p:nvSpPr>
        <p:spPr>
          <a:xfrm>
            <a:off x="91078" y="1648817"/>
            <a:ext cx="98149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Regression combines multiple decision trees, each trained on random data subsets, to predict numerical values. The final prediction is the average of all tree outputs, creating a powerful ensemble model that handles non-linear relationships well and is resistant to overfitting.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FAE9B-6824-9A6D-ACE8-DC6E5C337A3D}"/>
              </a:ext>
            </a:extLst>
          </p:cNvPr>
          <p:cNvSpPr txBox="1"/>
          <p:nvPr/>
        </p:nvSpPr>
        <p:spPr>
          <a:xfrm>
            <a:off x="1905000" y="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lang="en-US" sz="60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en-US" sz="6000" b="1" dirty="0">
              <a:latin typeface="Cheddar" panose="020B060402020202020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F87C89-3505-D1AF-0B87-AF3E8D959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918342"/>
              </p:ext>
            </p:extLst>
          </p:nvPr>
        </p:nvGraphicFramePr>
        <p:xfrm>
          <a:off x="10768651" y="2171700"/>
          <a:ext cx="7391400" cy="530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330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9EC3B-FB99-A04C-0D8F-2CB18C40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EB3CC6C-30B8-C7D9-20E0-43946105CEFC}"/>
              </a:ext>
            </a:extLst>
          </p:cNvPr>
          <p:cNvSpPr txBox="1"/>
          <p:nvPr/>
        </p:nvSpPr>
        <p:spPr>
          <a:xfrm>
            <a:off x="1257300" y="8039100"/>
            <a:ext cx="16672921" cy="1826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with all features performs best with the lowest error (117,529). 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models show the highest error (around 190,000), while KNN and other Random Forest variants have intermediate performance (150,000-155,000).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Lower RMSE values indicate better model performance.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F9BE9-0CB9-DCD2-B716-8D395E2457E2}"/>
              </a:ext>
            </a:extLst>
          </p:cNvPr>
          <p:cNvSpPr txBox="1"/>
          <p:nvPr/>
        </p:nvSpPr>
        <p:spPr>
          <a:xfrm>
            <a:off x="1905000" y="0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Comparison</a:t>
            </a:r>
          </a:p>
          <a:p>
            <a:pPr algn="ctr">
              <a:buNone/>
            </a:pPr>
            <a:endParaRPr lang="en-US" sz="6000" b="1" dirty="0">
              <a:latin typeface="Cheddar" panose="020B060402020202020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showing a number of performance indicators&#10;&#10;AI-generated content may be incorrect.">
            <a:extLst>
              <a:ext uri="{FF2B5EF4-FFF2-40B4-BE49-F238E27FC236}">
                <a16:creationId xmlns:a16="http://schemas.microsoft.com/office/drawing/2014/main" id="{0409C4ED-1C55-471E-5BC7-D9AF8C1FB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104900"/>
            <a:ext cx="15773400" cy="6400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29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8E21B-3FF4-FA61-A178-287DCB2DF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4E620A5-5CAF-9E19-15B7-58EF5919F536}"/>
              </a:ext>
            </a:extLst>
          </p:cNvPr>
          <p:cNvSpPr txBox="1"/>
          <p:nvPr/>
        </p:nvSpPr>
        <p:spPr>
          <a:xfrm>
            <a:off x="1905000" y="0"/>
            <a:ext cx="15773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PredIctIng</a:t>
            </a: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Two House </a:t>
            </a:r>
            <a:r>
              <a:rPr lang="en-US" sz="60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PrIces</a:t>
            </a: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err="1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6000" b="1" dirty="0"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All Models and Comparing The Results</a:t>
            </a:r>
          </a:p>
        </p:txBody>
      </p:sp>
      <p:pic>
        <p:nvPicPr>
          <p:cNvPr id="2" name="Picture 1" descr="A close-up of several colored bars&#10;&#10;AI-generated content may be incorrect.">
            <a:extLst>
              <a:ext uri="{FF2B5EF4-FFF2-40B4-BE49-F238E27FC236}">
                <a16:creationId xmlns:a16="http://schemas.microsoft.com/office/drawing/2014/main" id="{60E9EC50-4CA6-3E3F-E5E0-4D1A09A3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95500"/>
            <a:ext cx="1813560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68700" cy="10287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57300" y="965200"/>
            <a:ext cx="4426807" cy="8356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342">
                <a:solidFill>
                  <a:srgbClr val="FFFFFF"/>
                </a:solidFill>
                <a:latin typeface="+mj-lt"/>
                <a:ea typeface="+mj-ea"/>
                <a:cs typeface="+mj-cs"/>
                <a:sym typeface="Cheddar"/>
              </a:rPr>
              <a:t>PRESENTATION OUTLINE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2EC3E55-EB62-60AB-A1FB-1C8BC854E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811568"/>
              </p:ext>
            </p:extLst>
          </p:nvPr>
        </p:nvGraphicFramePr>
        <p:xfrm>
          <a:off x="7811460" y="965199"/>
          <a:ext cx="9437571" cy="8296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24378" y="2814416"/>
            <a:ext cx="3984347" cy="2593758"/>
            <a:chOff x="0" y="0"/>
            <a:chExt cx="1737573" cy="1131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24378" y="6080544"/>
            <a:ext cx="3984347" cy="2593758"/>
            <a:chOff x="0" y="0"/>
            <a:chExt cx="1737573" cy="11311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51827" y="2814416"/>
            <a:ext cx="3984347" cy="2593758"/>
            <a:chOff x="0" y="0"/>
            <a:chExt cx="1737573" cy="11311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51827" y="6080544"/>
            <a:ext cx="3984347" cy="2593758"/>
            <a:chOff x="0" y="0"/>
            <a:chExt cx="1737573" cy="11311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879275" y="2814416"/>
            <a:ext cx="3984347" cy="2593758"/>
            <a:chOff x="0" y="0"/>
            <a:chExt cx="1737573" cy="11311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79275" y="6080544"/>
            <a:ext cx="3984347" cy="2593758"/>
            <a:chOff x="0" y="0"/>
            <a:chExt cx="1737573" cy="113113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37573" cy="1131138"/>
            </a:xfrm>
            <a:custGeom>
              <a:avLst/>
              <a:gdLst/>
              <a:ahLst/>
              <a:cxnLst/>
              <a:rect l="l" t="t" r="r" b="b"/>
              <a:pathLst>
                <a:path w="1737573" h="1131138">
                  <a:moveTo>
                    <a:pt x="19431" y="0"/>
                  </a:moveTo>
                  <a:lnTo>
                    <a:pt x="1718142" y="0"/>
                  </a:lnTo>
                  <a:cubicBezTo>
                    <a:pt x="1723296" y="0"/>
                    <a:pt x="1728238" y="2047"/>
                    <a:pt x="1731882" y="5691"/>
                  </a:cubicBezTo>
                  <a:cubicBezTo>
                    <a:pt x="1735526" y="9335"/>
                    <a:pt x="1737573" y="14277"/>
                    <a:pt x="1737573" y="19431"/>
                  </a:cubicBezTo>
                  <a:lnTo>
                    <a:pt x="1737573" y="1111707"/>
                  </a:lnTo>
                  <a:cubicBezTo>
                    <a:pt x="1737573" y="1116860"/>
                    <a:pt x="1735526" y="1121802"/>
                    <a:pt x="1731882" y="1125446"/>
                  </a:cubicBezTo>
                  <a:cubicBezTo>
                    <a:pt x="1728238" y="1129090"/>
                    <a:pt x="1723296" y="1131138"/>
                    <a:pt x="1718142" y="1131138"/>
                  </a:cubicBezTo>
                  <a:lnTo>
                    <a:pt x="19431" y="1131138"/>
                  </a:lnTo>
                  <a:cubicBezTo>
                    <a:pt x="8699" y="1131138"/>
                    <a:pt x="0" y="1122438"/>
                    <a:pt x="0" y="1111707"/>
                  </a:cubicBezTo>
                  <a:lnTo>
                    <a:pt x="0" y="19431"/>
                  </a:lnTo>
                  <a:cubicBezTo>
                    <a:pt x="0" y="14277"/>
                    <a:pt x="2047" y="9335"/>
                    <a:pt x="5691" y="5691"/>
                  </a:cubicBezTo>
                  <a:cubicBezTo>
                    <a:pt x="9335" y="2047"/>
                    <a:pt x="14277" y="0"/>
                    <a:pt x="19431" y="0"/>
                  </a:cubicBezTo>
                  <a:close/>
                </a:path>
              </a:pathLst>
            </a:custGeom>
            <a:solidFill>
              <a:srgbClr val="02B676">
                <a:alpha val="69804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737573" cy="1169238"/>
            </a:xfrm>
            <a:prstGeom prst="rect">
              <a:avLst/>
            </a:prstGeom>
          </p:spPr>
          <p:txBody>
            <a:bodyPr lIns="80497" tIns="80497" rIns="80497" bIns="80497" rtlCol="0" anchor="ctr"/>
            <a:lstStyle/>
            <a:p>
              <a:pPr algn="ctr">
                <a:lnSpc>
                  <a:spcPts val="35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674550" y="2344966"/>
            <a:ext cx="938900" cy="9389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674550" y="5611094"/>
            <a:ext cx="938900" cy="9389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947101" y="2344966"/>
            <a:ext cx="938900" cy="938900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947101" y="5611094"/>
            <a:ext cx="938900" cy="938900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401998" y="2344966"/>
            <a:ext cx="938900" cy="93890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401998" y="5611094"/>
            <a:ext cx="938900" cy="93890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BE6"/>
            </a:solidFill>
            <a:ln w="38100" cap="sq">
              <a:solidFill>
                <a:srgbClr val="292828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028700" y="1019175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LIMITATIONS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647870" y="3521991"/>
            <a:ext cx="353736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KING COUNTY DATA ONLY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647870" y="4294298"/>
            <a:ext cx="3537364" cy="61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 dirty="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Lacks geographic diversity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647870" y="7512019"/>
            <a:ext cx="3537364" cy="12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 dirty="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Missing important property and neighborhood attributes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375318" y="4294298"/>
            <a:ext cx="3537364" cy="92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 dirty="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No market-level variables (interest rates, employment)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375318" y="7512019"/>
            <a:ext cx="3537364" cy="92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 dirty="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Population changes and preferences not included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102766" y="4294298"/>
            <a:ext cx="3537364" cy="92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 dirty="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Doesn't capture market trends and cycles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2102766" y="7512019"/>
            <a:ext cx="3537364" cy="92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b="1" spc="117" dirty="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Missing specifics on renovations, quality, unique features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647870" y="6730969"/>
            <a:ext cx="3537364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LIMITED FEATURES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375318" y="3521991"/>
            <a:ext cx="3537364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MISSING INDICATORS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375318" y="6730969"/>
            <a:ext cx="3537364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NO DEMOGRAPHIC FEATURES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2102766" y="3521991"/>
            <a:ext cx="3537364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Static modeling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102766" y="6730969"/>
            <a:ext cx="3537364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spc="147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PROPERTY DETAILS GAP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FUTURE ENHANCEMENTS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42612" y="2256611"/>
            <a:ext cx="5203819" cy="1201600"/>
            <a:chOff x="-36137" y="-76759"/>
            <a:chExt cx="1957308" cy="316471"/>
          </a:xfrm>
        </p:grpSpPr>
        <p:sp>
          <p:nvSpPr>
            <p:cNvPr id="4" name="Freeform 4"/>
            <p:cNvSpPr/>
            <p:nvPr/>
          </p:nvSpPr>
          <p:spPr>
            <a:xfrm>
              <a:off x="-36137" y="0"/>
              <a:ext cx="1957308" cy="211696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36137" y="-76759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EXTERNAL FACTORS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34752" y="6026518"/>
            <a:ext cx="5211678" cy="1369163"/>
            <a:chOff x="-30104" y="-104775"/>
            <a:chExt cx="1404840" cy="360603"/>
          </a:xfrm>
        </p:grpSpPr>
        <p:sp>
          <p:nvSpPr>
            <p:cNvPr id="7" name="Freeform 7"/>
            <p:cNvSpPr/>
            <p:nvPr/>
          </p:nvSpPr>
          <p:spPr>
            <a:xfrm>
              <a:off x="-30104" y="-71652"/>
              <a:ext cx="1404840" cy="327480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294459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CLIMATE RISK MODELING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34752" y="4010126"/>
            <a:ext cx="5211679" cy="1201602"/>
            <a:chOff x="0" y="-104775"/>
            <a:chExt cx="1921171" cy="316471"/>
          </a:xfrm>
        </p:grpSpPr>
        <p:sp>
          <p:nvSpPr>
            <p:cNvPr id="10" name="Freeform 10"/>
            <p:cNvSpPr/>
            <p:nvPr/>
          </p:nvSpPr>
          <p:spPr>
            <a:xfrm>
              <a:off x="0" y="-91581"/>
              <a:ext cx="1921171" cy="303277"/>
            </a:xfrm>
            <a:custGeom>
              <a:avLst/>
              <a:gdLst/>
              <a:ahLst/>
              <a:cxnLst/>
              <a:rect l="l" t="t" r="r" b="b"/>
              <a:pathLst>
                <a:path w="1921171" h="211696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567"/>
                  </a:lnTo>
                  <a:cubicBezTo>
                    <a:pt x="1921171" y="171923"/>
                    <a:pt x="1915468" y="185691"/>
                    <a:pt x="1905317" y="195842"/>
                  </a:cubicBezTo>
                  <a:cubicBezTo>
                    <a:pt x="1895166" y="205993"/>
                    <a:pt x="1881398" y="211696"/>
                    <a:pt x="1867042" y="211696"/>
                  </a:cubicBezTo>
                  <a:lnTo>
                    <a:pt x="54129" y="211696"/>
                  </a:lnTo>
                  <a:cubicBezTo>
                    <a:pt x="24234" y="211696"/>
                    <a:pt x="0" y="187462"/>
                    <a:pt x="0" y="157567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1921171" cy="316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DEEP LEARNING ENHANCEMENTS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4752" y="7850325"/>
            <a:ext cx="5211678" cy="1281266"/>
            <a:chOff x="0" y="-104775"/>
            <a:chExt cx="1376849" cy="337452"/>
          </a:xfrm>
        </p:grpSpPr>
        <p:sp>
          <p:nvSpPr>
            <p:cNvPr id="13" name="Freeform 13"/>
            <p:cNvSpPr/>
            <p:nvPr/>
          </p:nvSpPr>
          <p:spPr>
            <a:xfrm>
              <a:off x="2113" y="-51034"/>
              <a:ext cx="1374736" cy="283711"/>
            </a:xfrm>
            <a:custGeom>
              <a:avLst/>
              <a:gdLst/>
              <a:ahLst/>
              <a:cxnLst/>
              <a:rect l="l" t="t" r="r" b="b"/>
              <a:pathLst>
                <a:path w="1921171" h="211977">
                  <a:moveTo>
                    <a:pt x="54129" y="0"/>
                  </a:moveTo>
                  <a:lnTo>
                    <a:pt x="1867042" y="0"/>
                  </a:lnTo>
                  <a:cubicBezTo>
                    <a:pt x="1896937" y="0"/>
                    <a:pt x="1921171" y="24234"/>
                    <a:pt x="1921171" y="54129"/>
                  </a:cubicBezTo>
                  <a:lnTo>
                    <a:pt x="1921171" y="157849"/>
                  </a:lnTo>
                  <a:cubicBezTo>
                    <a:pt x="1921171" y="187743"/>
                    <a:pt x="1896937" y="211977"/>
                    <a:pt x="1867042" y="211977"/>
                  </a:cubicBezTo>
                  <a:lnTo>
                    <a:pt x="54129" y="211977"/>
                  </a:lnTo>
                  <a:cubicBezTo>
                    <a:pt x="39773" y="211977"/>
                    <a:pt x="26005" y="206275"/>
                    <a:pt x="15854" y="196124"/>
                  </a:cubicBezTo>
                  <a:cubicBezTo>
                    <a:pt x="5703" y="185972"/>
                    <a:pt x="0" y="172205"/>
                    <a:pt x="0" y="157849"/>
                  </a:cubicBezTo>
                  <a:lnTo>
                    <a:pt x="0" y="54129"/>
                  </a:lnTo>
                  <a:cubicBezTo>
                    <a:pt x="0" y="24234"/>
                    <a:pt x="24234" y="0"/>
                    <a:pt x="54129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1374736" cy="3167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INTERACTIVE TOOLS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CE8D90-25FD-FBE4-AD39-7F1D84707942}"/>
              </a:ext>
            </a:extLst>
          </p:cNvPr>
          <p:cNvSpPr txBox="1"/>
          <p:nvPr/>
        </p:nvSpPr>
        <p:spPr>
          <a:xfrm>
            <a:off x="8480323" y="2461848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interest rates, economic indicators, policy changes</a:t>
            </a:r>
            <a:endParaRPr lang="en-CA" sz="3200" b="1" dirty="0">
              <a:latin typeface="Telegraf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EAEC3-0A22-0D1E-1AA5-172224C874AC}"/>
              </a:ext>
            </a:extLst>
          </p:cNvPr>
          <p:cNvSpPr txBox="1"/>
          <p:nvPr/>
        </p:nvSpPr>
        <p:spPr>
          <a:xfrm>
            <a:off x="8458200" y="4096154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networks, computer vision for images, NLP for descriptions</a:t>
            </a:r>
            <a:endParaRPr lang="en-CA" sz="3200" b="1" dirty="0">
              <a:latin typeface="Telegraf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1DB03-E593-6899-08E3-00DEF4F57A88}"/>
              </a:ext>
            </a:extLst>
          </p:cNvPr>
          <p:cNvSpPr txBox="1"/>
          <p:nvPr/>
        </p:nvSpPr>
        <p:spPr>
          <a:xfrm>
            <a:off x="8480323" y="6172491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Flood, wildfire, sea level rise, disaster resilience metrics</a:t>
            </a:r>
            <a:endParaRPr lang="en-CA" sz="3200" b="1" dirty="0">
              <a:latin typeface="Telegraf" panose="020B060402020202020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0655E-B607-936B-9BC6-9F7D3CA75AF9}"/>
              </a:ext>
            </a:extLst>
          </p:cNvPr>
          <p:cNvSpPr txBox="1"/>
          <p:nvPr/>
        </p:nvSpPr>
        <p:spPr>
          <a:xfrm>
            <a:off x="8458200" y="8054373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Dynamic dashboards, scenario modeling, map interfaces, comparative visualizations</a:t>
            </a:r>
            <a:endParaRPr lang="en-CA" sz="3200" b="1" dirty="0">
              <a:latin typeface="Telegraf" panose="020B06040202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6713" y="2564103"/>
            <a:ext cx="18981425" cy="7288133"/>
            <a:chOff x="0" y="0"/>
            <a:chExt cx="5021300" cy="10630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1300" cy="1063065"/>
            </a:xfrm>
            <a:custGeom>
              <a:avLst/>
              <a:gdLst/>
              <a:ahLst/>
              <a:cxnLst/>
              <a:rect l="l" t="t" r="r" b="b"/>
              <a:pathLst>
                <a:path w="5021300" h="1063065">
                  <a:moveTo>
                    <a:pt x="8121" y="0"/>
                  </a:moveTo>
                  <a:lnTo>
                    <a:pt x="5013179" y="0"/>
                  </a:lnTo>
                  <a:cubicBezTo>
                    <a:pt x="5015333" y="0"/>
                    <a:pt x="5017399" y="856"/>
                    <a:pt x="5018922" y="2379"/>
                  </a:cubicBezTo>
                  <a:cubicBezTo>
                    <a:pt x="5020445" y="3902"/>
                    <a:pt x="5021300" y="5968"/>
                    <a:pt x="5021300" y="8121"/>
                  </a:cubicBezTo>
                  <a:lnTo>
                    <a:pt x="5021300" y="1054944"/>
                  </a:lnTo>
                  <a:cubicBezTo>
                    <a:pt x="5021300" y="1057098"/>
                    <a:pt x="5020445" y="1059164"/>
                    <a:pt x="5018922" y="1060687"/>
                  </a:cubicBezTo>
                  <a:cubicBezTo>
                    <a:pt x="5017399" y="1062210"/>
                    <a:pt x="5015333" y="1063065"/>
                    <a:pt x="5013179" y="1063065"/>
                  </a:cubicBezTo>
                  <a:lnTo>
                    <a:pt x="8121" y="1063065"/>
                  </a:lnTo>
                  <a:cubicBezTo>
                    <a:pt x="5968" y="1063065"/>
                    <a:pt x="3902" y="1062210"/>
                    <a:pt x="2379" y="1060687"/>
                  </a:cubicBezTo>
                  <a:cubicBezTo>
                    <a:pt x="856" y="1059164"/>
                    <a:pt x="0" y="1057098"/>
                    <a:pt x="0" y="1054944"/>
                  </a:cubicBezTo>
                  <a:lnTo>
                    <a:pt x="0" y="8121"/>
                  </a:lnTo>
                  <a:cubicBezTo>
                    <a:pt x="0" y="5968"/>
                    <a:pt x="856" y="3902"/>
                    <a:pt x="2379" y="2379"/>
                  </a:cubicBezTo>
                  <a:cubicBezTo>
                    <a:pt x="3902" y="856"/>
                    <a:pt x="5968" y="0"/>
                    <a:pt x="8121" y="0"/>
                  </a:cubicBezTo>
                  <a:close/>
                </a:path>
              </a:pathLst>
            </a:custGeom>
            <a:solidFill>
              <a:srgbClr val="02B676">
                <a:alpha val="14902"/>
              </a:srgbClr>
            </a:solidFill>
          </p:spPr>
          <p:txBody>
            <a:bodyPr/>
            <a:lstStyle/>
            <a:p>
              <a:endParaRPr lang="en-CA" sz="20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5021300" cy="10725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sz="2000"/>
            </a:p>
            <a:p>
              <a:pPr algn="ctr">
                <a:lnSpc>
                  <a:spcPts val="2266"/>
                </a:lnSpc>
              </a:pPr>
              <a:endParaRPr sz="20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19175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7200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CONCLUSIONS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238" y="2628900"/>
            <a:ext cx="1306762" cy="1352703"/>
            <a:chOff x="0" y="-28575"/>
            <a:chExt cx="812800" cy="8413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 sz="20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400" spc="355" dirty="0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54444" y="2674841"/>
            <a:ext cx="1306762" cy="1306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 sz="20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400" spc="355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43245" y="2674841"/>
            <a:ext cx="1306762" cy="1306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12566" y="0"/>
                  </a:moveTo>
                  <a:lnTo>
                    <a:pt x="700234" y="0"/>
                  </a:lnTo>
                  <a:cubicBezTo>
                    <a:pt x="762403" y="0"/>
                    <a:pt x="812800" y="50397"/>
                    <a:pt x="812800" y="112566"/>
                  </a:cubicBezTo>
                  <a:lnTo>
                    <a:pt x="812800" y="700234"/>
                  </a:lnTo>
                  <a:cubicBezTo>
                    <a:pt x="812800" y="762403"/>
                    <a:pt x="762403" y="812800"/>
                    <a:pt x="700234" y="812800"/>
                  </a:cubicBezTo>
                  <a:lnTo>
                    <a:pt x="112566" y="812800"/>
                  </a:lnTo>
                  <a:cubicBezTo>
                    <a:pt x="50397" y="812800"/>
                    <a:pt x="0" y="762403"/>
                    <a:pt x="0" y="700234"/>
                  </a:cubicBezTo>
                  <a:lnTo>
                    <a:pt x="0" y="112566"/>
                  </a:lnTo>
                  <a:cubicBezTo>
                    <a:pt x="0" y="50397"/>
                    <a:pt x="50397" y="0"/>
                    <a:pt x="112566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 sz="20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50"/>
                </a:lnSpc>
              </a:pPr>
              <a:r>
                <a:rPr lang="en-US" sz="5400" spc="355" dirty="0">
                  <a:solidFill>
                    <a:srgbClr val="FDF8F8"/>
                  </a:solidFill>
                  <a:latin typeface="Cheddar"/>
                  <a:ea typeface="Cheddar"/>
                  <a:cs typeface="Cheddar"/>
                  <a:sym typeface="Cheddar"/>
                </a:rPr>
                <a:t>03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14400" y="6050755"/>
            <a:ext cx="4458749" cy="23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ML models accurately predict real estate prices by identifying complex patterns and non-linear relationships traditional methods miss.</a:t>
            </a:r>
          </a:p>
          <a:p>
            <a:pPr algn="l">
              <a:lnSpc>
                <a:spcPts val="3080"/>
              </a:lnSpc>
            </a:pPr>
            <a:endParaRPr lang="en-US" sz="24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067251" y="6059672"/>
            <a:ext cx="4458749" cy="23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Feature selection and PCA offer efficient alternatives by identifying key variables or creating composite features while maintaining predictive power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31365" y="6059672"/>
            <a:ext cx="4458749" cy="2764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400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Random Forest outperforms other algorithms with full features due to its ensemble approach that captures feature interactions while preventing overfitting.</a:t>
            </a:r>
          </a:p>
          <a:p>
            <a:pPr algn="l">
              <a:lnSpc>
                <a:spcPts val="3080"/>
              </a:lnSpc>
            </a:pPr>
            <a:endParaRPr lang="en-US" sz="2400" dirty="0">
              <a:solidFill>
                <a:srgbClr val="290606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67658" y="4423328"/>
            <a:ext cx="3267045" cy="101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ML  MODEL’S EFFECTIVENESS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574039" y="4423328"/>
            <a:ext cx="3267045" cy="101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RANDOM FOREST ADVANTAGE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813628" y="4423328"/>
            <a:ext cx="3712372" cy="1024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heddar"/>
                <a:ea typeface="Cheddar"/>
                <a:cs typeface="Cheddar"/>
                <a:sym typeface="Cheddar"/>
              </a:rPr>
              <a:t>DIMENSIONALITY REDUCTION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81000" y="1485900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510-16F9-D1C5-04FC-C8A83C0B8D12}"/>
              </a:ext>
            </a:extLst>
          </p:cNvPr>
          <p:cNvSpPr txBox="1"/>
          <p:nvPr/>
        </p:nvSpPr>
        <p:spPr>
          <a:xfrm>
            <a:off x="228600" y="2933700"/>
            <a:ext cx="153653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3200" dirty="0">
              <a:latin typeface="Telegraf" panose="020B0604020202020204" charset="0"/>
            </a:endParaRPr>
          </a:p>
          <a:p>
            <a:endParaRPr lang="en-CA" sz="3200" dirty="0">
              <a:latin typeface="Telegraf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Telegraf" panose="020B0604020202020204" charset="0"/>
              </a:rPr>
              <a:t>James, G., Witten, D., Hastie, T., &amp; </a:t>
            </a:r>
            <a:r>
              <a:rPr lang="en-CA" sz="3200" dirty="0" err="1">
                <a:latin typeface="Telegraf" panose="020B0604020202020204" charset="0"/>
              </a:rPr>
              <a:t>Tibshirani</a:t>
            </a:r>
            <a:r>
              <a:rPr lang="en-CA" sz="3200" dirty="0">
                <a:latin typeface="Telegraf" panose="020B0604020202020204" charset="0"/>
              </a:rPr>
              <a:t>, R. (2013). An Introduction to Statistical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Telegraf" panose="020B0604020202020204" charset="0"/>
              </a:rPr>
              <a:t>Pedregosa, F., et al. (2011). Scikit-learn: Machine Learning in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Telegraf" panose="020B0604020202020204" charset="0"/>
              </a:rPr>
              <a:t>Course materials &amp; dataset sources.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702701-71B6-77C6-B6C8-B5560EE2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" y="0"/>
            <a:ext cx="18283424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" y="0"/>
            <a:ext cx="18283424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91FB31-BA2D-4C80-8229-F0E34C8AEA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6" y="0"/>
            <a:ext cx="9096353" cy="10287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E22877A0-D105-4005-84F8-4BCC429EC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B0B1E571-9D76-4678-B0AC-9BE9176A23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solid fill with solid fill">
            <a:extLst>
              <a:ext uri="{FF2B5EF4-FFF2-40B4-BE49-F238E27FC236}">
                <a16:creationId xmlns:a16="http://schemas.microsoft.com/office/drawing/2014/main" id="{9465B700-122B-FC70-CE7B-0B975075F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5470" y="1587764"/>
            <a:ext cx="7095321" cy="709532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18283431" cy="10287003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B14A13-730B-F22F-762F-4969A19CFDD4}"/>
              </a:ext>
            </a:extLst>
          </p:cNvPr>
          <p:cNvSpPr txBox="1"/>
          <p:nvPr/>
        </p:nvSpPr>
        <p:spPr>
          <a:xfrm>
            <a:off x="1518966" y="1262496"/>
            <a:ext cx="6913152" cy="417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50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2078493"/>
            <a:ext cx="11286807" cy="4072481"/>
            <a:chOff x="0" y="0"/>
            <a:chExt cx="2912253" cy="894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12253" cy="894902"/>
            </a:xfrm>
            <a:custGeom>
              <a:avLst/>
              <a:gdLst/>
              <a:ahLst/>
              <a:cxnLst/>
              <a:rect l="l" t="t" r="r" b="b"/>
              <a:pathLst>
                <a:path w="2912253" h="894902">
                  <a:moveTo>
                    <a:pt x="35708" y="0"/>
                  </a:moveTo>
                  <a:lnTo>
                    <a:pt x="2876546" y="0"/>
                  </a:lnTo>
                  <a:cubicBezTo>
                    <a:pt x="2886016" y="0"/>
                    <a:pt x="2895098" y="3762"/>
                    <a:pt x="2901795" y="10459"/>
                  </a:cubicBezTo>
                  <a:cubicBezTo>
                    <a:pt x="2908491" y="17155"/>
                    <a:pt x="2912253" y="26238"/>
                    <a:pt x="2912253" y="35708"/>
                  </a:cubicBezTo>
                  <a:lnTo>
                    <a:pt x="2912253" y="859194"/>
                  </a:lnTo>
                  <a:cubicBezTo>
                    <a:pt x="2912253" y="878915"/>
                    <a:pt x="2896266" y="894902"/>
                    <a:pt x="2876546" y="894902"/>
                  </a:cubicBezTo>
                  <a:lnTo>
                    <a:pt x="35708" y="894902"/>
                  </a:lnTo>
                  <a:cubicBezTo>
                    <a:pt x="15987" y="894902"/>
                    <a:pt x="0" y="878915"/>
                    <a:pt x="0" y="859194"/>
                  </a:cubicBezTo>
                  <a:lnTo>
                    <a:pt x="0" y="35708"/>
                  </a:lnTo>
                  <a:cubicBezTo>
                    <a:pt x="0" y="15987"/>
                    <a:pt x="15987" y="0"/>
                    <a:pt x="35708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12253" cy="961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19175"/>
            <a:ext cx="892778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BUSINESS 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2000" y="2231562"/>
            <a:ext cx="8771922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500" b="1" spc="17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Real estate prices fluctuate based on location, size, and quality. </a:t>
            </a:r>
          </a:p>
          <a:p>
            <a:pPr marL="457200" indent="-457200" algn="l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500" b="1" spc="17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Accurate valuation is key for buyers, sellers, and investors. </a:t>
            </a:r>
          </a:p>
          <a:p>
            <a:pPr marL="457200" indent="-457200" algn="l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500" b="1" spc="17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Traditional methods lack precision and are time-consuming.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752626"/>
            <a:ext cx="16230600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Mispricing risks lead to financial loss and delays in sales. </a:t>
            </a:r>
          </a:p>
          <a:p>
            <a:pPr marL="457200" indent="-457200" algn="l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500" spc="171" dirty="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ML models enhance price prediction, efficiency, and decision-making.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's process&#10;&#10;AI-generated content may be incorrect.">
            <a:extLst>
              <a:ext uri="{FF2B5EF4-FFF2-40B4-BE49-F238E27FC236}">
                <a16:creationId xmlns:a16="http://schemas.microsoft.com/office/drawing/2014/main" id="{0311E8C7-94A1-6515-D20B-F2E49F41C2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colorTemperature colorTemp="9199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90"/>
          <a:stretch/>
        </p:blipFill>
        <p:spPr>
          <a:xfrm>
            <a:off x="8871155" y="178503"/>
            <a:ext cx="9296400" cy="9994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70166-030B-9262-2CF8-C01F1D4EC601}"/>
              </a:ext>
            </a:extLst>
          </p:cNvPr>
          <p:cNvSpPr txBox="1"/>
          <p:nvPr/>
        </p:nvSpPr>
        <p:spPr>
          <a:xfrm>
            <a:off x="361951" y="775226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How dId we approach to </a:t>
            </a:r>
            <a:r>
              <a:rPr lang="en-US" sz="6000" spc="342" dirty="0" err="1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thIs</a:t>
            </a:r>
            <a:r>
              <a:rPr lang="en-US" sz="6000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 Problem?</a:t>
            </a:r>
            <a:endParaRPr lang="en-CA" sz="6000" dirty="0"/>
          </a:p>
        </p:txBody>
      </p:sp>
      <p:sp>
        <p:nvSpPr>
          <p:cNvPr id="2" name="TextBox 2"/>
          <p:cNvSpPr txBox="1"/>
          <p:nvPr/>
        </p:nvSpPr>
        <p:spPr>
          <a:xfrm>
            <a:off x="152400" y="4667864"/>
            <a:ext cx="14859000" cy="1694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800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 Flowchart that depIcts</a:t>
            </a:r>
          </a:p>
          <a:p>
            <a:pPr algn="l">
              <a:lnSpc>
                <a:spcPts val="6999"/>
              </a:lnSpc>
            </a:pPr>
            <a:r>
              <a:rPr lang="en-US" sz="4800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 our end-to-end process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8115300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DEPLOYMENT AND INTEGRATION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20991" y="3597243"/>
            <a:ext cx="4561929" cy="5298426"/>
            <a:chOff x="0" y="0"/>
            <a:chExt cx="1235036" cy="14344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06017" y="3597243"/>
            <a:ext cx="4561929" cy="5298426"/>
            <a:chOff x="0" y="0"/>
            <a:chExt cx="1235036" cy="14344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794040" y="3597243"/>
            <a:ext cx="4561929" cy="5298426"/>
            <a:chOff x="0" y="0"/>
            <a:chExt cx="1235036" cy="14344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EC80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932030" y="3701989"/>
            <a:ext cx="4561929" cy="5298426"/>
            <a:chOff x="0" y="0"/>
            <a:chExt cx="1235036" cy="14344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11974" y="4056515"/>
            <a:ext cx="4160643" cy="61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DATA PREPARATION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917056" y="3701989"/>
            <a:ext cx="4561929" cy="5298426"/>
            <a:chOff x="0" y="0"/>
            <a:chExt cx="1235036" cy="14344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117699" y="4056515"/>
            <a:ext cx="4160643" cy="61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MODEL DEVELOPMENT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905080" y="3701989"/>
            <a:ext cx="4561929" cy="5298426"/>
            <a:chOff x="0" y="0"/>
            <a:chExt cx="1235036" cy="143442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35036" cy="1434426"/>
            </a:xfrm>
            <a:custGeom>
              <a:avLst/>
              <a:gdLst/>
              <a:ahLst/>
              <a:cxnLst/>
              <a:rect l="l" t="t" r="r" b="b"/>
              <a:pathLst>
                <a:path w="1235036" h="1434426">
                  <a:moveTo>
                    <a:pt x="86551" y="0"/>
                  </a:moveTo>
                  <a:lnTo>
                    <a:pt x="1148486" y="0"/>
                  </a:lnTo>
                  <a:cubicBezTo>
                    <a:pt x="1196286" y="0"/>
                    <a:pt x="1235036" y="38750"/>
                    <a:pt x="1235036" y="86551"/>
                  </a:cubicBezTo>
                  <a:lnTo>
                    <a:pt x="1235036" y="1347875"/>
                  </a:lnTo>
                  <a:cubicBezTo>
                    <a:pt x="1235036" y="1395676"/>
                    <a:pt x="1196286" y="1434426"/>
                    <a:pt x="1148486" y="1434426"/>
                  </a:cubicBezTo>
                  <a:lnTo>
                    <a:pt x="86551" y="1434426"/>
                  </a:lnTo>
                  <a:cubicBezTo>
                    <a:pt x="63596" y="1434426"/>
                    <a:pt x="41581" y="1425307"/>
                    <a:pt x="25350" y="1409076"/>
                  </a:cubicBezTo>
                  <a:cubicBezTo>
                    <a:pt x="9119" y="1392844"/>
                    <a:pt x="0" y="1370830"/>
                    <a:pt x="0" y="1347875"/>
                  </a:cubicBezTo>
                  <a:lnTo>
                    <a:pt x="0" y="86551"/>
                  </a:lnTo>
                  <a:cubicBezTo>
                    <a:pt x="0" y="63596"/>
                    <a:pt x="9119" y="41581"/>
                    <a:pt x="25350" y="25350"/>
                  </a:cubicBezTo>
                  <a:cubicBezTo>
                    <a:pt x="41581" y="9119"/>
                    <a:pt x="63596" y="0"/>
                    <a:pt x="8655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525"/>
              <a:ext cx="1235036" cy="1424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098110" y="4056515"/>
            <a:ext cx="4160643" cy="61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MODEL EVALUATION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07224" y="4841224"/>
            <a:ext cx="3884418" cy="322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5" lvl="1" indent="-280673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Data collection, cleaning, and preprocessing</a:t>
            </a:r>
          </a:p>
          <a:p>
            <a:pPr marL="561345" lvl="1" indent="-280673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Ensuring data quality and reliability</a:t>
            </a:r>
          </a:p>
          <a:p>
            <a:pPr marL="561345" lvl="1" indent="-280673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Data labeling and annotation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117699" y="4841224"/>
            <a:ext cx="4160643" cy="322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Selection of appropriate machine learning algorithms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Model architecture and hyperparameter tuning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Training process and validation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012385" y="4841224"/>
            <a:ext cx="4246368" cy="322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5" lvl="1" indent="-280673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Cross-validation and testing on validation datasets</a:t>
            </a:r>
          </a:p>
          <a:p>
            <a:pPr marL="561345" lvl="1" indent="-280673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Assessing model performance, including accuracy,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29942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943600" y="117554"/>
            <a:ext cx="811530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 dirty="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Data overvIew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98602AE-E5A8-B2CF-C7D4-3549279F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5398"/>
            <a:ext cx="4537272" cy="6053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elegraf Bol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Dataset Description: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6C3ACA6-2E41-F875-0C7F-B48A596A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0"/>
            <a:ext cx="63291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Dataset Size: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 21,613 records, 21 attributes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Target Variable: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 Sale price ($75,000 - $2.5 million)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Categorical Features: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 Waterfront, view, condition, etc.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NumericalFeatures: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Bedrooms,bathroo</a:t>
            </a:r>
            <a:r>
              <a:rPr lang="en-US" altLang="en-US" sz="2800" dirty="0">
                <a:latin typeface="Telegraf" panose="020B060402020202020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s,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sqft_living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cs typeface="Times New Roman" panose="02020603050405020304" pitchFamily="18" charset="0"/>
              </a:rPr>
              <a:t>, grade, year built, etc.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BB94D-F707-AB74-BE76-3D1F41088369}"/>
              </a:ext>
            </a:extLst>
          </p:cNvPr>
          <p:cNvSpPr txBox="1"/>
          <p:nvPr/>
        </p:nvSpPr>
        <p:spPr>
          <a:xfrm>
            <a:off x="34413" y="2650482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Our analysis utilizes a housing dataset containing information about properties in King County, Washington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B636E6-BCFC-2680-F6A0-6ECBB1D46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29238"/>
              </p:ext>
            </p:extLst>
          </p:nvPr>
        </p:nvGraphicFramePr>
        <p:xfrm>
          <a:off x="6503695" y="1943100"/>
          <a:ext cx="11806428" cy="5516749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967738">
                  <a:extLst>
                    <a:ext uri="{9D8B030D-6E8A-4147-A177-3AD203B41FA5}">
                      <a16:colId xmlns:a16="http://schemas.microsoft.com/office/drawing/2014/main" val="1010856154"/>
                    </a:ext>
                  </a:extLst>
                </a:gridCol>
                <a:gridCol w="1967738">
                  <a:extLst>
                    <a:ext uri="{9D8B030D-6E8A-4147-A177-3AD203B41FA5}">
                      <a16:colId xmlns:a16="http://schemas.microsoft.com/office/drawing/2014/main" val="1742299003"/>
                    </a:ext>
                  </a:extLst>
                </a:gridCol>
                <a:gridCol w="1967738">
                  <a:extLst>
                    <a:ext uri="{9D8B030D-6E8A-4147-A177-3AD203B41FA5}">
                      <a16:colId xmlns:a16="http://schemas.microsoft.com/office/drawing/2014/main" val="3691574836"/>
                    </a:ext>
                  </a:extLst>
                </a:gridCol>
                <a:gridCol w="2223491">
                  <a:extLst>
                    <a:ext uri="{9D8B030D-6E8A-4147-A177-3AD203B41FA5}">
                      <a16:colId xmlns:a16="http://schemas.microsoft.com/office/drawing/2014/main" val="395954447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80290928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2962353486"/>
                    </a:ext>
                  </a:extLst>
                </a:gridCol>
              </a:tblGrid>
              <a:tr h="642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  <a:latin typeface="Telegraf" panose="020B0604020202020204" charset="0"/>
                        </a:rPr>
                        <a:t>Statistic</a:t>
                      </a:r>
                      <a:endParaRPr lang="en-CA" sz="2800" dirty="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  <a:latin typeface="Telegraf" panose="020B0604020202020204" charset="0"/>
                        </a:rPr>
                        <a:t>Price ($)</a:t>
                      </a:r>
                      <a:endParaRPr lang="en-CA" sz="2800" dirty="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Bedrooms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Bathrooms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Sqft_living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  <a:latin typeface="Telegraf" panose="020B0604020202020204" charset="0"/>
                        </a:rPr>
                        <a:t>Grade</a:t>
                      </a:r>
                      <a:endParaRPr lang="en-CA" sz="2800" dirty="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156801"/>
                  </a:ext>
                </a:extLst>
              </a:tr>
              <a:tr h="642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Count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21,516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21,516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elegraf" panose="020B0604020202020204" charset="0"/>
                        </a:rPr>
                        <a:t>21,516</a:t>
                      </a:r>
                      <a:endParaRPr lang="en-CA" sz="2800" dirty="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21,516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21,516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602815"/>
                  </a:ext>
                </a:extLst>
              </a:tr>
              <a:tr h="642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Mean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534,883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3.37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2.11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2,080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elegraf" panose="020B0604020202020204" charset="0"/>
                        </a:rPr>
                        <a:t>7.66</a:t>
                      </a:r>
                      <a:endParaRPr lang="en-CA" sz="2800" dirty="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4248875"/>
                  </a:ext>
                </a:extLst>
              </a:tr>
              <a:tr h="642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Min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75,000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290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1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007174"/>
                  </a:ext>
                </a:extLst>
              </a:tr>
              <a:tr h="642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25%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elegraf" panose="020B0604020202020204" charset="0"/>
                        </a:rPr>
                        <a:t>321,950</a:t>
                      </a:r>
                      <a:endParaRPr lang="en-CA" sz="2800" dirty="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3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1.75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1,427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7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042091"/>
                  </a:ext>
                </a:extLst>
              </a:tr>
              <a:tr h="642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50%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450,000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3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2.25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1,910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7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896048"/>
                  </a:ext>
                </a:extLst>
              </a:tr>
              <a:tr h="642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75%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645,000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4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2.5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2,550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8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928428"/>
                  </a:ext>
                </a:extLst>
              </a:tr>
              <a:tr h="6423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  <a:latin typeface="Telegraf" panose="020B0604020202020204" charset="0"/>
                        </a:rPr>
                        <a:t>Max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2,500,000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33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8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elegraf" panose="020B0604020202020204" charset="0"/>
                        </a:rPr>
                        <a:t>13,540</a:t>
                      </a:r>
                      <a:endParaRPr lang="en-CA" sz="280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elegraf" panose="020B0604020202020204" charset="0"/>
                        </a:rPr>
                        <a:t>13</a:t>
                      </a:r>
                      <a:endParaRPr lang="en-CA" sz="2800" dirty="0">
                        <a:effectLst/>
                        <a:latin typeface="Telegraf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5517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6A63B-B7F4-801E-281A-753D6FF3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a box plot of prices&#10;&#10;AI-generated content may be incorrect.">
            <a:extLst>
              <a:ext uri="{FF2B5EF4-FFF2-40B4-BE49-F238E27FC236}">
                <a16:creationId xmlns:a16="http://schemas.microsoft.com/office/drawing/2014/main" id="{40A8DBBF-C0F4-AD01-979B-D3FB07C2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95078"/>
            <a:ext cx="8001000" cy="56916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A50504D-3079-89FF-FDEC-0E23ECBBF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57300"/>
            <a:ext cx="1727428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Type Conversions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Date to datetime, Zipcode to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Outlier Removal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Removed 97 records &gt; $2.5 million.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Values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Imputed sqft_above (2 missing values) with median.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Dropped 'id', 'date’, and ‘</a:t>
            </a:r>
            <a:r>
              <a:rPr lang="en-US" altLang="en-US" sz="3600" dirty="0"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graf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ipcode' (low correlation).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graf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e chart with numbers and a number of objects&#10;&#10;AI-generated content may be incorrect.">
            <a:extLst>
              <a:ext uri="{FF2B5EF4-FFF2-40B4-BE49-F238E27FC236}">
                <a16:creationId xmlns:a16="http://schemas.microsoft.com/office/drawing/2014/main" id="{DDD3105E-828C-5109-3831-8D212F58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/>
          <a:stretch/>
        </p:blipFill>
        <p:spPr>
          <a:xfrm>
            <a:off x="10210800" y="4362873"/>
            <a:ext cx="7214369" cy="55270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73D37-0CAD-DD97-1BBF-C4600A9F09FC}"/>
              </a:ext>
            </a:extLst>
          </p:cNvPr>
          <p:cNvSpPr txBox="1"/>
          <p:nvPr/>
        </p:nvSpPr>
        <p:spPr>
          <a:xfrm>
            <a:off x="2362200" y="10165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effectLst/>
                <a:latin typeface="Cheddar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effectLst/>
              <a:latin typeface="Cheddar" panose="020B060402020202020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CE6D1-1EF2-8FA8-0E54-FA3A1CE9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673D9F05-7FE2-A513-E814-376110E88E24}"/>
              </a:ext>
            </a:extLst>
          </p:cNvPr>
          <p:cNvSpPr txBox="1"/>
          <p:nvPr/>
        </p:nvSpPr>
        <p:spPr>
          <a:xfrm>
            <a:off x="4689672" y="1376298"/>
            <a:ext cx="8971961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spc="342" dirty="0">
                <a:solidFill>
                  <a:schemeClr val="tx1"/>
                </a:solidFill>
                <a:latin typeface="Cheddar" panose="020B0604020202020204" charset="0"/>
                <a:ea typeface="+mj-ea"/>
                <a:cs typeface="+mj-cs"/>
                <a:sym typeface="Cheddar"/>
              </a:rPr>
              <a:t>Exploratory Data Analysis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spc="342" dirty="0">
              <a:solidFill>
                <a:schemeClr val="tx1"/>
              </a:solidFill>
              <a:latin typeface="+mj-lt"/>
              <a:ea typeface="+mj-ea"/>
              <a:cs typeface="+mj-cs"/>
              <a:sym typeface="Cheddar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B69C8B1-4D7C-DDF9-AF37-69ECC31F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00712"/>
            <a:ext cx="8305800" cy="5171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  <a:latin typeface="Telegraf Bold" panose="020B0604020202020204" charset="0"/>
              </a:rPr>
              <a:t>Interpretation: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effectLst/>
              <a:latin typeface="Telegraf" panose="020B060402020202020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  <a:latin typeface="Telegraf" panose="020B0604020202020204" charset="0"/>
              </a:rPr>
              <a:t>The histogram suggests that most values fall within a lower price range, while fewer high prices stretch the distribution to the right.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  <a:latin typeface="Telegraf" panose="020B0604020202020204" charset="0"/>
              </a:rPr>
              <a:t>The long tail on the right suggests potential outliers or a few very expensive items in the dataset.</a:t>
            </a:r>
          </a:p>
        </p:txBody>
      </p:sp>
      <p:pic>
        <p:nvPicPr>
          <p:cNvPr id="3" name="Picture 2" descr="A graph of a distribution of histograms&#10;&#10;AI-generated content may be incorrect.">
            <a:extLst>
              <a:ext uri="{FF2B5EF4-FFF2-40B4-BE49-F238E27FC236}">
                <a16:creationId xmlns:a16="http://schemas.microsoft.com/office/drawing/2014/main" id="{59E548D6-40E4-EFFC-25B9-B2047915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"/>
          <a:stretch/>
        </p:blipFill>
        <p:spPr>
          <a:xfrm>
            <a:off x="8382000" y="1561174"/>
            <a:ext cx="9584019" cy="685082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8102957" y="0"/>
            <a:ext cx="185043" cy="10287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0A182943-C39A-8FA5-51A0-B280E06C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5398"/>
            <a:ext cx="4537272" cy="6053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6DAE5-6B6A-C01C-DB24-791A850C2BC1}"/>
              </a:ext>
            </a:extLst>
          </p:cNvPr>
          <p:cNvSpPr txBox="1"/>
          <p:nvPr/>
        </p:nvSpPr>
        <p:spPr>
          <a:xfrm>
            <a:off x="5334000" y="0"/>
            <a:ext cx="7828961" cy="1059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66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eddar" panose="020B0604020202020204" charset="0"/>
                <a:ea typeface="+mj-ea"/>
                <a:cs typeface="+mj-cs"/>
              </a:rPr>
              <a:t>CorrelatIon </a:t>
            </a:r>
            <a:r>
              <a:rPr kumimoji="0" lang="en-US" altLang="en-US" sz="6600" b="1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heddar" panose="020B0604020202020204" charset="0"/>
                <a:ea typeface="+mj-ea"/>
                <a:cs typeface="+mj-cs"/>
              </a:rPr>
              <a:t>MatrIx</a:t>
            </a:r>
            <a:endParaRPr kumimoji="0" lang="en-US" altLang="en-US" sz="6600" b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heddar" panose="020B0604020202020204" charset="0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59985-917D-E242-589B-6DD7340BBA7A}"/>
              </a:ext>
            </a:extLst>
          </p:cNvPr>
          <p:cNvSpPr/>
          <p:nvPr/>
        </p:nvSpPr>
        <p:spPr>
          <a:xfrm>
            <a:off x="0" y="1790700"/>
            <a:ext cx="6860132" cy="6172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elegraf" panose="020B0604020202020204" charset="0"/>
              </a:rPr>
              <a:t>Square footage of living space (sqft_living): 0.70</a:t>
            </a:r>
          </a:p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elegraf" panose="020B0604020202020204" charset="0"/>
              </a:rPr>
              <a:t>Grade of the house (grade): 0.67</a:t>
            </a:r>
          </a:p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elegraf" panose="020B0604020202020204" charset="0"/>
              </a:rPr>
              <a:t>Square footage above ground (</a:t>
            </a:r>
            <a:r>
              <a:rPr lang="en-US" sz="2800" b="1" dirty="0" err="1">
                <a:latin typeface="Telegraf" panose="020B0604020202020204" charset="0"/>
              </a:rPr>
              <a:t>sqft_above</a:t>
            </a:r>
            <a:r>
              <a:rPr lang="en-US" sz="2800" b="1" dirty="0">
                <a:latin typeface="Telegraf" panose="020B0604020202020204" charset="0"/>
              </a:rPr>
              <a:t>): 0.61</a:t>
            </a:r>
          </a:p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elegraf" panose="020B0604020202020204" charset="0"/>
              </a:rPr>
              <a:t>Square footage of living space in 2015 (sqft_living15): 0.59</a:t>
            </a:r>
          </a:p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elegraf" panose="020B0604020202020204" charset="0"/>
              </a:rPr>
              <a:t>Number of bathrooms (bathrooms): 0.53</a:t>
            </a:r>
          </a:p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elegraf" panose="020B0604020202020204" charset="0"/>
              </a:rPr>
              <a:t>View quality (view): 0.40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endParaRPr lang="en-US" sz="2800" b="1" dirty="0">
              <a:latin typeface="Telegraf" panose="020B0604020202020204" charset="0"/>
            </a:endParaRPr>
          </a:p>
        </p:txBody>
      </p:sp>
      <p:pic>
        <p:nvPicPr>
          <p:cNvPr id="5" name="Content Placeholder 3" descr="A colorful chart with white and red squares&#10;&#10;AI-generated content may be incorrect.">
            <a:extLst>
              <a:ext uri="{FF2B5EF4-FFF2-40B4-BE49-F238E27FC236}">
                <a16:creationId xmlns:a16="http://schemas.microsoft.com/office/drawing/2014/main" id="{B29EB28D-9755-2610-AEDE-23EB14E7E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r="4781" b="-2"/>
          <a:stretch/>
        </p:blipFill>
        <p:spPr>
          <a:xfrm>
            <a:off x="6806784" y="1031622"/>
            <a:ext cx="11480027" cy="936967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8102957" y="0"/>
            <a:ext cx="185043" cy="10287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1263</Words>
  <Application>Microsoft Office PowerPoint</Application>
  <PresentationFormat>Custom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Telegraf Bold</vt:lpstr>
      <vt:lpstr>Telegraf</vt:lpstr>
      <vt:lpstr>Wingdings 3</vt:lpstr>
      <vt:lpstr>Times New Roman</vt:lpstr>
      <vt:lpstr>Arial</vt:lpstr>
      <vt:lpstr>Cheddar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2006-08-16T00:00:00Z</dcterms:created>
  <dcterms:modified xsi:type="dcterms:W3CDTF">2025-03-19T15:30:08Z</dcterms:modified>
  <dc:identifier>DAGhnFoqJLo</dc:identifier>
</cp:coreProperties>
</file>