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47"/>
  </p:notesMasterIdLst>
  <p:sldIdLst>
    <p:sldId id="256" r:id="rId2"/>
    <p:sldId id="301" r:id="rId3"/>
    <p:sldId id="265" r:id="rId4"/>
    <p:sldId id="359" r:id="rId5"/>
    <p:sldId id="373" r:id="rId6"/>
    <p:sldId id="374" r:id="rId7"/>
    <p:sldId id="379" r:id="rId8"/>
    <p:sldId id="380" r:id="rId9"/>
    <p:sldId id="393" r:id="rId10"/>
    <p:sldId id="394" r:id="rId11"/>
    <p:sldId id="360" r:id="rId12"/>
    <p:sldId id="383" r:id="rId13"/>
    <p:sldId id="384" r:id="rId14"/>
    <p:sldId id="385" r:id="rId15"/>
    <p:sldId id="378" r:id="rId16"/>
    <p:sldId id="377" r:id="rId17"/>
    <p:sldId id="392" r:id="rId18"/>
    <p:sldId id="361" r:id="rId19"/>
    <p:sldId id="362" r:id="rId20"/>
    <p:sldId id="364" r:id="rId21"/>
    <p:sldId id="381" r:id="rId22"/>
    <p:sldId id="386" r:id="rId23"/>
    <p:sldId id="391" r:id="rId24"/>
    <p:sldId id="376" r:id="rId25"/>
    <p:sldId id="387" r:id="rId26"/>
    <p:sldId id="388" r:id="rId27"/>
    <p:sldId id="389" r:id="rId28"/>
    <p:sldId id="390" r:id="rId29"/>
    <p:sldId id="366" r:id="rId30"/>
    <p:sldId id="367" r:id="rId31"/>
    <p:sldId id="302" r:id="rId32"/>
    <p:sldId id="341" r:id="rId33"/>
    <p:sldId id="342" r:id="rId34"/>
    <p:sldId id="375" r:id="rId35"/>
    <p:sldId id="368" r:id="rId36"/>
    <p:sldId id="262" r:id="rId37"/>
    <p:sldId id="315" r:id="rId38"/>
    <p:sldId id="320" r:id="rId39"/>
    <p:sldId id="319" r:id="rId40"/>
    <p:sldId id="261" r:id="rId41"/>
    <p:sldId id="321" r:id="rId42"/>
    <p:sldId id="369" r:id="rId43"/>
    <p:sldId id="370" r:id="rId44"/>
    <p:sldId id="371" r:id="rId45"/>
    <p:sldId id="263" r:id="rId46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9D288F8-71F5-4100-9BC4-9224B2815111}">
          <p14:sldIdLst>
            <p14:sldId id="256"/>
            <p14:sldId id="301"/>
          </p14:sldIdLst>
        </p14:section>
        <p14:section name="環境介紹" id="{0E83CEA2-EC61-49B8-ACBB-81EFC67555AF}">
          <p14:sldIdLst>
            <p14:sldId id="265"/>
            <p14:sldId id="359"/>
            <p14:sldId id="373"/>
            <p14:sldId id="374"/>
            <p14:sldId id="379"/>
            <p14:sldId id="380"/>
            <p14:sldId id="393"/>
            <p14:sldId id="394"/>
            <p14:sldId id="360"/>
          </p14:sldIdLst>
        </p14:section>
        <p14:section name="API Route" id="{17B9E490-743D-4B4B-AF3A-B0137B1CEF94}">
          <p14:sldIdLst>
            <p14:sldId id="383"/>
            <p14:sldId id="384"/>
            <p14:sldId id="385"/>
          </p14:sldIdLst>
        </p14:section>
        <p14:section name="API流程" id="{B5B8C842-C49D-4E00-8F55-FB2C0C7181D1}">
          <p14:sldIdLst>
            <p14:sldId id="378"/>
            <p14:sldId id="377"/>
            <p14:sldId id="392"/>
            <p14:sldId id="361"/>
            <p14:sldId id="362"/>
            <p14:sldId id="364"/>
            <p14:sldId id="381"/>
            <p14:sldId id="386"/>
          </p14:sldIdLst>
        </p14:section>
        <p14:section name="Tx正常與異常範例" id="{63DD0DAA-649A-4BDF-984E-1E506C7BEC0C}">
          <p14:sldIdLst>
            <p14:sldId id="391"/>
            <p14:sldId id="376"/>
            <p14:sldId id="387"/>
            <p14:sldId id="388"/>
            <p14:sldId id="389"/>
          </p14:sldIdLst>
        </p14:section>
        <p14:section name="Controller" id="{711858C5-FCF2-49D5-AA36-D965D773E532}">
          <p14:sldIdLst>
            <p14:sldId id="390"/>
            <p14:sldId id="366"/>
            <p14:sldId id="367"/>
            <p14:sldId id="302"/>
            <p14:sldId id="341"/>
            <p14:sldId id="342"/>
            <p14:sldId id="375"/>
            <p14:sldId id="368"/>
            <p14:sldId id="262"/>
            <p14:sldId id="315"/>
            <p14:sldId id="320"/>
            <p14:sldId id="319"/>
            <p14:sldId id="261"/>
            <p14:sldId id="321"/>
            <p14:sldId id="369"/>
            <p14:sldId id="370"/>
            <p14:sldId id="3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84471" autoAdjust="0"/>
  </p:normalViewPr>
  <p:slideViewPr>
    <p:cSldViewPr snapToGrid="0">
      <p:cViewPr varScale="1">
        <p:scale>
          <a:sx n="96" d="100"/>
          <a:sy n="96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FA59-FE39-417D-9825-5F9AB1D5EBA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7BB62-D062-4F98-A071-E2CFF8280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86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"vid": 133,</a:t>
            </a:r>
          </a:p>
          <a:p>
            <a:r>
              <a:rPr lang="en-US" altLang="zh-TW" dirty="0"/>
              <a:t>  "</a:t>
            </a:r>
            <a:r>
              <a:rPr lang="en-US" altLang="zh-TW" dirty="0" err="1"/>
              <a:t>cid</a:t>
            </a:r>
            <a:r>
              <a:rPr lang="en-US" altLang="zh-TW" dirty="0"/>
              <a:t>": 21,</a:t>
            </a:r>
          </a:p>
          <a:p>
            <a:r>
              <a:rPr lang="en-US" altLang="zh-TW" dirty="0"/>
              <a:t>  "</a:t>
            </a:r>
            <a:r>
              <a:rPr lang="en-US" altLang="zh-TW" dirty="0" err="1"/>
              <a:t>startTime</a:t>
            </a:r>
            <a:r>
              <a:rPr lang="en-US" altLang="zh-TW" dirty="0"/>
              <a:t>": 10,</a:t>
            </a:r>
          </a:p>
          <a:p>
            <a:r>
              <a:rPr lang="en-US" altLang="zh-TW" dirty="0"/>
              <a:t>  "</a:t>
            </a:r>
            <a:r>
              <a:rPr lang="en-US" altLang="zh-TW" dirty="0" err="1"/>
              <a:t>endTime</a:t>
            </a:r>
            <a:r>
              <a:rPr lang="en-US" altLang="zh-TW" dirty="0"/>
              <a:t>": 15,</a:t>
            </a:r>
          </a:p>
          <a:p>
            <a:r>
              <a:rPr lang="en-US" altLang="zh-TW" dirty="0"/>
              <a:t>  "content": "## </a:t>
            </a:r>
            <a:r>
              <a:rPr lang="zh-TW" altLang="en-US" dirty="0"/>
              <a:t>何謂演算法 </a:t>
            </a:r>
            <a:r>
              <a:rPr lang="en-US" altLang="zh-TW" dirty="0"/>
              <a:t>What's Algorithm?\n## </a:t>
            </a:r>
            <a:r>
              <a:rPr lang="zh-TW" altLang="en-US" dirty="0"/>
              <a:t>演算法特性 </a:t>
            </a:r>
            <a:r>
              <a:rPr lang="en-US" altLang="zh-TW" dirty="0"/>
              <a:t>Algorithm Features"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7BB62-D062-4F98-A071-E2CFF8280EC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9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pvName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UUID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bObject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COLUMN_Name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'name'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DATA_TYPE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'type'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INFORMATION_SCHEMA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Columns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TABLE_NAME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auto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vparam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COLUMN_Name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'name'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DATA_TYPE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'type'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INFORMATION_SCHEMA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Columns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TABLE_NAME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pvName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auto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pv_param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UUID2View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pvName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7BB62-D062-4F98-A071-E2CFF8280EC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tto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6585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06400" y="838200"/>
            <a:ext cx="11785600" cy="0"/>
          </a:xfrm>
          <a:prstGeom prst="line">
            <a:avLst/>
          </a:prstGeom>
          <a:noFill/>
          <a:ln w="38100">
            <a:solidFill>
              <a:srgbClr val="4B5E4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06400" y="8382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7" name="Picture 9" descr="WKE Logo 0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619626"/>
            <a:ext cx="52197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圖片 9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7600" y="1125539"/>
            <a:ext cx="10363200" cy="2232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67584" y="6597650"/>
            <a:ext cx="590549" cy="312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8413D-C892-4164-B46B-B44BEC0FAA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1" name="圖片 10" descr="K1ehRd137779497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476328"/>
            <a:ext cx="5715000" cy="1905000"/>
          </a:xfrm>
          <a:prstGeom prst="rect">
            <a:avLst/>
          </a:prstGeom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621088"/>
            <a:ext cx="8119533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按一下以編輯母片子標題樣式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EF61-5A7B-4FA0-BB39-D3501E1BBB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29185" y="115889"/>
            <a:ext cx="2838449" cy="61928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15889"/>
            <a:ext cx="8316384" cy="6192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6C25-EDE6-4386-856C-DE9DC25C17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91FF1-95EA-4BC6-A76D-05E1431CA4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0C10B-C4B7-4733-8104-CE49E6A0F8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68949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96567" y="908051"/>
            <a:ext cx="557106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58D8F-468B-45B8-97C6-E3249A2FFD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96900-E804-43C8-B1DC-45EB206C09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AF5DD-92FD-4F3A-A1E0-DA26F014A1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92D06-1269-4516-903C-7880DE5C67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84A27-5F25-4C55-A005-D91A12D78F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F74F2-25A5-4275-BDB4-CD66D0912C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to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19814"/>
            <a:ext cx="12192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" y="836613"/>
            <a:ext cx="10972800" cy="0"/>
          </a:xfrm>
          <a:prstGeom prst="line">
            <a:avLst/>
          </a:prstGeom>
          <a:noFill/>
          <a:ln w="38100">
            <a:solidFill>
              <a:srgbClr val="4B5E4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7085" y="6597650"/>
            <a:ext cx="781049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059568-AF37-4574-B4BC-84CC066DC5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669088"/>
            <a:ext cx="38608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0" name="圖片 9" descr="底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5889"/>
            <a:ext cx="109728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908051"/>
            <a:ext cx="11343216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3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034F8-CC07-49B6-9BDB-FBBB71D75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I3S_API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CF2095F-CE97-44DE-9AF9-33FFD3070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楊松輯</a:t>
            </a:r>
            <a:endParaRPr lang="en-US" altLang="zh-TW" dirty="0"/>
          </a:p>
          <a:p>
            <a:r>
              <a:rPr lang="zh-TW" altLang="en-US" dirty="0"/>
              <a:t>盧韋宏</a:t>
            </a:r>
            <a:endParaRPr lang="en-US" altLang="zh-TW" dirty="0"/>
          </a:p>
          <a:p>
            <a:r>
              <a:rPr lang="zh-TW" altLang="en-US" dirty="0"/>
              <a:t> 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40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9874B-AA05-4F8D-9026-1243A817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OAuthToken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高級系統範例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58F1E-F72C-4A20-B040-AF433966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使用者登入時間限定</a:t>
            </a:r>
            <a:r>
              <a:rPr lang="en-US" altLang="zh-TW" dirty="0"/>
              <a:t>30</a:t>
            </a:r>
            <a:r>
              <a:rPr lang="zh-TW" altLang="en-US" dirty="0"/>
              <a:t>分鐘</a:t>
            </a:r>
            <a:endParaRPr lang="en-US" altLang="zh-TW" dirty="0"/>
          </a:p>
          <a:p>
            <a:pPr lvl="1"/>
            <a:r>
              <a:rPr lang="en-US" altLang="zh-TW" dirty="0"/>
              <a:t>Expires</a:t>
            </a:r>
            <a:r>
              <a:rPr lang="zh-TW" altLang="en-US" dirty="0"/>
              <a:t>：</a:t>
            </a:r>
            <a:r>
              <a:rPr lang="en-US" altLang="zh-TW" dirty="0"/>
              <a:t>1800</a:t>
            </a:r>
          </a:p>
          <a:p>
            <a:r>
              <a:rPr lang="en-US" altLang="zh-TW" dirty="0"/>
              <a:t>30</a:t>
            </a:r>
            <a:r>
              <a:rPr lang="zh-TW" altLang="en-US" dirty="0"/>
              <a:t>分鐘內，無論如何使用將不延長登入時間</a:t>
            </a:r>
            <a:endParaRPr lang="en-US" altLang="zh-TW" dirty="0"/>
          </a:p>
          <a:p>
            <a:pPr lvl="1"/>
            <a:r>
              <a:rPr lang="en-US" altLang="zh-TW" dirty="0" err="1"/>
              <a:t>Expires_Refresh</a:t>
            </a:r>
            <a:r>
              <a:rPr lang="zh-TW" altLang="en-US" dirty="0"/>
              <a:t>：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關閉瀏覽器時，清空</a:t>
            </a:r>
            <a:r>
              <a:rPr lang="en-US" altLang="zh-TW" dirty="0"/>
              <a:t>Token</a:t>
            </a:r>
            <a:r>
              <a:rPr lang="zh-TW" altLang="en-US" dirty="0"/>
              <a:t>，下次造訪系統將被派發到新的一組</a:t>
            </a:r>
            <a:r>
              <a:rPr lang="en-US" altLang="zh-TW" dirty="0"/>
              <a:t>Token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訪客、</a:t>
            </a:r>
            <a:r>
              <a:rPr lang="en-US" altLang="zh-TW" dirty="0"/>
              <a:t>mid = 0)</a:t>
            </a:r>
          </a:p>
          <a:p>
            <a:pPr lvl="1"/>
            <a:r>
              <a:rPr lang="en-US" altLang="zh-TW" dirty="0" err="1"/>
              <a:t>ClearWhenClose</a:t>
            </a:r>
            <a:r>
              <a:rPr lang="zh-TW" altLang="en-US" dirty="0"/>
              <a:t>：</a:t>
            </a:r>
            <a:r>
              <a:rPr lang="en-US" altLang="zh-TW" dirty="0"/>
              <a:t>True</a:t>
            </a:r>
          </a:p>
          <a:p>
            <a:pPr lvl="1"/>
            <a:r>
              <a:rPr lang="zh-TW" altLang="en-US" dirty="0"/>
              <a:t>原理將</a:t>
            </a:r>
            <a:r>
              <a:rPr lang="en-US" altLang="zh-TW" dirty="0" err="1"/>
              <a:t>Cookie.Expires</a:t>
            </a:r>
            <a:r>
              <a:rPr lang="zh-TW" altLang="en-US" dirty="0"/>
              <a:t>設為</a:t>
            </a:r>
            <a:r>
              <a:rPr lang="en-US" altLang="zh-TW" dirty="0"/>
              <a:t>null (</a:t>
            </a:r>
            <a:r>
              <a:rPr lang="zh-TW" altLang="en-US" dirty="0"/>
              <a:t>會被</a:t>
            </a:r>
            <a:r>
              <a:rPr lang="zh-TW" altLang="en-US" dirty="0">
                <a:solidFill>
                  <a:srgbClr val="C00000"/>
                </a:solidFill>
              </a:rPr>
              <a:t>弱掃偵測</a:t>
            </a:r>
            <a:r>
              <a:rPr lang="zh-TW" altLang="en-US" dirty="0"/>
              <a:t>，但不影響系統安全性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C4574C-D84A-4E17-8330-18C3AA2FE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13F684-5B0F-401D-8774-B647BCEB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52" y="4860236"/>
            <a:ext cx="4460826" cy="1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9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7B013-4C2F-4643-BCCB-412BCD40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E80C9-A8BB-4DCB-AAC7-FC750979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3977400" cy="5400675"/>
          </a:xfrm>
        </p:spPr>
        <p:txBody>
          <a:bodyPr/>
          <a:lstStyle/>
          <a:p>
            <a:r>
              <a:rPr lang="en-US" altLang="zh-TW" dirty="0"/>
              <a:t>Middleware</a:t>
            </a:r>
          </a:p>
          <a:p>
            <a:pPr lvl="1"/>
            <a:r>
              <a:rPr lang="en-US" altLang="zh-TW" dirty="0" err="1"/>
              <a:t>ErrorLogMiddleware</a:t>
            </a:r>
            <a:endParaRPr lang="en-US" altLang="zh-TW" dirty="0"/>
          </a:p>
          <a:p>
            <a:pPr lvl="1"/>
            <a:r>
              <a:rPr lang="en-US" altLang="zh-TW" dirty="0" err="1"/>
              <a:t>MidMiddleware</a:t>
            </a:r>
            <a:endParaRPr lang="en-US" altLang="zh-TW" dirty="0"/>
          </a:p>
          <a:p>
            <a:r>
              <a:rPr lang="en-US" altLang="zh-TW" dirty="0"/>
              <a:t>API</a:t>
            </a:r>
          </a:p>
          <a:p>
            <a:pPr lvl="1"/>
            <a:r>
              <a:rPr lang="en-US" altLang="zh-TW" dirty="0" err="1"/>
              <a:t>AuthController</a:t>
            </a:r>
            <a:endParaRPr lang="en-US" altLang="zh-TW" dirty="0"/>
          </a:p>
          <a:p>
            <a:pPr lvl="1"/>
            <a:r>
              <a:rPr lang="en-US" altLang="zh-TW" dirty="0" err="1"/>
              <a:t>MemberController</a:t>
            </a:r>
            <a:endParaRPr lang="en-US" altLang="zh-TW" dirty="0"/>
          </a:p>
          <a:p>
            <a:pPr lvl="1"/>
            <a:r>
              <a:rPr lang="en-US" altLang="zh-TW" dirty="0" err="1"/>
              <a:t>PublicController</a:t>
            </a:r>
            <a:endParaRPr lang="en-US" altLang="zh-TW" dirty="0"/>
          </a:p>
          <a:p>
            <a:pPr lvl="1"/>
            <a:r>
              <a:rPr lang="en-US" altLang="zh-TW" dirty="0" err="1"/>
              <a:t>TxController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DC6384-1C71-4B63-BEAB-5E19FF545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102593F-028F-4B60-A669-8DD33C98957F}"/>
              </a:ext>
            </a:extLst>
          </p:cNvPr>
          <p:cNvSpPr txBox="1">
            <a:spLocks/>
          </p:cNvSpPr>
          <p:nvPr/>
        </p:nvSpPr>
        <p:spPr bwMode="auto">
          <a:xfrm>
            <a:off x="5328939" y="908051"/>
            <a:ext cx="4828852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Filter</a:t>
            </a:r>
          </a:p>
          <a:p>
            <a:pPr lvl="1"/>
            <a:r>
              <a:rPr lang="en-US" altLang="zh-TW" b="0" kern="0" dirty="0" err="1"/>
              <a:t>AuthFilter</a:t>
            </a:r>
            <a:endParaRPr lang="en-US" altLang="zh-TW" b="0" kern="0" dirty="0"/>
          </a:p>
          <a:p>
            <a:pPr lvl="1"/>
            <a:r>
              <a:rPr lang="en-US" altLang="zh-TW" b="0" kern="0" dirty="0" err="1"/>
              <a:t>ResultFilter</a:t>
            </a:r>
            <a:endParaRPr lang="en-US" altLang="zh-TW" b="0" kern="0" dirty="0"/>
          </a:p>
          <a:p>
            <a:pPr lvl="1"/>
            <a:r>
              <a:rPr lang="en-US" altLang="zh-TW" b="0" kern="0" dirty="0"/>
              <a:t>UUID2TxSPAuthFilter</a:t>
            </a:r>
          </a:p>
          <a:p>
            <a:pPr lvl="1"/>
            <a:r>
              <a:rPr lang="en-US" altLang="zh-TW" b="0" kern="0" dirty="0" err="1"/>
              <a:t>UUIDAuthFilter</a:t>
            </a:r>
            <a:endParaRPr lang="en-US" altLang="zh-TW" b="0" kern="0" dirty="0"/>
          </a:p>
        </p:txBody>
      </p:sp>
    </p:spTree>
    <p:extLst>
      <p:ext uri="{BB962C8B-B14F-4D97-AF65-F5344CB8AC3E}">
        <p14:creationId xmlns:p14="http://schemas.microsoft.com/office/powerpoint/2010/main" val="177041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Route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88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內容版面配置區 2">
            <a:extLst>
              <a:ext uri="{FF2B5EF4-FFF2-40B4-BE49-F238E27FC236}">
                <a16:creationId xmlns:a16="http://schemas.microsoft.com/office/drawing/2014/main" id="{98DA357F-8D99-4D0C-9F27-0924D4AA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2"/>
            <a:ext cx="11292600" cy="5689598"/>
          </a:xfrm>
        </p:spPr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/Public/</a:t>
            </a:r>
            <a:r>
              <a:rPr lang="en-US" altLang="zh-TW" dirty="0">
                <a:solidFill>
                  <a:srgbClr val="C00000"/>
                </a:solidFill>
              </a:rPr>
              <a:t>{UUID}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/Tx/</a:t>
            </a:r>
            <a:r>
              <a:rPr lang="en-US" altLang="zh-TW" dirty="0">
                <a:solidFill>
                  <a:srgbClr val="C00000"/>
                </a:solidFill>
              </a:rPr>
              <a:t>{UUID}</a:t>
            </a:r>
          </a:p>
          <a:p>
            <a:pPr marL="0" indent="0">
              <a:buNone/>
            </a:pP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C9439A-21DD-47DF-BC97-22EBF6E2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7D6F0F-8936-4E5C-98EF-B6007814F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FB55DF85-8996-4B84-AE53-8AAFF860F6C1}"/>
              </a:ext>
            </a:extLst>
          </p:cNvPr>
          <p:cNvGrpSpPr/>
          <p:nvPr/>
        </p:nvGrpSpPr>
        <p:grpSpPr>
          <a:xfrm>
            <a:off x="7178356" y="1024189"/>
            <a:ext cx="3831946" cy="1256431"/>
            <a:chOff x="723326" y="4358456"/>
            <a:chExt cx="3831946" cy="125643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E75CD1-68B7-4672-BC27-9BE52C8A74D0}"/>
                </a:ext>
              </a:extLst>
            </p:cNvPr>
            <p:cNvSpPr/>
            <p:nvPr/>
          </p:nvSpPr>
          <p:spPr bwMode="auto">
            <a:xfrm>
              <a:off x="996126" y="4664982"/>
              <a:ext cx="844720" cy="271878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</a:rPr>
                <a:t>UUID2Tx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9CDABE72-823A-494E-B8F1-C1C35CE060ED}"/>
                </a:ext>
              </a:extLst>
            </p:cNvPr>
            <p:cNvSpPr/>
            <p:nvPr/>
          </p:nvSpPr>
          <p:spPr bwMode="auto">
            <a:xfrm>
              <a:off x="2186594" y="4626386"/>
              <a:ext cx="627712" cy="351266"/>
            </a:xfrm>
            <a:prstGeom prst="diamond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UT</a:t>
              </a:r>
              <a:endParaRPr kumimoji="1" lang="zh-TW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6147B88C-2A9D-46DD-9EC3-F34FBB79A60F}"/>
                </a:ext>
              </a:extLst>
            </p:cNvPr>
            <p:cNvCxnSpPr>
              <a:cxnSpLocks/>
              <a:stCxn id="40" idx="3"/>
              <a:endCxn id="48" idx="1"/>
            </p:cNvCxnSpPr>
            <p:nvPr/>
          </p:nvCxnSpPr>
          <p:spPr bwMode="auto">
            <a:xfrm>
              <a:off x="1840846" y="4800921"/>
              <a:ext cx="345748" cy="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21CBA6F-8845-4627-9297-7D151AA2DBE1}"/>
                </a:ext>
              </a:extLst>
            </p:cNvPr>
            <p:cNvSpPr/>
            <p:nvPr/>
          </p:nvSpPr>
          <p:spPr bwMode="auto">
            <a:xfrm>
              <a:off x="3160054" y="4670881"/>
              <a:ext cx="782215" cy="263451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Tx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811E67C-61ED-4A81-9490-7D3B2A1C0190}"/>
                </a:ext>
              </a:extLst>
            </p:cNvPr>
            <p:cNvCxnSpPr>
              <a:cxnSpLocks/>
              <a:stCxn id="48" idx="3"/>
              <a:endCxn id="61" idx="1"/>
            </p:cNvCxnSpPr>
            <p:nvPr/>
          </p:nvCxnSpPr>
          <p:spPr bwMode="auto">
            <a:xfrm>
              <a:off x="2814306" y="4802019"/>
              <a:ext cx="345748" cy="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3FC9E8A3-15E1-471F-A3E2-DE1CF847AAED}"/>
                </a:ext>
              </a:extLst>
            </p:cNvPr>
            <p:cNvSpPr/>
            <p:nvPr/>
          </p:nvSpPr>
          <p:spPr bwMode="auto">
            <a:xfrm>
              <a:off x="723326" y="5094229"/>
              <a:ext cx="383607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UID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BF82E6B3-6D0D-49FB-A5E8-C1492DCD367E}"/>
                </a:ext>
              </a:extLst>
            </p:cNvPr>
            <p:cNvCxnSpPr>
              <a:cxnSpLocks/>
              <a:stCxn id="120" idx="0"/>
              <a:endCxn id="40" idx="2"/>
            </p:cNvCxnSpPr>
            <p:nvPr/>
          </p:nvCxnSpPr>
          <p:spPr bwMode="auto">
            <a:xfrm flipV="1">
              <a:off x="915130" y="4936860"/>
              <a:ext cx="503356" cy="1573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30E79FA0-B61E-47CB-BA4E-39C55C496F15}"/>
                </a:ext>
              </a:extLst>
            </p:cNvPr>
            <p:cNvSpPr/>
            <p:nvPr/>
          </p:nvSpPr>
          <p:spPr bwMode="auto">
            <a:xfrm>
              <a:off x="1057731" y="5363032"/>
              <a:ext cx="721510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latin typeface="Arial" panose="020B0604020202020204" pitchFamily="34" charset="0"/>
                  <a:ea typeface="標楷體" panose="03000509000000000000" pitchFamily="65" charset="-120"/>
                </a:rPr>
                <a:t>UUID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03B60C6-CC05-4F1A-99F0-085B289D3E7F}"/>
                </a:ext>
              </a:extLst>
            </p:cNvPr>
            <p:cNvCxnSpPr>
              <a:cxnSpLocks/>
              <a:stCxn id="122" idx="0"/>
              <a:endCxn id="40" idx="2"/>
            </p:cNvCxnSpPr>
            <p:nvPr/>
          </p:nvCxnSpPr>
          <p:spPr bwMode="auto">
            <a:xfrm flipV="1">
              <a:off x="1418486" y="4936860"/>
              <a:ext cx="0" cy="4261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5F0A8668-1EC2-4BA6-A737-187C656FAB89}"/>
                </a:ext>
              </a:extLst>
            </p:cNvPr>
            <p:cNvSpPr/>
            <p:nvPr/>
          </p:nvSpPr>
          <p:spPr bwMode="auto">
            <a:xfrm>
              <a:off x="1518508" y="5134768"/>
              <a:ext cx="721510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</a:rPr>
                <a:t>Des</a:t>
              </a:r>
              <a:endParaRPr kumimoji="1" lang="zh-TW" altLang="en-US" sz="1400" b="1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B8517310-9027-4BC9-8B9F-1AA92BED7D2B}"/>
                </a:ext>
              </a:extLst>
            </p:cNvPr>
            <p:cNvCxnSpPr>
              <a:cxnSpLocks/>
              <a:stCxn id="124" idx="0"/>
              <a:endCxn id="40" idx="2"/>
            </p:cNvCxnSpPr>
            <p:nvPr/>
          </p:nvCxnSpPr>
          <p:spPr bwMode="auto">
            <a:xfrm flipH="1" flipV="1">
              <a:off x="1418486" y="4936860"/>
              <a:ext cx="460777" cy="1979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6765D4F2-DCD0-4CFE-8E9F-46BF0F5D6B26}"/>
                </a:ext>
              </a:extLst>
            </p:cNvPr>
            <p:cNvSpPr/>
            <p:nvPr/>
          </p:nvSpPr>
          <p:spPr bwMode="auto">
            <a:xfrm>
              <a:off x="2814306" y="5105411"/>
              <a:ext cx="383607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UID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0245AD33-5A14-4A58-A30F-3C466F8A551D}"/>
                </a:ext>
              </a:extLst>
            </p:cNvPr>
            <p:cNvCxnSpPr>
              <a:cxnSpLocks/>
              <a:stCxn id="130" idx="0"/>
              <a:endCxn id="61" idx="2"/>
            </p:cNvCxnSpPr>
            <p:nvPr/>
          </p:nvCxnSpPr>
          <p:spPr bwMode="auto">
            <a:xfrm flipV="1">
              <a:off x="3006110" y="4934332"/>
              <a:ext cx="545052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A0D15206-D54C-4193-856A-02315028B16B}"/>
                </a:ext>
              </a:extLst>
            </p:cNvPr>
            <p:cNvSpPr/>
            <p:nvPr/>
          </p:nvSpPr>
          <p:spPr bwMode="auto">
            <a:xfrm>
              <a:off x="3233362" y="5105411"/>
              <a:ext cx="1321910" cy="355004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 err="1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MethodType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64992BC3-655B-4AAE-907C-1A70104DE659}"/>
                </a:ext>
              </a:extLst>
            </p:cNvPr>
            <p:cNvCxnSpPr>
              <a:cxnSpLocks/>
              <a:stCxn id="133" idx="0"/>
              <a:endCxn id="61" idx="2"/>
            </p:cNvCxnSpPr>
            <p:nvPr/>
          </p:nvCxnSpPr>
          <p:spPr bwMode="auto">
            <a:xfrm flipH="1" flipV="1">
              <a:off x="3551162" y="4934332"/>
              <a:ext cx="343155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C6D14853-DBEC-44B1-B75C-07D1BA400784}"/>
                </a:ext>
              </a:extLst>
            </p:cNvPr>
            <p:cNvSpPr txBox="1"/>
            <p:nvPr/>
          </p:nvSpPr>
          <p:spPr>
            <a:xfrm>
              <a:off x="1899127" y="4363162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A3A377FE-5728-42AB-B4A9-6C83F6A06410}"/>
                </a:ext>
              </a:extLst>
            </p:cNvPr>
            <p:cNvSpPr txBox="1"/>
            <p:nvPr/>
          </p:nvSpPr>
          <p:spPr>
            <a:xfrm>
              <a:off x="2787594" y="4358456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</a:t>
              </a:r>
              <a:endParaRPr lang="zh-TW" altLang="en-US" dirty="0"/>
            </a:p>
          </p:txBody>
        </p: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F0CF69D0-3605-4BA6-AFED-DAB2719CFC02}"/>
              </a:ext>
            </a:extLst>
          </p:cNvPr>
          <p:cNvGrpSpPr/>
          <p:nvPr/>
        </p:nvGrpSpPr>
        <p:grpSpPr>
          <a:xfrm>
            <a:off x="708991" y="2355748"/>
            <a:ext cx="8979401" cy="3925782"/>
            <a:chOff x="708991" y="2522849"/>
            <a:chExt cx="8325703" cy="3514701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66772849-9917-44B4-B497-D104CBC7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991" y="2896413"/>
              <a:ext cx="8325703" cy="3141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71C2EE7E-9728-4474-8D0F-54FD5263563E}"/>
                </a:ext>
              </a:extLst>
            </p:cNvPr>
            <p:cNvSpPr txBox="1"/>
            <p:nvPr/>
          </p:nvSpPr>
          <p:spPr>
            <a:xfrm>
              <a:off x="4343400" y="2522849"/>
              <a:ext cx="5764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Tx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15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64C4B-3CF6-470C-98E0-89B63F1A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vd_UUID2Tx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D46EF-41C3-48CF-8FC0-F89E7F5F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/Public/</a:t>
            </a:r>
            <a:r>
              <a:rPr lang="en-US" altLang="zh-TW" dirty="0">
                <a:solidFill>
                  <a:srgbClr val="C00000"/>
                </a:solidFill>
              </a:rPr>
              <a:t>{UUID}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/Tx/</a:t>
            </a:r>
            <a:r>
              <a:rPr lang="en-US" altLang="zh-TW" dirty="0">
                <a:solidFill>
                  <a:srgbClr val="C00000"/>
                </a:solidFill>
              </a:rPr>
              <a:t>{UUID}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B592C6-85A8-45A8-976A-778581C4C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E2A12C-9DD9-4F3F-AD35-19EFF6E0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8" y="2700990"/>
            <a:ext cx="10464204" cy="307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CBD4D4-D40A-4BF2-93A7-2507B60F1A7C}"/>
              </a:ext>
            </a:extLst>
          </p:cNvPr>
          <p:cNvSpPr txBox="1"/>
          <p:nvPr/>
        </p:nvSpPr>
        <p:spPr>
          <a:xfrm>
            <a:off x="7135609" y="1535394"/>
            <a:ext cx="296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MethodType</a:t>
            </a:r>
            <a:endParaRPr lang="en-US" altLang="zh-TW" dirty="0"/>
          </a:p>
          <a:p>
            <a:r>
              <a:rPr lang="en-US" altLang="zh-TW" dirty="0"/>
              <a:t>0|1|2|3 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POST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PUT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DELETE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流程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6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內容版面配置區 2">
            <a:extLst>
              <a:ext uri="{FF2B5EF4-FFF2-40B4-BE49-F238E27FC236}">
                <a16:creationId xmlns:a16="http://schemas.microsoft.com/office/drawing/2014/main" id="{98DA357F-8D99-4D0C-9F27-0924D4AA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2"/>
            <a:ext cx="2869183" cy="2288590"/>
          </a:xfrm>
        </p:spPr>
        <p:txBody>
          <a:bodyPr/>
          <a:lstStyle/>
          <a:p>
            <a:r>
              <a:rPr lang="zh-TW" altLang="en-US" dirty="0"/>
              <a:t>正常</a:t>
            </a:r>
            <a:endParaRPr lang="en-US" altLang="zh-TW" dirty="0"/>
          </a:p>
          <a:p>
            <a:r>
              <a:rPr lang="zh-TW" altLang="en-US" dirty="0"/>
              <a:t>無權限</a:t>
            </a:r>
            <a:endParaRPr lang="en-US" altLang="zh-TW" dirty="0"/>
          </a:p>
          <a:p>
            <a:r>
              <a:rPr lang="zh-TW" altLang="en-US" dirty="0"/>
              <a:t>異常錯誤</a:t>
            </a: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C9439A-21DD-47DF-BC97-22EBF6E2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7D6F0F-8936-4E5C-98EF-B6007814F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37D0E66-A602-4439-805E-1EB96CC5C6EA}"/>
              </a:ext>
            </a:extLst>
          </p:cNvPr>
          <p:cNvGrpSpPr/>
          <p:nvPr/>
        </p:nvGrpSpPr>
        <p:grpSpPr>
          <a:xfrm>
            <a:off x="2269434" y="1036033"/>
            <a:ext cx="398347" cy="320589"/>
            <a:chOff x="2597425" y="1036171"/>
            <a:chExt cx="398347" cy="320589"/>
          </a:xfrm>
        </p:grpSpPr>
        <p:sp>
          <p:nvSpPr>
            <p:cNvPr id="43" name="箭號: 向下 42">
              <a:extLst>
                <a:ext uri="{FF2B5EF4-FFF2-40B4-BE49-F238E27FC236}">
                  <a16:creationId xmlns:a16="http://schemas.microsoft.com/office/drawing/2014/main" id="{0BB2A0FE-6B57-4AF1-966C-EF21F153C8B8}"/>
                </a:ext>
              </a:extLst>
            </p:cNvPr>
            <p:cNvSpPr/>
            <p:nvPr/>
          </p:nvSpPr>
          <p:spPr bwMode="auto">
            <a:xfrm>
              <a:off x="2597425" y="1037258"/>
              <a:ext cx="159027" cy="319502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5" name="箭號: 向下 44">
              <a:extLst>
                <a:ext uri="{FF2B5EF4-FFF2-40B4-BE49-F238E27FC236}">
                  <a16:creationId xmlns:a16="http://schemas.microsoft.com/office/drawing/2014/main" id="{01ABEECB-04F1-49B1-9547-73AAD4E68F70}"/>
                </a:ext>
              </a:extLst>
            </p:cNvPr>
            <p:cNvSpPr/>
            <p:nvPr/>
          </p:nvSpPr>
          <p:spPr bwMode="auto">
            <a:xfrm rot="10800000">
              <a:off x="2836745" y="1036171"/>
              <a:ext cx="159027" cy="319502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47" name="箭號: 向下 46">
            <a:extLst>
              <a:ext uri="{FF2B5EF4-FFF2-40B4-BE49-F238E27FC236}">
                <a16:creationId xmlns:a16="http://schemas.microsoft.com/office/drawing/2014/main" id="{03AAF698-F326-4B1D-BF9E-9EAC86E4006D}"/>
              </a:ext>
            </a:extLst>
          </p:cNvPr>
          <p:cNvSpPr/>
          <p:nvPr/>
        </p:nvSpPr>
        <p:spPr bwMode="auto">
          <a:xfrm rot="10800000">
            <a:off x="2279368" y="1532609"/>
            <a:ext cx="159027" cy="319502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9" name="箭號: 向下 48">
            <a:extLst>
              <a:ext uri="{FF2B5EF4-FFF2-40B4-BE49-F238E27FC236}">
                <a16:creationId xmlns:a16="http://schemas.microsoft.com/office/drawing/2014/main" id="{3540F734-443A-477D-804D-76E5CCAD1373}"/>
              </a:ext>
            </a:extLst>
          </p:cNvPr>
          <p:cNvSpPr/>
          <p:nvPr/>
        </p:nvSpPr>
        <p:spPr bwMode="auto">
          <a:xfrm rot="10800000">
            <a:off x="2543536" y="2055950"/>
            <a:ext cx="159027" cy="319502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04C4102-661C-460A-9895-3ED9C8A78EBE}"/>
              </a:ext>
            </a:extLst>
          </p:cNvPr>
          <p:cNvGrpSpPr/>
          <p:nvPr/>
        </p:nvGrpSpPr>
        <p:grpSpPr>
          <a:xfrm>
            <a:off x="1590258" y="1128130"/>
            <a:ext cx="9528409" cy="4137023"/>
            <a:chOff x="1848676" y="1532609"/>
            <a:chExt cx="9528409" cy="4137023"/>
          </a:xfrm>
        </p:grpSpPr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9E31FEEA-6D3A-474B-8005-E71859C1F3F5}"/>
                </a:ext>
              </a:extLst>
            </p:cNvPr>
            <p:cNvSpPr/>
            <p:nvPr/>
          </p:nvSpPr>
          <p:spPr bwMode="auto">
            <a:xfrm>
              <a:off x="7520703" y="1945947"/>
              <a:ext cx="159026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A153705E-EC88-422E-94A7-30F09D55119F}"/>
                </a:ext>
              </a:extLst>
            </p:cNvPr>
            <p:cNvSpPr/>
            <p:nvPr/>
          </p:nvSpPr>
          <p:spPr bwMode="auto">
            <a:xfrm rot="10800000">
              <a:off x="8651277" y="1954347"/>
              <a:ext cx="159026" cy="1872616"/>
            </a:xfrm>
            <a:prstGeom prst="down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59B7DAAC-9B62-4B54-BAF8-678A852CFA2B}"/>
                </a:ext>
              </a:extLst>
            </p:cNvPr>
            <p:cNvSpPr/>
            <p:nvPr/>
          </p:nvSpPr>
          <p:spPr bwMode="auto">
            <a:xfrm rot="10800000">
              <a:off x="8151833" y="1948775"/>
              <a:ext cx="159027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5FAE3900-C73B-4630-9E72-2EAE82D78BB4}"/>
                </a:ext>
              </a:extLst>
            </p:cNvPr>
            <p:cNvSpPr/>
            <p:nvPr/>
          </p:nvSpPr>
          <p:spPr bwMode="auto">
            <a:xfrm>
              <a:off x="7063502" y="2278768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ErrorLogMiddleware</a:t>
              </a:r>
              <a:endParaRPr kumimoji="1" lang="zh-TW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8A55D3E-9955-47EC-9804-7BB7910BAB2B}"/>
                </a:ext>
              </a:extLst>
            </p:cNvPr>
            <p:cNvSpPr/>
            <p:nvPr/>
          </p:nvSpPr>
          <p:spPr bwMode="auto">
            <a:xfrm>
              <a:off x="7063502" y="3077211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MidMiddleware</a:t>
              </a:r>
              <a:endParaRPr kumimoji="1" lang="zh-TW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平行四邊形 8">
              <a:extLst>
                <a:ext uri="{FF2B5EF4-FFF2-40B4-BE49-F238E27FC236}">
                  <a16:creationId xmlns:a16="http://schemas.microsoft.com/office/drawing/2014/main" id="{2BAF199E-C61E-41D5-BE2B-7FAD60A72E26}"/>
                </a:ext>
              </a:extLst>
            </p:cNvPr>
            <p:cNvSpPr/>
            <p:nvPr/>
          </p:nvSpPr>
          <p:spPr bwMode="auto">
            <a:xfrm>
              <a:off x="5252092" y="3859654"/>
              <a:ext cx="5958507" cy="337930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AuthFilter</a:t>
              </a:r>
              <a:r>
                <a:rPr lang="en-US" altLang="zh-TW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 || </a:t>
              </a:r>
              <a:r>
                <a:rPr lang="en-US" altLang="zh-TW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UUID2TxSPAuthFilter || </a:t>
              </a:r>
              <a:r>
                <a:rPr lang="en-US" altLang="zh-TW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UUIDAuthFilter</a:t>
              </a:r>
              <a:endParaRPr kumimoji="1" lang="zh-TW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FFF8D1F-E165-4EA9-9C63-A89B78FF6AF9}"/>
                </a:ext>
              </a:extLst>
            </p:cNvPr>
            <p:cNvSpPr/>
            <p:nvPr/>
          </p:nvSpPr>
          <p:spPr bwMode="auto">
            <a:xfrm>
              <a:off x="7167859" y="5283524"/>
              <a:ext cx="2286002" cy="386108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Action (Controller)</a:t>
              </a:r>
              <a:endParaRPr kumimoji="1" lang="zh-TW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1F024525-B63E-4A33-8EC1-BC8CCE10A5A6}"/>
                </a:ext>
              </a:extLst>
            </p:cNvPr>
            <p:cNvSpPr/>
            <p:nvPr/>
          </p:nvSpPr>
          <p:spPr bwMode="auto">
            <a:xfrm>
              <a:off x="7719486" y="4628828"/>
              <a:ext cx="1431231" cy="265207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ResultFilter</a:t>
              </a:r>
              <a:endParaRPr kumimoji="1" lang="zh-TW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3" name="箭號: 向下 22">
              <a:extLst>
                <a:ext uri="{FF2B5EF4-FFF2-40B4-BE49-F238E27FC236}">
                  <a16:creationId xmlns:a16="http://schemas.microsoft.com/office/drawing/2014/main" id="{2117B752-9B60-46B4-BBF5-FFEC86DACFEA}"/>
                </a:ext>
              </a:extLst>
            </p:cNvPr>
            <p:cNvSpPr/>
            <p:nvPr/>
          </p:nvSpPr>
          <p:spPr bwMode="auto">
            <a:xfrm rot="10800000">
              <a:off x="9150720" y="4241009"/>
              <a:ext cx="159026" cy="1003151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7" name="箭號: 向下 26">
              <a:extLst>
                <a:ext uri="{FF2B5EF4-FFF2-40B4-BE49-F238E27FC236}">
                  <a16:creationId xmlns:a16="http://schemas.microsoft.com/office/drawing/2014/main" id="{A8F21FCF-1C45-4E1C-8EC5-FAB9285B75D9}"/>
                </a:ext>
              </a:extLst>
            </p:cNvPr>
            <p:cNvSpPr/>
            <p:nvPr/>
          </p:nvSpPr>
          <p:spPr bwMode="auto">
            <a:xfrm rot="10800000">
              <a:off x="9150719" y="350746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E0D11F57-15CF-4EEA-8EE2-FF9B5BF49094}"/>
                </a:ext>
              </a:extLst>
            </p:cNvPr>
            <p:cNvSpPr/>
            <p:nvPr/>
          </p:nvSpPr>
          <p:spPr bwMode="auto">
            <a:xfrm rot="10800000">
              <a:off x="9150718" y="2725636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DFA38FAE-6091-4866-A742-EC20C7793F54}"/>
                </a:ext>
              </a:extLst>
            </p:cNvPr>
            <p:cNvSpPr/>
            <p:nvPr/>
          </p:nvSpPr>
          <p:spPr bwMode="auto">
            <a:xfrm rot="10800000">
              <a:off x="9150718" y="193240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A80441D-E0EB-448F-B191-C5ACC617E9F3}"/>
                </a:ext>
              </a:extLst>
            </p:cNvPr>
            <p:cNvSpPr txBox="1"/>
            <p:nvPr/>
          </p:nvSpPr>
          <p:spPr>
            <a:xfrm>
              <a:off x="6974048" y="1532609"/>
              <a:ext cx="1247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Request</a:t>
              </a:r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32961F0-4E15-44A7-86AE-3C4C6647F761}"/>
                </a:ext>
              </a:extLst>
            </p:cNvPr>
            <p:cNvSpPr txBox="1"/>
            <p:nvPr/>
          </p:nvSpPr>
          <p:spPr>
            <a:xfrm>
              <a:off x="8141893" y="1538180"/>
              <a:ext cx="1311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Response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32CC964-A324-4E6D-B7CE-E7BA51499491}"/>
                </a:ext>
              </a:extLst>
            </p:cNvPr>
            <p:cNvSpPr txBox="1"/>
            <p:nvPr/>
          </p:nvSpPr>
          <p:spPr>
            <a:xfrm>
              <a:off x="9309745" y="4568471"/>
              <a:ext cx="206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Throw Exception</a:t>
              </a:r>
              <a:endParaRPr lang="zh-TW" altLang="en-US" dirty="0"/>
            </a:p>
          </p:txBody>
        </p:sp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96C2D8C2-991F-4D71-8039-DCA3350A633F}"/>
                </a:ext>
              </a:extLst>
            </p:cNvPr>
            <p:cNvSpPr/>
            <p:nvPr/>
          </p:nvSpPr>
          <p:spPr bwMode="auto">
            <a:xfrm rot="10800000">
              <a:off x="8991690" y="4244419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7784125-91E7-43B1-AE5A-0A407749F1F0}"/>
                </a:ext>
              </a:extLst>
            </p:cNvPr>
            <p:cNvSpPr txBox="1"/>
            <p:nvPr/>
          </p:nvSpPr>
          <p:spPr>
            <a:xfrm>
              <a:off x="3393327" y="2345287"/>
              <a:ext cx="3533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傳入參數與錯誤紀錄至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Log.txt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66CD2B58-BAD5-4A98-9D71-54FA7F535130}"/>
                </a:ext>
              </a:extLst>
            </p:cNvPr>
            <p:cNvSpPr txBox="1"/>
            <p:nvPr/>
          </p:nvSpPr>
          <p:spPr>
            <a:xfrm>
              <a:off x="4594498" y="3086785"/>
              <a:ext cx="233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Token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並取得</a:t>
              </a:r>
              <a:r>
                <a:rPr lang="en-US" altLang="zh-TW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MID</a:t>
              </a:r>
              <a:endPara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57F21B4D-9410-43EA-B87E-A41254E29CEC}"/>
                </a:ext>
              </a:extLst>
            </p:cNvPr>
            <p:cNvSpPr txBox="1"/>
            <p:nvPr/>
          </p:nvSpPr>
          <p:spPr>
            <a:xfrm>
              <a:off x="4009701" y="3828252"/>
              <a:ext cx="1242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zh-TW" altLang="en-US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權限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AFA86A2-9DF8-4669-AEB0-7890464C6313}"/>
                </a:ext>
              </a:extLst>
            </p:cNvPr>
            <p:cNvSpPr txBox="1"/>
            <p:nvPr/>
          </p:nvSpPr>
          <p:spPr>
            <a:xfrm>
              <a:off x="4009702" y="5291912"/>
              <a:ext cx="2915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API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取得資料或執行動作</a:t>
              </a:r>
              <a:endPara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C04BDAA-6A2D-46DB-8EDE-FC7FFD9F5040}"/>
                </a:ext>
              </a:extLst>
            </p:cNvPr>
            <p:cNvSpPr txBox="1"/>
            <p:nvPr/>
          </p:nvSpPr>
          <p:spPr>
            <a:xfrm>
              <a:off x="1848676" y="4568471"/>
              <a:ext cx="5125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紀錄傳入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&amp;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SP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參數至</a:t>
              </a:r>
              <a:r>
                <a:rPr lang="en-US" altLang="zh-TW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I3S.LogManTx</a:t>
              </a:r>
              <a:endPara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99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DDF55-0CA2-409D-897B-708DD130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Extended_Properties</a:t>
            </a:r>
            <a:r>
              <a:rPr lang="en-US" altLang="zh-TW" dirty="0"/>
              <a:t> (SL)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BC6D6-98C5-4E4E-B245-6E2DC877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/>
              <a:t>Log</a:t>
            </a:r>
            <a:r>
              <a:rPr lang="zh-TW" altLang="en-US" dirty="0"/>
              <a:t>紀錄，</a:t>
            </a:r>
            <a:r>
              <a:rPr lang="en-US" altLang="zh-TW" dirty="0"/>
              <a:t>Security Level</a:t>
            </a:r>
          </a:p>
          <a:p>
            <a:r>
              <a:rPr lang="en-US" altLang="zh-TW" dirty="0" err="1"/>
              <a:t>ExtendName</a:t>
            </a:r>
            <a:endParaRPr lang="en-US" altLang="zh-TW" dirty="0"/>
          </a:p>
          <a:p>
            <a:pPr lvl="1"/>
            <a:r>
              <a:rPr lang="en-US" altLang="zh-TW" dirty="0" err="1"/>
              <a:t>DS_SL_</a:t>
            </a:r>
            <a:r>
              <a:rPr lang="en-US" altLang="zh-TW" dirty="0" err="1">
                <a:solidFill>
                  <a:srgbClr val="C00000"/>
                </a:solidFill>
              </a:rPr>
              <a:t>@name</a:t>
            </a:r>
            <a:r>
              <a:rPr lang="en-US" altLang="zh-TW" dirty="0" err="1"/>
              <a:t>_</a:t>
            </a:r>
            <a:r>
              <a:rPr lang="en-US" altLang="zh-TW" dirty="0" err="1">
                <a:solidFill>
                  <a:srgbClr val="C00000"/>
                </a:solidFill>
              </a:rPr>
              <a:t>@column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/>
              <a:t>搭配</a:t>
            </a:r>
            <a:r>
              <a:rPr lang="en-US" altLang="zh-TW" b="1" i="0" dirty="0" err="1">
                <a:solidFill>
                  <a:srgbClr val="C00000"/>
                </a:solidFill>
                <a:effectLst/>
                <a:latin typeface="GitLab Sans"/>
              </a:rPr>
              <a:t>sqlschemaInfo</a:t>
            </a:r>
            <a:r>
              <a:rPr lang="zh-TW" altLang="en-US" dirty="0"/>
              <a:t>專案</a:t>
            </a:r>
            <a:endParaRPr lang="en-US" altLang="zh-TW" b="1" i="0" dirty="0">
              <a:solidFill>
                <a:srgbClr val="C00000"/>
              </a:solidFill>
              <a:effectLst/>
              <a:latin typeface="GitLab Sans"/>
            </a:endParaRPr>
          </a:p>
          <a:p>
            <a:r>
              <a:rPr lang="en-US" altLang="zh-TW" sz="2400" dirty="0" err="1"/>
              <a:t>xp_extended_properties_SL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@name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C00000"/>
                </a:solidFill>
              </a:rPr>
              <a:t>@column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C00000"/>
                </a:solidFill>
              </a:rPr>
              <a:t>@sl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3CED36-6B22-43BF-B8FE-272FF7889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C9806B-1AD8-4952-B680-F31EC5D3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7" y="3428746"/>
            <a:ext cx="6485714" cy="14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6CE1BE5-B93A-4BDE-B29D-D1B3FC9087F6}"/>
              </a:ext>
            </a:extLst>
          </p:cNvPr>
          <p:cNvSpPr txBox="1"/>
          <p:nvPr/>
        </p:nvSpPr>
        <p:spPr>
          <a:xfrm>
            <a:off x="5862536" y="983145"/>
            <a:ext cx="478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</a:t>
            </a:r>
            <a:r>
              <a:rPr lang="zh-TW" altLang="en-US" dirty="0"/>
              <a:t>：</a:t>
            </a:r>
            <a:r>
              <a:rPr lang="en-US" altLang="zh-TW" dirty="0"/>
              <a:t>null|0|1|2 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MD5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不紀錄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331612-4D44-4A59-9BE2-283769A4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17" y="1427571"/>
            <a:ext cx="6202017" cy="686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0F00C3-B8EE-415A-95EA-E35FA73B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756" y="5041403"/>
            <a:ext cx="7026644" cy="1666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77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CB559-7B1B-4193-A7D7-8B4F2A56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ErrorLogMiddleware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274D1-66EC-4047-B483-E7E1B9F5A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錯誤訊息紀錄至 </a:t>
            </a:r>
            <a:r>
              <a:rPr lang="en-US" altLang="zh-TW" dirty="0"/>
              <a:t>→ </a:t>
            </a:r>
            <a:r>
              <a:rPr lang="zh-TW" altLang="en-US" dirty="0"/>
              <a:t>專案資料夾</a:t>
            </a:r>
            <a:r>
              <a:rPr lang="en-US" altLang="zh-TW" dirty="0"/>
              <a:t>\bin\Debug\net6.0\logs</a:t>
            </a:r>
          </a:p>
          <a:p>
            <a:pPr lvl="1"/>
            <a:r>
              <a:rPr lang="en-US" altLang="zh-TW" dirty="0" err="1"/>
              <a:t>MSession.SID</a:t>
            </a:r>
            <a:endParaRPr lang="en-US" altLang="zh-TW" dirty="0"/>
          </a:p>
          <a:p>
            <a:pPr lvl="1"/>
            <a:r>
              <a:rPr lang="en-US" altLang="zh-TW" dirty="0"/>
              <a:t>Method – Route</a:t>
            </a:r>
          </a:p>
          <a:p>
            <a:pPr lvl="1"/>
            <a:r>
              <a:rPr lang="en-US" altLang="zh-TW" dirty="0"/>
              <a:t>Query/Body/Form – Parameters</a:t>
            </a:r>
          </a:p>
          <a:p>
            <a:pPr lvl="1"/>
            <a:r>
              <a:rPr lang="en-US" altLang="zh-TW" dirty="0" err="1"/>
              <a:t>ErrorMessage</a:t>
            </a:r>
            <a:endParaRPr lang="en-US" altLang="zh-TW" dirty="0"/>
          </a:p>
          <a:p>
            <a:r>
              <a:rPr lang="en-US" altLang="zh-TW" dirty="0"/>
              <a:t>SL</a:t>
            </a:r>
            <a:r>
              <a:rPr lang="zh-TW" altLang="en-US" dirty="0"/>
              <a:t>：</a:t>
            </a:r>
            <a:r>
              <a:rPr lang="en-US" altLang="zh-TW" dirty="0"/>
              <a:t>null|0|1|2 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7851B-0D55-4B37-80C7-AEE75D7E6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D49C97-7F65-4455-9180-B215C988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4" y="4078141"/>
            <a:ext cx="4607179" cy="1301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B0E700-43E2-410C-BC6C-327B1082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12" y="4107600"/>
            <a:ext cx="6246214" cy="2634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CE7AEB-1366-47A0-B5A1-0B87D3EE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140" y="1393177"/>
            <a:ext cx="5413493" cy="1413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F9476-3DC4-4975-808C-ADCC15C1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MidMiddleware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EA3F0-9E1D-4420-8A36-0E19F7C4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Cookie</a:t>
            </a:r>
            <a:r>
              <a:rPr lang="zh-TW" altLang="en-US" dirty="0"/>
              <a:t>取得</a:t>
            </a:r>
            <a:r>
              <a:rPr lang="en-US" altLang="zh-TW" dirty="0" err="1"/>
              <a:t>AccessToken</a:t>
            </a:r>
            <a:r>
              <a:rPr lang="zh-TW" altLang="en-US" dirty="0"/>
              <a:t>、</a:t>
            </a:r>
            <a:r>
              <a:rPr lang="en-US" altLang="zh-TW" dirty="0" err="1"/>
              <a:t>RefreshToken</a:t>
            </a:r>
            <a:endParaRPr lang="en-US" altLang="zh-TW" dirty="0"/>
          </a:p>
          <a:p>
            <a:r>
              <a:rPr lang="zh-TW" altLang="en-US" dirty="0"/>
              <a:t>執行</a:t>
            </a:r>
            <a:r>
              <a:rPr lang="en-US" altLang="zh-TW" dirty="0" err="1"/>
              <a:t>xp_checkSessionToken</a:t>
            </a:r>
            <a:r>
              <a:rPr lang="en-US" altLang="zh-TW" dirty="0"/>
              <a:t> (</a:t>
            </a:r>
            <a:r>
              <a:rPr lang="zh-TW" altLang="en-US" dirty="0"/>
              <a:t>需搭配</a:t>
            </a:r>
            <a:r>
              <a:rPr lang="en-US" altLang="zh-TW" dirty="0">
                <a:solidFill>
                  <a:srgbClr val="C00000"/>
                </a:solidFill>
              </a:rPr>
              <a:t>I3S_Database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AccesToken</a:t>
            </a:r>
            <a:r>
              <a:rPr lang="zh-TW" altLang="en-US" dirty="0"/>
              <a:t>驗證並取得</a:t>
            </a:r>
            <a:r>
              <a:rPr lang="en-US" altLang="zh-TW" dirty="0">
                <a:solidFill>
                  <a:srgbClr val="C00000"/>
                </a:solidFill>
              </a:rPr>
              <a:t>MID</a:t>
            </a:r>
          </a:p>
          <a:p>
            <a:r>
              <a:rPr lang="zh-TW" altLang="en-US" dirty="0"/>
              <a:t>將新的或原有</a:t>
            </a:r>
            <a:r>
              <a:rPr lang="en-US" altLang="zh-TW" dirty="0"/>
              <a:t>Token</a:t>
            </a:r>
            <a:r>
              <a:rPr lang="zh-TW" altLang="en-US" dirty="0"/>
              <a:t>設入</a:t>
            </a:r>
            <a:r>
              <a:rPr lang="en-US" altLang="zh-TW" dirty="0"/>
              <a:t>Cookie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394875-1779-4649-A3F0-8438A8F54B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5CCC3D-F1A5-4A56-861E-8175E8CF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264" y="2065672"/>
            <a:ext cx="2887369" cy="453197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1174961B-0062-447D-BAED-DC1F4297B89A}"/>
              </a:ext>
            </a:extLst>
          </p:cNvPr>
          <p:cNvGrpSpPr/>
          <p:nvPr/>
        </p:nvGrpSpPr>
        <p:grpSpPr>
          <a:xfrm>
            <a:off x="3196258" y="3434278"/>
            <a:ext cx="4886832" cy="3018910"/>
            <a:chOff x="1848676" y="1532609"/>
            <a:chExt cx="9528409" cy="4137023"/>
          </a:xfrm>
        </p:grpSpPr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1C6E7C6F-8E18-4D5B-BFE3-CCA54E266DF1}"/>
                </a:ext>
              </a:extLst>
            </p:cNvPr>
            <p:cNvSpPr/>
            <p:nvPr/>
          </p:nvSpPr>
          <p:spPr bwMode="auto">
            <a:xfrm>
              <a:off x="7520703" y="1945947"/>
              <a:ext cx="159026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54E2C641-38BC-49F4-9706-8416FEC68AF1}"/>
                </a:ext>
              </a:extLst>
            </p:cNvPr>
            <p:cNvSpPr/>
            <p:nvPr/>
          </p:nvSpPr>
          <p:spPr bwMode="auto">
            <a:xfrm rot="10800000">
              <a:off x="8651277" y="1954347"/>
              <a:ext cx="159026" cy="1872616"/>
            </a:xfrm>
            <a:prstGeom prst="down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箭號: 向下 8">
              <a:extLst>
                <a:ext uri="{FF2B5EF4-FFF2-40B4-BE49-F238E27FC236}">
                  <a16:creationId xmlns:a16="http://schemas.microsoft.com/office/drawing/2014/main" id="{F12D00E3-B0CA-4E0D-9097-0ABACED83820}"/>
                </a:ext>
              </a:extLst>
            </p:cNvPr>
            <p:cNvSpPr/>
            <p:nvPr/>
          </p:nvSpPr>
          <p:spPr bwMode="auto">
            <a:xfrm rot="10800000">
              <a:off x="8151833" y="1948775"/>
              <a:ext cx="159027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DDD14F1-3830-413B-B70A-30A87F3BD0D1}"/>
                </a:ext>
              </a:extLst>
            </p:cNvPr>
            <p:cNvSpPr/>
            <p:nvPr/>
          </p:nvSpPr>
          <p:spPr bwMode="auto">
            <a:xfrm>
              <a:off x="7063502" y="2278768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ErrorLogMiddleware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815607D-5A3D-425F-86E8-3792854DC435}"/>
                </a:ext>
              </a:extLst>
            </p:cNvPr>
            <p:cNvSpPr/>
            <p:nvPr/>
          </p:nvSpPr>
          <p:spPr bwMode="auto">
            <a:xfrm>
              <a:off x="7063502" y="3077211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MidMiddleware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A68010B2-FEC8-4722-9A10-232BDCC75DFE}"/>
                </a:ext>
              </a:extLst>
            </p:cNvPr>
            <p:cNvSpPr/>
            <p:nvPr/>
          </p:nvSpPr>
          <p:spPr bwMode="auto">
            <a:xfrm>
              <a:off x="5252092" y="3859654"/>
              <a:ext cx="5958507" cy="337930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AuthFilter</a:t>
              </a:r>
              <a:r>
                <a:rPr lang="en-US" altLang="zh-TW" sz="90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 || </a:t>
              </a:r>
              <a:r>
                <a:rPr lang="en-US" altLang="zh-TW" sz="9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UUID2TxSPAuthFilter || </a:t>
              </a: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UUIDAuthFilter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8FEC80B2-B610-4D4B-9638-4A3CBD4B9A4E}"/>
                </a:ext>
              </a:extLst>
            </p:cNvPr>
            <p:cNvSpPr/>
            <p:nvPr/>
          </p:nvSpPr>
          <p:spPr bwMode="auto">
            <a:xfrm>
              <a:off x="7167859" y="5283524"/>
              <a:ext cx="2286002" cy="386108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Action (Controller)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E48F100F-0EC4-4727-A6F5-90111188BEEB}"/>
                </a:ext>
              </a:extLst>
            </p:cNvPr>
            <p:cNvSpPr/>
            <p:nvPr/>
          </p:nvSpPr>
          <p:spPr bwMode="auto">
            <a:xfrm>
              <a:off x="7719486" y="4628828"/>
              <a:ext cx="1431231" cy="265207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8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ResultFilter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57A26A39-5F9D-49FB-9108-400F909E8BD5}"/>
                </a:ext>
              </a:extLst>
            </p:cNvPr>
            <p:cNvSpPr/>
            <p:nvPr/>
          </p:nvSpPr>
          <p:spPr bwMode="auto">
            <a:xfrm rot="10800000">
              <a:off x="9150720" y="4241009"/>
              <a:ext cx="159026" cy="1003151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346B7C22-A8E5-4097-8D48-CF3CC099F246}"/>
                </a:ext>
              </a:extLst>
            </p:cNvPr>
            <p:cNvSpPr/>
            <p:nvPr/>
          </p:nvSpPr>
          <p:spPr bwMode="auto">
            <a:xfrm rot="10800000">
              <a:off x="9150719" y="350746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EF72EF56-E85E-4439-83E6-6CEDB58F8309}"/>
                </a:ext>
              </a:extLst>
            </p:cNvPr>
            <p:cNvSpPr/>
            <p:nvPr/>
          </p:nvSpPr>
          <p:spPr bwMode="auto">
            <a:xfrm rot="10800000">
              <a:off x="9150718" y="2725636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" name="箭號: 向下 17">
              <a:extLst>
                <a:ext uri="{FF2B5EF4-FFF2-40B4-BE49-F238E27FC236}">
                  <a16:creationId xmlns:a16="http://schemas.microsoft.com/office/drawing/2014/main" id="{5DBE4639-2813-4ED1-B752-CF851820C290}"/>
                </a:ext>
              </a:extLst>
            </p:cNvPr>
            <p:cNvSpPr/>
            <p:nvPr/>
          </p:nvSpPr>
          <p:spPr bwMode="auto">
            <a:xfrm rot="10800000">
              <a:off x="9150718" y="193240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2707EB5-077A-4DE9-A3B7-E3B62B482B85}"/>
                </a:ext>
              </a:extLst>
            </p:cNvPr>
            <p:cNvSpPr txBox="1"/>
            <p:nvPr/>
          </p:nvSpPr>
          <p:spPr>
            <a:xfrm>
              <a:off x="6974048" y="1532609"/>
              <a:ext cx="1247358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dirty="0"/>
                <a:t>Request</a:t>
              </a:r>
              <a:endParaRPr lang="zh-TW" altLang="en-US" sz="9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1A768F-8597-41EE-9D94-D2CBCF7CD698}"/>
                </a:ext>
              </a:extLst>
            </p:cNvPr>
            <p:cNvSpPr txBox="1"/>
            <p:nvPr/>
          </p:nvSpPr>
          <p:spPr>
            <a:xfrm>
              <a:off x="8141893" y="1538180"/>
              <a:ext cx="1311967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dirty="0"/>
                <a:t>Response</a:t>
              </a:r>
              <a:endParaRPr lang="zh-TW" altLang="en-US" sz="9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B52C48D-B1EF-4182-A68A-5B982C5711E0}"/>
                </a:ext>
              </a:extLst>
            </p:cNvPr>
            <p:cNvSpPr txBox="1"/>
            <p:nvPr/>
          </p:nvSpPr>
          <p:spPr>
            <a:xfrm>
              <a:off x="9309745" y="4568471"/>
              <a:ext cx="2067340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Throw Exception</a:t>
              </a:r>
              <a:endParaRPr lang="zh-TW" altLang="en-US" sz="900" dirty="0"/>
            </a:p>
          </p:txBody>
        </p:sp>
        <p:sp>
          <p:nvSpPr>
            <p:cNvPr id="22" name="箭號: 向下 21">
              <a:extLst>
                <a:ext uri="{FF2B5EF4-FFF2-40B4-BE49-F238E27FC236}">
                  <a16:creationId xmlns:a16="http://schemas.microsoft.com/office/drawing/2014/main" id="{8563B62E-A8F9-4B28-98D3-CEC8F6F630CA}"/>
                </a:ext>
              </a:extLst>
            </p:cNvPr>
            <p:cNvSpPr/>
            <p:nvPr/>
          </p:nvSpPr>
          <p:spPr bwMode="auto">
            <a:xfrm rot="10800000">
              <a:off x="8991690" y="4244419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56C2E57-A87D-43CB-B91F-01D7DEB3C08E}"/>
                </a:ext>
              </a:extLst>
            </p:cNvPr>
            <p:cNvSpPr txBox="1"/>
            <p:nvPr/>
          </p:nvSpPr>
          <p:spPr>
            <a:xfrm>
              <a:off x="4708291" y="2345288"/>
              <a:ext cx="2218909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傳入參數與錯誤紀錄至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Log.txt</a:t>
              </a:r>
              <a:endParaRPr lang="zh-TW" altLang="en-US" sz="9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AC4EC46-C8D6-49E4-B3CC-51D2C63079FE}"/>
                </a:ext>
              </a:extLst>
            </p:cNvPr>
            <p:cNvSpPr txBox="1"/>
            <p:nvPr/>
          </p:nvSpPr>
          <p:spPr>
            <a:xfrm>
              <a:off x="4594498" y="3086785"/>
              <a:ext cx="2330727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Token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並取得</a:t>
              </a:r>
              <a:r>
                <a:rPr lang="en-US" altLang="zh-TW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MID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3ABB582-9855-4E92-B83B-18CF736C88D3}"/>
                </a:ext>
              </a:extLst>
            </p:cNvPr>
            <p:cNvSpPr txBox="1"/>
            <p:nvPr/>
          </p:nvSpPr>
          <p:spPr>
            <a:xfrm>
              <a:off x="4009701" y="3828252"/>
              <a:ext cx="1242392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zh-TW" altLang="en-US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權限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4490D75-F70B-41A5-8134-074E763291BB}"/>
                </a:ext>
              </a:extLst>
            </p:cNvPr>
            <p:cNvSpPr txBox="1"/>
            <p:nvPr/>
          </p:nvSpPr>
          <p:spPr>
            <a:xfrm>
              <a:off x="4009703" y="5291911"/>
              <a:ext cx="2915524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API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取得資料或執行動作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D25DA1AC-3F47-458F-8420-0096E50A7162}"/>
                </a:ext>
              </a:extLst>
            </p:cNvPr>
            <p:cNvSpPr txBox="1"/>
            <p:nvPr/>
          </p:nvSpPr>
          <p:spPr>
            <a:xfrm>
              <a:off x="1848676" y="4568471"/>
              <a:ext cx="5125372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紀錄傳入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&amp;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傳出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SP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參數至</a:t>
              </a:r>
              <a:r>
                <a:rPr lang="en-US" altLang="zh-TW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I3S.LogManTx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936B77AA-08B4-4775-9345-B8B97E2AA229}"/>
              </a:ext>
            </a:extLst>
          </p:cNvPr>
          <p:cNvSpPr/>
          <p:nvPr/>
        </p:nvSpPr>
        <p:spPr bwMode="auto">
          <a:xfrm>
            <a:off x="4545391" y="4484284"/>
            <a:ext cx="3838493" cy="47432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88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3B54E-2A25-44CB-85F4-261B77B4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790296-D418-4150-8E7D-84555382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環境介紹</a:t>
            </a:r>
            <a:endParaRPr lang="en-US" altLang="zh-TW" dirty="0">
              <a:hlinkClick r:id="" action="ppaction://noaction"/>
            </a:endParaRPr>
          </a:p>
          <a:p>
            <a:r>
              <a:rPr lang="en-US" altLang="zh-TW" dirty="0">
                <a:hlinkClick r:id="rId3" action="ppaction://hlinksldjump"/>
              </a:rPr>
              <a:t>API Route</a:t>
            </a:r>
            <a:endParaRPr lang="en-US" altLang="zh-TW" dirty="0">
              <a:hlinkClick r:id="" action="ppaction://noaction"/>
            </a:endParaRPr>
          </a:p>
          <a:p>
            <a:r>
              <a:rPr lang="en-US" altLang="zh-TW" dirty="0">
                <a:hlinkClick r:id="rId4" action="ppaction://hlinksldjump"/>
              </a:rPr>
              <a:t>API</a:t>
            </a:r>
            <a:r>
              <a:rPr lang="zh-TW" altLang="en-US" dirty="0">
                <a:hlinkClick r:id="rId4" action="ppaction://hlinksldjump"/>
              </a:rPr>
              <a:t>流程</a:t>
            </a:r>
            <a:endParaRPr lang="en-US" altLang="zh-TW" dirty="0"/>
          </a:p>
          <a:p>
            <a:r>
              <a:rPr lang="en-US" altLang="zh-TW" dirty="0">
                <a:hlinkClick r:id="rId5" action="ppaction://hlinksldjump"/>
              </a:rPr>
              <a:t>Tx</a:t>
            </a:r>
            <a:r>
              <a:rPr lang="zh-TW" altLang="en-US" dirty="0">
                <a:hlinkClick r:id="rId5" action="ppaction://hlinksldjump"/>
              </a:rPr>
              <a:t>正常與異常範例</a:t>
            </a:r>
            <a:endParaRPr lang="en-US" altLang="zh-TW" dirty="0"/>
          </a:p>
          <a:p>
            <a:r>
              <a:rPr lang="en-US" altLang="zh-TW" dirty="0">
                <a:hlinkClick r:id="rId6" action="ppaction://hlinksldjump"/>
              </a:rPr>
              <a:t>Controller</a:t>
            </a:r>
            <a:endParaRPr lang="en-US" altLang="zh-TW" dirty="0"/>
          </a:p>
          <a:p>
            <a:r>
              <a:rPr lang="zh-TW" altLang="en-US" dirty="0">
                <a:hlinkClick r:id="rId7" action="ppaction://hlinksldjump"/>
              </a:rPr>
              <a:t>資料庫權限管理</a:t>
            </a:r>
            <a:endParaRPr lang="en-US" altLang="zh-TW" dirty="0"/>
          </a:p>
          <a:p>
            <a:r>
              <a:rPr lang="en-US" altLang="zh-TW" dirty="0">
                <a:hlinkClick r:id="rId8" action="ppaction://hlinksldjump"/>
              </a:rPr>
              <a:t>Public </a:t>
            </a:r>
            <a:r>
              <a:rPr lang="en-US" altLang="zh-TW" dirty="0" err="1">
                <a:hlinkClick r:id="rId8" action="ppaction://hlinksldjump"/>
              </a:rPr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686977-F33D-44EA-838A-298784E61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289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13047-3141-4B8B-8223-25B3DDDD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AuthFilter</a:t>
            </a:r>
            <a:r>
              <a:rPr lang="en-US" altLang="zh-TW" dirty="0"/>
              <a:t> || UUID2TxSPAuthFilter || </a:t>
            </a:r>
            <a:r>
              <a:rPr lang="en-US" altLang="zh-TW" dirty="0" err="1"/>
              <a:t>UUIDAuthFilter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B66BA4-E8F1-4ADA-972A-596C63B6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8301469" cy="5400675"/>
          </a:xfrm>
        </p:spPr>
        <p:txBody>
          <a:bodyPr/>
          <a:lstStyle/>
          <a:p>
            <a:r>
              <a:rPr lang="en-US" altLang="zh-TW" sz="2400" dirty="0"/>
              <a:t>Authorization Filter (</a:t>
            </a:r>
            <a:r>
              <a:rPr lang="zh-TW" altLang="en-US" sz="2400" dirty="0"/>
              <a:t>權限驗證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000" dirty="0"/>
              <a:t>從</a:t>
            </a:r>
            <a:r>
              <a:rPr lang="en-US" altLang="zh-TW" sz="2000" dirty="0"/>
              <a:t>Request</a:t>
            </a:r>
            <a:r>
              <a:rPr lang="zh-TW" altLang="en-US" sz="2000" dirty="0"/>
              <a:t> </a:t>
            </a:r>
            <a:r>
              <a:rPr lang="en-US" altLang="zh-TW" sz="2000" dirty="0"/>
              <a:t>(Query/Body/Form)</a:t>
            </a:r>
            <a:r>
              <a:rPr lang="zh-TW" altLang="en-US" sz="2000" dirty="0"/>
              <a:t>取得</a:t>
            </a:r>
            <a:r>
              <a:rPr lang="en-US" altLang="zh-TW" sz="2000" dirty="0">
                <a:solidFill>
                  <a:srgbClr val="C00000"/>
                </a:solidFill>
              </a:rPr>
              <a:t>CID</a:t>
            </a:r>
          </a:p>
          <a:p>
            <a:pPr lvl="1"/>
            <a:r>
              <a:rPr lang="zh-TW" altLang="en-US" sz="2000" dirty="0"/>
              <a:t>取得</a:t>
            </a:r>
            <a:r>
              <a:rPr lang="en-US" altLang="zh-TW" sz="2000" dirty="0"/>
              <a:t>Permission</a:t>
            </a:r>
            <a:r>
              <a:rPr lang="zh-TW" altLang="en-US" sz="2000" dirty="0"/>
              <a:t>種類 </a:t>
            </a:r>
            <a:r>
              <a:rPr lang="en-US" altLang="zh-TW" sz="2000" dirty="0">
                <a:solidFill>
                  <a:srgbClr val="C00000"/>
                </a:solidFill>
              </a:rPr>
              <a:t>(S|M|U|D|I|R|V)</a:t>
            </a:r>
          </a:p>
          <a:p>
            <a:pPr lvl="1"/>
            <a:r>
              <a:rPr lang="zh-TW" altLang="en-US" sz="2000" dirty="0"/>
              <a:t>驗證權限，若無直接返回</a:t>
            </a:r>
            <a:r>
              <a:rPr lang="en-US" altLang="zh-TW" sz="2000" dirty="0"/>
              <a:t>401</a:t>
            </a:r>
          </a:p>
          <a:p>
            <a:pPr marL="457200" lvl="1" indent="0">
              <a:buNone/>
            </a:pPr>
            <a:endParaRPr lang="zh-TW" altLang="en-US" sz="2000" dirty="0"/>
          </a:p>
          <a:p>
            <a:r>
              <a:rPr lang="zh-TW" altLang="en-US" sz="2400" dirty="0"/>
              <a:t>提供</a:t>
            </a:r>
            <a:r>
              <a:rPr lang="en-US" altLang="zh-TW" sz="2400" dirty="0"/>
              <a:t>Public</a:t>
            </a:r>
            <a:r>
              <a:rPr lang="zh-TW" altLang="en-US" sz="2400" dirty="0"/>
              <a:t>、</a:t>
            </a:r>
            <a:r>
              <a:rPr lang="en-US" altLang="zh-TW" sz="2400" dirty="0"/>
              <a:t>Tx API</a:t>
            </a:r>
            <a:r>
              <a:rPr lang="zh-TW" altLang="en-US" sz="2400" dirty="0"/>
              <a:t>以外的</a:t>
            </a:r>
            <a:r>
              <a:rPr lang="en-US" altLang="zh-TW" sz="2400" dirty="0"/>
              <a:t>API</a:t>
            </a:r>
            <a:r>
              <a:rPr lang="zh-TW" altLang="en-US" sz="2400" dirty="0"/>
              <a:t>權限驗證方法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AuthFilter</a:t>
            </a:r>
            <a:endParaRPr lang="en-US" altLang="zh-TW" sz="1800" dirty="0"/>
          </a:p>
          <a:p>
            <a:pPr lvl="1"/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3B3D36-3DC9-4AB3-B113-4A560A710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CAFA809-2F20-478D-B94B-FAE8E50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1" y="3638858"/>
            <a:ext cx="8209524" cy="173333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A062B2D-2E20-448C-9DD0-CA8E984C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010" y="1078839"/>
            <a:ext cx="2933333" cy="17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6E24DE66-F38F-4EE2-8761-75317114F80B}"/>
              </a:ext>
            </a:extLst>
          </p:cNvPr>
          <p:cNvGrpSpPr/>
          <p:nvPr/>
        </p:nvGrpSpPr>
        <p:grpSpPr>
          <a:xfrm>
            <a:off x="7271302" y="3432691"/>
            <a:ext cx="4886832" cy="3018910"/>
            <a:chOff x="1848676" y="1532609"/>
            <a:chExt cx="9528409" cy="4137023"/>
          </a:xfrm>
        </p:grpSpPr>
        <p:sp>
          <p:nvSpPr>
            <p:cNvPr id="9" name="箭號: 向下 8">
              <a:extLst>
                <a:ext uri="{FF2B5EF4-FFF2-40B4-BE49-F238E27FC236}">
                  <a16:creationId xmlns:a16="http://schemas.microsoft.com/office/drawing/2014/main" id="{08DE5AE2-6878-4B45-940B-38AF96731FD2}"/>
                </a:ext>
              </a:extLst>
            </p:cNvPr>
            <p:cNvSpPr/>
            <p:nvPr/>
          </p:nvSpPr>
          <p:spPr bwMode="auto">
            <a:xfrm>
              <a:off x="7520703" y="1945947"/>
              <a:ext cx="159026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ED6D7FAB-FE6E-46FE-B9F8-3F0A9BD7D667}"/>
                </a:ext>
              </a:extLst>
            </p:cNvPr>
            <p:cNvSpPr/>
            <p:nvPr/>
          </p:nvSpPr>
          <p:spPr bwMode="auto">
            <a:xfrm rot="10800000">
              <a:off x="8651277" y="1954347"/>
              <a:ext cx="159026" cy="1872616"/>
            </a:xfrm>
            <a:prstGeom prst="down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" name="箭號: 向下 10">
              <a:extLst>
                <a:ext uri="{FF2B5EF4-FFF2-40B4-BE49-F238E27FC236}">
                  <a16:creationId xmlns:a16="http://schemas.microsoft.com/office/drawing/2014/main" id="{5CE909CC-B4F2-40B1-902B-41EFD4A21FE5}"/>
                </a:ext>
              </a:extLst>
            </p:cNvPr>
            <p:cNvSpPr/>
            <p:nvPr/>
          </p:nvSpPr>
          <p:spPr bwMode="auto">
            <a:xfrm rot="10800000">
              <a:off x="8151833" y="1948775"/>
              <a:ext cx="159027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70A5CBA7-8B70-4F4A-ACB4-08C302576BE3}"/>
                </a:ext>
              </a:extLst>
            </p:cNvPr>
            <p:cNvSpPr/>
            <p:nvPr/>
          </p:nvSpPr>
          <p:spPr bwMode="auto">
            <a:xfrm>
              <a:off x="7063502" y="2278768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ErrorLogMiddleware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204DCEC-CD30-4C78-9AE5-9F373D82A87B}"/>
                </a:ext>
              </a:extLst>
            </p:cNvPr>
            <p:cNvSpPr/>
            <p:nvPr/>
          </p:nvSpPr>
          <p:spPr bwMode="auto">
            <a:xfrm>
              <a:off x="7063502" y="3077211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MidMiddleware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CAA1E084-00F8-488E-8624-F69E40AF8128}"/>
                </a:ext>
              </a:extLst>
            </p:cNvPr>
            <p:cNvSpPr/>
            <p:nvPr/>
          </p:nvSpPr>
          <p:spPr bwMode="auto">
            <a:xfrm>
              <a:off x="5252092" y="3859654"/>
              <a:ext cx="5958507" cy="337930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AuthFilter</a:t>
              </a:r>
              <a:r>
                <a:rPr lang="en-US" altLang="zh-TW" sz="90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 || </a:t>
              </a:r>
              <a:r>
                <a:rPr lang="en-US" altLang="zh-TW" sz="9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UUID2TxSPAuthFilter || </a:t>
              </a: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UUIDAuthFilter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D014E482-748A-4336-8682-BB581ED54CD3}"/>
                </a:ext>
              </a:extLst>
            </p:cNvPr>
            <p:cNvSpPr/>
            <p:nvPr/>
          </p:nvSpPr>
          <p:spPr bwMode="auto">
            <a:xfrm>
              <a:off x="7167859" y="5283524"/>
              <a:ext cx="2286002" cy="386108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Action (Controller)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57222794-6AEC-49A4-84B7-B5C57D3093EB}"/>
                </a:ext>
              </a:extLst>
            </p:cNvPr>
            <p:cNvSpPr/>
            <p:nvPr/>
          </p:nvSpPr>
          <p:spPr bwMode="auto">
            <a:xfrm>
              <a:off x="7719486" y="4628828"/>
              <a:ext cx="1431231" cy="265207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8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ResultFilter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" name="箭號: 向下 17">
              <a:extLst>
                <a:ext uri="{FF2B5EF4-FFF2-40B4-BE49-F238E27FC236}">
                  <a16:creationId xmlns:a16="http://schemas.microsoft.com/office/drawing/2014/main" id="{1367EDA2-5634-4D15-A809-781502196E5E}"/>
                </a:ext>
              </a:extLst>
            </p:cNvPr>
            <p:cNvSpPr/>
            <p:nvPr/>
          </p:nvSpPr>
          <p:spPr bwMode="auto">
            <a:xfrm rot="10800000">
              <a:off x="9150720" y="4241009"/>
              <a:ext cx="159026" cy="1003151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8FD94C4F-26A4-4F17-BA29-E7393825BE2E}"/>
                </a:ext>
              </a:extLst>
            </p:cNvPr>
            <p:cNvSpPr/>
            <p:nvPr/>
          </p:nvSpPr>
          <p:spPr bwMode="auto">
            <a:xfrm rot="10800000">
              <a:off x="9150719" y="350746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" name="箭號: 向下 20">
              <a:extLst>
                <a:ext uri="{FF2B5EF4-FFF2-40B4-BE49-F238E27FC236}">
                  <a16:creationId xmlns:a16="http://schemas.microsoft.com/office/drawing/2014/main" id="{1A72C7F7-FAEC-4F46-9D6C-C6CA48E07AD2}"/>
                </a:ext>
              </a:extLst>
            </p:cNvPr>
            <p:cNvSpPr/>
            <p:nvPr/>
          </p:nvSpPr>
          <p:spPr bwMode="auto">
            <a:xfrm rot="10800000">
              <a:off x="9150718" y="2725636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2" name="箭號: 向下 21">
              <a:extLst>
                <a:ext uri="{FF2B5EF4-FFF2-40B4-BE49-F238E27FC236}">
                  <a16:creationId xmlns:a16="http://schemas.microsoft.com/office/drawing/2014/main" id="{C5841ECB-6D14-46D9-8614-F636095497D5}"/>
                </a:ext>
              </a:extLst>
            </p:cNvPr>
            <p:cNvSpPr/>
            <p:nvPr/>
          </p:nvSpPr>
          <p:spPr bwMode="auto">
            <a:xfrm rot="10800000">
              <a:off x="9150718" y="193240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AE9DE6-D253-42BB-8B9C-D9576E1D94E7}"/>
                </a:ext>
              </a:extLst>
            </p:cNvPr>
            <p:cNvSpPr txBox="1"/>
            <p:nvPr/>
          </p:nvSpPr>
          <p:spPr>
            <a:xfrm>
              <a:off x="6974048" y="1532609"/>
              <a:ext cx="1247358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dirty="0"/>
                <a:t>Request</a:t>
              </a:r>
              <a:endParaRPr lang="zh-TW" altLang="en-US" sz="9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BE95633-E020-469B-9606-EED087DCEE70}"/>
                </a:ext>
              </a:extLst>
            </p:cNvPr>
            <p:cNvSpPr txBox="1"/>
            <p:nvPr/>
          </p:nvSpPr>
          <p:spPr>
            <a:xfrm>
              <a:off x="8141893" y="1538180"/>
              <a:ext cx="1311967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dirty="0"/>
                <a:t>Response</a:t>
              </a:r>
              <a:endParaRPr lang="zh-TW" altLang="en-US" sz="9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5842C24-DD63-47A0-A086-0CCEC9163308}"/>
                </a:ext>
              </a:extLst>
            </p:cNvPr>
            <p:cNvSpPr txBox="1"/>
            <p:nvPr/>
          </p:nvSpPr>
          <p:spPr>
            <a:xfrm>
              <a:off x="9309745" y="4568471"/>
              <a:ext cx="2067340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Throw Exception</a:t>
              </a:r>
              <a:endParaRPr lang="zh-TW" altLang="en-US" sz="900" dirty="0"/>
            </a:p>
          </p:txBody>
        </p:sp>
        <p:sp>
          <p:nvSpPr>
            <p:cNvPr id="26" name="箭號: 向下 25">
              <a:extLst>
                <a:ext uri="{FF2B5EF4-FFF2-40B4-BE49-F238E27FC236}">
                  <a16:creationId xmlns:a16="http://schemas.microsoft.com/office/drawing/2014/main" id="{3C0CEC06-075B-4990-9B11-C945DDDC7473}"/>
                </a:ext>
              </a:extLst>
            </p:cNvPr>
            <p:cNvSpPr/>
            <p:nvPr/>
          </p:nvSpPr>
          <p:spPr bwMode="auto">
            <a:xfrm rot="10800000">
              <a:off x="8991690" y="4244419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1BC5FB1-F95F-41C2-9811-2686A15E93FC}"/>
                </a:ext>
              </a:extLst>
            </p:cNvPr>
            <p:cNvSpPr txBox="1"/>
            <p:nvPr/>
          </p:nvSpPr>
          <p:spPr>
            <a:xfrm>
              <a:off x="4708291" y="2345288"/>
              <a:ext cx="2218909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傳入參數與錯誤紀錄至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Log.txt</a:t>
              </a:r>
              <a:endParaRPr lang="zh-TW" altLang="en-US" sz="9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D85FCB3-7A6B-4579-A537-6A3F8A1F3804}"/>
                </a:ext>
              </a:extLst>
            </p:cNvPr>
            <p:cNvSpPr txBox="1"/>
            <p:nvPr/>
          </p:nvSpPr>
          <p:spPr>
            <a:xfrm>
              <a:off x="4594498" y="3086785"/>
              <a:ext cx="2330727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Token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並取得</a:t>
              </a:r>
              <a:r>
                <a:rPr lang="en-US" altLang="zh-TW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MID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0B837C8-1090-474D-8B0B-0929CECFA63A}"/>
                </a:ext>
              </a:extLst>
            </p:cNvPr>
            <p:cNvSpPr txBox="1"/>
            <p:nvPr/>
          </p:nvSpPr>
          <p:spPr>
            <a:xfrm>
              <a:off x="4009701" y="3828252"/>
              <a:ext cx="1242392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zh-TW" altLang="en-US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權限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154E508-FA88-4DD8-ABC0-B23CF13C56C0}"/>
                </a:ext>
              </a:extLst>
            </p:cNvPr>
            <p:cNvSpPr txBox="1"/>
            <p:nvPr/>
          </p:nvSpPr>
          <p:spPr>
            <a:xfrm>
              <a:off x="4009703" y="5291911"/>
              <a:ext cx="2915524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API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取得資料或執行動作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9FBA065-4874-4500-BC3B-D24C5C545906}"/>
                </a:ext>
              </a:extLst>
            </p:cNvPr>
            <p:cNvSpPr txBox="1"/>
            <p:nvPr/>
          </p:nvSpPr>
          <p:spPr>
            <a:xfrm>
              <a:off x="1848676" y="4568471"/>
              <a:ext cx="5125372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紀錄傳入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&amp;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傳出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SP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參數至</a:t>
              </a:r>
              <a:r>
                <a:rPr lang="en-US" altLang="zh-TW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I3S.LogManTx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5E0B9A6-815F-486F-AD45-47325AEECB9A}"/>
              </a:ext>
            </a:extLst>
          </p:cNvPr>
          <p:cNvSpPr/>
          <p:nvPr/>
        </p:nvSpPr>
        <p:spPr bwMode="auto">
          <a:xfrm>
            <a:off x="8319641" y="5030401"/>
            <a:ext cx="3838493" cy="47432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14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ADF84-82F2-46F5-B85C-CE5CE9E4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ResultFilter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BE6D3-9D72-4505-8CBE-2E372CA3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只用於</a:t>
            </a:r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、</a:t>
            </a:r>
            <a:r>
              <a:rPr lang="en-US" altLang="zh-TW" dirty="0"/>
              <a:t>DELETE</a:t>
            </a:r>
          </a:p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Action (Controller) </a:t>
            </a:r>
            <a:r>
              <a:rPr lang="zh-TW" altLang="en-US" dirty="0"/>
              <a:t>成功執行後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紀錄傳入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參數至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I3S.LogManTx</a:t>
            </a:r>
            <a:endParaRPr lang="zh-TW" altLang="en-US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SL</a:t>
            </a:r>
            <a:r>
              <a:rPr lang="zh-TW" altLang="en-US" dirty="0"/>
              <a:t>：</a:t>
            </a:r>
            <a:r>
              <a:rPr lang="en-US" altLang="zh-TW" dirty="0"/>
              <a:t>null|0|1|2 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MD5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不紀錄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3F3FBA-CE50-4426-8D52-371441C7E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DDE822E-2440-4B78-90A2-50842D7ABBBD}"/>
              </a:ext>
            </a:extLst>
          </p:cNvPr>
          <p:cNvGrpSpPr/>
          <p:nvPr/>
        </p:nvGrpSpPr>
        <p:grpSpPr>
          <a:xfrm>
            <a:off x="7586127" y="1021077"/>
            <a:ext cx="3892004" cy="1101959"/>
            <a:chOff x="663268" y="4358456"/>
            <a:chExt cx="3892004" cy="110195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E6A862D-61C2-4000-8D43-098CF3031630}"/>
                </a:ext>
              </a:extLst>
            </p:cNvPr>
            <p:cNvSpPr/>
            <p:nvPr/>
          </p:nvSpPr>
          <p:spPr bwMode="auto">
            <a:xfrm>
              <a:off x="838387" y="4664982"/>
              <a:ext cx="1002459" cy="271878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LogManTx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BD713BE2-75C1-442B-BA31-B5179139FEB0}"/>
                </a:ext>
              </a:extLst>
            </p:cNvPr>
            <p:cNvSpPr/>
            <p:nvPr/>
          </p:nvSpPr>
          <p:spPr bwMode="auto">
            <a:xfrm>
              <a:off x="2186594" y="4626386"/>
              <a:ext cx="627712" cy="351266"/>
            </a:xfrm>
            <a:prstGeom prst="diamond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LP</a:t>
              </a:r>
              <a:endParaRPr kumimoji="1" lang="zh-TW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FCEF9D1-71BC-47A5-AF79-8D4CF21125D5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 bwMode="auto">
            <a:xfrm>
              <a:off x="1840846" y="4800921"/>
              <a:ext cx="345748" cy="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CEB6677-04CE-4381-B0BE-290B1383B1B0}"/>
                </a:ext>
              </a:extLst>
            </p:cNvPr>
            <p:cNvSpPr/>
            <p:nvPr/>
          </p:nvSpPr>
          <p:spPr bwMode="auto">
            <a:xfrm>
              <a:off x="3160054" y="4670881"/>
              <a:ext cx="782215" cy="263451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PS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206E0BB-0D03-4571-B18D-94C224DF8FD1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 bwMode="auto">
            <a:xfrm>
              <a:off x="2814306" y="4802019"/>
              <a:ext cx="345748" cy="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CEBEEF5-AB35-48F0-86B3-490D04E15473}"/>
                </a:ext>
              </a:extLst>
            </p:cNvPr>
            <p:cNvSpPr/>
            <p:nvPr/>
          </p:nvSpPr>
          <p:spPr bwMode="auto">
            <a:xfrm>
              <a:off x="663268" y="5080487"/>
              <a:ext cx="500595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SID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736E54E-957F-4806-821E-CE3A541C73CD}"/>
                </a:ext>
              </a:extLst>
            </p:cNvPr>
            <p:cNvCxnSpPr>
              <a:cxnSpLocks/>
              <a:stCxn id="33" idx="0"/>
              <a:endCxn id="28" idx="2"/>
            </p:cNvCxnSpPr>
            <p:nvPr/>
          </p:nvCxnSpPr>
          <p:spPr bwMode="auto">
            <a:xfrm flipV="1">
              <a:off x="913566" y="4936860"/>
              <a:ext cx="426051" cy="143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89EBD0A3-E59F-4C34-8353-3D2150BBE340}"/>
                </a:ext>
              </a:extLst>
            </p:cNvPr>
            <p:cNvSpPr/>
            <p:nvPr/>
          </p:nvSpPr>
          <p:spPr bwMode="auto">
            <a:xfrm>
              <a:off x="1229143" y="5028810"/>
              <a:ext cx="1153670" cy="351266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 err="1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VisitDate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061297FB-C8AB-4805-B7B3-0B1C605941B5}"/>
                </a:ext>
              </a:extLst>
            </p:cNvPr>
            <p:cNvCxnSpPr>
              <a:cxnSpLocks/>
              <a:stCxn id="35" idx="0"/>
              <a:endCxn id="28" idx="2"/>
            </p:cNvCxnSpPr>
            <p:nvPr/>
          </p:nvCxnSpPr>
          <p:spPr bwMode="auto">
            <a:xfrm flipH="1" flipV="1">
              <a:off x="1339617" y="4936860"/>
              <a:ext cx="466361" cy="919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2E68576B-7A22-4334-A7AE-14AF9CFAED96}"/>
                </a:ext>
              </a:extLst>
            </p:cNvPr>
            <p:cNvSpPr/>
            <p:nvPr/>
          </p:nvSpPr>
          <p:spPr bwMode="auto">
            <a:xfrm>
              <a:off x="2715254" y="5105411"/>
              <a:ext cx="482660" cy="263451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PID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EB20F60-539F-4437-9DA8-B235CD843B11}"/>
                </a:ext>
              </a:extLst>
            </p:cNvPr>
            <p:cNvCxnSpPr>
              <a:cxnSpLocks/>
              <a:stCxn id="39" idx="0"/>
              <a:endCxn id="31" idx="2"/>
            </p:cNvCxnSpPr>
            <p:nvPr/>
          </p:nvCxnSpPr>
          <p:spPr bwMode="auto">
            <a:xfrm flipV="1">
              <a:off x="2956584" y="4934332"/>
              <a:ext cx="594578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DAB19001-D2F9-4508-B350-D4B074ACC20D}"/>
                </a:ext>
              </a:extLst>
            </p:cNvPr>
            <p:cNvSpPr/>
            <p:nvPr/>
          </p:nvSpPr>
          <p:spPr bwMode="auto">
            <a:xfrm>
              <a:off x="3233362" y="5105411"/>
              <a:ext cx="1321910" cy="355004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 err="1">
                  <a:latin typeface="Arial" panose="020B0604020202020204" pitchFamily="34" charset="0"/>
                  <a:ea typeface="標楷體" panose="03000509000000000000" pitchFamily="65" charset="-120"/>
                </a:rPr>
                <a:t>PostString</a:t>
              </a:r>
              <a:endParaRPr kumimoji="1" lang="zh-TW" altLang="en-US" sz="1400" b="1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613A9713-9E5A-4D89-BF0D-C3A2BCB85D67}"/>
                </a:ext>
              </a:extLst>
            </p:cNvPr>
            <p:cNvCxnSpPr>
              <a:cxnSpLocks/>
              <a:stCxn id="41" idx="0"/>
              <a:endCxn id="31" idx="2"/>
            </p:cNvCxnSpPr>
            <p:nvPr/>
          </p:nvCxnSpPr>
          <p:spPr bwMode="auto">
            <a:xfrm flipH="1" flipV="1">
              <a:off x="3551162" y="4934332"/>
              <a:ext cx="343155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874AF87-514C-4B94-BD84-75EA5ABCD3F4}"/>
                </a:ext>
              </a:extLst>
            </p:cNvPr>
            <p:cNvSpPr txBox="1"/>
            <p:nvPr/>
          </p:nvSpPr>
          <p:spPr>
            <a:xfrm>
              <a:off x="1899127" y="4363162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A25C3F4-FCF9-4962-9818-CCDED4665E83}"/>
                </a:ext>
              </a:extLst>
            </p:cNvPr>
            <p:cNvSpPr txBox="1"/>
            <p:nvPr/>
          </p:nvSpPr>
          <p:spPr>
            <a:xfrm>
              <a:off x="2787594" y="4358456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345FE111-AA50-48A3-A970-8EF9F657082B}"/>
              </a:ext>
            </a:extLst>
          </p:cNvPr>
          <p:cNvGrpSpPr/>
          <p:nvPr/>
        </p:nvGrpSpPr>
        <p:grpSpPr>
          <a:xfrm>
            <a:off x="7356489" y="3187511"/>
            <a:ext cx="4886832" cy="3018910"/>
            <a:chOff x="7305168" y="3429000"/>
            <a:chExt cx="4886832" cy="301891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2A5DBFA-8841-4F90-9E9A-B19B60E7189D}"/>
                </a:ext>
              </a:extLst>
            </p:cNvPr>
            <p:cNvGrpSpPr/>
            <p:nvPr/>
          </p:nvGrpSpPr>
          <p:grpSpPr>
            <a:xfrm>
              <a:off x="7305168" y="3429000"/>
              <a:ext cx="4886832" cy="3018910"/>
              <a:chOff x="1848676" y="1532609"/>
              <a:chExt cx="9528409" cy="4137023"/>
            </a:xfrm>
          </p:grpSpPr>
          <p:sp>
            <p:nvSpPr>
              <p:cNvPr id="6" name="箭號: 向下 5">
                <a:extLst>
                  <a:ext uri="{FF2B5EF4-FFF2-40B4-BE49-F238E27FC236}">
                    <a16:creationId xmlns:a16="http://schemas.microsoft.com/office/drawing/2014/main" id="{72D47222-23AF-446B-9EA4-9102FB485D28}"/>
                  </a:ext>
                </a:extLst>
              </p:cNvPr>
              <p:cNvSpPr/>
              <p:nvPr/>
            </p:nvSpPr>
            <p:spPr bwMode="auto">
              <a:xfrm>
                <a:off x="7520703" y="1945947"/>
                <a:ext cx="159026" cy="3295386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7" name="箭號: 向下 6">
                <a:extLst>
                  <a:ext uri="{FF2B5EF4-FFF2-40B4-BE49-F238E27FC236}">
                    <a16:creationId xmlns:a16="http://schemas.microsoft.com/office/drawing/2014/main" id="{B8DC6986-8522-46BB-B560-3D028BB435C1}"/>
                  </a:ext>
                </a:extLst>
              </p:cNvPr>
              <p:cNvSpPr/>
              <p:nvPr/>
            </p:nvSpPr>
            <p:spPr bwMode="auto">
              <a:xfrm rot="10800000">
                <a:off x="8651277" y="1954347"/>
                <a:ext cx="159026" cy="1872616"/>
              </a:xfrm>
              <a:prstGeom prst="downArrow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5880EDDF-6404-4B14-B803-36E1BFB67C6B}"/>
                  </a:ext>
                </a:extLst>
              </p:cNvPr>
              <p:cNvSpPr/>
              <p:nvPr/>
            </p:nvSpPr>
            <p:spPr bwMode="auto">
              <a:xfrm rot="10800000">
                <a:off x="8151833" y="1948775"/>
                <a:ext cx="159027" cy="3295386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6F262302-7785-43A8-A9A8-39B511B1A4B9}"/>
                  </a:ext>
                </a:extLst>
              </p:cNvPr>
              <p:cNvSpPr/>
              <p:nvPr/>
            </p:nvSpPr>
            <p:spPr bwMode="auto">
              <a:xfrm>
                <a:off x="7063502" y="2278768"/>
                <a:ext cx="2534478" cy="4075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90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ErrorLogMiddleware</a:t>
                </a:r>
                <a:endParaRPr kumimoji="1" lang="zh-TW" alt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778DE615-2F4D-46FF-8DF9-25B3C8A52728}"/>
                  </a:ext>
                </a:extLst>
              </p:cNvPr>
              <p:cNvSpPr/>
              <p:nvPr/>
            </p:nvSpPr>
            <p:spPr bwMode="auto">
              <a:xfrm>
                <a:off x="7063502" y="3077211"/>
                <a:ext cx="2534478" cy="4075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90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MidMiddleware</a:t>
                </a:r>
                <a:endParaRPr kumimoji="1" lang="zh-TW" alt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1" name="平行四邊形 10">
                <a:extLst>
                  <a:ext uri="{FF2B5EF4-FFF2-40B4-BE49-F238E27FC236}">
                    <a16:creationId xmlns:a16="http://schemas.microsoft.com/office/drawing/2014/main" id="{FF29FA07-1A7B-4EE9-8DBE-08B01B453E31}"/>
                  </a:ext>
                </a:extLst>
              </p:cNvPr>
              <p:cNvSpPr/>
              <p:nvPr/>
            </p:nvSpPr>
            <p:spPr bwMode="auto">
              <a:xfrm>
                <a:off x="5252092" y="3859654"/>
                <a:ext cx="5958507" cy="337930"/>
              </a:xfrm>
              <a:prstGeom prst="parallelogram">
                <a:avLst/>
              </a:prstGeom>
              <a:solidFill>
                <a:srgbClr val="F0F8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90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AuthFilter</a:t>
                </a:r>
                <a:r>
                  <a:rPr lang="en-US" altLang="zh-TW" sz="90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 || </a:t>
                </a:r>
                <a:r>
                  <a:rPr lang="en-US" altLang="zh-TW" sz="9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UUID2TxSPAuthFilter || </a:t>
                </a:r>
                <a:r>
                  <a:rPr lang="en-US" altLang="zh-TW" sz="90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UUIDAuthFilter</a:t>
                </a:r>
                <a:endParaRPr kumimoji="1" lang="zh-TW" alt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4BE2A973-7AA8-43EC-AF2E-2BF5520B9300}"/>
                  </a:ext>
                </a:extLst>
              </p:cNvPr>
              <p:cNvSpPr/>
              <p:nvPr/>
            </p:nvSpPr>
            <p:spPr bwMode="auto">
              <a:xfrm>
                <a:off x="7167859" y="5283524"/>
                <a:ext cx="2286002" cy="386108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9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Action (Controller)</a:t>
                </a:r>
                <a:endParaRPr kumimoji="1" lang="zh-TW" alt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3" name="平行四邊形 12">
                <a:extLst>
                  <a:ext uri="{FF2B5EF4-FFF2-40B4-BE49-F238E27FC236}">
                    <a16:creationId xmlns:a16="http://schemas.microsoft.com/office/drawing/2014/main" id="{48FFF0D9-9923-4CB3-A3CD-5DE23DC3DFEE}"/>
                  </a:ext>
                </a:extLst>
              </p:cNvPr>
              <p:cNvSpPr/>
              <p:nvPr/>
            </p:nvSpPr>
            <p:spPr bwMode="auto">
              <a:xfrm>
                <a:off x="7719486" y="4628828"/>
                <a:ext cx="1431231" cy="265207"/>
              </a:xfrm>
              <a:prstGeom prst="parallelogram">
                <a:avLst/>
              </a:prstGeom>
              <a:solidFill>
                <a:srgbClr val="F0F8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80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ResultFilter</a:t>
                </a:r>
                <a:endParaRPr kumimoji="1" lang="zh-TW" alt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" name="箭號: 向下 13">
                <a:extLst>
                  <a:ext uri="{FF2B5EF4-FFF2-40B4-BE49-F238E27FC236}">
                    <a16:creationId xmlns:a16="http://schemas.microsoft.com/office/drawing/2014/main" id="{3D7CD3F2-44B8-4300-A373-BAE62215166D}"/>
                  </a:ext>
                </a:extLst>
              </p:cNvPr>
              <p:cNvSpPr/>
              <p:nvPr/>
            </p:nvSpPr>
            <p:spPr bwMode="auto">
              <a:xfrm rot="10800000">
                <a:off x="9150720" y="4241009"/>
                <a:ext cx="159026" cy="1003151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" name="箭號: 向下 14">
                <a:extLst>
                  <a:ext uri="{FF2B5EF4-FFF2-40B4-BE49-F238E27FC236}">
                    <a16:creationId xmlns:a16="http://schemas.microsoft.com/office/drawing/2014/main" id="{F7503572-09A6-4163-B3B7-C8C1AD933477}"/>
                  </a:ext>
                </a:extLst>
              </p:cNvPr>
              <p:cNvSpPr/>
              <p:nvPr/>
            </p:nvSpPr>
            <p:spPr bwMode="auto">
              <a:xfrm rot="10800000">
                <a:off x="9150719" y="3507462"/>
                <a:ext cx="159027" cy="319502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" name="箭號: 向下 15">
                <a:extLst>
                  <a:ext uri="{FF2B5EF4-FFF2-40B4-BE49-F238E27FC236}">
                    <a16:creationId xmlns:a16="http://schemas.microsoft.com/office/drawing/2014/main" id="{5439D938-5EA8-4704-A411-30E070E558D4}"/>
                  </a:ext>
                </a:extLst>
              </p:cNvPr>
              <p:cNvSpPr/>
              <p:nvPr/>
            </p:nvSpPr>
            <p:spPr bwMode="auto">
              <a:xfrm rot="10800000">
                <a:off x="9150718" y="2725636"/>
                <a:ext cx="159027" cy="319502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" name="箭號: 向下 16">
                <a:extLst>
                  <a:ext uri="{FF2B5EF4-FFF2-40B4-BE49-F238E27FC236}">
                    <a16:creationId xmlns:a16="http://schemas.microsoft.com/office/drawing/2014/main" id="{681833C8-7F2F-4904-A06B-9AEEE5C8118E}"/>
                  </a:ext>
                </a:extLst>
              </p:cNvPr>
              <p:cNvSpPr/>
              <p:nvPr/>
            </p:nvSpPr>
            <p:spPr bwMode="auto">
              <a:xfrm rot="10800000">
                <a:off x="9150718" y="1932402"/>
                <a:ext cx="159027" cy="319502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659368E-274B-46F3-87D3-2C5377157ECE}"/>
                  </a:ext>
                </a:extLst>
              </p:cNvPr>
              <p:cNvSpPr txBox="1"/>
              <p:nvPr/>
            </p:nvSpPr>
            <p:spPr>
              <a:xfrm>
                <a:off x="6974048" y="1532609"/>
                <a:ext cx="1247358" cy="31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900" dirty="0"/>
                  <a:t>Request</a:t>
                </a:r>
                <a:endParaRPr lang="zh-TW" altLang="en-US" sz="900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698AA3E-846E-43D1-B5C6-4254A5C30E39}"/>
                  </a:ext>
                </a:extLst>
              </p:cNvPr>
              <p:cNvSpPr txBox="1"/>
              <p:nvPr/>
            </p:nvSpPr>
            <p:spPr>
              <a:xfrm>
                <a:off x="8141893" y="1538180"/>
                <a:ext cx="1311967" cy="50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900" dirty="0"/>
                  <a:t>Response</a:t>
                </a:r>
                <a:endParaRPr lang="zh-TW" altLang="en-US" sz="9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689022D-40DE-4A3F-9173-CFA57E1F9F24}"/>
                  </a:ext>
                </a:extLst>
              </p:cNvPr>
              <p:cNvSpPr txBox="1"/>
              <p:nvPr/>
            </p:nvSpPr>
            <p:spPr>
              <a:xfrm>
                <a:off x="9309745" y="4568471"/>
                <a:ext cx="2067340" cy="50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/>
                  <a:t>Throw Exception</a:t>
                </a:r>
                <a:endParaRPr lang="zh-TW" altLang="en-US" sz="900" dirty="0"/>
              </a:p>
            </p:txBody>
          </p:sp>
          <p:sp>
            <p:nvSpPr>
              <p:cNvPr id="21" name="箭號: 向下 20">
                <a:extLst>
                  <a:ext uri="{FF2B5EF4-FFF2-40B4-BE49-F238E27FC236}">
                    <a16:creationId xmlns:a16="http://schemas.microsoft.com/office/drawing/2014/main" id="{E1385E70-638B-410A-8C3E-509E17F3BFFB}"/>
                  </a:ext>
                </a:extLst>
              </p:cNvPr>
              <p:cNvSpPr/>
              <p:nvPr/>
            </p:nvSpPr>
            <p:spPr bwMode="auto">
              <a:xfrm rot="10800000">
                <a:off x="8991690" y="4244419"/>
                <a:ext cx="159027" cy="319502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11D4879-53EE-486C-8FBE-F06439BEABA3}"/>
                  </a:ext>
                </a:extLst>
              </p:cNvPr>
              <p:cNvSpPr txBox="1"/>
              <p:nvPr/>
            </p:nvSpPr>
            <p:spPr>
              <a:xfrm>
                <a:off x="4708291" y="2345288"/>
                <a:ext cx="2218909" cy="50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傳入參數與錯誤紀錄至</a:t>
                </a: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Log.txt</a:t>
                </a:r>
                <a:endPara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AD03DCF-8744-4027-8A02-272777A68C36}"/>
                  </a:ext>
                </a:extLst>
              </p:cNvPr>
              <p:cNvSpPr txBox="1"/>
              <p:nvPr/>
            </p:nvSpPr>
            <p:spPr>
              <a:xfrm>
                <a:off x="4594498" y="3086785"/>
                <a:ext cx="2330727" cy="50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驗證</a:t>
                </a: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Token</a:t>
                </a:r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並取得</a:t>
                </a:r>
                <a:r>
                  <a:rPr lang="en-US" altLang="zh-TW" sz="9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MID</a:t>
                </a:r>
                <a:endParaRPr lang="zh-TW" altLang="en-US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2FB669-4FB1-4D8A-BDB4-1019BB6FC081}"/>
                  </a:ext>
                </a:extLst>
              </p:cNvPr>
              <p:cNvSpPr txBox="1"/>
              <p:nvPr/>
            </p:nvSpPr>
            <p:spPr>
              <a:xfrm>
                <a:off x="4009701" y="3828252"/>
                <a:ext cx="1242392" cy="50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驗證</a:t>
                </a:r>
                <a:r>
                  <a:rPr lang="zh-TW" altLang="en-US" sz="9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權限</a:t>
                </a: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52DB56C-3E3B-4CB0-8591-D2AC2F84D54C}"/>
                  </a:ext>
                </a:extLst>
              </p:cNvPr>
              <p:cNvSpPr txBox="1"/>
              <p:nvPr/>
            </p:nvSpPr>
            <p:spPr>
              <a:xfrm>
                <a:off x="4009703" y="5291911"/>
                <a:ext cx="2915524" cy="31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API</a:t>
                </a:r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取得資料或執行動作</a:t>
                </a:r>
                <a:endParaRPr lang="zh-TW" altLang="en-US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F251878-854E-4FB4-A5F7-9C795F568F8E}"/>
                  </a:ext>
                </a:extLst>
              </p:cNvPr>
              <p:cNvSpPr txBox="1"/>
              <p:nvPr/>
            </p:nvSpPr>
            <p:spPr>
              <a:xfrm>
                <a:off x="1848676" y="4568471"/>
                <a:ext cx="5125372" cy="31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紀錄傳入</a:t>
                </a: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&amp;</a:t>
                </a:r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傳出</a:t>
                </a: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SP</a:t>
                </a:r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參數至</a:t>
                </a:r>
                <a:r>
                  <a:rPr lang="en-US" altLang="zh-TW" sz="9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I3S.LogManTx</a:t>
                </a:r>
                <a:endParaRPr lang="zh-TW" altLang="en-US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B34001E-BB7D-43D8-BC11-AF970A2D4DE7}"/>
                </a:ext>
              </a:extLst>
            </p:cNvPr>
            <p:cNvSpPr/>
            <p:nvPr/>
          </p:nvSpPr>
          <p:spPr bwMode="auto">
            <a:xfrm>
              <a:off x="7903656" y="5566522"/>
              <a:ext cx="3301980" cy="474323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541CDE2-A97D-4747-A31A-8C23A8DF6049}"/>
              </a:ext>
            </a:extLst>
          </p:cNvPr>
          <p:cNvGrpSpPr/>
          <p:nvPr/>
        </p:nvGrpSpPr>
        <p:grpSpPr>
          <a:xfrm>
            <a:off x="76310" y="3187511"/>
            <a:ext cx="7816448" cy="3072852"/>
            <a:chOff x="134972" y="3330256"/>
            <a:chExt cx="7816448" cy="3072852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F27AD4A5-0115-444B-865F-F65205091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972" y="3724574"/>
              <a:ext cx="7816448" cy="26785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B80301FE-3367-498D-81A4-CE15D460AA6B}"/>
                </a:ext>
              </a:extLst>
            </p:cNvPr>
            <p:cNvSpPr txBox="1"/>
            <p:nvPr/>
          </p:nvSpPr>
          <p:spPr>
            <a:xfrm>
              <a:off x="2914358" y="3330256"/>
              <a:ext cx="2257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LogManTx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98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A6FF-E2B2-4D08-86C8-936F8682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ResultFilter</a:t>
            </a:r>
            <a:r>
              <a:rPr lang="en-US" altLang="zh-TW" dirty="0"/>
              <a:t> - </a:t>
            </a:r>
            <a:r>
              <a:rPr lang="en-US" altLang="zh-TW" dirty="0" err="1"/>
              <a:t>PostString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309CF-BFF6-432F-BA5C-2907441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07B3B1-7468-4D2B-B314-893CBB4B40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7585F3-8907-4534-9335-5163A6CFBA94}"/>
              </a:ext>
            </a:extLst>
          </p:cNvPr>
          <p:cNvSpPr txBox="1"/>
          <p:nvPr/>
        </p:nvSpPr>
        <p:spPr>
          <a:xfrm>
            <a:off x="975124" y="1012447"/>
            <a:ext cx="514101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[</a:t>
            </a:r>
          </a:p>
          <a:p>
            <a:r>
              <a:rPr lang="zh-TW" altLang="en-US" sz="1800" dirty="0">
                <a:solidFill>
                  <a:srgbClr val="000000"/>
                </a:solidFill>
              </a:rPr>
              <a:t>    </a:t>
            </a:r>
            <a:r>
              <a:rPr lang="en-US" altLang="zh-TW" sz="18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     </a:t>
            </a:r>
            <a:r>
              <a:rPr lang="en-US" altLang="zh-TW" sz="1800" dirty="0">
                <a:solidFill>
                  <a:srgbClr val="8000FF"/>
                </a:solidFill>
              </a:rPr>
              <a:t>“ordinal”</a:t>
            </a:r>
            <a:r>
              <a:rPr lang="en-US" altLang="zh-TW" sz="1800" dirty="0">
                <a:solidFill>
                  <a:srgbClr val="000000"/>
                </a:solidFill>
              </a:rPr>
              <a:t>: SP</a:t>
            </a:r>
            <a:r>
              <a:rPr lang="zh-TW" altLang="en-US" sz="1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參數序列</a:t>
            </a:r>
            <a:r>
              <a:rPr lang="en-US" altLang="zh-TW" sz="1800" dirty="0">
                <a:solidFill>
                  <a:srgbClr val="000000"/>
                </a:solidFill>
              </a:rPr>
              <a:t>,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     </a:t>
            </a:r>
            <a:r>
              <a:rPr lang="en-US" altLang="zh-TW" sz="1800" dirty="0">
                <a:solidFill>
                  <a:srgbClr val="8000FF"/>
                </a:solidFill>
              </a:rPr>
              <a:t>“param”</a:t>
            </a:r>
            <a:r>
              <a:rPr lang="en-US" altLang="zh-TW" sz="1800" dirty="0">
                <a:solidFill>
                  <a:srgbClr val="000000"/>
                </a:solidFill>
              </a:rPr>
              <a:t>: SP</a:t>
            </a:r>
            <a:r>
              <a:rPr lang="zh-TW" altLang="en-US" sz="1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參數名稱</a:t>
            </a:r>
            <a:r>
              <a:rPr lang="en-US" altLang="zh-TW" sz="1800" dirty="0">
                <a:solidFill>
                  <a:srgbClr val="000000"/>
                </a:solidFill>
              </a:rPr>
              <a:t>,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     </a:t>
            </a:r>
            <a:r>
              <a:rPr lang="en-US" altLang="zh-TW" sz="1800" dirty="0">
                <a:solidFill>
                  <a:srgbClr val="8000FF"/>
                </a:solidFill>
              </a:rPr>
              <a:t>“type”</a:t>
            </a:r>
            <a:r>
              <a:rPr lang="en-US" altLang="zh-TW" sz="1800" dirty="0">
                <a:solidFill>
                  <a:srgbClr val="000000"/>
                </a:solidFill>
              </a:rPr>
              <a:t>:</a:t>
            </a:r>
            <a:r>
              <a:rPr lang="zh-TW" altLang="en-US" sz="1800" dirty="0">
                <a:solidFill>
                  <a:srgbClr val="000000"/>
                </a:solidFill>
              </a:rPr>
              <a:t> </a:t>
            </a:r>
            <a:r>
              <a:rPr lang="zh-TW" altLang="en-US" sz="1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參數型別</a:t>
            </a:r>
            <a:r>
              <a:rPr lang="en-US" altLang="zh-TW" sz="1800" dirty="0">
                <a:solidFill>
                  <a:srgbClr val="000000"/>
                </a:solidFill>
              </a:rPr>
              <a:t>,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     </a:t>
            </a:r>
            <a:r>
              <a:rPr lang="en-US" altLang="zh-TW" sz="1800" dirty="0">
                <a:solidFill>
                  <a:srgbClr val="8000FF"/>
                </a:solidFill>
              </a:rPr>
              <a:t>“mode”</a:t>
            </a:r>
            <a:r>
              <a:rPr lang="en-US" altLang="zh-TW" sz="1800" dirty="0">
                <a:solidFill>
                  <a:srgbClr val="000000"/>
                </a:solidFill>
              </a:rPr>
              <a:t>:</a:t>
            </a:r>
            <a:r>
              <a:rPr lang="zh-TW" altLang="en-US" sz="1800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</a:rPr>
              <a:t>IN or INOUT,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     </a:t>
            </a:r>
            <a:r>
              <a:rPr lang="en-US" altLang="zh-TW" sz="1800" dirty="0">
                <a:solidFill>
                  <a:srgbClr val="8000FF"/>
                </a:solidFill>
              </a:rPr>
              <a:t>“value”</a:t>
            </a:r>
            <a:r>
              <a:rPr lang="en-US" altLang="zh-TW" sz="1800" dirty="0">
                <a:solidFill>
                  <a:srgbClr val="000000"/>
                </a:solidFill>
              </a:rPr>
              <a:t>: 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參數值</a:t>
            </a:r>
            <a:endParaRPr lang="en-US" altLang="zh-TW" sz="1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sz="1800" dirty="0">
                <a:solidFill>
                  <a:srgbClr val="000000"/>
                </a:solidFill>
              </a:rPr>
              <a:t>},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……</a:t>
            </a:r>
          </a:p>
          <a:p>
            <a:r>
              <a:rPr lang="en-US" altLang="zh-TW" sz="1800" b="0" dirty="0">
                <a:solidFill>
                  <a:srgbClr val="000000"/>
                </a:solidFill>
              </a:rPr>
              <a:t>]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9719072-D3A7-4599-BFB5-A166F64B9FCF}"/>
              </a:ext>
            </a:extLst>
          </p:cNvPr>
          <p:cNvGrpSpPr/>
          <p:nvPr/>
        </p:nvGrpSpPr>
        <p:grpSpPr>
          <a:xfrm>
            <a:off x="6590395" y="1140346"/>
            <a:ext cx="3892004" cy="1101959"/>
            <a:chOff x="663268" y="4358456"/>
            <a:chExt cx="3892004" cy="110195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0267EA-CFBD-4F49-B07A-8B404673E7F5}"/>
                </a:ext>
              </a:extLst>
            </p:cNvPr>
            <p:cNvSpPr/>
            <p:nvPr/>
          </p:nvSpPr>
          <p:spPr bwMode="auto">
            <a:xfrm>
              <a:off x="838387" y="4664982"/>
              <a:ext cx="1002459" cy="271878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LogManTx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9F8EFE1C-6C25-4BA3-910D-9FE19EE647C7}"/>
                </a:ext>
              </a:extLst>
            </p:cNvPr>
            <p:cNvSpPr/>
            <p:nvPr/>
          </p:nvSpPr>
          <p:spPr bwMode="auto">
            <a:xfrm>
              <a:off x="2186594" y="4626386"/>
              <a:ext cx="627712" cy="351266"/>
            </a:xfrm>
            <a:prstGeom prst="diamond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LP</a:t>
              </a:r>
              <a:endParaRPr kumimoji="1" lang="zh-TW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760F9A4-51C4-43CC-8850-7CB8BE17AAF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 bwMode="auto">
            <a:xfrm>
              <a:off x="1840846" y="4800921"/>
              <a:ext cx="345748" cy="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97CB4F4-D976-4E08-BFBB-91987DC9844B}"/>
                </a:ext>
              </a:extLst>
            </p:cNvPr>
            <p:cNvSpPr/>
            <p:nvPr/>
          </p:nvSpPr>
          <p:spPr bwMode="auto">
            <a:xfrm>
              <a:off x="3160054" y="4670881"/>
              <a:ext cx="782215" cy="263451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PS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34E191E-F357-430D-B8BD-4E858B09E3CE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 bwMode="auto">
            <a:xfrm>
              <a:off x="2814306" y="4802019"/>
              <a:ext cx="345748" cy="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37325F7-330B-45DF-8837-1D8FEB1FBE8E}"/>
                </a:ext>
              </a:extLst>
            </p:cNvPr>
            <p:cNvSpPr/>
            <p:nvPr/>
          </p:nvSpPr>
          <p:spPr bwMode="auto">
            <a:xfrm>
              <a:off x="663268" y="5080487"/>
              <a:ext cx="500595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SID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132664-9820-4238-9F6A-0B2EAC621718}"/>
                </a:ext>
              </a:extLst>
            </p:cNvPr>
            <p:cNvCxnSpPr>
              <a:cxnSpLocks/>
              <a:stCxn id="13" idx="0"/>
              <a:endCxn id="8" idx="2"/>
            </p:cNvCxnSpPr>
            <p:nvPr/>
          </p:nvCxnSpPr>
          <p:spPr bwMode="auto">
            <a:xfrm flipV="1">
              <a:off x="913566" y="4936860"/>
              <a:ext cx="426051" cy="143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8B53C1DE-B6DF-4797-AFF4-A6FA869AD550}"/>
                </a:ext>
              </a:extLst>
            </p:cNvPr>
            <p:cNvSpPr/>
            <p:nvPr/>
          </p:nvSpPr>
          <p:spPr bwMode="auto">
            <a:xfrm>
              <a:off x="1229143" y="5028810"/>
              <a:ext cx="1153670" cy="351266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 err="1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VisitDate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1EFE2A3-8BD3-4DF8-9A74-399705D6777E}"/>
                </a:ext>
              </a:extLst>
            </p:cNvPr>
            <p:cNvCxnSpPr>
              <a:cxnSpLocks/>
              <a:stCxn id="15" idx="0"/>
              <a:endCxn id="8" idx="2"/>
            </p:cNvCxnSpPr>
            <p:nvPr/>
          </p:nvCxnSpPr>
          <p:spPr bwMode="auto">
            <a:xfrm flipH="1" flipV="1">
              <a:off x="1339617" y="4936860"/>
              <a:ext cx="466361" cy="919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A85660A-1335-4727-AB2B-2A5B848CDBBC}"/>
                </a:ext>
              </a:extLst>
            </p:cNvPr>
            <p:cNvSpPr/>
            <p:nvPr/>
          </p:nvSpPr>
          <p:spPr bwMode="auto">
            <a:xfrm>
              <a:off x="2715254" y="5105411"/>
              <a:ext cx="482660" cy="263451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PID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35DB2AB-957A-4DDD-AB60-A805663103BE}"/>
                </a:ext>
              </a:extLst>
            </p:cNvPr>
            <p:cNvCxnSpPr>
              <a:cxnSpLocks/>
              <a:stCxn id="17" idx="0"/>
              <a:endCxn id="11" idx="2"/>
            </p:cNvCxnSpPr>
            <p:nvPr/>
          </p:nvCxnSpPr>
          <p:spPr bwMode="auto">
            <a:xfrm flipV="1">
              <a:off x="2956584" y="4934332"/>
              <a:ext cx="594578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7A90961E-F0B7-4A84-8349-596A8F01F709}"/>
                </a:ext>
              </a:extLst>
            </p:cNvPr>
            <p:cNvSpPr/>
            <p:nvPr/>
          </p:nvSpPr>
          <p:spPr bwMode="auto">
            <a:xfrm>
              <a:off x="3233362" y="5105411"/>
              <a:ext cx="1321910" cy="355004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 err="1">
                  <a:latin typeface="Arial" panose="020B0604020202020204" pitchFamily="34" charset="0"/>
                  <a:ea typeface="標楷體" panose="03000509000000000000" pitchFamily="65" charset="-120"/>
                </a:rPr>
                <a:t>PostString</a:t>
              </a:r>
              <a:endParaRPr kumimoji="1" lang="zh-TW" altLang="en-US" sz="1400" b="1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7B1BED49-43E6-4EE0-8DA2-5979A3C74FDF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 bwMode="auto">
            <a:xfrm flipH="1" flipV="1">
              <a:off x="3551162" y="4934332"/>
              <a:ext cx="343155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5605184-AC71-42C9-A8BA-483328F3EB13}"/>
                </a:ext>
              </a:extLst>
            </p:cNvPr>
            <p:cNvSpPr txBox="1"/>
            <p:nvPr/>
          </p:nvSpPr>
          <p:spPr>
            <a:xfrm>
              <a:off x="1899127" y="4363162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C2E6299-1A14-4B8D-BDD1-0F5FB31B8EDA}"/>
                </a:ext>
              </a:extLst>
            </p:cNvPr>
            <p:cNvSpPr txBox="1"/>
            <p:nvPr/>
          </p:nvSpPr>
          <p:spPr>
            <a:xfrm>
              <a:off x="2787594" y="4358456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0E924A9F-9F2C-489C-BAC0-A742D0EE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24" y="4311535"/>
            <a:ext cx="9495238" cy="134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4913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Tx</a:t>
            </a:r>
            <a:r>
              <a:rPr lang="zh-TW" altLang="en-US" dirty="0"/>
              <a:t>正常與異常範例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78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A12CD-C0EE-42B4-A932-A5FF7C83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Tx</a:t>
            </a:r>
            <a:r>
              <a:rPr lang="zh-TW" altLang="en-US" dirty="0"/>
              <a:t>正常範例 </a:t>
            </a:r>
            <a:r>
              <a:rPr lang="en-US" altLang="zh-TW" dirty="0"/>
              <a:t>– </a:t>
            </a:r>
            <a:r>
              <a:rPr lang="zh-TW" altLang="en-US" dirty="0"/>
              <a:t>新增筆記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48579-1FC7-4C67-AFD3-84E85320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POST - /</a:t>
            </a:r>
            <a:r>
              <a:rPr lang="en-US" altLang="zh-TW" dirty="0" err="1"/>
              <a:t>api</a:t>
            </a:r>
            <a:r>
              <a:rPr lang="en-US" altLang="zh-TW" dirty="0"/>
              <a:t>/Tx/</a:t>
            </a:r>
            <a:r>
              <a:rPr lang="en-US" altLang="zh-TW" dirty="0">
                <a:solidFill>
                  <a:srgbClr val="C00000"/>
                </a:solidFill>
              </a:rPr>
              <a:t>52FA71E9-E8FA-4809-8B2F-DE381B6B9C49</a:t>
            </a: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8145B6-0226-403B-9FC2-E7F21E41D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1509F0-6BDF-4FE7-B047-9DEB2E59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91" y="1480559"/>
            <a:ext cx="6489557" cy="18441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87E154C0-AD8D-4137-8651-07A5E3DAF57C}"/>
              </a:ext>
            </a:extLst>
          </p:cNvPr>
          <p:cNvGrpSpPr/>
          <p:nvPr/>
        </p:nvGrpSpPr>
        <p:grpSpPr>
          <a:xfrm>
            <a:off x="6887238" y="4383890"/>
            <a:ext cx="5304762" cy="1555055"/>
            <a:chOff x="6333122" y="4039655"/>
            <a:chExt cx="5304762" cy="155505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CCDF311-2599-4ADF-AF78-C99BB924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122" y="4480424"/>
              <a:ext cx="5304762" cy="1114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CE66525-6DD7-4DF4-825C-B98131D313F1}"/>
                </a:ext>
              </a:extLst>
            </p:cNvPr>
            <p:cNvSpPr txBox="1"/>
            <p:nvPr/>
          </p:nvSpPr>
          <p:spPr>
            <a:xfrm>
              <a:off x="8167576" y="4039655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範例參數</a:t>
              </a: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F3C3FA-4522-4CEB-AF15-8256F87BF3EE}"/>
              </a:ext>
            </a:extLst>
          </p:cNvPr>
          <p:cNvSpPr txBox="1"/>
          <p:nvPr/>
        </p:nvSpPr>
        <p:spPr>
          <a:xfrm>
            <a:off x="7443722" y="1999658"/>
            <a:ext cx="296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MethodType</a:t>
            </a:r>
            <a:endParaRPr lang="en-US" altLang="zh-TW" dirty="0"/>
          </a:p>
          <a:p>
            <a:r>
              <a:rPr lang="en-US" altLang="zh-TW" dirty="0"/>
              <a:t>0|1|2|3 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POST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PUT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DELETE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0B17A8E-4C4C-40BA-BBDE-ABD2B4A7A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86" y="3596546"/>
            <a:ext cx="6505578" cy="285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8F1845B-A713-47EF-A47C-18893D16BD08}"/>
              </a:ext>
            </a:extLst>
          </p:cNvPr>
          <p:cNvSpPr txBox="1"/>
          <p:nvPr/>
        </p:nvSpPr>
        <p:spPr>
          <a:xfrm>
            <a:off x="6887238" y="3685206"/>
            <a:ext cx="478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</a:t>
            </a:r>
            <a:r>
              <a:rPr lang="zh-TW" altLang="en-US" dirty="0"/>
              <a:t>：</a:t>
            </a:r>
            <a:r>
              <a:rPr lang="en-US" altLang="zh-TW" dirty="0"/>
              <a:t>null|0|1|2 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MD5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不紀錄</a:t>
            </a:r>
          </a:p>
        </p:txBody>
      </p:sp>
    </p:spTree>
    <p:extLst>
      <p:ext uri="{BB962C8B-B14F-4D97-AF65-F5344CB8AC3E}">
        <p14:creationId xmlns:p14="http://schemas.microsoft.com/office/powerpoint/2010/main" val="23932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098D3-D355-42DC-8D04-E5D60B8B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正常回傳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708F6-1144-4857-96F8-A7A92728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成功執行</a:t>
            </a:r>
            <a:r>
              <a:rPr lang="en-US" altLang="zh-TW" dirty="0"/>
              <a:t>Action</a:t>
            </a:r>
            <a:r>
              <a:rPr lang="zh-TW" altLang="en-US" dirty="0"/>
              <a:t>後進入</a:t>
            </a:r>
            <a:r>
              <a:rPr lang="en-US" altLang="zh-TW" dirty="0" err="1"/>
              <a:t>ResultFilter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971F5C-6AAB-447E-B4FB-3B2B95CAD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40C9423-353A-482C-A0DB-C2E8A86DEA4A}"/>
              </a:ext>
            </a:extLst>
          </p:cNvPr>
          <p:cNvGrpSpPr/>
          <p:nvPr/>
        </p:nvGrpSpPr>
        <p:grpSpPr>
          <a:xfrm>
            <a:off x="664353" y="1355028"/>
            <a:ext cx="5304762" cy="1555055"/>
            <a:chOff x="6333122" y="4039655"/>
            <a:chExt cx="5304762" cy="1555055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9278E0E-AA51-47FD-92C1-4D1AD709A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3122" y="4480424"/>
              <a:ext cx="5304762" cy="1114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ED0F5065-8D6A-496C-B268-E6F7E783B783}"/>
                </a:ext>
              </a:extLst>
            </p:cNvPr>
            <p:cNvSpPr txBox="1"/>
            <p:nvPr/>
          </p:nvSpPr>
          <p:spPr>
            <a:xfrm>
              <a:off x="8167576" y="4039655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範例參數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92C160D1-15EB-4566-B4AD-F947F289C3C6}"/>
              </a:ext>
            </a:extLst>
          </p:cNvPr>
          <p:cNvGrpSpPr/>
          <p:nvPr/>
        </p:nvGrpSpPr>
        <p:grpSpPr>
          <a:xfrm>
            <a:off x="8505048" y="1043858"/>
            <a:ext cx="2514286" cy="1866225"/>
            <a:chOff x="9053297" y="1562774"/>
            <a:chExt cx="2514286" cy="1866225"/>
          </a:xfrm>
        </p:grpSpPr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EFCD9F62-311F-4A1B-981D-8EB7FD3C1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3297" y="2009951"/>
              <a:ext cx="2514286" cy="14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AB2E1B43-9E42-4B34-92BB-4E59A40E96BC}"/>
                </a:ext>
              </a:extLst>
            </p:cNvPr>
            <p:cNvSpPr txBox="1"/>
            <p:nvPr/>
          </p:nvSpPr>
          <p:spPr>
            <a:xfrm>
              <a:off x="9492513" y="1562774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Response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4AA0F840-5332-4EC6-825D-81C6367D27B5}"/>
              </a:ext>
            </a:extLst>
          </p:cNvPr>
          <p:cNvGrpSpPr/>
          <p:nvPr/>
        </p:nvGrpSpPr>
        <p:grpSpPr>
          <a:xfrm>
            <a:off x="2849947" y="2874542"/>
            <a:ext cx="8519729" cy="3867569"/>
            <a:chOff x="376227" y="1376069"/>
            <a:chExt cx="8519729" cy="3867569"/>
          </a:xfrm>
        </p:grpSpPr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F9A1371B-CC69-46B0-9252-798B67DA1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227" y="1745401"/>
              <a:ext cx="8519729" cy="34982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8B50952-810F-4AFF-A001-78B3917E4267}"/>
                </a:ext>
              </a:extLst>
            </p:cNvPr>
            <p:cNvSpPr txBox="1"/>
            <p:nvPr/>
          </p:nvSpPr>
          <p:spPr>
            <a:xfrm>
              <a:off x="3818164" y="1376069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LogManTx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5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19C80-0611-4281-8DAC-A461E9DB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Tx</a:t>
            </a:r>
            <a:r>
              <a:rPr lang="zh-TW" altLang="en-US" dirty="0"/>
              <a:t>異常範例 </a:t>
            </a:r>
            <a:r>
              <a:rPr lang="en-US" altLang="zh-TW" dirty="0"/>
              <a:t>– </a:t>
            </a:r>
            <a:r>
              <a:rPr lang="zh-TW" altLang="en-US" dirty="0"/>
              <a:t>新增筆記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9C76B1-FC56-4E3F-A483-6B38CD81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POST - /</a:t>
            </a:r>
            <a:r>
              <a:rPr lang="en-US" altLang="zh-TW" dirty="0" err="1"/>
              <a:t>api</a:t>
            </a:r>
            <a:r>
              <a:rPr lang="en-US" altLang="zh-TW" dirty="0"/>
              <a:t>/Tx/</a:t>
            </a:r>
            <a:r>
              <a:rPr lang="en-US" altLang="zh-TW" dirty="0">
                <a:solidFill>
                  <a:srgbClr val="C00000"/>
                </a:solidFill>
              </a:rPr>
              <a:t>52FA71E9-E8FA-4809-8B2F-DE381B6B9C49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107E4F-9943-4872-8211-5AD125ACB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5A2E8C-CCC5-410E-818E-8A88FD01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3" y="1415304"/>
            <a:ext cx="6390476" cy="41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02FE950-FF05-4A9F-BF7C-A9211FACD01E}"/>
              </a:ext>
            </a:extLst>
          </p:cNvPr>
          <p:cNvGrpSpPr/>
          <p:nvPr/>
        </p:nvGrpSpPr>
        <p:grpSpPr>
          <a:xfrm>
            <a:off x="6485360" y="4752062"/>
            <a:ext cx="5304762" cy="1555055"/>
            <a:chOff x="6333122" y="4039655"/>
            <a:chExt cx="5304762" cy="155505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07B5D38-162B-4D99-AEAE-0A31541B2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122" y="4480424"/>
              <a:ext cx="5304762" cy="1114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8DF905-A0D3-448B-BEAE-66B23895E1D4}"/>
                </a:ext>
              </a:extLst>
            </p:cNvPr>
            <p:cNvSpPr txBox="1"/>
            <p:nvPr/>
          </p:nvSpPr>
          <p:spPr>
            <a:xfrm>
              <a:off x="8167576" y="4039655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範例參數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33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A8CD0-8B5E-45C9-B2D1-6C6A61D1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異常回傳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380C7-F929-486D-9DE9-6B957994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異常不進入</a:t>
            </a:r>
            <a:r>
              <a:rPr lang="en-US" altLang="zh-TW" dirty="0" err="1"/>
              <a:t>ResultFilter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684B94-489A-4D66-AAE2-960393594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94C0398-F12A-46C2-A95A-251021BC762C}"/>
              </a:ext>
            </a:extLst>
          </p:cNvPr>
          <p:cNvGrpSpPr/>
          <p:nvPr/>
        </p:nvGrpSpPr>
        <p:grpSpPr>
          <a:xfrm>
            <a:off x="8648177" y="2022337"/>
            <a:ext cx="3028571" cy="2355103"/>
            <a:chOff x="6658993" y="2229475"/>
            <a:chExt cx="3028571" cy="235510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D25FDA8-0484-4EE7-815F-7025C1E83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8993" y="2632197"/>
              <a:ext cx="3028571" cy="19523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0415C32-6F7F-467F-A38B-E6CBFF6C4835}"/>
                </a:ext>
              </a:extLst>
            </p:cNvPr>
            <p:cNvSpPr txBox="1"/>
            <p:nvPr/>
          </p:nvSpPr>
          <p:spPr>
            <a:xfrm>
              <a:off x="7355351" y="2229475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Response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A71B52-73A9-4052-B09D-17F75AE68D85}"/>
              </a:ext>
            </a:extLst>
          </p:cNvPr>
          <p:cNvGrpSpPr/>
          <p:nvPr/>
        </p:nvGrpSpPr>
        <p:grpSpPr>
          <a:xfrm>
            <a:off x="609600" y="1430478"/>
            <a:ext cx="7408627" cy="3335234"/>
            <a:chOff x="609600" y="1886747"/>
            <a:chExt cx="7408627" cy="333523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7D461911-A734-49CE-80B4-DA5E373BB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253213"/>
              <a:ext cx="7408627" cy="29687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6E0B3CE-9139-4E35-943A-AC0F8F7CA4BC}"/>
                </a:ext>
              </a:extLst>
            </p:cNvPr>
            <p:cNvSpPr txBox="1"/>
            <p:nvPr/>
          </p:nvSpPr>
          <p:spPr>
            <a:xfrm>
              <a:off x="1816003" y="1886747"/>
              <a:ext cx="4995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TW" dirty="0"/>
                <a:t>log.txt</a:t>
              </a:r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DCA1E40-F23C-4136-B2EC-82E21F660994}"/>
              </a:ext>
            </a:extLst>
          </p:cNvPr>
          <p:cNvGrpSpPr/>
          <p:nvPr/>
        </p:nvGrpSpPr>
        <p:grpSpPr>
          <a:xfrm>
            <a:off x="6371986" y="19050"/>
            <a:ext cx="5304762" cy="1555055"/>
            <a:chOff x="6333122" y="4039655"/>
            <a:chExt cx="5304762" cy="155505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27BE3462-BD67-43DC-9887-9DCD5F74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122" y="4480424"/>
              <a:ext cx="5304762" cy="1114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A2ED528-834D-4F57-9D69-87C7D17E6C21}"/>
                </a:ext>
              </a:extLst>
            </p:cNvPr>
            <p:cNvSpPr txBox="1"/>
            <p:nvPr/>
          </p:nvSpPr>
          <p:spPr>
            <a:xfrm>
              <a:off x="8167576" y="4039655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範例參數</a:t>
              </a: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4B5D2129-E315-41E1-84F5-9329DD791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973652"/>
            <a:ext cx="8800000" cy="13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6462EE7C-2FAD-4B2A-932C-FC5172BEF9BD}"/>
              </a:ext>
            </a:extLst>
          </p:cNvPr>
          <p:cNvGrpSpPr/>
          <p:nvPr/>
        </p:nvGrpSpPr>
        <p:grpSpPr>
          <a:xfrm>
            <a:off x="5178107" y="4138277"/>
            <a:ext cx="2854937" cy="731405"/>
            <a:chOff x="9137131" y="4680263"/>
            <a:chExt cx="2854937" cy="731405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4A99EF2F-325F-40EB-A0D3-A4053F6EA596}"/>
                </a:ext>
              </a:extLst>
            </p:cNvPr>
            <p:cNvSpPr/>
            <p:nvPr/>
          </p:nvSpPr>
          <p:spPr bwMode="auto">
            <a:xfrm>
              <a:off x="9424048" y="5010090"/>
              <a:ext cx="2440130" cy="40157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ErrorLogMiddleware</a:t>
              </a:r>
              <a:endParaRPr kumimoji="1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BBF26A4-DD26-4E03-B019-524EBB7D5E79}"/>
                </a:ext>
              </a:extLst>
            </p:cNvPr>
            <p:cNvSpPr txBox="1"/>
            <p:nvPr/>
          </p:nvSpPr>
          <p:spPr>
            <a:xfrm>
              <a:off x="9137131" y="4680263"/>
              <a:ext cx="2854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傳入參數與錯誤紀錄至</a:t>
              </a:r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Log.txt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6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95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4C04C-E6F2-4BEE-8589-80D83958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AuthController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06DE6E-2098-4B04-9556-42823FD6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WKE SSO</a:t>
            </a:r>
            <a:r>
              <a:rPr lang="zh-TW" altLang="en-US" dirty="0"/>
              <a:t>登入、</a:t>
            </a:r>
            <a:r>
              <a:rPr lang="en-US" altLang="zh-TW" dirty="0"/>
              <a:t>Call back</a:t>
            </a:r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/Auth/login</a:t>
            </a:r>
          </a:p>
          <a:p>
            <a:r>
              <a:rPr lang="zh-TW" altLang="en-US" dirty="0"/>
              <a:t>登出</a:t>
            </a:r>
            <a:r>
              <a:rPr lang="en-US" altLang="zh-TW" dirty="0" err="1"/>
              <a:t>api</a:t>
            </a:r>
            <a:endParaRPr lang="en-US" altLang="zh-TW" dirty="0"/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/Auth/logout</a:t>
            </a:r>
          </a:p>
          <a:p>
            <a:pPr lvl="1"/>
            <a:r>
              <a:rPr lang="zh-TW" altLang="en-US" dirty="0"/>
              <a:t>適用所有登入方法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6878CD-8DA0-494C-B5FD-A8FB60F64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056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環境介紹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55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64C70-FA1C-491B-A632-33084AFB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MemberController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44C52-E802-466D-9F20-C74E946D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取得當前會員資訊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17E475-07BE-4D77-B273-75FD346BD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5027F1-149F-4C11-A3FC-D17054C0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53" y="1504965"/>
            <a:ext cx="8765493" cy="5006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8797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資料庫權限管理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203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5F467-F226-4CD4-8904-E34E1C85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權限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2E134-85FE-46CA-B5F6-36439A57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10401649" cy="5400675"/>
          </a:xfrm>
        </p:spPr>
        <p:txBody>
          <a:bodyPr/>
          <a:lstStyle/>
          <a:p>
            <a:r>
              <a:rPr lang="zh-TW" altLang="en-US" dirty="0"/>
              <a:t>新增子</a:t>
            </a:r>
            <a:r>
              <a:rPr lang="en-US" altLang="zh-TW" dirty="0"/>
              <a:t>Class</a:t>
            </a:r>
            <a:r>
              <a:rPr lang="zh-TW" altLang="en-US" dirty="0"/>
              <a:t>預設將</a:t>
            </a:r>
            <a:r>
              <a:rPr lang="en-US" altLang="zh-TW" dirty="0"/>
              <a:t>Insert</a:t>
            </a:r>
            <a:r>
              <a:rPr lang="zh-TW" altLang="en-US" dirty="0"/>
              <a:t>父</a:t>
            </a:r>
            <a:r>
              <a:rPr lang="en-US" altLang="zh-TW" dirty="0"/>
              <a:t>Class</a:t>
            </a:r>
            <a:r>
              <a:rPr lang="zh-TW" altLang="en-US" dirty="0"/>
              <a:t>權限至</a:t>
            </a:r>
            <a:r>
              <a:rPr lang="en-US" altLang="zh-TW" dirty="0"/>
              <a:t>Permission</a:t>
            </a:r>
          </a:p>
          <a:p>
            <a:pPr lvl="1"/>
            <a:r>
              <a:rPr lang="zh-TW" altLang="en-US" dirty="0"/>
              <a:t>可視需求個別更改</a:t>
            </a:r>
            <a:r>
              <a:rPr lang="en-US" altLang="zh-TW" dirty="0"/>
              <a:t>Class</a:t>
            </a:r>
            <a:r>
              <a:rPr lang="zh-TW" altLang="en-US" dirty="0"/>
              <a:t>權限設定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CD41B-A197-4A42-B70E-5373665AC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pic>
        <p:nvPicPr>
          <p:cNvPr id="7" name="內容版面配置區 23">
            <a:extLst>
              <a:ext uri="{FF2B5EF4-FFF2-40B4-BE49-F238E27FC236}">
                <a16:creationId xmlns:a16="http://schemas.microsoft.com/office/drawing/2014/main" id="{58254FCA-8AA7-4D12-9A85-DBBFB657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898" y="2168525"/>
            <a:ext cx="7142686" cy="25209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40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1B637-5F8E-4BCC-9594-1AD98C35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系統上權限的應用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573068-9847-4EA2-8208-9739B73F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zh-TW" altLang="en-US" dirty="0"/>
              <a:t>：最基本的權限，檢視該目錄</a:t>
            </a:r>
            <a:endParaRPr lang="en-US" altLang="zh-TW" dirty="0"/>
          </a:p>
          <a:p>
            <a:r>
              <a:rPr lang="en-US" altLang="zh-TW" dirty="0"/>
              <a:t>R</a:t>
            </a:r>
            <a:r>
              <a:rPr lang="zh-TW" altLang="en-US" dirty="0"/>
              <a:t>：讀取該目錄的物件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</a:t>
            </a:r>
            <a:r>
              <a:rPr lang="zh-TW" altLang="en-US" dirty="0"/>
              <a:t>：</a:t>
            </a:r>
            <a:r>
              <a:rPr lang="en-US" altLang="zh-TW" dirty="0"/>
              <a:t>insert</a:t>
            </a:r>
            <a:r>
              <a:rPr lang="zh-TW" altLang="en-US" dirty="0"/>
              <a:t>子目錄、物件</a:t>
            </a:r>
            <a:endParaRPr lang="en-US" altLang="zh-TW" dirty="0"/>
          </a:p>
          <a:p>
            <a:r>
              <a:rPr lang="en-US" altLang="zh-TW" dirty="0"/>
              <a:t>D</a:t>
            </a:r>
            <a:r>
              <a:rPr lang="zh-TW" altLang="en-US" dirty="0"/>
              <a:t>：刪除目錄、物件</a:t>
            </a:r>
            <a:endParaRPr lang="en-US" altLang="zh-TW" dirty="0"/>
          </a:p>
          <a:p>
            <a:r>
              <a:rPr lang="en-US" altLang="zh-TW" dirty="0"/>
              <a:t>U</a:t>
            </a:r>
            <a:r>
              <a:rPr lang="zh-TW" altLang="en-US" dirty="0"/>
              <a:t>：修改目錄、物件 </a:t>
            </a:r>
            <a:endParaRPr lang="en-US" altLang="zh-TW" dirty="0"/>
          </a:p>
          <a:p>
            <a:r>
              <a:rPr lang="en-US" altLang="zh-TW" dirty="0"/>
              <a:t>M</a:t>
            </a:r>
            <a:r>
              <a:rPr lang="zh-TW" altLang="en-US" dirty="0"/>
              <a:t>：排序物件、子目錄、檢視與管理隱藏的物件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zh-TW" altLang="en-US" dirty="0"/>
              <a:t>：暫無應用狀況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40FD0D-D26F-4BC2-8584-4D20A9394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pic>
        <p:nvPicPr>
          <p:cNvPr id="5" name="內容版面配置區 23">
            <a:extLst>
              <a:ext uri="{FF2B5EF4-FFF2-40B4-BE49-F238E27FC236}">
                <a16:creationId xmlns:a16="http://schemas.microsoft.com/office/drawing/2014/main" id="{1ED9A6AF-6F40-4B94-8BC5-1719C30E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9060" y="4195162"/>
            <a:ext cx="5988428" cy="2113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368198-1DB5-4BB5-A4D0-A28985B28104}"/>
              </a:ext>
            </a:extLst>
          </p:cNvPr>
          <p:cNvSpPr txBox="1"/>
          <p:nvPr/>
        </p:nvSpPr>
        <p:spPr>
          <a:xfrm>
            <a:off x="5069060" y="1599969"/>
            <a:ext cx="24235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rgbClr val="C00000"/>
                </a:solidFill>
                <a:latin typeface="+mn-lt"/>
                <a:ea typeface="+mn-ea"/>
              </a:rPr>
              <a:t>物件 </a:t>
            </a:r>
            <a:r>
              <a:rPr lang="en-US" altLang="zh-TW" sz="1600" dirty="0">
                <a:solidFill>
                  <a:srgbClr val="C00000"/>
                </a:solidFill>
                <a:latin typeface="+mn-lt"/>
                <a:ea typeface="+mn-ea"/>
              </a:rPr>
              <a:t>(CO - Object)</a:t>
            </a:r>
          </a:p>
        </p:txBody>
      </p:sp>
    </p:spTree>
    <p:extLst>
      <p:ext uri="{BB962C8B-B14F-4D97-AF65-F5344CB8AC3E}">
        <p14:creationId xmlns:p14="http://schemas.microsoft.com/office/powerpoint/2010/main" val="1947599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api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735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BDBC0-1FA0-4D01-8C82-F8E97CE6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PublicController</a:t>
            </a:r>
            <a:r>
              <a:rPr lang="zh-TW" altLang="en-US" dirty="0"/>
              <a:t> </a:t>
            </a:r>
            <a:r>
              <a:rPr lang="en-US" altLang="zh-TW" dirty="0"/>
              <a:t>(Public API)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C7E0E-FB0D-463F-8787-5CBF5291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搭配</a:t>
            </a:r>
            <a:r>
              <a:rPr lang="en-US" altLang="zh-TW" dirty="0"/>
              <a:t>I3S_Database UUID2View table</a:t>
            </a:r>
          </a:p>
          <a:p>
            <a:r>
              <a:rPr lang="zh-TW" altLang="en-US" dirty="0"/>
              <a:t>前端可從一個</a:t>
            </a:r>
            <a:r>
              <a:rPr lang="en-US" altLang="zh-TW" dirty="0"/>
              <a:t>view</a:t>
            </a:r>
            <a:r>
              <a:rPr lang="zh-TW" altLang="en-US" dirty="0"/>
              <a:t>來應對各種資料呈現方式</a:t>
            </a:r>
            <a:endParaRPr lang="en-US" altLang="zh-TW" dirty="0"/>
          </a:p>
          <a:p>
            <a:r>
              <a:rPr lang="zh-TW" altLang="en-US" dirty="0"/>
              <a:t>需注意</a:t>
            </a:r>
            <a:r>
              <a:rPr lang="en-US" altLang="zh-TW" dirty="0"/>
              <a:t>Public View</a:t>
            </a:r>
            <a:r>
              <a:rPr lang="zh-TW" altLang="en-US" dirty="0">
                <a:solidFill>
                  <a:srgbClr val="C00000"/>
                </a:solidFill>
              </a:rPr>
              <a:t>命名規則、只能有公開資料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E4BB53-C59E-4B59-9A5E-A96864773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411A09-8BC7-40F1-A60A-B2027329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34062"/>
            <a:ext cx="10248799" cy="4063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4466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5C37C-B23A-4B23-A6BF-048A724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API</a:t>
            </a:r>
            <a:r>
              <a:rPr lang="zh-TW" altLang="en-US" dirty="0"/>
              <a:t> 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392E6E-1EC4-4CA8-86E6-8ECB4E75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4567015" cy="5350135"/>
          </a:xfrm>
        </p:spPr>
        <p:txBody>
          <a:bodyPr/>
          <a:lstStyle/>
          <a:p>
            <a:r>
              <a:rPr lang="en-US" altLang="zh-TW" dirty="0" err="1"/>
              <a:t>uuid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C6600"/>
                </a:solidFill>
              </a:rPr>
              <a:t>(</a:t>
            </a:r>
            <a:r>
              <a:rPr lang="en-US" altLang="zh-TW" dirty="0" err="1">
                <a:solidFill>
                  <a:srgbClr val="CC6600"/>
                </a:solidFill>
              </a:rPr>
              <a:t>Guid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</a:p>
          <a:p>
            <a:r>
              <a:rPr lang="en-US" altLang="zh-TW" dirty="0"/>
              <a:t>first </a:t>
            </a:r>
            <a:r>
              <a:rPr lang="en-US" altLang="zh-TW" dirty="0">
                <a:solidFill>
                  <a:srgbClr val="CC6600"/>
                </a:solidFill>
              </a:rPr>
              <a:t>(</a:t>
            </a:r>
            <a:r>
              <a:rPr lang="en-US" altLang="zh-TW" dirty="0" err="1">
                <a:solidFill>
                  <a:srgbClr val="CC6600"/>
                </a:solidFill>
              </a:rPr>
              <a:t>boolean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</a:p>
          <a:p>
            <a:r>
              <a:rPr lang="en-US" altLang="zh-TW" dirty="0"/>
              <a:t>start </a:t>
            </a:r>
            <a:r>
              <a:rPr lang="en-US" altLang="zh-TW" dirty="0">
                <a:solidFill>
                  <a:srgbClr val="CC6600"/>
                </a:solidFill>
              </a:rPr>
              <a:t>(int)</a:t>
            </a:r>
          </a:p>
          <a:p>
            <a:r>
              <a:rPr lang="en-US" altLang="zh-TW" dirty="0"/>
              <a:t>counts </a:t>
            </a:r>
            <a:r>
              <a:rPr lang="en-US" altLang="zh-TW" dirty="0">
                <a:solidFill>
                  <a:srgbClr val="CC6600"/>
                </a:solidFill>
              </a:rPr>
              <a:t>(int)</a:t>
            </a:r>
          </a:p>
          <a:p>
            <a:r>
              <a:rPr lang="en-US" altLang="zh-TW" dirty="0"/>
              <a:t>order </a:t>
            </a:r>
            <a:r>
              <a:rPr lang="en-US" altLang="zh-TW" dirty="0">
                <a:solidFill>
                  <a:srgbClr val="CC6600"/>
                </a:solidFill>
              </a:rPr>
              <a:t>(string)</a:t>
            </a:r>
          </a:p>
          <a:p>
            <a:r>
              <a:rPr lang="en-US" altLang="zh-TW" dirty="0"/>
              <a:t>top</a:t>
            </a:r>
            <a:r>
              <a:rPr lang="en-US" altLang="zh-TW" dirty="0">
                <a:solidFill>
                  <a:srgbClr val="CC6600"/>
                </a:solidFill>
              </a:rPr>
              <a:t> (int)</a:t>
            </a:r>
          </a:p>
          <a:p>
            <a:r>
              <a:rPr lang="en-US" altLang="zh-TW" dirty="0" err="1"/>
              <a:t>bPublicOnly</a:t>
            </a:r>
            <a:r>
              <a:rPr lang="en-US" altLang="zh-TW" dirty="0">
                <a:solidFill>
                  <a:srgbClr val="CC6600"/>
                </a:solidFill>
              </a:rPr>
              <a:t> (</a:t>
            </a:r>
            <a:r>
              <a:rPr lang="en-US" altLang="zh-TW" dirty="0" err="1">
                <a:solidFill>
                  <a:srgbClr val="CC6600"/>
                </a:solidFill>
              </a:rPr>
              <a:t>boolean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</a:p>
          <a:p>
            <a:r>
              <a:rPr lang="en-US" altLang="zh-TW" kern="0" dirty="0" err="1"/>
              <a:t>btotal</a:t>
            </a:r>
            <a:r>
              <a:rPr lang="en-US" altLang="zh-TW" kern="0" dirty="0"/>
              <a:t> </a:t>
            </a:r>
            <a:r>
              <a:rPr lang="en-US" altLang="zh-TW" kern="0" dirty="0">
                <a:solidFill>
                  <a:srgbClr val="CC6600"/>
                </a:solidFill>
              </a:rPr>
              <a:t>(</a:t>
            </a:r>
            <a:r>
              <a:rPr lang="en-US" altLang="zh-TW" kern="0" dirty="0" err="1">
                <a:solidFill>
                  <a:srgbClr val="CC6600"/>
                </a:solidFill>
              </a:rPr>
              <a:t>boolean</a:t>
            </a:r>
            <a:r>
              <a:rPr lang="en-US" altLang="zh-TW" kern="0" dirty="0">
                <a:solidFill>
                  <a:srgbClr val="CC6600"/>
                </a:solidFill>
              </a:rPr>
              <a:t>)</a:t>
            </a:r>
            <a:endParaRPr lang="en-US" altLang="zh-TW" dirty="0">
              <a:solidFill>
                <a:srgbClr val="CC6600"/>
              </a:solidFill>
            </a:endParaRPr>
          </a:p>
          <a:p>
            <a:r>
              <a:rPr lang="zh-TW" altLang="en-US" dirty="0">
                <a:solidFill>
                  <a:srgbClr val="C00000"/>
                </a:solidFill>
              </a:rPr>
              <a:t>動態參數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依</a:t>
            </a:r>
            <a:r>
              <a:rPr lang="en-US" altLang="zh-TW" dirty="0"/>
              <a:t>view</a:t>
            </a:r>
            <a:r>
              <a:rPr lang="zh-TW" altLang="en-US" dirty="0"/>
              <a:t>表欄位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816128-54C3-41B8-81F4-613BDFF71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4FF66C9-93A7-4B69-A756-66D8B6513B50}"/>
              </a:ext>
            </a:extLst>
          </p:cNvPr>
          <p:cNvSpPr txBox="1">
            <a:spLocks/>
          </p:cNvSpPr>
          <p:nvPr/>
        </p:nvSpPr>
        <p:spPr bwMode="auto">
          <a:xfrm>
            <a:off x="4717062" y="908051"/>
            <a:ext cx="4567015" cy="282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/>
              <a:t>like</a:t>
            </a:r>
            <a:r>
              <a:rPr lang="en-US" altLang="zh-TW" dirty="0">
                <a:solidFill>
                  <a:srgbClr val="CC6600"/>
                </a:solidFill>
              </a:rPr>
              <a:t> (string)</a:t>
            </a:r>
          </a:p>
          <a:p>
            <a:r>
              <a:rPr lang="en-US" altLang="zh-TW" dirty="0" err="1"/>
              <a:t>like_column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C6600"/>
                </a:solidFill>
              </a:rPr>
              <a:t>(string)</a:t>
            </a:r>
          </a:p>
          <a:p>
            <a:r>
              <a:rPr lang="en-US" altLang="zh-TW" dirty="0" err="1"/>
              <a:t>likeMode</a:t>
            </a:r>
            <a:r>
              <a:rPr lang="en-US" altLang="zh-TW" kern="0" dirty="0"/>
              <a:t> </a:t>
            </a:r>
            <a:r>
              <a:rPr lang="en-US" altLang="zh-TW" kern="0" dirty="0">
                <a:solidFill>
                  <a:srgbClr val="CC6600"/>
                </a:solidFill>
              </a:rPr>
              <a:t>(</a:t>
            </a:r>
            <a:r>
              <a:rPr lang="en-US" altLang="zh-TW" kern="0" dirty="0" err="1">
                <a:solidFill>
                  <a:srgbClr val="CC6600"/>
                </a:solidFill>
              </a:rPr>
              <a:t>boolean</a:t>
            </a:r>
            <a:r>
              <a:rPr lang="en-US" altLang="zh-TW" kern="0" dirty="0">
                <a:solidFill>
                  <a:srgbClr val="CC6600"/>
                </a:solidFill>
              </a:rPr>
              <a:t>)</a:t>
            </a:r>
          </a:p>
          <a:p>
            <a:endParaRPr lang="en-US" altLang="zh-TW" dirty="0">
              <a:solidFill>
                <a:srgbClr val="CC6600"/>
              </a:solidFill>
            </a:endParaRPr>
          </a:p>
          <a:p>
            <a:endParaRPr lang="en-US" altLang="zh-TW" kern="0" dirty="0">
              <a:solidFill>
                <a:srgbClr val="CC66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DB15EA-C59D-40EA-B6BE-CA3FDC8C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979" y="2721460"/>
            <a:ext cx="5866667" cy="38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589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5C37C-B23A-4B23-A6BF-048A724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API</a:t>
            </a:r>
            <a:r>
              <a:rPr lang="zh-TW" altLang="en-US" dirty="0"/>
              <a:t> </a:t>
            </a:r>
            <a:r>
              <a:rPr lang="en-US" altLang="zh-TW" dirty="0"/>
              <a:t>- UUID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392E6E-1EC4-4CA8-86E6-8ECB4E75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4458860" cy="5350135"/>
          </a:xfrm>
        </p:spPr>
        <p:txBody>
          <a:bodyPr/>
          <a:lstStyle/>
          <a:p>
            <a:r>
              <a:rPr lang="en-US" altLang="zh-TW" dirty="0" err="1"/>
              <a:t>uuid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C6600"/>
                </a:solidFill>
              </a:rPr>
              <a:t>(</a:t>
            </a:r>
            <a:r>
              <a:rPr lang="en-US" altLang="zh-TW" dirty="0" err="1">
                <a:solidFill>
                  <a:srgbClr val="CC6600"/>
                </a:solidFill>
              </a:rPr>
              <a:t>Guid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透過</a:t>
            </a:r>
            <a:r>
              <a:rPr lang="en-US" altLang="zh-TW" dirty="0"/>
              <a:t>UUID</a:t>
            </a:r>
            <a:r>
              <a:rPr lang="zh-TW" altLang="en-US" dirty="0"/>
              <a:t>造訪對應</a:t>
            </a:r>
            <a:r>
              <a:rPr lang="en-US" altLang="zh-TW" dirty="0"/>
              <a:t>view</a:t>
            </a:r>
          </a:p>
          <a:p>
            <a:pPr lvl="1"/>
            <a:r>
              <a:rPr lang="en-US" altLang="zh-TW" dirty="0" err="1">
                <a:cs typeface="+mn-cs"/>
              </a:rPr>
              <a:t>vName</a:t>
            </a:r>
            <a:r>
              <a:rPr lang="zh-TW" altLang="en-US" dirty="0">
                <a:cs typeface="+mn-cs"/>
              </a:rPr>
              <a:t>需權限控管</a:t>
            </a:r>
            <a:endParaRPr lang="en-US" altLang="zh-TW" dirty="0">
              <a:cs typeface="+mn-cs"/>
            </a:endParaRPr>
          </a:p>
          <a:p>
            <a:pPr lvl="1"/>
            <a:r>
              <a:rPr lang="en-US" altLang="zh-TW" dirty="0" err="1"/>
              <a:t>pvName</a:t>
            </a:r>
            <a:r>
              <a:rPr lang="zh-TW" altLang="en-US" dirty="0"/>
              <a:t> </a:t>
            </a:r>
            <a:r>
              <a:rPr lang="en-US" altLang="zh-TW" dirty="0"/>
              <a:t>(public) </a:t>
            </a:r>
          </a:p>
          <a:p>
            <a:pPr lvl="1"/>
            <a:r>
              <a:rPr lang="zh-TW" altLang="en-US" dirty="0"/>
              <a:t>若無</a:t>
            </a:r>
            <a:r>
              <a:rPr lang="en-US" altLang="zh-TW" dirty="0" err="1"/>
              <a:t>vName</a:t>
            </a:r>
            <a:r>
              <a:rPr lang="zh-TW" altLang="en-US" dirty="0"/>
              <a:t>直接造訪</a:t>
            </a:r>
            <a:r>
              <a:rPr lang="en-US" altLang="zh-TW" dirty="0" err="1"/>
              <a:t>pvName</a:t>
            </a:r>
            <a:endParaRPr lang="en-US" altLang="zh-TW" dirty="0"/>
          </a:p>
          <a:p>
            <a:r>
              <a:rPr lang="en-US" altLang="zh-TW" dirty="0" err="1"/>
              <a:t>CheckObject</a:t>
            </a:r>
            <a:endParaRPr lang="en-US" altLang="zh-TW" dirty="0">
              <a:cs typeface="+mn-cs"/>
            </a:endParaRPr>
          </a:p>
          <a:p>
            <a:pPr lvl="1"/>
            <a:r>
              <a:rPr lang="en-US" altLang="zh-TW" dirty="0"/>
              <a:t>view</a:t>
            </a:r>
            <a:r>
              <a:rPr lang="zh-TW" altLang="en-US" dirty="0"/>
              <a:t>需包含</a:t>
            </a:r>
            <a:r>
              <a:rPr lang="en-US" altLang="zh-TW" dirty="0"/>
              <a:t>CID</a:t>
            </a:r>
            <a:r>
              <a:rPr lang="zh-TW" altLang="en-US" dirty="0"/>
              <a:t>、</a:t>
            </a:r>
            <a:r>
              <a:rPr lang="en-US" altLang="zh-TW" dirty="0"/>
              <a:t>hide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816128-54C3-41B8-81F4-613BDFF71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ED9A4F-CCA5-4D5C-A476-70F4E62DB821}"/>
              </a:ext>
            </a:extLst>
          </p:cNvPr>
          <p:cNvGrpSpPr/>
          <p:nvPr/>
        </p:nvGrpSpPr>
        <p:grpSpPr>
          <a:xfrm>
            <a:off x="6281914" y="1166485"/>
            <a:ext cx="5628571" cy="4833265"/>
            <a:chOff x="5748514" y="1169969"/>
            <a:chExt cx="5628571" cy="483326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CE33878-7534-4899-9DB8-AD8F281F0A57}"/>
                </a:ext>
              </a:extLst>
            </p:cNvPr>
            <p:cNvGrpSpPr/>
            <p:nvPr/>
          </p:nvGrpSpPr>
          <p:grpSpPr>
            <a:xfrm>
              <a:off x="5748514" y="1169969"/>
              <a:ext cx="5628571" cy="4833265"/>
              <a:chOff x="5748514" y="1169969"/>
              <a:chExt cx="5628571" cy="4833265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1AC09940-A4FC-4B41-9E53-97DF5A85C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48514" y="1169969"/>
                <a:ext cx="5628571" cy="37904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B5CC8A1-1BCD-40C9-B01C-D450273D6B98}"/>
                  </a:ext>
                </a:extLst>
              </p:cNvPr>
              <p:cNvSpPr txBox="1"/>
              <p:nvPr/>
            </p:nvSpPr>
            <p:spPr>
              <a:xfrm>
                <a:off x="6754751" y="5079904"/>
                <a:ext cx="4110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latin typeface="+mn-ea"/>
                    <a:ea typeface="+mn-ea"/>
                  </a:rPr>
                  <a:t>上圖</a:t>
                </a:r>
                <a:r>
                  <a:rPr lang="en-US" altLang="zh-TW" dirty="0" err="1">
                    <a:latin typeface="+mn-ea"/>
                    <a:ea typeface="+mn-ea"/>
                  </a:rPr>
                  <a:t>pvName</a:t>
                </a:r>
                <a:r>
                  <a:rPr lang="zh-TW" altLang="en-US" dirty="0">
                    <a:latin typeface="+mn-ea"/>
                    <a:ea typeface="+mn-ea"/>
                  </a:rPr>
                  <a:t>內資料命名規則錯誤需更正</a:t>
                </a:r>
                <a:endParaRPr lang="en-US" altLang="zh-TW" dirty="0">
                  <a:latin typeface="+mn-ea"/>
                  <a:ea typeface="+mn-ea"/>
                </a:endParaRPr>
              </a:p>
              <a:p>
                <a:pPr algn="ctr"/>
                <a:endParaRPr lang="en-US" altLang="zh-TW" dirty="0">
                  <a:latin typeface="+mn-ea"/>
                  <a:ea typeface="+mn-ea"/>
                </a:endParaRPr>
              </a:p>
              <a:p>
                <a:pPr algn="ctr"/>
                <a:r>
                  <a:rPr lang="en-US" altLang="zh-TW" dirty="0" err="1">
                    <a:solidFill>
                      <a:srgbClr val="C00000"/>
                    </a:solidFill>
                  </a:rPr>
                  <a:t>pvName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 → </a:t>
                </a:r>
                <a:r>
                  <a:rPr lang="en-US" altLang="zh-TW" dirty="0" err="1">
                    <a:solidFill>
                      <a:srgbClr val="C00000"/>
                    </a:solidFill>
                  </a:rPr>
                  <a:t>vd_xxx_Pub</a:t>
                </a:r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336D4CBE-F216-4015-BF8A-FDD5C096B6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87949" y="2105636"/>
              <a:ext cx="1124124" cy="2718034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8625158-289F-4638-90EC-1E005DA4C04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80228" y="2105636"/>
              <a:ext cx="1031845" cy="2718034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1285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58703-C3EB-4993-81E2-3D37795E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動態參數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6D47D-C28F-4628-9A54-F4A505EA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</a:t>
            </a:r>
            <a:r>
              <a:rPr lang="en-US" altLang="zh-TW" dirty="0"/>
              <a:t>view</a:t>
            </a:r>
            <a:r>
              <a:rPr lang="zh-TW" altLang="en-US" dirty="0"/>
              <a:t>表欄位</a:t>
            </a:r>
            <a:endParaRPr lang="en-US" altLang="zh-TW" dirty="0"/>
          </a:p>
          <a:p>
            <a:r>
              <a:rPr lang="zh-TW" altLang="en-US" dirty="0"/>
              <a:t>取得</a:t>
            </a:r>
            <a:r>
              <a:rPr lang="en-US" altLang="zh-TW" dirty="0"/>
              <a:t>view</a:t>
            </a:r>
            <a:r>
              <a:rPr lang="zh-TW" altLang="en-US" dirty="0"/>
              <a:t>欄位及型態 </a:t>
            </a:r>
            <a:endParaRPr lang="en-US" altLang="zh-TW" dirty="0"/>
          </a:p>
          <a:p>
            <a:pPr lvl="1"/>
            <a:r>
              <a:rPr lang="zh-TW" altLang="en-US" dirty="0"/>
              <a:t>比對傳入參數名稱是否一致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sz="2000" dirty="0" err="1">
                <a:solidFill>
                  <a:srgbClr val="CC6600"/>
                </a:solidFill>
              </a:rPr>
              <a:t>uuid</a:t>
            </a:r>
            <a:r>
              <a:rPr lang="en-US" altLang="zh-TW" sz="2000" dirty="0">
                <a:solidFill>
                  <a:srgbClr val="CC6600"/>
                </a:solidFill>
              </a:rPr>
              <a:t>=DED58666-909C-4C0C-A749-C6C9983ABB97</a:t>
            </a:r>
            <a:r>
              <a:rPr lang="en-US" altLang="zh-TW" sz="2000" dirty="0">
                <a:solidFill>
                  <a:schemeClr val="accent6"/>
                </a:solidFill>
              </a:rPr>
              <a:t>&amp;</a:t>
            </a:r>
            <a:r>
              <a:rPr lang="en-US" altLang="zh-TW" sz="2000" dirty="0">
                <a:solidFill>
                  <a:srgbClr val="C00000"/>
                </a:solidFill>
              </a:rPr>
              <a:t>hide=</a:t>
            </a:r>
            <a:r>
              <a:rPr lang="en-US" altLang="zh-TW" sz="2000" dirty="0" err="1">
                <a:solidFill>
                  <a:srgbClr val="C00000"/>
                </a:solidFill>
              </a:rPr>
              <a:t>false</a:t>
            </a:r>
            <a:r>
              <a:rPr lang="en-US" altLang="zh-TW" sz="2000" dirty="0" err="1">
                <a:solidFill>
                  <a:schemeClr val="accent6"/>
                </a:solidFill>
              </a:rPr>
              <a:t>&amp;</a:t>
            </a:r>
            <a:r>
              <a:rPr lang="en-US" altLang="zh-TW" sz="2000" dirty="0" err="1">
                <a:solidFill>
                  <a:srgbClr val="C00000"/>
                </a:solidFill>
              </a:rPr>
              <a:t>link</a:t>
            </a:r>
            <a:r>
              <a:rPr lang="en-US" altLang="zh-TW" sz="2000" dirty="0">
                <a:solidFill>
                  <a:srgbClr val="C00000"/>
                </a:solidFill>
              </a:rPr>
              <a:t>=12basic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2E83ED-AEA1-4D75-94D7-E4B0ADF26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9B75BDC-925E-4D13-A846-772B17BA5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44" y="2854378"/>
            <a:ext cx="4650465" cy="3743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54A9F8B-F72C-4B5A-BA17-D599DFB84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5" y="3333936"/>
            <a:ext cx="6378394" cy="1392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3314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5D1F0-F8FE-4063-A042-C067FE2C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/>
              <a:t>first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A2DA3-F56E-446E-85E6-13E7BFBC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只需取得單筆資料</a:t>
            </a:r>
            <a:endParaRPr lang="en-US" altLang="zh-TW" dirty="0"/>
          </a:p>
          <a:p>
            <a:r>
              <a:rPr lang="en-US" altLang="zh-TW" dirty="0"/>
              <a:t>first </a:t>
            </a:r>
            <a:r>
              <a:rPr lang="en-US" altLang="zh-TW" dirty="0">
                <a:solidFill>
                  <a:srgbClr val="CC6600"/>
                </a:solidFill>
              </a:rPr>
              <a:t>(</a:t>
            </a:r>
            <a:r>
              <a:rPr lang="en-US" altLang="zh-TW" dirty="0" err="1">
                <a:solidFill>
                  <a:srgbClr val="CC6600"/>
                </a:solidFill>
              </a:rPr>
              <a:t>boolean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Query first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70D232-2234-431C-BD99-DA39C0A63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57681C6-07E3-47E7-94C4-EA38740A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42" y="3034717"/>
            <a:ext cx="3704762" cy="12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6C097B8-052E-4851-86D3-B12B3328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81" y="3086173"/>
            <a:ext cx="3542857" cy="91428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BB5B3E-CE93-44B7-9E49-A468428A9129}"/>
              </a:ext>
            </a:extLst>
          </p:cNvPr>
          <p:cNvSpPr txBox="1"/>
          <p:nvPr/>
        </p:nvSpPr>
        <p:spPr>
          <a:xfrm>
            <a:off x="2588423" y="26653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false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F4B98B-EA7D-4DB7-8300-FD0DAFA915E0}"/>
              </a:ext>
            </a:extLst>
          </p:cNvPr>
          <p:cNvSpPr txBox="1"/>
          <p:nvPr/>
        </p:nvSpPr>
        <p:spPr>
          <a:xfrm>
            <a:off x="7045309" y="26653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3469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CA773-4910-4BAF-899A-5BEEFDCC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C68AE-977F-4486-A46B-6D42A59A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ASP.NET Core</a:t>
            </a:r>
            <a:r>
              <a:rPr lang="zh-TW" altLang="en-US" dirty="0"/>
              <a:t>將不再支援</a:t>
            </a:r>
            <a:r>
              <a:rPr lang="en-US" altLang="zh-TW" b="1" dirty="0"/>
              <a:t>.NET 3.1</a:t>
            </a:r>
            <a:r>
              <a:rPr lang="zh-TW" altLang="en-US" dirty="0"/>
              <a:t>，此專案為</a:t>
            </a:r>
            <a:r>
              <a:rPr lang="en-US" altLang="zh-TW" b="1" dirty="0"/>
              <a:t>.NET 6.0</a:t>
            </a:r>
            <a:r>
              <a:rPr lang="zh-TW" altLang="en-US" dirty="0"/>
              <a:t>版本</a:t>
            </a:r>
            <a:endParaRPr lang="en-US" altLang="zh-TW" dirty="0"/>
          </a:p>
          <a:p>
            <a:r>
              <a:rPr lang="zh-TW" altLang="en-US" dirty="0"/>
              <a:t>大部分功能需搭配</a:t>
            </a:r>
            <a:r>
              <a:rPr lang="en-US" altLang="zh-TW" dirty="0"/>
              <a:t>I3S_Database</a:t>
            </a:r>
          </a:p>
          <a:p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F2169E-0862-4CA1-BB75-6101BCF43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827FCA8-7828-4D57-886A-122989904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42FC741-F2E4-43BB-856F-D915286D5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932869"/>
            <a:ext cx="6267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1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1D45B-1898-451C-911E-1CEF72BD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/>
              <a:t>order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30791-871D-4F2C-8462-246023E0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</a:t>
            </a:r>
            <a:r>
              <a:rPr lang="en-US" altLang="zh-TW" dirty="0">
                <a:solidFill>
                  <a:srgbClr val="CC6600"/>
                </a:solidFill>
              </a:rPr>
              <a:t>(string)</a:t>
            </a:r>
          </a:p>
          <a:p>
            <a:pPr lvl="1"/>
            <a:r>
              <a:rPr lang="en-US" altLang="zh-TW" dirty="0"/>
              <a:t>order=</a:t>
            </a:r>
            <a:r>
              <a:rPr lang="en-US" altLang="zh-TW" dirty="0" err="1">
                <a:solidFill>
                  <a:srgbClr val="993300"/>
                </a:solidFill>
              </a:rPr>
              <a:t>since_a,rank_d</a:t>
            </a:r>
            <a:r>
              <a:rPr lang="en-US" altLang="zh-TW" dirty="0">
                <a:solidFill>
                  <a:srgbClr val="993300"/>
                </a:solidFill>
              </a:rPr>
              <a:t> </a:t>
            </a:r>
          </a:p>
          <a:p>
            <a:pPr lvl="1"/>
            <a:r>
              <a:rPr lang="zh-TW" altLang="en-US" dirty="0"/>
              <a:t>判斷欄位名稱是否存在</a:t>
            </a:r>
            <a:endParaRPr lang="en-US" altLang="zh-TW" dirty="0"/>
          </a:p>
          <a:p>
            <a:pPr lvl="1"/>
            <a:r>
              <a:rPr lang="zh-TW" altLang="en-US" dirty="0"/>
              <a:t>判斷是</a:t>
            </a:r>
            <a:r>
              <a:rPr lang="en-US" altLang="zh-TW" dirty="0"/>
              <a:t>a or b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防止</a:t>
            </a:r>
            <a:r>
              <a:rPr lang="en-US" altLang="zh-TW" dirty="0" err="1">
                <a:solidFill>
                  <a:srgbClr val="C00000"/>
                </a:solidFill>
              </a:rPr>
              <a:t>sql</a:t>
            </a:r>
            <a:r>
              <a:rPr lang="en-US" altLang="zh-TW" dirty="0">
                <a:solidFill>
                  <a:srgbClr val="C00000"/>
                </a:solidFill>
              </a:rPr>
              <a:t> injection)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75A6A1-DDE3-4B51-8CF2-DF6687E9D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7C7231-8C5E-47F8-8B2D-9DEF0D11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96" y="3429000"/>
            <a:ext cx="3942857" cy="73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2245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DAB1B-81F9-47F1-A7B5-B15ECC92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/>
              <a:t>start</a:t>
            </a:r>
            <a:r>
              <a:rPr lang="zh-TW" altLang="en-US" dirty="0"/>
              <a:t>、</a:t>
            </a:r>
            <a:r>
              <a:rPr lang="en-US" altLang="zh-TW" dirty="0"/>
              <a:t>counts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D07A1-0A49-46C9-A10A-18243809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>
                <a:solidFill>
                  <a:srgbClr val="CC6600"/>
                </a:solidFill>
              </a:rPr>
              <a:t>(int)</a:t>
            </a:r>
          </a:p>
          <a:p>
            <a:r>
              <a:rPr lang="en-US" altLang="zh-TW" dirty="0"/>
              <a:t>counts </a:t>
            </a:r>
            <a:r>
              <a:rPr lang="en-US" altLang="zh-TW" dirty="0">
                <a:solidFill>
                  <a:srgbClr val="CC6600"/>
                </a:solidFill>
              </a:rPr>
              <a:t>(int)</a:t>
            </a:r>
          </a:p>
          <a:p>
            <a:r>
              <a:rPr lang="zh-TW" altLang="en-US" dirty="0"/>
              <a:t>從第</a:t>
            </a:r>
            <a:r>
              <a:rPr lang="en-US" altLang="zh-TW" dirty="0"/>
              <a:t>start</a:t>
            </a:r>
            <a:r>
              <a:rPr lang="zh-TW" altLang="en-US" dirty="0"/>
              <a:t>筆開始，往後</a:t>
            </a:r>
            <a:r>
              <a:rPr lang="en-US" altLang="zh-TW" dirty="0"/>
              <a:t>counts</a:t>
            </a:r>
            <a:r>
              <a:rPr lang="zh-TW" altLang="en-US" dirty="0"/>
              <a:t>筆資料</a:t>
            </a:r>
            <a:endParaRPr lang="en-US" altLang="zh-TW" dirty="0"/>
          </a:p>
          <a:p>
            <a:r>
              <a:rPr lang="en-US" altLang="zh-TW" dirty="0"/>
              <a:t>start</a:t>
            </a:r>
            <a:r>
              <a:rPr lang="zh-TW" altLang="en-US" dirty="0"/>
              <a:t>、</a:t>
            </a:r>
            <a:r>
              <a:rPr lang="en-US" altLang="zh-TW" dirty="0"/>
              <a:t>counts</a:t>
            </a:r>
            <a:r>
              <a:rPr lang="zh-TW" altLang="en-US" dirty="0"/>
              <a:t>功能需有</a:t>
            </a:r>
            <a:r>
              <a:rPr lang="en-US" altLang="zh-TW" dirty="0"/>
              <a:t>order</a:t>
            </a:r>
            <a:r>
              <a:rPr lang="zh-TW" altLang="en-US" dirty="0"/>
              <a:t>才可正常使用語法</a:t>
            </a:r>
            <a:endParaRPr lang="en-US" altLang="zh-TW" dirty="0"/>
          </a:p>
          <a:p>
            <a:pPr lvl="1"/>
            <a:r>
              <a:rPr lang="en-US" altLang="zh-TW" dirty="0"/>
              <a:t>start=</a:t>
            </a:r>
            <a:r>
              <a:rPr lang="en-US" altLang="zh-TW" dirty="0">
                <a:solidFill>
                  <a:srgbClr val="993300"/>
                </a:solidFill>
              </a:rPr>
              <a:t>1</a:t>
            </a:r>
            <a:r>
              <a:rPr lang="en-US" altLang="zh-TW" dirty="0"/>
              <a:t>&amp;counts=</a:t>
            </a:r>
            <a:r>
              <a:rPr lang="en-US" altLang="zh-TW" dirty="0">
                <a:solidFill>
                  <a:srgbClr val="993300"/>
                </a:solidFill>
              </a:rPr>
              <a:t>3</a:t>
            </a:r>
            <a:r>
              <a:rPr lang="en-US" altLang="zh-TW" dirty="0"/>
              <a:t>&amp;order=</a:t>
            </a:r>
            <a:r>
              <a:rPr lang="en-US" altLang="zh-TW" dirty="0" err="1">
                <a:solidFill>
                  <a:srgbClr val="993300"/>
                </a:solidFill>
              </a:rPr>
              <a:t>rank_a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3E5CF3-D60B-4A4C-A8C9-31FCFA9AB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DCABFA-344C-460A-BCF8-A8C13B904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 b="7928"/>
          <a:stretch/>
        </p:blipFill>
        <p:spPr>
          <a:xfrm>
            <a:off x="835742" y="3722577"/>
            <a:ext cx="7512448" cy="2157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32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5D1F0-F8FE-4063-A042-C067FE2C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 err="1"/>
              <a:t>btotal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A2DA3-F56E-446E-85E6-13E7BFBC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btotal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C6600"/>
                </a:solidFill>
              </a:rPr>
              <a:t>(</a:t>
            </a:r>
            <a:r>
              <a:rPr lang="en-US" altLang="zh-TW" dirty="0" err="1">
                <a:solidFill>
                  <a:srgbClr val="CC6600"/>
                </a:solidFill>
              </a:rPr>
              <a:t>boolean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</a:p>
          <a:p>
            <a:r>
              <a:rPr lang="zh-TW" altLang="en-US" dirty="0"/>
              <a:t>頁數功能</a:t>
            </a:r>
            <a:endParaRPr lang="en-US" altLang="zh-TW" dirty="0"/>
          </a:p>
          <a:p>
            <a:pPr lvl="1"/>
            <a:r>
              <a:rPr lang="zh-TW" altLang="en-US" dirty="0"/>
              <a:t>貼文以更新日期排序，一頁</a:t>
            </a:r>
            <a:r>
              <a:rPr lang="en-US" altLang="zh-TW" dirty="0"/>
              <a:t>24</a:t>
            </a:r>
            <a:r>
              <a:rPr lang="zh-TW" altLang="en-US" dirty="0"/>
              <a:t>筆，需統計資料筆數</a:t>
            </a:r>
            <a:endParaRPr lang="en-US" altLang="zh-TW" dirty="0"/>
          </a:p>
          <a:p>
            <a:pPr lvl="1"/>
            <a:r>
              <a:rPr lang="en-US" altLang="zh-TW" dirty="0"/>
              <a:t>order=</a:t>
            </a:r>
            <a:r>
              <a:rPr lang="en-US" altLang="zh-TW" dirty="0" err="1">
                <a:solidFill>
                  <a:srgbClr val="993300"/>
                </a:solidFill>
              </a:rPr>
              <a:t>lastModifiedDT_d</a:t>
            </a:r>
            <a:r>
              <a:rPr lang="en-US" altLang="zh-TW" dirty="0" err="1"/>
              <a:t>&amp;start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993300"/>
                </a:solidFill>
              </a:rPr>
              <a:t>1</a:t>
            </a:r>
            <a:r>
              <a:rPr lang="en-US" altLang="zh-TW" dirty="0"/>
              <a:t>&amp;counts=</a:t>
            </a:r>
            <a:r>
              <a:rPr lang="en-US" altLang="zh-TW" dirty="0">
                <a:solidFill>
                  <a:srgbClr val="993300"/>
                </a:solidFill>
              </a:rPr>
              <a:t>24</a:t>
            </a:r>
            <a:r>
              <a:rPr lang="en-US" altLang="zh-TW" dirty="0"/>
              <a:t>&amp;btotal=</a:t>
            </a:r>
            <a:r>
              <a:rPr lang="en-US" altLang="zh-TW" dirty="0">
                <a:solidFill>
                  <a:srgbClr val="993300"/>
                </a:solidFill>
              </a:rPr>
              <a:t>true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70D232-2234-431C-BD99-DA39C0A63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ADE27F-446C-4614-AC8A-BCD2F005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3429000"/>
            <a:ext cx="5086657" cy="300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3CB0789-B9FB-453A-A207-F9ED9477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79" y="3853789"/>
            <a:ext cx="5600000" cy="21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193B7CA-B78F-494C-A9C6-011F3A5C6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18" y="970417"/>
            <a:ext cx="4352381" cy="657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1194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92875-6209-4DE1-B7C3-9D3456D6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/>
              <a:t>like</a:t>
            </a:r>
            <a:r>
              <a:rPr lang="zh-TW" altLang="en-US" dirty="0"/>
              <a:t>、</a:t>
            </a:r>
            <a:r>
              <a:rPr lang="en-US" altLang="zh-TW" dirty="0" err="1"/>
              <a:t>like_column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BAB24-0101-4A41-ACCB-24A5094A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9898"/>
            <a:ext cx="5726687" cy="3135937"/>
          </a:xfrm>
        </p:spPr>
        <p:txBody>
          <a:bodyPr/>
          <a:lstStyle/>
          <a:p>
            <a:r>
              <a:rPr lang="en-US" altLang="zh-TW" dirty="0" err="1"/>
              <a:t>like_column</a:t>
            </a:r>
            <a:r>
              <a:rPr lang="en-US" altLang="zh-TW" dirty="0">
                <a:solidFill>
                  <a:srgbClr val="CC6600"/>
                </a:solidFill>
              </a:rPr>
              <a:t> (string)</a:t>
            </a:r>
          </a:p>
          <a:p>
            <a:pPr lvl="1"/>
            <a:r>
              <a:rPr lang="en-US" altLang="zh-TW" dirty="0"/>
              <a:t>like</a:t>
            </a:r>
            <a:r>
              <a:rPr lang="zh-TW" altLang="en-US" dirty="0"/>
              <a:t>欄位</a:t>
            </a:r>
            <a:endParaRPr lang="en-US" altLang="zh-TW" dirty="0"/>
          </a:p>
          <a:p>
            <a:r>
              <a:rPr lang="en-US" altLang="zh-TW" dirty="0"/>
              <a:t>like </a:t>
            </a:r>
            <a:r>
              <a:rPr lang="en-US" altLang="zh-TW" dirty="0">
                <a:solidFill>
                  <a:srgbClr val="CC6600"/>
                </a:solidFill>
              </a:rPr>
              <a:t>(string)</a:t>
            </a:r>
            <a:endParaRPr lang="en-US" altLang="zh-TW" dirty="0">
              <a:solidFill>
                <a:srgbClr val="002060"/>
              </a:solidFill>
            </a:endParaRPr>
          </a:p>
          <a:p>
            <a:pPr lvl="1"/>
            <a:r>
              <a:rPr lang="en-US" altLang="zh-TW" dirty="0"/>
              <a:t>like</a:t>
            </a:r>
            <a:r>
              <a:rPr lang="zh-TW" altLang="en-US" dirty="0"/>
              <a:t>值</a:t>
            </a:r>
          </a:p>
          <a:p>
            <a:r>
              <a:rPr lang="zh-TW" altLang="en-US" dirty="0"/>
              <a:t>比對欄位名稱是否存在</a:t>
            </a:r>
            <a:endParaRPr lang="en-US" altLang="zh-TW" dirty="0"/>
          </a:p>
          <a:p>
            <a:pPr lvl="1"/>
            <a:r>
              <a:rPr lang="en-US" altLang="zh-TW" dirty="0" err="1"/>
              <a:t>like_column</a:t>
            </a:r>
            <a:r>
              <a:rPr lang="en-US" altLang="zh-TW" dirty="0"/>
              <a:t>=</a:t>
            </a:r>
            <a:r>
              <a:rPr lang="en-US" altLang="zh-TW" dirty="0" err="1">
                <a:solidFill>
                  <a:srgbClr val="993300"/>
                </a:solidFill>
              </a:rPr>
              <a:t>cname</a:t>
            </a:r>
            <a:r>
              <a:rPr lang="en-US" altLang="zh-TW" dirty="0" err="1"/>
              <a:t>&amp;like</a:t>
            </a:r>
            <a:r>
              <a:rPr lang="en-US" altLang="zh-TW" dirty="0"/>
              <a:t>=</a:t>
            </a:r>
            <a:r>
              <a:rPr lang="zh-TW" altLang="en-US" dirty="0">
                <a:solidFill>
                  <a:srgbClr val="993300"/>
                </a:solidFill>
              </a:rPr>
              <a:t>十二</a:t>
            </a:r>
            <a:endParaRPr lang="en-US" altLang="zh-TW" dirty="0">
              <a:solidFill>
                <a:srgbClr val="993300"/>
              </a:solidFill>
            </a:endParaRP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CCE3E8-FF40-49B9-8578-91AA0FDBF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E8A056-C63E-4630-8754-8D214B9A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14" y="4152864"/>
            <a:ext cx="10066667" cy="18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E19104-A425-403C-9122-78E5EDD1A412}"/>
              </a:ext>
            </a:extLst>
          </p:cNvPr>
          <p:cNvSpPr txBox="1">
            <a:spLocks/>
          </p:cNvSpPr>
          <p:nvPr/>
        </p:nvSpPr>
        <p:spPr bwMode="auto">
          <a:xfrm>
            <a:off x="5892309" y="809898"/>
            <a:ext cx="6193674" cy="453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err="1"/>
              <a:t>likeMode</a:t>
            </a:r>
            <a:r>
              <a:rPr lang="en-US" altLang="zh-TW" kern="0" dirty="0">
                <a:solidFill>
                  <a:srgbClr val="CC6600"/>
                </a:solidFill>
              </a:rPr>
              <a:t> (int)</a:t>
            </a:r>
          </a:p>
          <a:p>
            <a:pPr lvl="1"/>
            <a:r>
              <a:rPr lang="en-US" altLang="zh-TW" b="0" kern="0" dirty="0"/>
              <a:t>0|1|2 (</a:t>
            </a:r>
            <a:r>
              <a:rPr lang="en-US" altLang="zh-TW" b="0" kern="0" dirty="0" err="1"/>
              <a:t>cotain|</a:t>
            </a:r>
            <a:r>
              <a:rPr lang="en-US" altLang="zh-TW" b="0" i="0" dirty="0" err="1">
                <a:effectLst/>
                <a:latin typeface="Söhne Mono"/>
              </a:rPr>
              <a:t>startWith|endWith</a:t>
            </a:r>
            <a:r>
              <a:rPr lang="en-US" altLang="zh-TW" b="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2538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23450-83E5-43AF-9732-68C2FEFE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 err="1"/>
              <a:t>bPublicOnly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C74D07-3A32-41F3-A763-1D47FAD0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bPublicOnly</a:t>
            </a:r>
            <a:r>
              <a:rPr lang="en-US" altLang="zh-TW" dirty="0">
                <a:solidFill>
                  <a:srgbClr val="CC6600"/>
                </a:solidFill>
              </a:rPr>
              <a:t> (</a:t>
            </a:r>
            <a:r>
              <a:rPr lang="en-US" altLang="zh-TW" dirty="0" err="1">
                <a:solidFill>
                  <a:srgbClr val="CC6600"/>
                </a:solidFill>
              </a:rPr>
              <a:t>boolean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</a:p>
          <a:p>
            <a:pPr lvl="1"/>
            <a:r>
              <a:rPr lang="zh-TW" altLang="en-US" dirty="0"/>
              <a:t>無論登入與否皆照訪</a:t>
            </a:r>
            <a:r>
              <a:rPr lang="en-US" altLang="zh-TW" dirty="0"/>
              <a:t>public view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3FED3A-5782-41AD-940F-983DC1117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7086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A8069-2D75-446C-A931-D7D2E0B5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宣導網 </a:t>
            </a:r>
            <a:r>
              <a:rPr lang="en-US" altLang="zh-TW" dirty="0"/>
              <a:t>-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02520-7EF0-456F-B153-BEF76CA8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取得公開網站並排序</a:t>
            </a:r>
            <a:endParaRPr lang="en-US" altLang="zh-TW" dirty="0"/>
          </a:p>
          <a:p>
            <a:pPr lvl="1"/>
            <a:r>
              <a:rPr lang="en-US" altLang="zh-TW" sz="2000" dirty="0"/>
              <a:t>https://10.21.25.2/api/Public/</a:t>
            </a:r>
            <a:r>
              <a:rPr lang="en-US" altLang="zh-TW" sz="2000" dirty="0">
                <a:solidFill>
                  <a:srgbClr val="CC6600"/>
                </a:solidFill>
              </a:rPr>
              <a:t>DED58666-909C-4C0C-A749-C6C9983ABB97</a:t>
            </a:r>
            <a:r>
              <a:rPr lang="en-US" altLang="zh-TW" sz="2000" dirty="0">
                <a:solidFill>
                  <a:srgbClr val="C00000"/>
                </a:solidFill>
              </a:rPr>
              <a:t>?hide=false&amp;order=rank_a</a:t>
            </a:r>
          </a:p>
          <a:p>
            <a:r>
              <a:rPr lang="zh-TW" altLang="en-US" dirty="0"/>
              <a:t>取得單個網站 </a:t>
            </a:r>
            <a:r>
              <a:rPr lang="en-US" altLang="zh-TW" dirty="0"/>
              <a:t>(</a:t>
            </a:r>
            <a:r>
              <a:rPr lang="zh-TW" altLang="en-US" dirty="0"/>
              <a:t>透過</a:t>
            </a:r>
            <a:r>
              <a:rPr lang="en-US" altLang="zh-TW" dirty="0"/>
              <a:t>link)</a:t>
            </a:r>
          </a:p>
          <a:p>
            <a:pPr lvl="1"/>
            <a:r>
              <a:rPr lang="en-US" altLang="zh-TW" sz="2000" dirty="0"/>
              <a:t>https://10.21.25.2/api/Public/</a:t>
            </a:r>
            <a:r>
              <a:rPr lang="en-US" altLang="zh-TW" sz="2000" dirty="0">
                <a:solidFill>
                  <a:srgbClr val="CC6600"/>
                </a:solidFill>
              </a:rPr>
              <a:t>uuid=DED58666-909C-4C0C-A749-C6C9983ABB97</a:t>
            </a:r>
            <a:r>
              <a:rPr lang="en-US" altLang="zh-TW" sz="2000" dirty="0">
                <a:solidFill>
                  <a:srgbClr val="C00000"/>
                </a:solidFill>
              </a:rPr>
              <a:t>?first=true&amp;link=12basic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/>
              <a:t>搜尋國中 </a:t>
            </a:r>
            <a:r>
              <a:rPr lang="en-US" altLang="zh-TW" dirty="0"/>
              <a:t>(</a:t>
            </a:r>
            <a:r>
              <a:rPr lang="zh-TW" altLang="en-US" dirty="0"/>
              <a:t>前</a:t>
            </a:r>
            <a:r>
              <a:rPr lang="en-US" altLang="zh-TW" dirty="0"/>
              <a:t>10</a:t>
            </a:r>
            <a:r>
              <a:rPr lang="zh-TW" altLang="en-US" dirty="0"/>
              <a:t>筆關於新北的國中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sz="1800" dirty="0"/>
              <a:t>https://10.21.25.2/api/Public/</a:t>
            </a:r>
            <a:r>
              <a:rPr lang="en-US" altLang="zh-TW" sz="1800" dirty="0">
                <a:solidFill>
                  <a:srgbClr val="CC6600"/>
                </a:solidFill>
              </a:rPr>
              <a:t>uuid=32F70B73-95FC-4560-B752-F9CEF69E60E9</a:t>
            </a:r>
            <a:r>
              <a:rPr lang="en-US" altLang="zh-TW" sz="1800" dirty="0">
                <a:solidFill>
                  <a:srgbClr val="C00000"/>
                </a:solidFill>
              </a:rPr>
              <a:t>?top=10&amp;like_column=cname&amp;like=</a:t>
            </a:r>
            <a:r>
              <a:rPr lang="zh-TW" altLang="en-US" sz="1800" dirty="0">
                <a:solidFill>
                  <a:srgbClr val="C00000"/>
                </a:solidFill>
              </a:rPr>
              <a:t>新北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6C34B-4109-4D21-8B09-6369F6219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00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FDAEC-992B-4C03-821E-3940E8E7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4C3B3-5E96-44E8-847E-C7405BBB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appsettings.json</a:t>
            </a:r>
            <a:endParaRPr lang="en-US" altLang="zh-TW" dirty="0"/>
          </a:p>
          <a:p>
            <a:pPr lvl="1"/>
            <a:r>
              <a:rPr lang="zh-TW" altLang="en-US" dirty="0"/>
              <a:t>發布設定</a:t>
            </a:r>
            <a:endParaRPr lang="en-US" altLang="zh-TW" dirty="0"/>
          </a:p>
          <a:p>
            <a:r>
              <a:rPr lang="en-US" altLang="zh-TW" dirty="0" err="1"/>
              <a:t>appsettings.Development.json</a:t>
            </a:r>
            <a:endParaRPr lang="en-US" altLang="zh-TW" dirty="0"/>
          </a:p>
          <a:p>
            <a:pPr lvl="1"/>
            <a:r>
              <a:rPr lang="zh-TW" altLang="en-US" dirty="0"/>
              <a:t>開發設定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3EDBF-0624-4A39-B86D-A764715E5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761A90-0FBE-4C24-B783-53AE31392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207" y="2872409"/>
            <a:ext cx="6937586" cy="37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7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0497E-0283-479A-9EF5-992EA29B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資料庫連線設定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B0778-65D6-4767-BC22-247B0B61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5385858" cy="5400675"/>
          </a:xfrm>
        </p:spPr>
        <p:txBody>
          <a:bodyPr/>
          <a:lstStyle/>
          <a:p>
            <a:r>
              <a:rPr lang="en-US" altLang="zh-TW" dirty="0"/>
              <a:t>Default</a:t>
            </a:r>
          </a:p>
          <a:p>
            <a:pPr lvl="1"/>
            <a:r>
              <a:rPr lang="zh-TW" altLang="en-US" dirty="0"/>
              <a:t>暫定</a:t>
            </a:r>
            <a:r>
              <a:rPr lang="en-US" altLang="zh-TW" dirty="0"/>
              <a:t>DB Owner</a:t>
            </a:r>
          </a:p>
          <a:p>
            <a:r>
              <a:rPr lang="en-US" altLang="zh-TW" dirty="0" err="1"/>
              <a:t>PublicRead</a:t>
            </a:r>
            <a:endParaRPr lang="en-US" altLang="zh-TW" dirty="0"/>
          </a:p>
          <a:p>
            <a:pPr lvl="1"/>
            <a:r>
              <a:rPr lang="zh-TW" altLang="en-US" dirty="0"/>
              <a:t>若為</a:t>
            </a:r>
            <a:r>
              <a:rPr lang="en-US" altLang="zh-TW" dirty="0"/>
              <a:t>null</a:t>
            </a:r>
            <a:r>
              <a:rPr lang="zh-TW" altLang="en-US" dirty="0"/>
              <a:t>將使用</a:t>
            </a:r>
            <a:r>
              <a:rPr lang="en-US" altLang="zh-TW" dirty="0"/>
              <a:t>Default</a:t>
            </a:r>
            <a:r>
              <a:rPr lang="zh-TW" altLang="en-US" dirty="0"/>
              <a:t>連線</a:t>
            </a:r>
            <a:endParaRPr lang="en-US" altLang="zh-TW" dirty="0"/>
          </a:p>
          <a:p>
            <a:pPr lvl="1"/>
            <a:r>
              <a:rPr lang="en-US" altLang="zh-TW" dirty="0"/>
              <a:t>Public</a:t>
            </a:r>
            <a:r>
              <a:rPr lang="zh-TW" altLang="en-US" dirty="0"/>
              <a:t>帳號，無任何權限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grant View</a:t>
            </a:r>
            <a:r>
              <a:rPr lang="zh-TW" altLang="en-US" dirty="0"/>
              <a:t>給</a:t>
            </a:r>
            <a:r>
              <a:rPr lang="en-US" altLang="zh-TW" dirty="0"/>
              <a:t>Public</a:t>
            </a:r>
            <a:r>
              <a:rPr lang="zh-TW" altLang="en-US" dirty="0"/>
              <a:t>帳號、使其只能讀取特定</a:t>
            </a:r>
            <a:r>
              <a:rPr lang="en-US" altLang="zh-TW" dirty="0"/>
              <a:t>View</a:t>
            </a:r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Public API</a:t>
            </a:r>
            <a:r>
              <a:rPr lang="zh-TW" altLang="en-US" dirty="0"/>
              <a:t>，帳號權限最小化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59C884-AE15-4669-9492-ABB312B6A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5B4996-34A2-406F-A761-DD49484D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686" y="5705932"/>
            <a:ext cx="5885714" cy="7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5047F4-07EB-444B-B466-157A2906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55" y="273399"/>
            <a:ext cx="5241928" cy="43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CACD0D-0B0C-402C-AA12-72FF6E3A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13" y="4806949"/>
            <a:ext cx="707619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9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D0EAD-1A50-40FA-9151-B20949B0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WKE SSO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09EE3-2D84-4FD4-952C-874A9ACB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搭配</a:t>
            </a:r>
            <a:r>
              <a:rPr lang="en-US" altLang="zh-TW" dirty="0" err="1"/>
              <a:t>AuthController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0EBEF-5B64-4E14-A422-1E91A8D8F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935EC2B-70B6-4701-A57A-CD5A7F9F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55" y="2856007"/>
            <a:ext cx="6095238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A0F5E-76E8-48E6-B480-0B46CED2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18C46-E22F-4408-B071-9F76809F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IP</a:t>
            </a:r>
            <a:r>
              <a:rPr lang="zh-TW" altLang="en-US" dirty="0"/>
              <a:t>之間使用逗號隔開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CE7B2-9A81-464E-9438-8CFAA1111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73609A-F8A4-4567-B555-68C14976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095" y="3090905"/>
            <a:ext cx="4923809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8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84AB5-7AC7-4F8E-B47C-9964265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OAuthToken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8F760-3EE0-48E1-A82B-86D81161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OAtuh2.0</a:t>
            </a:r>
            <a:r>
              <a:rPr lang="zh-TW" altLang="en-US" sz="2000" dirty="0"/>
              <a:t>，設定</a:t>
            </a:r>
            <a:r>
              <a:rPr lang="en-US" altLang="zh-TW" sz="2000" dirty="0"/>
              <a:t>Access</a:t>
            </a:r>
            <a:r>
              <a:rPr lang="zh-TW" altLang="en-US" sz="2000" dirty="0"/>
              <a:t>、</a:t>
            </a:r>
            <a:r>
              <a:rPr lang="en-US" altLang="zh-TW" sz="2000" dirty="0"/>
              <a:t>Refresh Token</a:t>
            </a:r>
            <a:r>
              <a:rPr lang="zh-TW" altLang="en-US" sz="2000" dirty="0"/>
              <a:t>到期時間，以下圖範例</a:t>
            </a:r>
            <a:endParaRPr lang="en-US" altLang="zh-TW" sz="2000" dirty="0"/>
          </a:p>
          <a:p>
            <a:pPr lvl="1"/>
            <a:r>
              <a:rPr lang="en-US" altLang="zh-TW" sz="2000" dirty="0"/>
              <a:t>Expires → Access</a:t>
            </a:r>
            <a:r>
              <a:rPr lang="zh-TW" altLang="en-US" sz="2000" dirty="0"/>
              <a:t> </a:t>
            </a:r>
            <a:r>
              <a:rPr lang="en-US" altLang="zh-TW" sz="2000" dirty="0"/>
              <a:t>Token</a:t>
            </a:r>
            <a:r>
              <a:rPr lang="zh-TW" altLang="en-US" sz="2000" dirty="0"/>
              <a:t>存活時間 </a:t>
            </a:r>
            <a:r>
              <a:rPr lang="en-US" altLang="zh-TW" sz="2000" dirty="0"/>
              <a:t>(seconds)</a:t>
            </a:r>
          </a:p>
          <a:p>
            <a:pPr lvl="1"/>
            <a:r>
              <a:rPr lang="en-US" altLang="zh-TW" sz="2000" dirty="0" err="1"/>
              <a:t>Expires_Refresh</a:t>
            </a:r>
            <a:r>
              <a:rPr lang="en-US" altLang="zh-TW" sz="2000" dirty="0"/>
              <a:t> → Refresh</a:t>
            </a:r>
            <a:r>
              <a:rPr lang="zh-TW" altLang="en-US" sz="2000" dirty="0"/>
              <a:t> </a:t>
            </a:r>
            <a:r>
              <a:rPr lang="en-US" altLang="zh-TW" sz="2000" dirty="0"/>
              <a:t>Token</a:t>
            </a:r>
            <a:r>
              <a:rPr lang="zh-TW" altLang="en-US" sz="2000" dirty="0"/>
              <a:t>存活時間 </a:t>
            </a:r>
            <a:r>
              <a:rPr lang="en-US" altLang="zh-TW" sz="2000" dirty="0"/>
              <a:t>(seconds)</a:t>
            </a:r>
          </a:p>
          <a:p>
            <a:pPr lvl="1"/>
            <a:r>
              <a:rPr lang="en-US" altLang="zh-TW" sz="2000" dirty="0" err="1"/>
              <a:t>ClearWhenClose</a:t>
            </a:r>
            <a:r>
              <a:rPr lang="en-US" altLang="zh-TW" sz="2000" dirty="0"/>
              <a:t> → </a:t>
            </a:r>
            <a:r>
              <a:rPr lang="en-US" altLang="zh-TW" sz="2000" dirty="0" err="1"/>
              <a:t>true|false</a:t>
            </a:r>
            <a:r>
              <a:rPr lang="en-US" altLang="zh-TW" sz="2000" dirty="0"/>
              <a:t> (</a:t>
            </a:r>
            <a:r>
              <a:rPr lang="zh-TW" altLang="en-US" sz="2000" dirty="0"/>
              <a:t>關閉瀏覽器時清空</a:t>
            </a:r>
            <a:r>
              <a:rPr lang="en-US" altLang="zh-TW" sz="2000" dirty="0"/>
              <a:t>|</a:t>
            </a:r>
            <a:r>
              <a:rPr lang="zh-TW" altLang="en-US" sz="2000" dirty="0"/>
              <a:t>正常</a:t>
            </a:r>
            <a:r>
              <a:rPr lang="en-US" altLang="zh-TW" sz="2000" dirty="0"/>
              <a:t>)</a:t>
            </a:r>
            <a:endParaRPr lang="en-US" altLang="zh-TW" dirty="0"/>
          </a:p>
          <a:p>
            <a:r>
              <a:rPr lang="en-US" altLang="zh-TW" sz="2000" dirty="0"/>
              <a:t>Access</a:t>
            </a:r>
            <a:r>
              <a:rPr lang="zh-TW" altLang="en-US" sz="2000" dirty="0"/>
              <a:t> </a:t>
            </a:r>
            <a:r>
              <a:rPr lang="en-US" altLang="zh-TW" sz="2000" dirty="0"/>
              <a:t>Token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用於判斷</a:t>
            </a:r>
            <a:r>
              <a:rPr lang="en-US" altLang="zh-TW" sz="2000" dirty="0"/>
              <a:t>mid)</a:t>
            </a:r>
          </a:p>
          <a:p>
            <a:pPr lvl="1"/>
            <a:r>
              <a:rPr lang="en-US" altLang="zh-TW" sz="2000" dirty="0"/>
              <a:t>1</a:t>
            </a:r>
            <a:r>
              <a:rPr lang="zh-TW" altLang="en-US" sz="2000" dirty="0"/>
              <a:t>小時後到期</a:t>
            </a:r>
            <a:endParaRPr lang="en-US" altLang="zh-TW" sz="2000" dirty="0"/>
          </a:p>
          <a:p>
            <a:r>
              <a:rPr lang="en-US" altLang="zh-TW" sz="2000" dirty="0"/>
              <a:t>Refresh</a:t>
            </a:r>
            <a:r>
              <a:rPr lang="zh-TW" altLang="en-US" sz="2000" dirty="0"/>
              <a:t> </a:t>
            </a:r>
            <a:r>
              <a:rPr lang="en-US" altLang="zh-TW" sz="2000" dirty="0"/>
              <a:t>Token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用於刷新</a:t>
            </a:r>
            <a:r>
              <a:rPr lang="en-US" altLang="zh-TW" sz="2000" dirty="0"/>
              <a:t>Access</a:t>
            </a:r>
            <a:r>
              <a:rPr lang="zh-TW" altLang="en-US" sz="2000" dirty="0"/>
              <a:t> </a:t>
            </a:r>
            <a:r>
              <a:rPr lang="en-US" altLang="zh-TW" sz="2000" dirty="0"/>
              <a:t>Token)</a:t>
            </a:r>
          </a:p>
          <a:p>
            <a:pPr lvl="1"/>
            <a:r>
              <a:rPr lang="en-US" altLang="zh-TW" sz="2000" dirty="0"/>
              <a:t>7</a:t>
            </a:r>
            <a:r>
              <a:rPr lang="zh-TW" altLang="en-US" sz="2000" dirty="0"/>
              <a:t>天後到期</a:t>
            </a:r>
            <a:endParaRPr lang="en-US" altLang="zh-TW" sz="2000" dirty="0"/>
          </a:p>
          <a:p>
            <a:r>
              <a:rPr lang="en-US" altLang="zh-TW" sz="2000" dirty="0"/>
              <a:t>Access Token</a:t>
            </a:r>
            <a:r>
              <a:rPr lang="zh-TW" altLang="en-US" sz="2000" dirty="0"/>
              <a:t>到期，</a:t>
            </a:r>
            <a:r>
              <a:rPr lang="en-US" altLang="zh-TW" sz="2000" dirty="0"/>
              <a:t>Refresh</a:t>
            </a:r>
            <a:r>
              <a:rPr lang="zh-TW" altLang="en-US" sz="2000" dirty="0"/>
              <a:t> </a:t>
            </a:r>
            <a:r>
              <a:rPr lang="en-US" altLang="zh-TW" sz="2000" dirty="0"/>
              <a:t>Token</a:t>
            </a:r>
            <a:r>
              <a:rPr lang="zh-TW" altLang="en-US" sz="2000" dirty="0"/>
              <a:t>未到期</a:t>
            </a:r>
            <a:endParaRPr lang="en-US" altLang="zh-TW" sz="2000" dirty="0"/>
          </a:p>
          <a:p>
            <a:pPr lvl="1"/>
            <a:r>
              <a:rPr lang="zh-TW" altLang="en-US" sz="2000" dirty="0"/>
              <a:t>派發新</a:t>
            </a:r>
            <a:r>
              <a:rPr lang="en-US" altLang="zh-TW" sz="2000" dirty="0"/>
              <a:t>Access</a:t>
            </a:r>
            <a:r>
              <a:rPr lang="zh-TW" altLang="en-US" sz="2000" dirty="0"/>
              <a:t>、</a:t>
            </a:r>
            <a:r>
              <a:rPr lang="en-US" altLang="zh-TW" sz="2000" dirty="0"/>
              <a:t>Refresh Token</a:t>
            </a:r>
            <a:r>
              <a:rPr lang="zh-TW" altLang="en-US" sz="2000" dirty="0"/>
              <a:t>，維持原</a:t>
            </a:r>
            <a:r>
              <a:rPr lang="en-US" altLang="zh-TW" sz="2000" dirty="0"/>
              <a:t>mid</a:t>
            </a:r>
          </a:p>
          <a:p>
            <a:pPr lvl="1"/>
            <a:r>
              <a:rPr lang="zh-TW" altLang="en-US" sz="2000" dirty="0"/>
              <a:t>新</a:t>
            </a:r>
            <a:r>
              <a:rPr lang="en-US" altLang="zh-TW" sz="2000" dirty="0"/>
              <a:t>Token</a:t>
            </a:r>
            <a:r>
              <a:rPr lang="zh-TW" altLang="en-US" sz="2000" dirty="0"/>
              <a:t>到期日為當下時間 </a:t>
            </a:r>
            <a:r>
              <a:rPr lang="en-US" altLang="zh-TW" sz="2000" dirty="0"/>
              <a:t>+</a:t>
            </a:r>
            <a:r>
              <a:rPr lang="zh-TW" altLang="en-US" sz="2000" dirty="0"/>
              <a:t> 存活時間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zh-TW" altLang="en-US" sz="2000" dirty="0"/>
              <a:t>簡易說明：使用者若在登入後</a:t>
            </a:r>
            <a:r>
              <a:rPr lang="en-US" altLang="zh-TW" sz="2000" dirty="0"/>
              <a:t>7</a:t>
            </a:r>
            <a:r>
              <a:rPr lang="zh-TW" altLang="en-US" sz="2000" dirty="0"/>
              <a:t>天內使用，登入狀況將以現在時間延長</a:t>
            </a:r>
            <a:r>
              <a:rPr lang="en-US" altLang="zh-TW" sz="2000" dirty="0"/>
              <a:t>7</a:t>
            </a:r>
            <a:r>
              <a:rPr lang="zh-TW" altLang="en-US" sz="2000" dirty="0"/>
              <a:t>天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600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7E90B5-5473-4024-B09E-1F13E2339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4EAC8F-E154-4D72-A225-E7D7C1B4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899" y="3227099"/>
            <a:ext cx="4245186" cy="12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413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WKE_0805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KE_080522">
      <a:majorFont>
        <a:latin typeface="Trebuchet MS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KE_0805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2C383649-7892-4276-81C0-BCC1054B1821}" vid="{67C11F2D-DB5A-461F-A976-472ECE3A3A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WKE實驗室樣板</Template>
  <TotalTime>11075</TotalTime>
  <Words>1753</Words>
  <Application>Microsoft Office PowerPoint</Application>
  <PresentationFormat>寬螢幕</PresentationFormat>
  <Paragraphs>395</Paragraphs>
  <Slides>45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6" baseType="lpstr">
      <vt:lpstr>GitLab Sans</vt:lpstr>
      <vt:lpstr>Söhne Mono</vt:lpstr>
      <vt:lpstr>細明體</vt:lpstr>
      <vt:lpstr>標楷體</vt:lpstr>
      <vt:lpstr>Arial</vt:lpstr>
      <vt:lpstr>Arial</vt:lpstr>
      <vt:lpstr>Calibri</vt:lpstr>
      <vt:lpstr>Helvetica</vt:lpstr>
      <vt:lpstr>Trebuchet MS</vt:lpstr>
      <vt:lpstr>Wingdings</vt:lpstr>
      <vt:lpstr>佈景主題1</vt:lpstr>
      <vt:lpstr>I3S_API</vt:lpstr>
      <vt:lpstr>目錄</vt:lpstr>
      <vt:lpstr>環境介紹</vt:lpstr>
      <vt:lpstr>版本環境</vt:lpstr>
      <vt:lpstr>Config設定</vt:lpstr>
      <vt:lpstr>資料庫連線設定</vt:lpstr>
      <vt:lpstr>WKE SSO設定</vt:lpstr>
      <vt:lpstr>Cors</vt:lpstr>
      <vt:lpstr>OAuthToken</vt:lpstr>
      <vt:lpstr>OAuthToken (高級系統範例)</vt:lpstr>
      <vt:lpstr>專案功能</vt:lpstr>
      <vt:lpstr>API Route</vt:lpstr>
      <vt:lpstr>Scheme</vt:lpstr>
      <vt:lpstr>vd_UUID2Tx</vt:lpstr>
      <vt:lpstr>API流程</vt:lpstr>
      <vt:lpstr>流程圖</vt:lpstr>
      <vt:lpstr>Extended_Properties (SL)</vt:lpstr>
      <vt:lpstr>ErrorLogMiddleware</vt:lpstr>
      <vt:lpstr>MidMiddleware</vt:lpstr>
      <vt:lpstr>AuthFilter || UUID2TxSPAuthFilter || UUIDAuthFilter</vt:lpstr>
      <vt:lpstr>ResultFilter</vt:lpstr>
      <vt:lpstr>ResultFilter - PostString</vt:lpstr>
      <vt:lpstr>Tx正常與異常範例</vt:lpstr>
      <vt:lpstr>Tx正常範例 – 新增筆記</vt:lpstr>
      <vt:lpstr>正常回傳</vt:lpstr>
      <vt:lpstr>Tx異常範例 – 新增筆記</vt:lpstr>
      <vt:lpstr>異常回傳</vt:lpstr>
      <vt:lpstr>Controller</vt:lpstr>
      <vt:lpstr>AuthController</vt:lpstr>
      <vt:lpstr>MemberController</vt:lpstr>
      <vt:lpstr>資料庫權限管理</vt:lpstr>
      <vt:lpstr>權限</vt:lpstr>
      <vt:lpstr>系統上權限的應用</vt:lpstr>
      <vt:lpstr>Public api</vt:lpstr>
      <vt:lpstr>PublicController (Public API)</vt:lpstr>
      <vt:lpstr>Public API 參數</vt:lpstr>
      <vt:lpstr>Public API - UUID</vt:lpstr>
      <vt:lpstr>動態參數</vt:lpstr>
      <vt:lpstr>參數first</vt:lpstr>
      <vt:lpstr>參數order – 排序</vt:lpstr>
      <vt:lpstr>參數start、counts</vt:lpstr>
      <vt:lpstr>參數btotal</vt:lpstr>
      <vt:lpstr>參數like、like_column</vt:lpstr>
      <vt:lpstr>參數bPublicOnly</vt:lpstr>
      <vt:lpstr>宣導網 - 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WKE</dc:creator>
  <cp:lastModifiedBy>楊松輯</cp:lastModifiedBy>
  <cp:revision>208</cp:revision>
  <dcterms:created xsi:type="dcterms:W3CDTF">2021-01-13T03:14:51Z</dcterms:created>
  <dcterms:modified xsi:type="dcterms:W3CDTF">2024-02-16T06:18:05Z</dcterms:modified>
</cp:coreProperties>
</file>