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handoutMasterIdLst>
    <p:handoutMasterId r:id="rId29"/>
  </p:handoutMasterIdLst>
  <p:sldIdLst>
    <p:sldId id="364" r:id="rId3"/>
    <p:sldId id="312" r:id="rId4"/>
    <p:sldId id="310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65" r:id="rId14"/>
    <p:sldId id="368" r:id="rId15"/>
    <p:sldId id="366" r:id="rId16"/>
    <p:sldId id="367" r:id="rId17"/>
    <p:sldId id="370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86" autoAdjust="0"/>
  </p:normalViewPr>
  <p:slideViewPr>
    <p:cSldViewPr>
      <p:cViewPr varScale="1">
        <p:scale>
          <a:sx n="103" d="100"/>
          <a:sy n="103" d="100"/>
        </p:scale>
        <p:origin x="185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A695A-3210-5648-B33B-8EBD632665C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30355-5636-164F-849C-92EE70812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51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CAD03A5-4FAC-4268-90CF-77744DD13070}" type="slidenum">
              <a:rPr lang="pt-BR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8671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0D173C-AEAF-4CA1-B751-219FC6784ABA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8713" y="690563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5775" y="4375464"/>
            <a:ext cx="5048011" cy="40653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78" tIns="43239" rIns="86478" bIns="43239"/>
          <a:lstStyle/>
          <a:p>
            <a:pPr>
              <a:spcBef>
                <a:spcPts val="443"/>
              </a:spcBef>
              <a:tabLst>
                <a:tab pos="0" algn="l"/>
                <a:tab pos="900227" algn="l"/>
                <a:tab pos="1800454" algn="l"/>
                <a:tab pos="2700680" algn="l"/>
                <a:tab pos="3600907" algn="l"/>
                <a:tab pos="4501134" algn="l"/>
                <a:tab pos="5401361" algn="l"/>
                <a:tab pos="6301588" algn="l"/>
                <a:tab pos="7201814" algn="l"/>
                <a:tab pos="8102041" algn="l"/>
                <a:tab pos="9002268" algn="l"/>
                <a:tab pos="9902495" algn="l"/>
              </a:tabLst>
            </a:pPr>
            <a:endParaRPr lang="pt-BR" altLang="pt-BR" dirty="0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9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CAD03A5-4FAC-4268-90CF-77744DD13070}" type="slidenum">
              <a:rPr lang="pt-BR" sz="1400" smtClean="0">
                <a:latin typeface="Times New Roman"/>
              </a:r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0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80" y="38390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280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8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6" name="Imagem 45"/>
          <p:cNvPicPr/>
          <p:nvPr/>
        </p:nvPicPr>
        <p:blipFill>
          <a:blip r:embed="rId2"/>
          <a:stretch/>
        </p:blipFill>
        <p:spPr>
          <a:xfrm>
            <a:off x="1130040" y="980280"/>
            <a:ext cx="6858720" cy="5472360"/>
          </a:xfrm>
          <a:prstGeom prst="rect">
            <a:avLst/>
          </a:prstGeom>
          <a:ln>
            <a:noFill/>
          </a:ln>
        </p:spPr>
      </p:pic>
      <p:pic>
        <p:nvPicPr>
          <p:cNvPr id="47" name="Imagem 46"/>
          <p:cNvPicPr/>
          <p:nvPr/>
        </p:nvPicPr>
        <p:blipFill>
          <a:blip r:embed="rId2"/>
          <a:stretch/>
        </p:blipFill>
        <p:spPr>
          <a:xfrm>
            <a:off x="1130040" y="980280"/>
            <a:ext cx="6858720" cy="547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543800" cy="1584175"/>
          </a:xfrm>
        </p:spPr>
        <p:txBody>
          <a:bodyPr anchor="b"/>
          <a:lstStyle>
            <a:lvl1pPr algn="ctr"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990" y="3212976"/>
            <a:ext cx="7562418" cy="1066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Palatino Linotype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AC0-E068-4EB2-BAF0-645C105F5E73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2" descr="http://www.puc-rio.br/sobrepuc/admin/vrd/brasao/download/ass_horiz_com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" y="133518"/>
            <a:ext cx="3643434" cy="86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ind.puc-rio.br/imagens/LogoIndustrial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3395"/>
            <a:ext cx="25431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6"/>
          <p:cNvSpPr/>
          <p:nvPr userDrawn="1"/>
        </p:nvSpPr>
        <p:spPr>
          <a:xfrm>
            <a:off x="0" y="4623"/>
            <a:ext cx="9139060" cy="1017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0" y="1052736"/>
            <a:ext cx="9139060" cy="1017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2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7640" y="0"/>
            <a:ext cx="7920360" cy="387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>
                <a:latin typeface="Palatino"/>
                <a:cs typeface="Palatino"/>
              </a:defRPr>
            </a:lvl1pPr>
          </a:lstStyle>
          <a:p>
            <a:endParaRPr dirty="0"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+mj-lt"/>
              </a:defRPr>
            </a:lvl1pPr>
          </a:lstStyle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08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280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80" y="38390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80" y="38390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280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08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7" name="Imagem 86"/>
          <p:cNvPicPr/>
          <p:nvPr/>
        </p:nvPicPr>
        <p:blipFill>
          <a:blip r:embed="rId2"/>
          <a:stretch/>
        </p:blipFill>
        <p:spPr>
          <a:xfrm>
            <a:off x="1130040" y="980280"/>
            <a:ext cx="6858720" cy="547236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2"/>
          <a:stretch/>
        </p:blipFill>
        <p:spPr>
          <a:xfrm>
            <a:off x="1130040" y="980280"/>
            <a:ext cx="6858720" cy="547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46050"/>
            <a:ext cx="9142413" cy="143351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196975"/>
            <a:ext cx="3808413" cy="48974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6613" y="1196975"/>
            <a:ext cx="3810000" cy="4897438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09C00EE-80C2-4AC4-A479-53F5D4323553}" type="slidenum">
              <a:rPr lang="pt-BR" strike="noStrike" smtClean="0">
                <a:solidFill>
                  <a:srgbClr val="FFFFFF"/>
                </a:solidFill>
                <a:latin typeface="Calibri"/>
              </a:r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7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7640" y="0"/>
            <a:ext cx="7920360" cy="387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8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280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80" y="38390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483C-E792-4A56-AED9-5C46FF9D11C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hf sldNum="0" hd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4760"/>
            <a:ext cx="9138600" cy="790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0" y="6597360"/>
            <a:ext cx="9138600" cy="260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5040" y="790920"/>
            <a:ext cx="9138600" cy="4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F2F2F2"/>
                </a:solidFill>
                <a:latin typeface="Palatino Linotype"/>
              </a:rPr>
              <a:t>Clique </a:t>
            </a:r>
            <a:r>
              <a:rPr lang="en-US" sz="3600" strike="noStrike" dirty="0" err="1">
                <a:solidFill>
                  <a:srgbClr val="F2F2F2"/>
                </a:solidFill>
                <a:latin typeface="Palatino Linotype"/>
              </a:rPr>
              <a:t>para</a:t>
            </a:r>
            <a:r>
              <a:rPr lang="en-US" sz="3600" strike="noStrike" dirty="0">
                <a:solidFill>
                  <a:srgbClr val="F2F2F2"/>
                </a:solidFill>
                <a:latin typeface="Palatino Linotype"/>
              </a:rPr>
              <a:t> </a:t>
            </a:r>
            <a:r>
              <a:rPr lang="en-US" sz="3600" strike="noStrike" dirty="0" err="1">
                <a:solidFill>
                  <a:srgbClr val="F2F2F2"/>
                </a:solidFill>
                <a:latin typeface="Palatino Linotype"/>
              </a:rPr>
              <a:t>editar</a:t>
            </a:r>
            <a:r>
              <a:rPr lang="en-US" sz="3600" strike="noStrike" dirty="0">
                <a:solidFill>
                  <a:srgbClr val="F2F2F2"/>
                </a:solidFill>
                <a:latin typeface="Palatino Linotype"/>
              </a:rPr>
              <a:t> o </a:t>
            </a:r>
            <a:r>
              <a:rPr lang="en-US" sz="3600" strike="noStrike" dirty="0" err="1">
                <a:solidFill>
                  <a:srgbClr val="F2F2F2"/>
                </a:solidFill>
                <a:latin typeface="Palatino Linotype"/>
              </a:rPr>
              <a:t>título</a:t>
            </a:r>
            <a:r>
              <a:rPr lang="en-US" sz="3600" strike="noStrike" dirty="0">
                <a:solidFill>
                  <a:srgbClr val="F2F2F2"/>
                </a:solidFill>
                <a:latin typeface="Palatino Linotype"/>
              </a:rPr>
              <a:t> </a:t>
            </a:r>
            <a:r>
              <a:rPr lang="en-US" sz="3600" strike="noStrike" dirty="0" err="1">
                <a:solidFill>
                  <a:srgbClr val="F2F2F2"/>
                </a:solidFill>
                <a:latin typeface="Palatino Linotype"/>
              </a:rPr>
              <a:t>mestre</a:t>
            </a:r>
            <a:endParaRPr dirty="0"/>
          </a:p>
        </p:txBody>
      </p:sp>
      <p:sp>
        <p:nvSpPr>
          <p:cNvPr id="52" name="PlaceHolder 5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809C00EE-80C2-4AC4-A479-53F5D4323553}" type="slidenum">
              <a:rPr lang="pt-BR" strike="noStrike">
                <a:solidFill>
                  <a:srgbClr val="FFFFFF"/>
                </a:solidFill>
                <a:latin typeface="Calibri"/>
              </a:rPr>
              <a:t>‹nº›</a:t>
            </a:fld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pt-BR" sz="2200" strike="noStrike">
                <a:solidFill>
                  <a:srgbClr val="292934"/>
                </a:solidFill>
                <a:latin typeface="Cambr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200" strike="noStrike">
                <a:solidFill>
                  <a:srgbClr val="292934"/>
                </a:solidFill>
                <a:latin typeface="Cambr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200" strike="noStrike">
                <a:solidFill>
                  <a:srgbClr val="292934"/>
                </a:solidFill>
                <a:latin typeface="Cambr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292934"/>
                </a:solidFill>
                <a:latin typeface="Cambr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292934"/>
                </a:solidFill>
                <a:latin typeface="Cambr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292934"/>
                </a:solidFill>
                <a:latin typeface="Cambr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pt-BR" sz="2200" strike="noStrike">
                <a:solidFill>
                  <a:srgbClr val="292934"/>
                </a:solidFill>
                <a:latin typeface="Cambria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pt-BR" sz="2000" strike="noStrike">
                <a:solidFill>
                  <a:srgbClr val="292934"/>
                </a:solidFill>
                <a:latin typeface="Cambria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pt-BR" sz="2000" strike="noStrike">
                <a:solidFill>
                  <a:srgbClr val="292934"/>
                </a:solidFill>
                <a:latin typeface="Cambria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>
                <a:solidFill>
                  <a:srgbClr val="292934"/>
                </a:solidFill>
                <a:latin typeface="Cambria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>
                <a:solidFill>
                  <a:srgbClr val="292934"/>
                </a:solidFill>
                <a:latin typeface="Cambria"/>
              </a:rPr>
              <a:t>Quinto nível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dt="0"/>
  <p:txStyles>
    <p:titleStyle>
      <a:lvl1pPr>
        <a:defRPr>
          <a:latin typeface="Palatino"/>
          <a:cs typeface="Palatino"/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2160240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latin typeface="+mn-lt"/>
              </a:rPr>
              <a:t>IND2602 – Heurísticas e </a:t>
            </a:r>
            <a:r>
              <a:rPr lang="pt-BR" sz="4000" dirty="0" err="1">
                <a:latin typeface="+mn-lt"/>
              </a:rPr>
              <a:t>Metaheurísticas</a:t>
            </a:r>
            <a:br>
              <a:rPr lang="pt-BR" sz="4000" dirty="0">
                <a:latin typeface="+mn-lt"/>
              </a:rPr>
            </a:br>
            <a:br>
              <a:rPr lang="pt-BR" sz="3600" dirty="0">
                <a:latin typeface="+mn-lt"/>
              </a:rPr>
            </a:br>
            <a:br>
              <a:rPr lang="pt-BR" sz="3600" dirty="0">
                <a:latin typeface="+mn-lt"/>
              </a:rPr>
            </a:br>
            <a:r>
              <a:rPr lang="pt-BR" sz="3600" dirty="0">
                <a:latin typeface="+mn-lt"/>
              </a:rPr>
              <a:t>Trabalho de implementação</a:t>
            </a:r>
            <a:br>
              <a:rPr lang="pt-BR" sz="4400" dirty="0">
                <a:latin typeface="+mn-lt"/>
              </a:rPr>
            </a:br>
            <a:endParaRPr lang="en-US" sz="4400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5517232"/>
            <a:ext cx="7812360" cy="1080120"/>
          </a:xfrm>
        </p:spPr>
        <p:txBody>
          <a:bodyPr>
            <a:normAutofit/>
          </a:bodyPr>
          <a:lstStyle/>
          <a:p>
            <a:pPr algn="r"/>
            <a:r>
              <a:rPr lang="pt-BR" sz="2400" dirty="0">
                <a:latin typeface="+mn-lt"/>
              </a:rPr>
              <a:t>Prof. Luciana </a:t>
            </a:r>
            <a:r>
              <a:rPr lang="pt-BR" sz="2400" dirty="0" err="1">
                <a:latin typeface="+mn-lt"/>
              </a:rPr>
              <a:t>Pessôa</a:t>
            </a:r>
            <a:br>
              <a:rPr lang="pt-BR" dirty="0">
                <a:latin typeface="+mn-lt"/>
              </a:rPr>
            </a:br>
            <a:r>
              <a:rPr lang="pt-BR" sz="1800" dirty="0">
                <a:latin typeface="+mn-lt"/>
              </a:rPr>
              <a:t>lucianapessoa@puc-rio.br</a:t>
            </a:r>
          </a:p>
          <a:p>
            <a:pPr algn="r"/>
            <a:r>
              <a:rPr lang="pt-BR" dirty="0">
                <a:latin typeface="+mn-lt"/>
              </a:rPr>
              <a:t>Departamento de Engenharia Industrial - PUC-Rio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5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1363" lvl="1" indent="-284163">
                  <a:buFont typeface="Times New Roman" pitchFamily="18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43101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riângulo isósceles 33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Triângulo isósceles 34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Forma livre 35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Triângulo isósceles 37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Triângulo isósceles 38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Triângulo isósceles 39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Triângulo isósceles 40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riângulo isósceles 41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Triângulo isósceles 42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Triângulo isósceles 43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Triângulo isósceles 44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7" name="Triângulo isósceles 46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" name="Forma livre 47"/>
          <p:cNvSpPr/>
          <p:nvPr/>
        </p:nvSpPr>
        <p:spPr>
          <a:xfrm>
            <a:off x="6015795" y="303418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6602978" y="2333904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Forma livre 49"/>
          <p:cNvSpPr/>
          <p:nvPr/>
        </p:nvSpPr>
        <p:spPr>
          <a:xfrm>
            <a:off x="7174949" y="1360724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orma livre 50"/>
          <p:cNvSpPr/>
          <p:nvPr/>
        </p:nvSpPr>
        <p:spPr>
          <a:xfrm>
            <a:off x="5796136" y="1236664"/>
            <a:ext cx="2161716" cy="2552376"/>
          </a:xfrm>
          <a:custGeom>
            <a:avLst/>
            <a:gdLst>
              <a:gd name="connsiteX0" fmla="*/ 424834 w 2161716"/>
              <a:gd name="connsiteY0" fmla="*/ 156278 h 2552376"/>
              <a:gd name="connsiteX1" fmla="*/ 751405 w 2161716"/>
              <a:gd name="connsiteY1" fmla="*/ 3878 h 2552376"/>
              <a:gd name="connsiteX2" fmla="*/ 1165062 w 2161716"/>
              <a:gd name="connsiteY2" fmla="*/ 47421 h 2552376"/>
              <a:gd name="connsiteX3" fmla="*/ 1535176 w 2161716"/>
              <a:gd name="connsiteY3" fmla="*/ 69193 h 2552376"/>
              <a:gd name="connsiteX4" fmla="*/ 1981491 w 2161716"/>
              <a:gd name="connsiteY4" fmla="*/ 101850 h 2552376"/>
              <a:gd name="connsiteX5" fmla="*/ 2079462 w 2161716"/>
              <a:gd name="connsiteY5" fmla="*/ 471964 h 2552376"/>
              <a:gd name="connsiteX6" fmla="*/ 2090348 w 2161716"/>
              <a:gd name="connsiteY6" fmla="*/ 842078 h 2552376"/>
              <a:gd name="connsiteX7" fmla="*/ 1774662 w 2161716"/>
              <a:gd name="connsiteY7" fmla="*/ 994478 h 2552376"/>
              <a:gd name="connsiteX8" fmla="*/ 1186834 w 2161716"/>
              <a:gd name="connsiteY8" fmla="*/ 994478 h 2552376"/>
              <a:gd name="connsiteX9" fmla="*/ 827605 w 2161716"/>
              <a:gd name="connsiteY9" fmla="*/ 1092450 h 2552376"/>
              <a:gd name="connsiteX10" fmla="*/ 805834 w 2161716"/>
              <a:gd name="connsiteY10" fmla="*/ 1440793 h 2552376"/>
              <a:gd name="connsiteX11" fmla="*/ 816719 w 2161716"/>
              <a:gd name="connsiteY11" fmla="*/ 1712936 h 2552376"/>
              <a:gd name="connsiteX12" fmla="*/ 1241262 w 2161716"/>
              <a:gd name="connsiteY12" fmla="*/ 1810907 h 2552376"/>
              <a:gd name="connsiteX13" fmla="*/ 1622262 w 2161716"/>
              <a:gd name="connsiteY13" fmla="*/ 1778250 h 2552376"/>
              <a:gd name="connsiteX14" fmla="*/ 1883519 w 2161716"/>
              <a:gd name="connsiteY14" fmla="*/ 1778250 h 2552376"/>
              <a:gd name="connsiteX15" fmla="*/ 2046805 w 2161716"/>
              <a:gd name="connsiteY15" fmla="*/ 1821793 h 2552376"/>
              <a:gd name="connsiteX16" fmla="*/ 2133891 w 2161716"/>
              <a:gd name="connsiteY16" fmla="*/ 2039507 h 2552376"/>
              <a:gd name="connsiteX17" fmla="*/ 2144776 w 2161716"/>
              <a:gd name="connsiteY17" fmla="*/ 2387850 h 2552376"/>
              <a:gd name="connsiteX18" fmla="*/ 1916176 w 2161716"/>
              <a:gd name="connsiteY18" fmla="*/ 2529364 h 2552376"/>
              <a:gd name="connsiteX19" fmla="*/ 1491634 w 2161716"/>
              <a:gd name="connsiteY19" fmla="*/ 2551136 h 2552376"/>
              <a:gd name="connsiteX20" fmla="*/ 1023548 w 2161716"/>
              <a:gd name="connsiteY20" fmla="*/ 2518478 h 2552376"/>
              <a:gd name="connsiteX21" fmla="*/ 413948 w 2161716"/>
              <a:gd name="connsiteY21" fmla="*/ 2453164 h 2552376"/>
              <a:gd name="connsiteX22" fmla="*/ 43834 w 2161716"/>
              <a:gd name="connsiteY22" fmla="*/ 2311650 h 2552376"/>
              <a:gd name="connsiteX23" fmla="*/ 43834 w 2161716"/>
              <a:gd name="connsiteY23" fmla="*/ 1974193 h 2552376"/>
              <a:gd name="connsiteX24" fmla="*/ 130919 w 2161716"/>
              <a:gd name="connsiteY24" fmla="*/ 1419021 h 2552376"/>
              <a:gd name="connsiteX25" fmla="*/ 291 w 2161716"/>
              <a:gd name="connsiteY25" fmla="*/ 852964 h 2552376"/>
              <a:gd name="connsiteX26" fmla="*/ 174462 w 2161716"/>
              <a:gd name="connsiteY26" fmla="*/ 580821 h 2552376"/>
              <a:gd name="connsiteX27" fmla="*/ 261548 w 2161716"/>
              <a:gd name="connsiteY27" fmla="*/ 232478 h 2552376"/>
              <a:gd name="connsiteX28" fmla="*/ 424834 w 2161716"/>
              <a:gd name="connsiteY28" fmla="*/ 156278 h 255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1716" h="2552376">
                <a:moveTo>
                  <a:pt x="424834" y="156278"/>
                </a:moveTo>
                <a:cubicBezTo>
                  <a:pt x="506477" y="118178"/>
                  <a:pt x="628034" y="22021"/>
                  <a:pt x="751405" y="3878"/>
                </a:cubicBezTo>
                <a:cubicBezTo>
                  <a:pt x="874776" y="-14265"/>
                  <a:pt x="1034434" y="36535"/>
                  <a:pt x="1165062" y="47421"/>
                </a:cubicBezTo>
                <a:cubicBezTo>
                  <a:pt x="1295690" y="58307"/>
                  <a:pt x="1535176" y="69193"/>
                  <a:pt x="1535176" y="69193"/>
                </a:cubicBezTo>
                <a:cubicBezTo>
                  <a:pt x="1671248" y="78264"/>
                  <a:pt x="1890777" y="34722"/>
                  <a:pt x="1981491" y="101850"/>
                </a:cubicBezTo>
                <a:cubicBezTo>
                  <a:pt x="2072205" y="168978"/>
                  <a:pt x="2061319" y="348593"/>
                  <a:pt x="2079462" y="471964"/>
                </a:cubicBezTo>
                <a:cubicBezTo>
                  <a:pt x="2097605" y="595335"/>
                  <a:pt x="2141148" y="754992"/>
                  <a:pt x="2090348" y="842078"/>
                </a:cubicBezTo>
                <a:cubicBezTo>
                  <a:pt x="2039548" y="929164"/>
                  <a:pt x="1925247" y="969078"/>
                  <a:pt x="1774662" y="994478"/>
                </a:cubicBezTo>
                <a:cubicBezTo>
                  <a:pt x="1624077" y="1019878"/>
                  <a:pt x="1344677" y="978149"/>
                  <a:pt x="1186834" y="994478"/>
                </a:cubicBezTo>
                <a:cubicBezTo>
                  <a:pt x="1028991" y="1010807"/>
                  <a:pt x="891105" y="1018064"/>
                  <a:pt x="827605" y="1092450"/>
                </a:cubicBezTo>
                <a:cubicBezTo>
                  <a:pt x="764105" y="1166836"/>
                  <a:pt x="807648" y="1337379"/>
                  <a:pt x="805834" y="1440793"/>
                </a:cubicBezTo>
                <a:cubicBezTo>
                  <a:pt x="804020" y="1544207"/>
                  <a:pt x="744148" y="1651250"/>
                  <a:pt x="816719" y="1712936"/>
                </a:cubicBezTo>
                <a:cubicBezTo>
                  <a:pt x="889290" y="1774622"/>
                  <a:pt x="1107005" y="1800021"/>
                  <a:pt x="1241262" y="1810907"/>
                </a:cubicBezTo>
                <a:cubicBezTo>
                  <a:pt x="1375519" y="1821793"/>
                  <a:pt x="1515219" y="1783693"/>
                  <a:pt x="1622262" y="1778250"/>
                </a:cubicBezTo>
                <a:cubicBezTo>
                  <a:pt x="1729305" y="1772807"/>
                  <a:pt x="1812762" y="1770993"/>
                  <a:pt x="1883519" y="1778250"/>
                </a:cubicBezTo>
                <a:cubicBezTo>
                  <a:pt x="1954276" y="1785507"/>
                  <a:pt x="2005076" y="1778250"/>
                  <a:pt x="2046805" y="1821793"/>
                </a:cubicBezTo>
                <a:cubicBezTo>
                  <a:pt x="2088534" y="1865336"/>
                  <a:pt x="2117563" y="1945164"/>
                  <a:pt x="2133891" y="2039507"/>
                </a:cubicBezTo>
                <a:cubicBezTo>
                  <a:pt x="2150219" y="2133850"/>
                  <a:pt x="2181062" y="2306207"/>
                  <a:pt x="2144776" y="2387850"/>
                </a:cubicBezTo>
                <a:cubicBezTo>
                  <a:pt x="2108490" y="2469493"/>
                  <a:pt x="2025033" y="2502150"/>
                  <a:pt x="1916176" y="2529364"/>
                </a:cubicBezTo>
                <a:cubicBezTo>
                  <a:pt x="1807319" y="2556578"/>
                  <a:pt x="1640405" y="2552950"/>
                  <a:pt x="1491634" y="2551136"/>
                </a:cubicBezTo>
                <a:cubicBezTo>
                  <a:pt x="1342863" y="2549322"/>
                  <a:pt x="1203162" y="2534807"/>
                  <a:pt x="1023548" y="2518478"/>
                </a:cubicBezTo>
                <a:cubicBezTo>
                  <a:pt x="843934" y="2502149"/>
                  <a:pt x="577234" y="2487635"/>
                  <a:pt x="413948" y="2453164"/>
                </a:cubicBezTo>
                <a:cubicBezTo>
                  <a:pt x="250662" y="2418693"/>
                  <a:pt x="105520" y="2391478"/>
                  <a:pt x="43834" y="2311650"/>
                </a:cubicBezTo>
                <a:cubicBezTo>
                  <a:pt x="-17852" y="2231822"/>
                  <a:pt x="29320" y="2122965"/>
                  <a:pt x="43834" y="1974193"/>
                </a:cubicBezTo>
                <a:cubicBezTo>
                  <a:pt x="58348" y="1825422"/>
                  <a:pt x="138176" y="1605893"/>
                  <a:pt x="130919" y="1419021"/>
                </a:cubicBezTo>
                <a:cubicBezTo>
                  <a:pt x="123662" y="1232149"/>
                  <a:pt x="-6966" y="992664"/>
                  <a:pt x="291" y="852964"/>
                </a:cubicBezTo>
                <a:cubicBezTo>
                  <a:pt x="7548" y="713264"/>
                  <a:pt x="130919" y="684235"/>
                  <a:pt x="174462" y="580821"/>
                </a:cubicBezTo>
                <a:cubicBezTo>
                  <a:pt x="218005" y="477407"/>
                  <a:pt x="212562" y="305049"/>
                  <a:pt x="261548" y="232478"/>
                </a:cubicBezTo>
                <a:cubicBezTo>
                  <a:pt x="310534" y="159907"/>
                  <a:pt x="343191" y="194378"/>
                  <a:pt x="424834" y="156278"/>
                </a:cubicBezTo>
                <a:close/>
              </a:path>
            </a:pathLst>
          </a:custGeom>
          <a:solidFill>
            <a:srgbClr val="7030A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428120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  <a:p>
                <a:pPr marL="742950" lvl="1" indent="-285750">
                  <a:buClr>
                    <a:srgbClr val="009900"/>
                  </a:buClr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dirty="0"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Vetor de custos c, de dimensão n 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pt-BR" altLang="pt-BR" kern="0" dirty="0">
                  <a:solidFill>
                    <a:sysClr val="windowText" lastClr="000000"/>
                  </a:solidFill>
                  <a:ea typeface="Standard Symbols L" charset="2"/>
                  <a:cs typeface="Standard Symbols L" charset="2"/>
                </a:endParaRP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52431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riângulo isósceles 33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Triângulo isósceles 34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Forma livre 35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Triângulo isósceles 37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Triângulo isósceles 38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Triângulo isósceles 39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Triângulo isósceles 40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riângulo isósceles 41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Triângulo isósceles 42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Triângulo isósceles 43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Triângulo isósceles 44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7" name="Triângulo isósceles 46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" name="Forma livre 47"/>
          <p:cNvSpPr/>
          <p:nvPr/>
        </p:nvSpPr>
        <p:spPr>
          <a:xfrm>
            <a:off x="6015795" y="303418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6602978" y="2333904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Forma livre 49"/>
          <p:cNvSpPr/>
          <p:nvPr/>
        </p:nvSpPr>
        <p:spPr>
          <a:xfrm>
            <a:off x="7174949" y="1360724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orma livre 50"/>
          <p:cNvSpPr/>
          <p:nvPr/>
        </p:nvSpPr>
        <p:spPr>
          <a:xfrm>
            <a:off x="5796136" y="1236664"/>
            <a:ext cx="2161716" cy="2552376"/>
          </a:xfrm>
          <a:custGeom>
            <a:avLst/>
            <a:gdLst>
              <a:gd name="connsiteX0" fmla="*/ 424834 w 2161716"/>
              <a:gd name="connsiteY0" fmla="*/ 156278 h 2552376"/>
              <a:gd name="connsiteX1" fmla="*/ 751405 w 2161716"/>
              <a:gd name="connsiteY1" fmla="*/ 3878 h 2552376"/>
              <a:gd name="connsiteX2" fmla="*/ 1165062 w 2161716"/>
              <a:gd name="connsiteY2" fmla="*/ 47421 h 2552376"/>
              <a:gd name="connsiteX3" fmla="*/ 1535176 w 2161716"/>
              <a:gd name="connsiteY3" fmla="*/ 69193 h 2552376"/>
              <a:gd name="connsiteX4" fmla="*/ 1981491 w 2161716"/>
              <a:gd name="connsiteY4" fmla="*/ 101850 h 2552376"/>
              <a:gd name="connsiteX5" fmla="*/ 2079462 w 2161716"/>
              <a:gd name="connsiteY5" fmla="*/ 471964 h 2552376"/>
              <a:gd name="connsiteX6" fmla="*/ 2090348 w 2161716"/>
              <a:gd name="connsiteY6" fmla="*/ 842078 h 2552376"/>
              <a:gd name="connsiteX7" fmla="*/ 1774662 w 2161716"/>
              <a:gd name="connsiteY7" fmla="*/ 994478 h 2552376"/>
              <a:gd name="connsiteX8" fmla="*/ 1186834 w 2161716"/>
              <a:gd name="connsiteY8" fmla="*/ 994478 h 2552376"/>
              <a:gd name="connsiteX9" fmla="*/ 827605 w 2161716"/>
              <a:gd name="connsiteY9" fmla="*/ 1092450 h 2552376"/>
              <a:gd name="connsiteX10" fmla="*/ 805834 w 2161716"/>
              <a:gd name="connsiteY10" fmla="*/ 1440793 h 2552376"/>
              <a:gd name="connsiteX11" fmla="*/ 816719 w 2161716"/>
              <a:gd name="connsiteY11" fmla="*/ 1712936 h 2552376"/>
              <a:gd name="connsiteX12" fmla="*/ 1241262 w 2161716"/>
              <a:gd name="connsiteY12" fmla="*/ 1810907 h 2552376"/>
              <a:gd name="connsiteX13" fmla="*/ 1622262 w 2161716"/>
              <a:gd name="connsiteY13" fmla="*/ 1778250 h 2552376"/>
              <a:gd name="connsiteX14" fmla="*/ 1883519 w 2161716"/>
              <a:gd name="connsiteY14" fmla="*/ 1778250 h 2552376"/>
              <a:gd name="connsiteX15" fmla="*/ 2046805 w 2161716"/>
              <a:gd name="connsiteY15" fmla="*/ 1821793 h 2552376"/>
              <a:gd name="connsiteX16" fmla="*/ 2133891 w 2161716"/>
              <a:gd name="connsiteY16" fmla="*/ 2039507 h 2552376"/>
              <a:gd name="connsiteX17" fmla="*/ 2144776 w 2161716"/>
              <a:gd name="connsiteY17" fmla="*/ 2387850 h 2552376"/>
              <a:gd name="connsiteX18" fmla="*/ 1916176 w 2161716"/>
              <a:gd name="connsiteY18" fmla="*/ 2529364 h 2552376"/>
              <a:gd name="connsiteX19" fmla="*/ 1491634 w 2161716"/>
              <a:gd name="connsiteY19" fmla="*/ 2551136 h 2552376"/>
              <a:gd name="connsiteX20" fmla="*/ 1023548 w 2161716"/>
              <a:gd name="connsiteY20" fmla="*/ 2518478 h 2552376"/>
              <a:gd name="connsiteX21" fmla="*/ 413948 w 2161716"/>
              <a:gd name="connsiteY21" fmla="*/ 2453164 h 2552376"/>
              <a:gd name="connsiteX22" fmla="*/ 43834 w 2161716"/>
              <a:gd name="connsiteY22" fmla="*/ 2311650 h 2552376"/>
              <a:gd name="connsiteX23" fmla="*/ 43834 w 2161716"/>
              <a:gd name="connsiteY23" fmla="*/ 1974193 h 2552376"/>
              <a:gd name="connsiteX24" fmla="*/ 130919 w 2161716"/>
              <a:gd name="connsiteY24" fmla="*/ 1419021 h 2552376"/>
              <a:gd name="connsiteX25" fmla="*/ 291 w 2161716"/>
              <a:gd name="connsiteY25" fmla="*/ 852964 h 2552376"/>
              <a:gd name="connsiteX26" fmla="*/ 174462 w 2161716"/>
              <a:gd name="connsiteY26" fmla="*/ 580821 h 2552376"/>
              <a:gd name="connsiteX27" fmla="*/ 261548 w 2161716"/>
              <a:gd name="connsiteY27" fmla="*/ 232478 h 2552376"/>
              <a:gd name="connsiteX28" fmla="*/ 424834 w 2161716"/>
              <a:gd name="connsiteY28" fmla="*/ 156278 h 255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1716" h="2552376">
                <a:moveTo>
                  <a:pt x="424834" y="156278"/>
                </a:moveTo>
                <a:cubicBezTo>
                  <a:pt x="506477" y="118178"/>
                  <a:pt x="628034" y="22021"/>
                  <a:pt x="751405" y="3878"/>
                </a:cubicBezTo>
                <a:cubicBezTo>
                  <a:pt x="874776" y="-14265"/>
                  <a:pt x="1034434" y="36535"/>
                  <a:pt x="1165062" y="47421"/>
                </a:cubicBezTo>
                <a:cubicBezTo>
                  <a:pt x="1295690" y="58307"/>
                  <a:pt x="1535176" y="69193"/>
                  <a:pt x="1535176" y="69193"/>
                </a:cubicBezTo>
                <a:cubicBezTo>
                  <a:pt x="1671248" y="78264"/>
                  <a:pt x="1890777" y="34722"/>
                  <a:pt x="1981491" y="101850"/>
                </a:cubicBezTo>
                <a:cubicBezTo>
                  <a:pt x="2072205" y="168978"/>
                  <a:pt x="2061319" y="348593"/>
                  <a:pt x="2079462" y="471964"/>
                </a:cubicBezTo>
                <a:cubicBezTo>
                  <a:pt x="2097605" y="595335"/>
                  <a:pt x="2141148" y="754992"/>
                  <a:pt x="2090348" y="842078"/>
                </a:cubicBezTo>
                <a:cubicBezTo>
                  <a:pt x="2039548" y="929164"/>
                  <a:pt x="1925247" y="969078"/>
                  <a:pt x="1774662" y="994478"/>
                </a:cubicBezTo>
                <a:cubicBezTo>
                  <a:pt x="1624077" y="1019878"/>
                  <a:pt x="1344677" y="978149"/>
                  <a:pt x="1186834" y="994478"/>
                </a:cubicBezTo>
                <a:cubicBezTo>
                  <a:pt x="1028991" y="1010807"/>
                  <a:pt x="891105" y="1018064"/>
                  <a:pt x="827605" y="1092450"/>
                </a:cubicBezTo>
                <a:cubicBezTo>
                  <a:pt x="764105" y="1166836"/>
                  <a:pt x="807648" y="1337379"/>
                  <a:pt x="805834" y="1440793"/>
                </a:cubicBezTo>
                <a:cubicBezTo>
                  <a:pt x="804020" y="1544207"/>
                  <a:pt x="744148" y="1651250"/>
                  <a:pt x="816719" y="1712936"/>
                </a:cubicBezTo>
                <a:cubicBezTo>
                  <a:pt x="889290" y="1774622"/>
                  <a:pt x="1107005" y="1800021"/>
                  <a:pt x="1241262" y="1810907"/>
                </a:cubicBezTo>
                <a:cubicBezTo>
                  <a:pt x="1375519" y="1821793"/>
                  <a:pt x="1515219" y="1783693"/>
                  <a:pt x="1622262" y="1778250"/>
                </a:cubicBezTo>
                <a:cubicBezTo>
                  <a:pt x="1729305" y="1772807"/>
                  <a:pt x="1812762" y="1770993"/>
                  <a:pt x="1883519" y="1778250"/>
                </a:cubicBezTo>
                <a:cubicBezTo>
                  <a:pt x="1954276" y="1785507"/>
                  <a:pt x="2005076" y="1778250"/>
                  <a:pt x="2046805" y="1821793"/>
                </a:cubicBezTo>
                <a:cubicBezTo>
                  <a:pt x="2088534" y="1865336"/>
                  <a:pt x="2117563" y="1945164"/>
                  <a:pt x="2133891" y="2039507"/>
                </a:cubicBezTo>
                <a:cubicBezTo>
                  <a:pt x="2150219" y="2133850"/>
                  <a:pt x="2181062" y="2306207"/>
                  <a:pt x="2144776" y="2387850"/>
                </a:cubicBezTo>
                <a:cubicBezTo>
                  <a:pt x="2108490" y="2469493"/>
                  <a:pt x="2025033" y="2502150"/>
                  <a:pt x="1916176" y="2529364"/>
                </a:cubicBezTo>
                <a:cubicBezTo>
                  <a:pt x="1807319" y="2556578"/>
                  <a:pt x="1640405" y="2552950"/>
                  <a:pt x="1491634" y="2551136"/>
                </a:cubicBezTo>
                <a:cubicBezTo>
                  <a:pt x="1342863" y="2549322"/>
                  <a:pt x="1203162" y="2534807"/>
                  <a:pt x="1023548" y="2518478"/>
                </a:cubicBezTo>
                <a:cubicBezTo>
                  <a:pt x="843934" y="2502149"/>
                  <a:pt x="577234" y="2487635"/>
                  <a:pt x="413948" y="2453164"/>
                </a:cubicBezTo>
                <a:cubicBezTo>
                  <a:pt x="250662" y="2418693"/>
                  <a:pt x="105520" y="2391478"/>
                  <a:pt x="43834" y="2311650"/>
                </a:cubicBezTo>
                <a:cubicBezTo>
                  <a:pt x="-17852" y="2231822"/>
                  <a:pt x="29320" y="2122965"/>
                  <a:pt x="43834" y="1974193"/>
                </a:cubicBezTo>
                <a:cubicBezTo>
                  <a:pt x="58348" y="1825422"/>
                  <a:pt x="138176" y="1605893"/>
                  <a:pt x="130919" y="1419021"/>
                </a:cubicBezTo>
                <a:cubicBezTo>
                  <a:pt x="123662" y="1232149"/>
                  <a:pt x="-6966" y="992664"/>
                  <a:pt x="291" y="852964"/>
                </a:cubicBezTo>
                <a:cubicBezTo>
                  <a:pt x="7548" y="713264"/>
                  <a:pt x="130919" y="684235"/>
                  <a:pt x="174462" y="580821"/>
                </a:cubicBezTo>
                <a:cubicBezTo>
                  <a:pt x="218005" y="477407"/>
                  <a:pt x="212562" y="305049"/>
                  <a:pt x="261548" y="232478"/>
                </a:cubicBezTo>
                <a:cubicBezTo>
                  <a:pt x="310534" y="159907"/>
                  <a:pt x="343191" y="194378"/>
                  <a:pt x="424834" y="156278"/>
                </a:cubicBezTo>
                <a:close/>
              </a:path>
            </a:pathLst>
          </a:custGeom>
          <a:solidFill>
            <a:srgbClr val="7030A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05884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16062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  <a:p>
                <a:pPr marL="742950" lvl="1" indent="-285750">
                  <a:buClr>
                    <a:srgbClr val="009900"/>
                  </a:buClr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dirty="0"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Vetor de custos c, de dimensão n 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pt-BR" altLang="pt-BR" kern="0" dirty="0">
                  <a:solidFill>
                    <a:sysClr val="windowText" lastClr="000000"/>
                  </a:solidFill>
                  <a:ea typeface="Standard Symbols L" charset="2"/>
                  <a:cs typeface="Standard Symbols L" charset="2"/>
                </a:endParaRP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>
            <p:extLst/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15" y="2085553"/>
            <a:ext cx="2133600" cy="4295775"/>
          </a:xfrm>
          <a:prstGeom prst="rect">
            <a:avLst/>
          </a:prstGeom>
        </p:spPr>
      </p:pic>
      <p:sp>
        <p:nvSpPr>
          <p:cNvPr id="6" name="Texto Explicativo 1 (Ênfase) 5"/>
          <p:cNvSpPr/>
          <p:nvPr/>
        </p:nvSpPr>
        <p:spPr>
          <a:xfrm>
            <a:off x="7339808" y="1381272"/>
            <a:ext cx="1146968" cy="552303"/>
          </a:xfrm>
          <a:prstGeom prst="accentCallout1">
            <a:avLst>
              <a:gd name="adj1" fmla="val 18750"/>
              <a:gd name="adj2" fmla="val -8333"/>
              <a:gd name="adj3" fmla="val 255471"/>
              <a:gd name="adj4" fmla="val -138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 = 12</a:t>
            </a:r>
          </a:p>
        </p:txBody>
      </p:sp>
      <p:sp>
        <p:nvSpPr>
          <p:cNvPr id="27" name="Texto Explicativo 1 (Ênfase) 26"/>
          <p:cNvSpPr/>
          <p:nvPr/>
        </p:nvSpPr>
        <p:spPr>
          <a:xfrm>
            <a:off x="7674833" y="2101959"/>
            <a:ext cx="1146968" cy="552303"/>
          </a:xfrm>
          <a:prstGeom prst="accentCallout1">
            <a:avLst>
              <a:gd name="adj1" fmla="val 18750"/>
              <a:gd name="adj2" fmla="val -8333"/>
              <a:gd name="adj3" fmla="val 136475"/>
              <a:gd name="adj4" fmla="val -142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 = 5</a:t>
            </a:r>
          </a:p>
        </p:txBody>
      </p:sp>
      <p:sp>
        <p:nvSpPr>
          <p:cNvPr id="28" name="Texto Explicativo 1 (Ênfase) 27"/>
          <p:cNvSpPr/>
          <p:nvPr/>
        </p:nvSpPr>
        <p:spPr>
          <a:xfrm>
            <a:off x="7452320" y="2744417"/>
            <a:ext cx="1656183" cy="552303"/>
          </a:xfrm>
          <a:prstGeom prst="accentCallout1">
            <a:avLst>
              <a:gd name="adj1" fmla="val 18750"/>
              <a:gd name="adj2" fmla="val -8333"/>
              <a:gd name="adj3" fmla="val 67491"/>
              <a:gd name="adj4" fmla="val -55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 = [1,1,5,2,3]</a:t>
            </a:r>
          </a:p>
        </p:txBody>
      </p:sp>
      <p:sp>
        <p:nvSpPr>
          <p:cNvPr id="29" name="Texto Explicativo 1 (Ênfase) 28"/>
          <p:cNvSpPr/>
          <p:nvPr/>
        </p:nvSpPr>
        <p:spPr>
          <a:xfrm>
            <a:off x="7092280" y="3751557"/>
            <a:ext cx="2016223" cy="847573"/>
          </a:xfrm>
          <a:prstGeom prst="accentCallout1">
            <a:avLst>
              <a:gd name="adj1" fmla="val 18750"/>
              <a:gd name="adj2" fmla="val -8333"/>
              <a:gd name="adj3" fmla="val 46194"/>
              <a:gd name="adj4" fmla="val -68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Qtd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de colunas que cobre a linha</a:t>
            </a:r>
          </a:p>
        </p:txBody>
      </p:sp>
      <p:sp>
        <p:nvSpPr>
          <p:cNvPr id="7" name="Elipse 6"/>
          <p:cNvSpPr/>
          <p:nvPr/>
        </p:nvSpPr>
        <p:spPr>
          <a:xfrm>
            <a:off x="5721012" y="5454225"/>
            <a:ext cx="855096" cy="270030"/>
          </a:xfrm>
          <a:prstGeom prst="ellipse">
            <a:avLst/>
          </a:prstGeom>
          <a:solidFill>
            <a:srgbClr val="629DD1">
              <a:alpha val="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o Explicativo 1 (Ênfase) 30"/>
          <p:cNvSpPr/>
          <p:nvPr/>
        </p:nvSpPr>
        <p:spPr>
          <a:xfrm>
            <a:off x="7127777" y="4874454"/>
            <a:ext cx="2016223" cy="847573"/>
          </a:xfrm>
          <a:prstGeom prst="accentCallout1">
            <a:avLst>
              <a:gd name="adj1" fmla="val 18750"/>
              <a:gd name="adj2" fmla="val -8333"/>
              <a:gd name="adj3" fmla="val 73164"/>
              <a:gd name="adj4" fmla="val -33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Índice das colunas que cobrem a linha</a:t>
            </a:r>
          </a:p>
        </p:txBody>
      </p:sp>
    </p:spTree>
    <p:extLst>
      <p:ext uri="{BB962C8B-B14F-4D97-AF65-F5344CB8AC3E}">
        <p14:creationId xmlns:p14="http://schemas.microsoft.com/office/powerpoint/2010/main" val="261828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93" y="1006040"/>
            <a:ext cx="5522195" cy="504056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2393885"/>
            <a:ext cx="29622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50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7907158" cy="5639534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360634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15524" y="12415"/>
            <a:ext cx="86324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Tarefa 1                                            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196975"/>
            <a:ext cx="7666620" cy="4992688"/>
          </a:xfrm>
          <a:prstGeom prst="rect">
            <a:avLst/>
          </a:prstGeom>
          <a:ln/>
        </p:spPr>
        <p:txBody>
          <a:bodyPr/>
          <a:lstStyle/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Gerar 3 instâncias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xyz1.txt : 7 linhas x 10 colunas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xyz2.txt: 28 linhas x 15 colunas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xyz3.txt: 10 linhas x 20 colunas</a:t>
            </a:r>
          </a:p>
          <a:p>
            <a:pPr marL="1200150" lvl="2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onde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xyz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deve ser substituído pelas iniciais do seu nome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Rodar o modelo sobre as 3 instâncias geradas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Rodar o modelo sobre as instâncias dadas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scp41.txt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scp51.txt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scpa1.txt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scpc1.txt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scpnre1.txt</a:t>
            </a:r>
          </a:p>
          <a:p>
            <a:pPr marL="1200150" lvl="2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Fonte: http://people.brunel.ac.uk/~mastjjb/jeb/orlib/scpinfo.html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Reportar todos os resultados em uma planilha contendo as seguintes colunas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Fazer upload no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Moodle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das 3 instâncias geradas e da planilha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90629"/>
              </p:ext>
            </p:extLst>
          </p:nvPr>
        </p:nvGraphicFramePr>
        <p:xfrm>
          <a:off x="1471109" y="5713455"/>
          <a:ext cx="6521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254">
                  <a:extLst>
                    <a:ext uri="{9D8B030D-6E8A-4147-A177-3AD203B41FA5}">
                      <a16:colId xmlns:a16="http://schemas.microsoft.com/office/drawing/2014/main" val="2192285510"/>
                    </a:ext>
                  </a:extLst>
                </a:gridCol>
                <a:gridCol w="1304254">
                  <a:extLst>
                    <a:ext uri="{9D8B030D-6E8A-4147-A177-3AD203B41FA5}">
                      <a16:colId xmlns:a16="http://schemas.microsoft.com/office/drawing/2014/main" val="191853346"/>
                    </a:ext>
                  </a:extLst>
                </a:gridCol>
                <a:gridCol w="1304254">
                  <a:extLst>
                    <a:ext uri="{9D8B030D-6E8A-4147-A177-3AD203B41FA5}">
                      <a16:colId xmlns:a16="http://schemas.microsoft.com/office/drawing/2014/main" val="4242042321"/>
                    </a:ext>
                  </a:extLst>
                </a:gridCol>
                <a:gridCol w="1304254">
                  <a:extLst>
                    <a:ext uri="{9D8B030D-6E8A-4147-A177-3AD203B41FA5}">
                      <a16:colId xmlns:a16="http://schemas.microsoft.com/office/drawing/2014/main" val="3405899558"/>
                    </a:ext>
                  </a:extLst>
                </a:gridCol>
                <a:gridCol w="1304254">
                  <a:extLst>
                    <a:ext uri="{9D8B030D-6E8A-4147-A177-3AD203B41FA5}">
                      <a16:colId xmlns:a16="http://schemas.microsoft.com/office/drawing/2014/main" val="3068560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Instância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9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2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lvl="1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26676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52258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71450"/>
              </p:ext>
            </p:extLst>
          </p:nvPr>
        </p:nvGraphicFramePr>
        <p:xfrm>
          <a:off x="3266855" y="2618910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2" name="Conector de seta reta 11"/>
          <p:cNvCxnSpPr>
            <a:endCxn id="11" idx="0"/>
          </p:cNvCxnSpPr>
          <p:nvPr/>
        </p:nvCxnSpPr>
        <p:spPr>
          <a:xfrm flipH="1">
            <a:off x="3514382" y="1943835"/>
            <a:ext cx="1237638" cy="6750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18500"/>
              </p:ext>
            </p:extLst>
          </p:nvPr>
        </p:nvGraphicFramePr>
        <p:xfrm>
          <a:off x="476545" y="1718810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Conector de seta reta 16"/>
          <p:cNvCxnSpPr>
            <a:endCxn id="13" idx="3"/>
          </p:cNvCxnSpPr>
          <p:nvPr/>
        </p:nvCxnSpPr>
        <p:spPr>
          <a:xfrm flipH="1" flipV="1">
            <a:off x="3156331" y="1947410"/>
            <a:ext cx="1640695" cy="3564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3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lvl="1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Ordena os conjuntos em </a:t>
            </a:r>
          </a:p>
          <a:p>
            <a:pPr lvl="1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ordem crescente de custo </a:t>
            </a:r>
          </a:p>
          <a:p>
            <a:pPr marL="1712913" lvl="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16733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30174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de seta reta 3"/>
          <p:cNvCxnSpPr/>
          <p:nvPr/>
        </p:nvCxnSpPr>
        <p:spPr>
          <a:xfrm>
            <a:off x="3266855" y="1718810"/>
            <a:ext cx="1530170" cy="10801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29344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94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        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9157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05509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09459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3193"/>
              </p:ext>
            </p:extLst>
          </p:nvPr>
        </p:nvGraphicFramePr>
        <p:xfrm>
          <a:off x="476545" y="1853825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4707015" y="3248980"/>
            <a:ext cx="135015" cy="26552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256965" y="1808820"/>
            <a:ext cx="472552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Iterativamente, insere um conjunto na solução, obedecendo a ordem estabelecida até que todos os elementos estejam cobertos</a:t>
            </a:r>
            <a:endParaRPr lang="pt-BR" altLang="pt-BR" dirty="0">
              <a:latin typeface="Calibri" panose="020F0502020204030204" pitchFamily="34" charset="0"/>
              <a:ea typeface="Standard Symbols L" charset="2"/>
              <a:cs typeface="Standard Symbols 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104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        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99264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67391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7011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44912"/>
              </p:ext>
            </p:extLst>
          </p:nvPr>
        </p:nvGraphicFramePr>
        <p:xfrm>
          <a:off x="476545" y="1853825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4707015" y="3248980"/>
            <a:ext cx="135015" cy="26552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256965" y="1763815"/>
            <a:ext cx="472552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Iterativamente, insere um conjunto na solução, obedecendo a ordem estabelecida até que todos os elementos estejam cobertos</a:t>
            </a:r>
            <a:endParaRPr lang="pt-BR" altLang="pt-BR" dirty="0">
              <a:latin typeface="Calibri" panose="020F0502020204030204" pitchFamily="34" charset="0"/>
              <a:ea typeface="Standard Symbols L" charset="2"/>
              <a:cs typeface="Standard Symbols 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740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3792538" cy="4992688"/>
          </a:xfrm>
          <a:ln/>
        </p:spPr>
        <p:txBody>
          <a:bodyPr/>
          <a:lstStyle/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dirty="0">
                <a:latin typeface="Calibri" panose="020F0502020204030204" pitchFamily="34" charset="0"/>
              </a:rPr>
              <a:t>Dados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dirty="0">
                <a:latin typeface="Calibri" panose="020F0502020204030204" pitchFamily="34" charset="0"/>
              </a:rPr>
              <a:t>Um conjunto de objetos I={1,...,m}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dirty="0">
              <a:latin typeface="Cambria" panose="02040503050406030204" pitchFamily="18" charset="0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71065"/>
              </p:ext>
            </p:extLst>
          </p:nvPr>
        </p:nvGraphicFramePr>
        <p:xfrm>
          <a:off x="4575856" y="1124744"/>
          <a:ext cx="4535487" cy="498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r:id="rId4" imgW="9070920" imgH="4988520" progId="">
                  <p:embed/>
                </p:oleObj>
              </mc:Choice>
              <mc:Fallback>
                <p:oleObj r:id="rId4" imgW="9070920" imgH="4988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856" y="1124744"/>
                        <a:ext cx="4535487" cy="4989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4086006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        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0652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2238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21333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99609"/>
              </p:ext>
            </p:extLst>
          </p:nvPr>
        </p:nvGraphicFramePr>
        <p:xfrm>
          <a:off x="476545" y="1853825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4707015" y="3248980"/>
            <a:ext cx="135015" cy="26552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256965" y="1763815"/>
            <a:ext cx="472552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Iterativamente, insere um conjunto na solução, obedecendo a ordem estabelecida até que todos os elementos estejam cobertos</a:t>
            </a:r>
            <a:endParaRPr lang="pt-BR" altLang="pt-BR" dirty="0">
              <a:latin typeface="Calibri" panose="020F0502020204030204" pitchFamily="34" charset="0"/>
              <a:ea typeface="Standard Symbols L" charset="2"/>
              <a:cs typeface="Standard Symbols 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825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        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45096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58712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90201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95575"/>
              </p:ext>
            </p:extLst>
          </p:nvPr>
        </p:nvGraphicFramePr>
        <p:xfrm>
          <a:off x="476545" y="1853825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4707015" y="3248980"/>
            <a:ext cx="135015" cy="26552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256965" y="1763815"/>
            <a:ext cx="472552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Iterativamente, insere um conjunto na solução, obedecendo a ordem estabelecida até que todos os elementos estejam cobertos</a:t>
            </a:r>
            <a:endParaRPr lang="pt-BR" altLang="pt-BR" dirty="0">
              <a:latin typeface="Calibri" panose="020F0502020204030204" pitchFamily="34" charset="0"/>
              <a:ea typeface="Standard Symbols L" charset="2"/>
              <a:cs typeface="Standard Symbols 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7544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        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19759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68033"/>
              </p:ext>
            </p:extLst>
          </p:nvPr>
        </p:nvGraphicFramePr>
        <p:xfrm>
          <a:off x="476545" y="1853825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31540" y="378904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Cost_sol</a:t>
            </a:r>
            <a:r>
              <a:rPr lang="pt-BR" dirty="0"/>
              <a:t> = 4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436985" y="5994285"/>
            <a:ext cx="360040" cy="900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3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ain.jl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908720"/>
            <a:ext cx="6492205" cy="56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de seta reta 12"/>
          <p:cNvCxnSpPr/>
          <p:nvPr/>
        </p:nvCxnSpPr>
        <p:spPr>
          <a:xfrm>
            <a:off x="746575" y="5229200"/>
            <a:ext cx="108012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9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ain.jl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4419110"/>
            <a:ext cx="8847475" cy="121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 flipV="1">
            <a:off x="7182290" y="5184195"/>
            <a:ext cx="180020" cy="5400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088740"/>
            <a:ext cx="48672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26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15524" y="12415"/>
            <a:ext cx="86324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Tarefa 2				</a:t>
            </a:r>
            <a:r>
              <a:rPr lang="pt-BR" sz="3600" kern="1200" spc="-1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	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911587"/>
            <a:ext cx="7666620" cy="4992688"/>
          </a:xfrm>
          <a:prstGeom prst="rect">
            <a:avLst/>
          </a:prstGeom>
          <a:ln/>
        </p:spPr>
        <p:txBody>
          <a:bodyPr/>
          <a:lstStyle/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Executar o construtivo dado sobre as 3 instâncias geradas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Executar o construtivo dado sobre as instâncias abaixo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scp41.txt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scp51.txt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scpa1.txt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scpc1.txt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scpnre1.txt</a:t>
            </a: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Implementar outro método construtivo e executá-lo sobre as mesmas instâncias utilizadas nos experimentos acima.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Registrar os resultados numa planilha com o seguinte formato:</a:t>
            </a: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% </a:t>
            </a:r>
            <a:r>
              <a:rPr lang="pt-BR" altLang="pt-BR" sz="1400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Dif</a:t>
            </a:r>
            <a:r>
              <a:rPr lang="pt-BR" altLang="pt-BR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é a </a:t>
            </a:r>
            <a:r>
              <a:rPr lang="pt-BR" altLang="pt-BR" sz="1400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diferenção</a:t>
            </a:r>
            <a:r>
              <a:rPr lang="pt-BR" altLang="pt-BR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porcentual entre os custos da solução ótima (OPT) e da solução do construtivo (CC):   %</a:t>
            </a:r>
            <a:r>
              <a:rPr lang="pt-BR" altLang="pt-BR" sz="1400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Dif</a:t>
            </a:r>
            <a:r>
              <a:rPr lang="pt-BR" altLang="pt-BR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= ((CC – OPT)/OPT) * 100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Fazer upload da planilha no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Moodle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77635"/>
              </p:ext>
            </p:extLst>
          </p:nvPr>
        </p:nvGraphicFramePr>
        <p:xfrm>
          <a:off x="431540" y="4403962"/>
          <a:ext cx="8370932" cy="123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192285510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191853346"/>
                    </a:ext>
                  </a:extLst>
                </a:gridCol>
                <a:gridCol w="617795">
                  <a:extLst>
                    <a:ext uri="{9D8B030D-6E8A-4147-A177-3AD203B41FA5}">
                      <a16:colId xmlns:a16="http://schemas.microsoft.com/office/drawing/2014/main" val="4242042321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3405899558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3068560627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0612">
                <a:tc gridSpan="3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</a:t>
                      </a:r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ConstByCost</a:t>
                      </a:r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Seu método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523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Instância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pt-BR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b="0" baseline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</a:t>
                      </a:r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pt-BR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b="0" baseline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</a:t>
                      </a:r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9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16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5580112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>
            <a:off x="6228184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>
            <a:off x="6804248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>
            <a:off x="7452320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/>
          <p:cNvSpPr/>
          <p:nvPr/>
        </p:nvSpPr>
        <p:spPr>
          <a:xfrm>
            <a:off x="5575007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>
            <a:off x="6228184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>
            <a:off x="6804248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>
            <a:off x="7452320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>
            <a:off x="5580112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>
            <a:off x="6228184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>
            <a:off x="6804248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>
            <a:off x="7452320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6660232" y="2512852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5255337" y="2368836"/>
            <a:ext cx="2161716" cy="2552376"/>
          </a:xfrm>
          <a:custGeom>
            <a:avLst/>
            <a:gdLst>
              <a:gd name="connsiteX0" fmla="*/ 424834 w 2161716"/>
              <a:gd name="connsiteY0" fmla="*/ 156278 h 2552376"/>
              <a:gd name="connsiteX1" fmla="*/ 751405 w 2161716"/>
              <a:gd name="connsiteY1" fmla="*/ 3878 h 2552376"/>
              <a:gd name="connsiteX2" fmla="*/ 1165062 w 2161716"/>
              <a:gd name="connsiteY2" fmla="*/ 47421 h 2552376"/>
              <a:gd name="connsiteX3" fmla="*/ 1535176 w 2161716"/>
              <a:gd name="connsiteY3" fmla="*/ 69193 h 2552376"/>
              <a:gd name="connsiteX4" fmla="*/ 1981491 w 2161716"/>
              <a:gd name="connsiteY4" fmla="*/ 101850 h 2552376"/>
              <a:gd name="connsiteX5" fmla="*/ 2079462 w 2161716"/>
              <a:gd name="connsiteY5" fmla="*/ 471964 h 2552376"/>
              <a:gd name="connsiteX6" fmla="*/ 2090348 w 2161716"/>
              <a:gd name="connsiteY6" fmla="*/ 842078 h 2552376"/>
              <a:gd name="connsiteX7" fmla="*/ 1774662 w 2161716"/>
              <a:gd name="connsiteY7" fmla="*/ 994478 h 2552376"/>
              <a:gd name="connsiteX8" fmla="*/ 1186834 w 2161716"/>
              <a:gd name="connsiteY8" fmla="*/ 994478 h 2552376"/>
              <a:gd name="connsiteX9" fmla="*/ 827605 w 2161716"/>
              <a:gd name="connsiteY9" fmla="*/ 1092450 h 2552376"/>
              <a:gd name="connsiteX10" fmla="*/ 805834 w 2161716"/>
              <a:gd name="connsiteY10" fmla="*/ 1440793 h 2552376"/>
              <a:gd name="connsiteX11" fmla="*/ 816719 w 2161716"/>
              <a:gd name="connsiteY11" fmla="*/ 1712936 h 2552376"/>
              <a:gd name="connsiteX12" fmla="*/ 1241262 w 2161716"/>
              <a:gd name="connsiteY12" fmla="*/ 1810907 h 2552376"/>
              <a:gd name="connsiteX13" fmla="*/ 1622262 w 2161716"/>
              <a:gd name="connsiteY13" fmla="*/ 1778250 h 2552376"/>
              <a:gd name="connsiteX14" fmla="*/ 1883519 w 2161716"/>
              <a:gd name="connsiteY14" fmla="*/ 1778250 h 2552376"/>
              <a:gd name="connsiteX15" fmla="*/ 2046805 w 2161716"/>
              <a:gd name="connsiteY15" fmla="*/ 1821793 h 2552376"/>
              <a:gd name="connsiteX16" fmla="*/ 2133891 w 2161716"/>
              <a:gd name="connsiteY16" fmla="*/ 2039507 h 2552376"/>
              <a:gd name="connsiteX17" fmla="*/ 2144776 w 2161716"/>
              <a:gd name="connsiteY17" fmla="*/ 2387850 h 2552376"/>
              <a:gd name="connsiteX18" fmla="*/ 1916176 w 2161716"/>
              <a:gd name="connsiteY18" fmla="*/ 2529364 h 2552376"/>
              <a:gd name="connsiteX19" fmla="*/ 1491634 w 2161716"/>
              <a:gd name="connsiteY19" fmla="*/ 2551136 h 2552376"/>
              <a:gd name="connsiteX20" fmla="*/ 1023548 w 2161716"/>
              <a:gd name="connsiteY20" fmla="*/ 2518478 h 2552376"/>
              <a:gd name="connsiteX21" fmla="*/ 413948 w 2161716"/>
              <a:gd name="connsiteY21" fmla="*/ 2453164 h 2552376"/>
              <a:gd name="connsiteX22" fmla="*/ 43834 w 2161716"/>
              <a:gd name="connsiteY22" fmla="*/ 2311650 h 2552376"/>
              <a:gd name="connsiteX23" fmla="*/ 43834 w 2161716"/>
              <a:gd name="connsiteY23" fmla="*/ 1974193 h 2552376"/>
              <a:gd name="connsiteX24" fmla="*/ 130919 w 2161716"/>
              <a:gd name="connsiteY24" fmla="*/ 1419021 h 2552376"/>
              <a:gd name="connsiteX25" fmla="*/ 291 w 2161716"/>
              <a:gd name="connsiteY25" fmla="*/ 852964 h 2552376"/>
              <a:gd name="connsiteX26" fmla="*/ 174462 w 2161716"/>
              <a:gd name="connsiteY26" fmla="*/ 580821 h 2552376"/>
              <a:gd name="connsiteX27" fmla="*/ 261548 w 2161716"/>
              <a:gd name="connsiteY27" fmla="*/ 232478 h 2552376"/>
              <a:gd name="connsiteX28" fmla="*/ 424834 w 2161716"/>
              <a:gd name="connsiteY28" fmla="*/ 156278 h 255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1716" h="2552376">
                <a:moveTo>
                  <a:pt x="424834" y="156278"/>
                </a:moveTo>
                <a:cubicBezTo>
                  <a:pt x="506477" y="118178"/>
                  <a:pt x="628034" y="22021"/>
                  <a:pt x="751405" y="3878"/>
                </a:cubicBezTo>
                <a:cubicBezTo>
                  <a:pt x="874776" y="-14265"/>
                  <a:pt x="1034434" y="36535"/>
                  <a:pt x="1165062" y="47421"/>
                </a:cubicBezTo>
                <a:cubicBezTo>
                  <a:pt x="1295690" y="58307"/>
                  <a:pt x="1535176" y="69193"/>
                  <a:pt x="1535176" y="69193"/>
                </a:cubicBezTo>
                <a:cubicBezTo>
                  <a:pt x="1671248" y="78264"/>
                  <a:pt x="1890777" y="34722"/>
                  <a:pt x="1981491" y="101850"/>
                </a:cubicBezTo>
                <a:cubicBezTo>
                  <a:pt x="2072205" y="168978"/>
                  <a:pt x="2061319" y="348593"/>
                  <a:pt x="2079462" y="471964"/>
                </a:cubicBezTo>
                <a:cubicBezTo>
                  <a:pt x="2097605" y="595335"/>
                  <a:pt x="2141148" y="754992"/>
                  <a:pt x="2090348" y="842078"/>
                </a:cubicBezTo>
                <a:cubicBezTo>
                  <a:pt x="2039548" y="929164"/>
                  <a:pt x="1925247" y="969078"/>
                  <a:pt x="1774662" y="994478"/>
                </a:cubicBezTo>
                <a:cubicBezTo>
                  <a:pt x="1624077" y="1019878"/>
                  <a:pt x="1344677" y="978149"/>
                  <a:pt x="1186834" y="994478"/>
                </a:cubicBezTo>
                <a:cubicBezTo>
                  <a:pt x="1028991" y="1010807"/>
                  <a:pt x="891105" y="1018064"/>
                  <a:pt x="827605" y="1092450"/>
                </a:cubicBezTo>
                <a:cubicBezTo>
                  <a:pt x="764105" y="1166836"/>
                  <a:pt x="807648" y="1337379"/>
                  <a:pt x="805834" y="1440793"/>
                </a:cubicBezTo>
                <a:cubicBezTo>
                  <a:pt x="804020" y="1544207"/>
                  <a:pt x="744148" y="1651250"/>
                  <a:pt x="816719" y="1712936"/>
                </a:cubicBezTo>
                <a:cubicBezTo>
                  <a:pt x="889290" y="1774622"/>
                  <a:pt x="1107005" y="1800021"/>
                  <a:pt x="1241262" y="1810907"/>
                </a:cubicBezTo>
                <a:cubicBezTo>
                  <a:pt x="1375519" y="1821793"/>
                  <a:pt x="1515219" y="1783693"/>
                  <a:pt x="1622262" y="1778250"/>
                </a:cubicBezTo>
                <a:cubicBezTo>
                  <a:pt x="1729305" y="1772807"/>
                  <a:pt x="1812762" y="1770993"/>
                  <a:pt x="1883519" y="1778250"/>
                </a:cubicBezTo>
                <a:cubicBezTo>
                  <a:pt x="1954276" y="1785507"/>
                  <a:pt x="2005076" y="1778250"/>
                  <a:pt x="2046805" y="1821793"/>
                </a:cubicBezTo>
                <a:cubicBezTo>
                  <a:pt x="2088534" y="1865336"/>
                  <a:pt x="2117563" y="1945164"/>
                  <a:pt x="2133891" y="2039507"/>
                </a:cubicBezTo>
                <a:cubicBezTo>
                  <a:pt x="2150219" y="2133850"/>
                  <a:pt x="2181062" y="2306207"/>
                  <a:pt x="2144776" y="2387850"/>
                </a:cubicBezTo>
                <a:cubicBezTo>
                  <a:pt x="2108490" y="2469493"/>
                  <a:pt x="2025033" y="2502150"/>
                  <a:pt x="1916176" y="2529364"/>
                </a:cubicBezTo>
                <a:cubicBezTo>
                  <a:pt x="1807319" y="2556578"/>
                  <a:pt x="1640405" y="2552950"/>
                  <a:pt x="1491634" y="2551136"/>
                </a:cubicBezTo>
                <a:cubicBezTo>
                  <a:pt x="1342863" y="2549322"/>
                  <a:pt x="1203162" y="2534807"/>
                  <a:pt x="1023548" y="2518478"/>
                </a:cubicBezTo>
                <a:cubicBezTo>
                  <a:pt x="843934" y="2502149"/>
                  <a:pt x="577234" y="2487635"/>
                  <a:pt x="413948" y="2453164"/>
                </a:cubicBezTo>
                <a:cubicBezTo>
                  <a:pt x="250662" y="2418693"/>
                  <a:pt x="105520" y="2391478"/>
                  <a:pt x="43834" y="2311650"/>
                </a:cubicBezTo>
                <a:cubicBezTo>
                  <a:pt x="-17852" y="2231822"/>
                  <a:pt x="29320" y="2122965"/>
                  <a:pt x="43834" y="1974193"/>
                </a:cubicBezTo>
                <a:cubicBezTo>
                  <a:pt x="58348" y="1825422"/>
                  <a:pt x="138176" y="1605893"/>
                  <a:pt x="130919" y="1419021"/>
                </a:cubicBezTo>
                <a:cubicBezTo>
                  <a:pt x="123662" y="1232149"/>
                  <a:pt x="-6966" y="992664"/>
                  <a:pt x="291" y="852964"/>
                </a:cubicBezTo>
                <a:cubicBezTo>
                  <a:pt x="7548" y="713264"/>
                  <a:pt x="130919" y="684235"/>
                  <a:pt x="174462" y="580821"/>
                </a:cubicBezTo>
                <a:cubicBezTo>
                  <a:pt x="218005" y="477407"/>
                  <a:pt x="212562" y="305049"/>
                  <a:pt x="261548" y="232478"/>
                </a:cubicBezTo>
                <a:cubicBezTo>
                  <a:pt x="310534" y="159907"/>
                  <a:pt x="343191" y="194378"/>
                  <a:pt x="424834" y="156278"/>
                </a:cubicBezTo>
                <a:close/>
              </a:path>
            </a:pathLst>
          </a:custGeom>
          <a:solidFill>
            <a:srgbClr val="7030A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5450330" y="2503680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439731" y="411430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6034387" y="3352800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685800" y="1196975"/>
            <a:ext cx="3792538" cy="4992688"/>
          </a:xfrm>
          <a:prstGeom prst="rect">
            <a:avLst/>
          </a:prstGeom>
          <a:ln/>
        </p:spPr>
        <p:txBody>
          <a:bodyPr/>
          <a:lstStyle/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Dados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 conjunto de objetos I={1,...,m}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Uma coleção de subconjuntos que contém (cobrem) os objetos de I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{P</a:t>
            </a:r>
            <a:r>
              <a:rPr lang="pt-BR" altLang="pt-BR" kern="0" baseline="-330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1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,...,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n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}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Custo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associado a cada subconjunto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j=1,..,n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98240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5580112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>
            <a:off x="6228184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>
            <a:off x="6804248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>
            <a:off x="7452320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/>
          <p:cNvSpPr/>
          <p:nvPr/>
        </p:nvSpPr>
        <p:spPr>
          <a:xfrm>
            <a:off x="5575007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>
            <a:off x="6228184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>
            <a:off x="6804248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>
            <a:off x="7452320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>
            <a:off x="5580112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>
            <a:off x="6228184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>
            <a:off x="6804248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>
            <a:off x="7452320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6660232" y="2512852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5255337" y="2368836"/>
            <a:ext cx="2161716" cy="2552376"/>
          </a:xfrm>
          <a:custGeom>
            <a:avLst/>
            <a:gdLst>
              <a:gd name="connsiteX0" fmla="*/ 424834 w 2161716"/>
              <a:gd name="connsiteY0" fmla="*/ 156278 h 2552376"/>
              <a:gd name="connsiteX1" fmla="*/ 751405 w 2161716"/>
              <a:gd name="connsiteY1" fmla="*/ 3878 h 2552376"/>
              <a:gd name="connsiteX2" fmla="*/ 1165062 w 2161716"/>
              <a:gd name="connsiteY2" fmla="*/ 47421 h 2552376"/>
              <a:gd name="connsiteX3" fmla="*/ 1535176 w 2161716"/>
              <a:gd name="connsiteY3" fmla="*/ 69193 h 2552376"/>
              <a:gd name="connsiteX4" fmla="*/ 1981491 w 2161716"/>
              <a:gd name="connsiteY4" fmla="*/ 101850 h 2552376"/>
              <a:gd name="connsiteX5" fmla="*/ 2079462 w 2161716"/>
              <a:gd name="connsiteY5" fmla="*/ 471964 h 2552376"/>
              <a:gd name="connsiteX6" fmla="*/ 2090348 w 2161716"/>
              <a:gd name="connsiteY6" fmla="*/ 842078 h 2552376"/>
              <a:gd name="connsiteX7" fmla="*/ 1774662 w 2161716"/>
              <a:gd name="connsiteY7" fmla="*/ 994478 h 2552376"/>
              <a:gd name="connsiteX8" fmla="*/ 1186834 w 2161716"/>
              <a:gd name="connsiteY8" fmla="*/ 994478 h 2552376"/>
              <a:gd name="connsiteX9" fmla="*/ 827605 w 2161716"/>
              <a:gd name="connsiteY9" fmla="*/ 1092450 h 2552376"/>
              <a:gd name="connsiteX10" fmla="*/ 805834 w 2161716"/>
              <a:gd name="connsiteY10" fmla="*/ 1440793 h 2552376"/>
              <a:gd name="connsiteX11" fmla="*/ 816719 w 2161716"/>
              <a:gd name="connsiteY11" fmla="*/ 1712936 h 2552376"/>
              <a:gd name="connsiteX12" fmla="*/ 1241262 w 2161716"/>
              <a:gd name="connsiteY12" fmla="*/ 1810907 h 2552376"/>
              <a:gd name="connsiteX13" fmla="*/ 1622262 w 2161716"/>
              <a:gd name="connsiteY13" fmla="*/ 1778250 h 2552376"/>
              <a:gd name="connsiteX14" fmla="*/ 1883519 w 2161716"/>
              <a:gd name="connsiteY14" fmla="*/ 1778250 h 2552376"/>
              <a:gd name="connsiteX15" fmla="*/ 2046805 w 2161716"/>
              <a:gd name="connsiteY15" fmla="*/ 1821793 h 2552376"/>
              <a:gd name="connsiteX16" fmla="*/ 2133891 w 2161716"/>
              <a:gd name="connsiteY16" fmla="*/ 2039507 h 2552376"/>
              <a:gd name="connsiteX17" fmla="*/ 2144776 w 2161716"/>
              <a:gd name="connsiteY17" fmla="*/ 2387850 h 2552376"/>
              <a:gd name="connsiteX18" fmla="*/ 1916176 w 2161716"/>
              <a:gd name="connsiteY18" fmla="*/ 2529364 h 2552376"/>
              <a:gd name="connsiteX19" fmla="*/ 1491634 w 2161716"/>
              <a:gd name="connsiteY19" fmla="*/ 2551136 h 2552376"/>
              <a:gd name="connsiteX20" fmla="*/ 1023548 w 2161716"/>
              <a:gd name="connsiteY20" fmla="*/ 2518478 h 2552376"/>
              <a:gd name="connsiteX21" fmla="*/ 413948 w 2161716"/>
              <a:gd name="connsiteY21" fmla="*/ 2453164 h 2552376"/>
              <a:gd name="connsiteX22" fmla="*/ 43834 w 2161716"/>
              <a:gd name="connsiteY22" fmla="*/ 2311650 h 2552376"/>
              <a:gd name="connsiteX23" fmla="*/ 43834 w 2161716"/>
              <a:gd name="connsiteY23" fmla="*/ 1974193 h 2552376"/>
              <a:gd name="connsiteX24" fmla="*/ 130919 w 2161716"/>
              <a:gd name="connsiteY24" fmla="*/ 1419021 h 2552376"/>
              <a:gd name="connsiteX25" fmla="*/ 291 w 2161716"/>
              <a:gd name="connsiteY25" fmla="*/ 852964 h 2552376"/>
              <a:gd name="connsiteX26" fmla="*/ 174462 w 2161716"/>
              <a:gd name="connsiteY26" fmla="*/ 580821 h 2552376"/>
              <a:gd name="connsiteX27" fmla="*/ 261548 w 2161716"/>
              <a:gd name="connsiteY27" fmla="*/ 232478 h 2552376"/>
              <a:gd name="connsiteX28" fmla="*/ 424834 w 2161716"/>
              <a:gd name="connsiteY28" fmla="*/ 156278 h 255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1716" h="2552376">
                <a:moveTo>
                  <a:pt x="424834" y="156278"/>
                </a:moveTo>
                <a:cubicBezTo>
                  <a:pt x="506477" y="118178"/>
                  <a:pt x="628034" y="22021"/>
                  <a:pt x="751405" y="3878"/>
                </a:cubicBezTo>
                <a:cubicBezTo>
                  <a:pt x="874776" y="-14265"/>
                  <a:pt x="1034434" y="36535"/>
                  <a:pt x="1165062" y="47421"/>
                </a:cubicBezTo>
                <a:cubicBezTo>
                  <a:pt x="1295690" y="58307"/>
                  <a:pt x="1535176" y="69193"/>
                  <a:pt x="1535176" y="69193"/>
                </a:cubicBezTo>
                <a:cubicBezTo>
                  <a:pt x="1671248" y="78264"/>
                  <a:pt x="1890777" y="34722"/>
                  <a:pt x="1981491" y="101850"/>
                </a:cubicBezTo>
                <a:cubicBezTo>
                  <a:pt x="2072205" y="168978"/>
                  <a:pt x="2061319" y="348593"/>
                  <a:pt x="2079462" y="471964"/>
                </a:cubicBezTo>
                <a:cubicBezTo>
                  <a:pt x="2097605" y="595335"/>
                  <a:pt x="2141148" y="754992"/>
                  <a:pt x="2090348" y="842078"/>
                </a:cubicBezTo>
                <a:cubicBezTo>
                  <a:pt x="2039548" y="929164"/>
                  <a:pt x="1925247" y="969078"/>
                  <a:pt x="1774662" y="994478"/>
                </a:cubicBezTo>
                <a:cubicBezTo>
                  <a:pt x="1624077" y="1019878"/>
                  <a:pt x="1344677" y="978149"/>
                  <a:pt x="1186834" y="994478"/>
                </a:cubicBezTo>
                <a:cubicBezTo>
                  <a:pt x="1028991" y="1010807"/>
                  <a:pt x="891105" y="1018064"/>
                  <a:pt x="827605" y="1092450"/>
                </a:cubicBezTo>
                <a:cubicBezTo>
                  <a:pt x="764105" y="1166836"/>
                  <a:pt x="807648" y="1337379"/>
                  <a:pt x="805834" y="1440793"/>
                </a:cubicBezTo>
                <a:cubicBezTo>
                  <a:pt x="804020" y="1544207"/>
                  <a:pt x="744148" y="1651250"/>
                  <a:pt x="816719" y="1712936"/>
                </a:cubicBezTo>
                <a:cubicBezTo>
                  <a:pt x="889290" y="1774622"/>
                  <a:pt x="1107005" y="1800021"/>
                  <a:pt x="1241262" y="1810907"/>
                </a:cubicBezTo>
                <a:cubicBezTo>
                  <a:pt x="1375519" y="1821793"/>
                  <a:pt x="1515219" y="1783693"/>
                  <a:pt x="1622262" y="1778250"/>
                </a:cubicBezTo>
                <a:cubicBezTo>
                  <a:pt x="1729305" y="1772807"/>
                  <a:pt x="1812762" y="1770993"/>
                  <a:pt x="1883519" y="1778250"/>
                </a:cubicBezTo>
                <a:cubicBezTo>
                  <a:pt x="1954276" y="1785507"/>
                  <a:pt x="2005076" y="1778250"/>
                  <a:pt x="2046805" y="1821793"/>
                </a:cubicBezTo>
                <a:cubicBezTo>
                  <a:pt x="2088534" y="1865336"/>
                  <a:pt x="2117563" y="1945164"/>
                  <a:pt x="2133891" y="2039507"/>
                </a:cubicBezTo>
                <a:cubicBezTo>
                  <a:pt x="2150219" y="2133850"/>
                  <a:pt x="2181062" y="2306207"/>
                  <a:pt x="2144776" y="2387850"/>
                </a:cubicBezTo>
                <a:cubicBezTo>
                  <a:pt x="2108490" y="2469493"/>
                  <a:pt x="2025033" y="2502150"/>
                  <a:pt x="1916176" y="2529364"/>
                </a:cubicBezTo>
                <a:cubicBezTo>
                  <a:pt x="1807319" y="2556578"/>
                  <a:pt x="1640405" y="2552950"/>
                  <a:pt x="1491634" y="2551136"/>
                </a:cubicBezTo>
                <a:cubicBezTo>
                  <a:pt x="1342863" y="2549322"/>
                  <a:pt x="1203162" y="2534807"/>
                  <a:pt x="1023548" y="2518478"/>
                </a:cubicBezTo>
                <a:cubicBezTo>
                  <a:pt x="843934" y="2502149"/>
                  <a:pt x="577234" y="2487635"/>
                  <a:pt x="413948" y="2453164"/>
                </a:cubicBezTo>
                <a:cubicBezTo>
                  <a:pt x="250662" y="2418693"/>
                  <a:pt x="105520" y="2391478"/>
                  <a:pt x="43834" y="2311650"/>
                </a:cubicBezTo>
                <a:cubicBezTo>
                  <a:pt x="-17852" y="2231822"/>
                  <a:pt x="29320" y="2122965"/>
                  <a:pt x="43834" y="1974193"/>
                </a:cubicBezTo>
                <a:cubicBezTo>
                  <a:pt x="58348" y="1825422"/>
                  <a:pt x="138176" y="1605893"/>
                  <a:pt x="130919" y="1419021"/>
                </a:cubicBezTo>
                <a:cubicBezTo>
                  <a:pt x="123662" y="1232149"/>
                  <a:pt x="-6966" y="992664"/>
                  <a:pt x="291" y="852964"/>
                </a:cubicBezTo>
                <a:cubicBezTo>
                  <a:pt x="7548" y="713264"/>
                  <a:pt x="130919" y="684235"/>
                  <a:pt x="174462" y="580821"/>
                </a:cubicBezTo>
                <a:cubicBezTo>
                  <a:pt x="218005" y="477407"/>
                  <a:pt x="212562" y="305049"/>
                  <a:pt x="261548" y="232478"/>
                </a:cubicBezTo>
                <a:cubicBezTo>
                  <a:pt x="310534" y="159907"/>
                  <a:pt x="343191" y="194378"/>
                  <a:pt x="424834" y="156278"/>
                </a:cubicBezTo>
                <a:close/>
              </a:path>
            </a:pathLst>
          </a:custGeom>
          <a:solidFill>
            <a:srgbClr val="7030A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5450330" y="2503680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439731" y="411430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6034387" y="3352800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685800" y="1196975"/>
            <a:ext cx="3792538" cy="4992688"/>
          </a:xfrm>
          <a:prstGeom prst="rect">
            <a:avLst/>
          </a:prstGeom>
          <a:ln/>
        </p:spPr>
        <p:txBody>
          <a:bodyPr/>
          <a:lstStyle/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Dados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 conjunto de objetos I={1,...,m}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Uma coleção de subconjuntos que contém (cobrem) os objetos de I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{P</a:t>
            </a:r>
            <a:r>
              <a:rPr lang="pt-BR" altLang="pt-BR" kern="0" baseline="-330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1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,...,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n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}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Custo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associado a cada subconjunto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j=1,..,n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611560" y="4269324"/>
            <a:ext cx="3792538" cy="1919957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Objetivo: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Encontrar uma cobertura de custo mínimo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Cada objeto deve ser coberto por, pelo menos, </a:t>
            </a:r>
            <a:r>
              <a:rPr lang="pt-BR" altLang="pt-BR" kern="0" dirty="0">
                <a:solidFill>
                  <a:srgbClr val="FF0000"/>
                </a:solidFill>
                <a:latin typeface="Calibri" panose="020F0502020204030204" pitchFamily="34" charset="0"/>
              </a:rPr>
              <a:t>um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subconjunto</a:t>
            </a:r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2403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5580112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>
            <a:off x="6228184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>
            <a:off x="6804248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>
            <a:off x="7452320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/>
          <p:cNvSpPr/>
          <p:nvPr/>
        </p:nvSpPr>
        <p:spPr>
          <a:xfrm>
            <a:off x="5575007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>
            <a:off x="6228184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>
            <a:off x="6804248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>
            <a:off x="7452320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>
            <a:off x="5580112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>
            <a:off x="6228184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>
            <a:off x="6804248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>
            <a:off x="7452320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6660232" y="2512852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5450330" y="2503680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439731" y="411430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611560" y="4269324"/>
            <a:ext cx="3792538" cy="1919957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Objetivo: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Encontrar uma cobertura de custo mínimo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Cada objeto deve ser coberto por, pelo menos, </a:t>
            </a:r>
            <a:r>
              <a:rPr lang="pt-BR" altLang="pt-BR" kern="0" dirty="0">
                <a:solidFill>
                  <a:srgbClr val="FF0000"/>
                </a:solidFill>
                <a:latin typeface="Calibri" panose="020F0502020204030204" pitchFamily="34" charset="0"/>
              </a:rPr>
              <a:t>um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subconjunto</a:t>
            </a: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5800" y="1196975"/>
            <a:ext cx="3792538" cy="4992688"/>
          </a:xfrm>
          <a:prstGeom prst="rect">
            <a:avLst/>
          </a:prstGeom>
          <a:ln/>
        </p:spPr>
        <p:txBody>
          <a:bodyPr/>
          <a:lstStyle/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Dados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 conjunto de objetos I={1,...,m}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Uma coleção de subconjuntos que contém (cobrem) os objetos de I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{P</a:t>
            </a:r>
            <a:r>
              <a:rPr lang="pt-BR" altLang="pt-BR" kern="0" baseline="-330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1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,...,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n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}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Custo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associado a cada subconjunto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j=1,..,n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2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Triângulo isósceles 45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Forma livre 7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251520" y="998730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1363" lvl="1" indent="-284163">
                  <a:buFont typeface="Times New Roman" pitchFamily="18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98730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84083"/>
              </p:ext>
            </p:extLst>
          </p:nvPr>
        </p:nvGraphicFramePr>
        <p:xfrm>
          <a:off x="467544" y="2648000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" name="Triângulo isósceles 22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riângulo isósceles 23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Triângulo isósceles 24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riângulo isósceles 25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riângulo isósceles 26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Triângulo isósceles 27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Triângulo isósceles 28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Triângulo isósceles 29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Triângulo isósceles 30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Triângulo isósceles 31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129549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Triângulo isósceles 45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Forma livre 7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1363" lvl="1" indent="-284163">
                  <a:buFont typeface="Times New Roman" pitchFamily="18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74492"/>
              </p:ext>
            </p:extLst>
          </p:nvPr>
        </p:nvGraphicFramePr>
        <p:xfrm>
          <a:off x="467544" y="2648000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" name="Triângulo isósceles 22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riângulo isósceles 23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Triângulo isósceles 24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riângulo isósceles 25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riângulo isósceles 26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Triângulo isósceles 27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Triângulo isósceles 28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Triângulo isósceles 29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Triângulo isósceles 30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Triângulo isósceles 31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" name="Forma livre 32"/>
          <p:cNvSpPr/>
          <p:nvPr/>
        </p:nvSpPr>
        <p:spPr>
          <a:xfrm>
            <a:off x="6015795" y="303418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398086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Triângulo isósceles 45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Forma livre 7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</a:rPr>
                  <a:t>Representação </a:t>
                </a:r>
              </a:p>
              <a:p>
                <a:pPr marL="741363" lvl="1" indent="-284163">
                  <a:buFont typeface="Times New Roman" pitchFamily="18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ea typeface="Standard Symbols L" charset="2"/>
                    <a:cs typeface="Standard Symbols L" charset="2"/>
                  </a:rPr>
                  <a:t>=0, caso contrário</a:t>
                </a: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3815"/>
              </p:ext>
            </p:extLst>
          </p:nvPr>
        </p:nvGraphicFramePr>
        <p:xfrm>
          <a:off x="467544" y="2648000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" name="Triângulo isósceles 22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riângulo isósceles 23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Triângulo isósceles 24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riângulo isósceles 25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riângulo isósceles 26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Triângulo isósceles 27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Triângulo isósceles 28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Triângulo isósceles 29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Triângulo isósceles 30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Triângulo isósceles 31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" name="Forma livre 32"/>
          <p:cNvSpPr/>
          <p:nvPr/>
        </p:nvSpPr>
        <p:spPr>
          <a:xfrm>
            <a:off x="6015795" y="303418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6602978" y="2333904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8888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Triângulo isósceles 45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Forma livre 7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1363" lvl="1" indent="-284163">
                  <a:buFont typeface="Times New Roman" pitchFamily="18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95823"/>
              </p:ext>
            </p:extLst>
          </p:nvPr>
        </p:nvGraphicFramePr>
        <p:xfrm>
          <a:off x="467544" y="2648000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" name="Triângulo isósceles 22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riângulo isósceles 23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Triângulo isósceles 24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riângulo isósceles 25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riângulo isósceles 26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Triângulo isósceles 27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Triângulo isósceles 28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Triângulo isósceles 29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Triângulo isósceles 30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Triângulo isósceles 31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" name="Forma livre 32"/>
          <p:cNvSpPr/>
          <p:nvPr/>
        </p:nvSpPr>
        <p:spPr>
          <a:xfrm>
            <a:off x="6015795" y="303418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6602978" y="2333904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7174949" y="1360724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636982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12372</TotalTime>
  <Words>1718</Words>
  <Application>Microsoft Office PowerPoint</Application>
  <PresentationFormat>Apresentação na tela (4:3)</PresentationFormat>
  <Paragraphs>883</Paragraphs>
  <Slides>25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25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Contemporary Brush</vt:lpstr>
      <vt:lpstr>DejaVu Sans</vt:lpstr>
      <vt:lpstr>Palatino</vt:lpstr>
      <vt:lpstr>Palatino Linotype</vt:lpstr>
      <vt:lpstr>Standard Symbols L</vt:lpstr>
      <vt:lpstr>StarSymbol</vt:lpstr>
      <vt:lpstr>Times New Roman</vt:lpstr>
      <vt:lpstr>Wingdings</vt:lpstr>
      <vt:lpstr>Tema do Office</vt:lpstr>
      <vt:lpstr>Office Theme</vt:lpstr>
      <vt:lpstr>IND2602 – Heurísticas e Metaheurísticas   Trabalho de implementação </vt:lpstr>
      <vt:lpstr>Problema da cobertura de conjuntos</vt:lpstr>
      <vt:lpstr>Problema da cobertura de conjuntos</vt:lpstr>
      <vt:lpstr>Problema da cobertura de conjuntos</vt:lpstr>
      <vt:lpstr>Problema da cobertura de conjuntos</vt:lpstr>
      <vt:lpstr>Problema da cobertura de conjuntos</vt:lpstr>
      <vt:lpstr>Problema da cobertura de conjuntos</vt:lpstr>
      <vt:lpstr>Problema da cobertura de conjuntos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IND2504 - Métodos Quantitativos 2011.2</dc:title>
  <dc:creator>Fabrício Oliveira</dc:creator>
  <cp:lastModifiedBy>Luciana Pessoa</cp:lastModifiedBy>
  <cp:revision>552</cp:revision>
  <dcterms:created xsi:type="dcterms:W3CDTF">2011-08-02T14:05:36Z</dcterms:created>
  <dcterms:modified xsi:type="dcterms:W3CDTF">2024-09-04T23:34:49Z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</Properties>
</file>