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handoutMasterIdLst>
    <p:handoutMasterId r:id="rId35"/>
  </p:handoutMasterIdLst>
  <p:sldIdLst>
    <p:sldId id="364" r:id="rId3"/>
    <p:sldId id="312" r:id="rId4"/>
    <p:sldId id="310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65" r:id="rId14"/>
    <p:sldId id="368" r:id="rId15"/>
    <p:sldId id="366" r:id="rId16"/>
    <p:sldId id="367" r:id="rId17"/>
    <p:sldId id="370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8" r:id="rId31"/>
    <p:sldId id="386" r:id="rId32"/>
    <p:sldId id="38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86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A695A-3210-5648-B33B-8EBD632665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30355-5636-164F-849C-92EE70812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1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AD03A5-4FAC-4268-90CF-77744DD13070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867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0D173C-AEAF-4CA1-B751-219FC6784ABA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8713" y="690563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5775" y="4375464"/>
            <a:ext cx="5048011" cy="40653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78" tIns="43239" rIns="86478" bIns="43239"/>
          <a:lstStyle/>
          <a:p>
            <a:pPr>
              <a:spcBef>
                <a:spcPts val="443"/>
              </a:spcBef>
              <a:tabLst>
                <a:tab pos="0" algn="l"/>
                <a:tab pos="900227" algn="l"/>
                <a:tab pos="1800454" algn="l"/>
                <a:tab pos="2700680" algn="l"/>
                <a:tab pos="3600907" algn="l"/>
                <a:tab pos="4501134" algn="l"/>
                <a:tab pos="5401361" algn="l"/>
                <a:tab pos="6301588" algn="l"/>
                <a:tab pos="7201814" algn="l"/>
                <a:tab pos="8102041" algn="l"/>
                <a:tab pos="9002268" algn="l"/>
                <a:tab pos="9902495" algn="l"/>
              </a:tabLst>
            </a:pPr>
            <a:endParaRPr lang="pt-BR" altLang="pt-BR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AD03A5-4FAC-4268-90CF-77744DD13070}" type="slidenum">
              <a:rPr lang="pt-BR" sz="1400" smtClean="0">
                <a:latin typeface="Times New Roman"/>
              </a:r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AD03A5-4FAC-4268-90CF-77744DD13070}" type="slidenum">
              <a:rPr lang="pt-BR" sz="1400" smtClean="0">
                <a:latin typeface="Times New Roman"/>
              </a:r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543800" cy="1584175"/>
          </a:xfrm>
        </p:spPr>
        <p:txBody>
          <a:bodyPr anchor="b"/>
          <a:lstStyle>
            <a:lvl1pPr algn="ctr"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990" y="3212976"/>
            <a:ext cx="7562418" cy="1066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AC0-E068-4EB2-BAF0-645C105F5E73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http://www.puc-rio.br/sobrepuc/admin/vrd/brasao/download/ass_horiz_com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133518"/>
            <a:ext cx="3643434" cy="86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ind.puc-rio.br/imagens/LogoIndustrial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395"/>
            <a:ext cx="2543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/>
          <p:cNvSpPr/>
          <p:nvPr userDrawn="1"/>
        </p:nvSpPr>
        <p:spPr>
          <a:xfrm>
            <a:off x="0" y="4623"/>
            <a:ext cx="9139060" cy="101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0" y="1052736"/>
            <a:ext cx="9139060" cy="101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7640" y="0"/>
            <a:ext cx="792036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latin typeface="Palatino"/>
                <a:cs typeface="Palatino"/>
              </a:defRPr>
            </a:lvl1pPr>
          </a:lstStyle>
          <a:p>
            <a:endParaRPr dirty="0"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1130040" y="980280"/>
            <a:ext cx="6858720" cy="547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46050"/>
            <a:ext cx="9142413" cy="143351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08413" cy="48974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6613" y="1196975"/>
            <a:ext cx="3810000" cy="4897438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09C00EE-80C2-4AC4-A479-53F5D4323553}" type="slidenum">
              <a:rPr lang="pt-BR" strike="noStrike" smtClean="0">
                <a:solidFill>
                  <a:srgbClr val="FFFFFF"/>
                </a:solidFill>
                <a:latin typeface="Calibri"/>
              </a:r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7640" y="0"/>
            <a:ext cx="792036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8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5472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2800" y="38390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8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2800" y="980640"/>
            <a:ext cx="444888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80" y="3839040"/>
            <a:ext cx="9117000" cy="2610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483C-E792-4A56-AED9-5C46FF9D11C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hf sldNum="0"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4760"/>
            <a:ext cx="9138600" cy="790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6597360"/>
            <a:ext cx="9138600" cy="26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040" y="790920"/>
            <a:ext cx="913860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Clique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para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editar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o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título</a:t>
            </a:r>
            <a:r>
              <a:rPr lang="en-US" sz="3600" strike="noStrike" dirty="0">
                <a:solidFill>
                  <a:srgbClr val="F2F2F2"/>
                </a:solidFill>
                <a:latin typeface="Palatino Linotype"/>
              </a:rPr>
              <a:t> </a:t>
            </a:r>
            <a:r>
              <a:rPr lang="en-US" sz="3600" strike="noStrike" dirty="0" err="1">
                <a:solidFill>
                  <a:srgbClr val="F2F2F2"/>
                </a:solidFill>
                <a:latin typeface="Palatino Linotype"/>
              </a:rPr>
              <a:t>mestre</a:t>
            </a:r>
            <a:endParaRPr dirty="0"/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09C00EE-80C2-4AC4-A479-53F5D4323553}" type="slidenum">
              <a:rPr lang="pt-BR" strike="noStrike">
                <a:solidFill>
                  <a:srgbClr val="FFFFFF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080" y="980640"/>
            <a:ext cx="9117000" cy="5472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92934"/>
                </a:solidFill>
                <a:latin typeface="Cambr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pt-BR" sz="2200" strike="noStrike">
                <a:solidFill>
                  <a:srgbClr val="292934"/>
                </a:solidFill>
                <a:latin typeface="Cambria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pt-BR" sz="2000" strike="noStrike">
                <a:solidFill>
                  <a:srgbClr val="292934"/>
                </a:solidFill>
                <a:latin typeface="Cambria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pt-BR" sz="2000" strike="noStrike">
                <a:solidFill>
                  <a:srgbClr val="292934"/>
                </a:solidFill>
                <a:latin typeface="Cambria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292934"/>
                </a:solidFill>
                <a:latin typeface="Cambria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292934"/>
                </a:solidFill>
                <a:latin typeface="Cambria"/>
              </a:rPr>
              <a:t>Quinto nível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>
        <a:defRPr>
          <a:latin typeface="Palatino"/>
          <a:cs typeface="Palatino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2160240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latin typeface="+mn-lt"/>
              </a:rPr>
              <a:t>IND2602 – Heurísticas e </a:t>
            </a:r>
            <a:r>
              <a:rPr lang="pt-BR" sz="4000" dirty="0" err="1">
                <a:latin typeface="+mn-lt"/>
              </a:rPr>
              <a:t>Metaheurísticas</a:t>
            </a:r>
            <a:br>
              <a:rPr lang="pt-BR" sz="4000" dirty="0">
                <a:latin typeface="+mn-lt"/>
              </a:rPr>
            </a:br>
            <a:r>
              <a:rPr lang="pt-BR" sz="3600" dirty="0">
                <a:latin typeface="+mn-lt"/>
              </a:rPr>
              <a:t>2020.2</a:t>
            </a:r>
            <a:br>
              <a:rPr lang="pt-BR" sz="3600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Trabalho de implementação</a:t>
            </a:r>
            <a:br>
              <a:rPr lang="pt-BR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517232"/>
            <a:ext cx="7812360" cy="1080120"/>
          </a:xfrm>
        </p:spPr>
        <p:txBody>
          <a:bodyPr>
            <a:normAutofit/>
          </a:bodyPr>
          <a:lstStyle/>
          <a:p>
            <a:pPr algn="r"/>
            <a:r>
              <a:rPr lang="pt-BR" sz="2400" dirty="0">
                <a:latin typeface="+mn-lt"/>
              </a:rPr>
              <a:t>Prof. Luciana </a:t>
            </a:r>
            <a:r>
              <a:rPr lang="pt-BR" sz="2400" dirty="0" err="1">
                <a:latin typeface="+mn-lt"/>
              </a:rPr>
              <a:t>Pessôa</a:t>
            </a:r>
            <a:br>
              <a:rPr lang="pt-BR" dirty="0">
                <a:latin typeface="+mn-lt"/>
              </a:rPr>
            </a:br>
            <a:r>
              <a:rPr lang="pt-BR" sz="1800" dirty="0">
                <a:latin typeface="+mn-lt"/>
              </a:rPr>
              <a:t>lucianapessoa@puc-rio.br</a:t>
            </a:r>
          </a:p>
          <a:p>
            <a:pPr algn="r"/>
            <a:r>
              <a:rPr lang="pt-BR" dirty="0">
                <a:latin typeface="+mn-lt"/>
              </a:rPr>
              <a:t>Departamento de Engenharia Industrial - PUC-Rio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43101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riângulo isósceles 33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Triângulo isósceles 34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Forma livre 35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riângulo isósceles 37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riângulo isósceles 38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Triângulo isósceles 39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riângulo isósceles 40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riângulo isósceles 41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Triângulo isósceles 42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Triângulo isósceles 43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Triângulo isósceles 44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Forma livre 47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5796136" y="1236664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428120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  <a:p>
                <a:pPr marL="742950" lvl="1" indent="-285750">
                  <a:buClr>
                    <a:srgbClr val="009900"/>
                  </a:buClr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dirty="0"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Vetor de custos c, de dimensão n 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52431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riângulo isósceles 33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Triângulo isósceles 34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Forma livre 35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riângulo isósceles 37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riângulo isósceles 38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Triângulo isósceles 39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riângulo isósceles 40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riângulo isósceles 41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Triângulo isósceles 42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Triângulo isósceles 43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Triângulo isósceles 44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Forma livre 47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5796136" y="1236664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05884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16062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  <a:p>
                <a:pPr marL="742950" lvl="1" indent="-285750">
                  <a:buClr>
                    <a:srgbClr val="009900"/>
                  </a:buClr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dirty="0"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Vetor de custos c, de dimensão n 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/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15" y="2085553"/>
            <a:ext cx="2133600" cy="4295775"/>
          </a:xfrm>
          <a:prstGeom prst="rect">
            <a:avLst/>
          </a:prstGeom>
        </p:spPr>
      </p:pic>
      <p:sp>
        <p:nvSpPr>
          <p:cNvPr id="6" name="Texto Explicativo 1 (Ênfase) 5"/>
          <p:cNvSpPr/>
          <p:nvPr/>
        </p:nvSpPr>
        <p:spPr>
          <a:xfrm>
            <a:off x="7339808" y="1381272"/>
            <a:ext cx="1146968" cy="552303"/>
          </a:xfrm>
          <a:prstGeom prst="accentCallout1">
            <a:avLst>
              <a:gd name="adj1" fmla="val 18750"/>
              <a:gd name="adj2" fmla="val -8333"/>
              <a:gd name="adj3" fmla="val 255471"/>
              <a:gd name="adj4" fmla="val -138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 = 12</a:t>
            </a:r>
          </a:p>
        </p:txBody>
      </p:sp>
      <p:sp>
        <p:nvSpPr>
          <p:cNvPr id="27" name="Texto Explicativo 1 (Ênfase) 26"/>
          <p:cNvSpPr/>
          <p:nvPr/>
        </p:nvSpPr>
        <p:spPr>
          <a:xfrm>
            <a:off x="7674833" y="2101959"/>
            <a:ext cx="1146968" cy="552303"/>
          </a:xfrm>
          <a:prstGeom prst="accentCallout1">
            <a:avLst>
              <a:gd name="adj1" fmla="val 18750"/>
              <a:gd name="adj2" fmla="val -8333"/>
              <a:gd name="adj3" fmla="val 136475"/>
              <a:gd name="adj4" fmla="val -142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= 5</a:t>
            </a:r>
          </a:p>
        </p:txBody>
      </p:sp>
      <p:sp>
        <p:nvSpPr>
          <p:cNvPr id="28" name="Texto Explicativo 1 (Ênfase) 27"/>
          <p:cNvSpPr/>
          <p:nvPr/>
        </p:nvSpPr>
        <p:spPr>
          <a:xfrm>
            <a:off x="7452320" y="2744417"/>
            <a:ext cx="1656183" cy="552303"/>
          </a:xfrm>
          <a:prstGeom prst="accentCallout1">
            <a:avLst>
              <a:gd name="adj1" fmla="val 18750"/>
              <a:gd name="adj2" fmla="val -8333"/>
              <a:gd name="adj3" fmla="val 67491"/>
              <a:gd name="adj4" fmla="val -5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 = [1,1,5,2,3]</a:t>
            </a:r>
          </a:p>
        </p:txBody>
      </p:sp>
      <p:sp>
        <p:nvSpPr>
          <p:cNvPr id="29" name="Texto Explicativo 1 (Ênfase) 28"/>
          <p:cNvSpPr/>
          <p:nvPr/>
        </p:nvSpPr>
        <p:spPr>
          <a:xfrm>
            <a:off x="7092280" y="3751557"/>
            <a:ext cx="2016223" cy="847573"/>
          </a:xfrm>
          <a:prstGeom prst="accentCallout1">
            <a:avLst>
              <a:gd name="adj1" fmla="val 18750"/>
              <a:gd name="adj2" fmla="val -8333"/>
              <a:gd name="adj3" fmla="val 46194"/>
              <a:gd name="adj4" fmla="val -6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Qtd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de colunas que cobre a linha</a:t>
            </a:r>
          </a:p>
        </p:txBody>
      </p:sp>
      <p:sp>
        <p:nvSpPr>
          <p:cNvPr id="7" name="Elipse 6"/>
          <p:cNvSpPr/>
          <p:nvPr/>
        </p:nvSpPr>
        <p:spPr>
          <a:xfrm>
            <a:off x="5721012" y="5454225"/>
            <a:ext cx="855096" cy="270030"/>
          </a:xfrm>
          <a:prstGeom prst="ellipse">
            <a:avLst/>
          </a:prstGeom>
          <a:solidFill>
            <a:srgbClr val="629DD1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o Explicativo 1 (Ênfase) 30"/>
          <p:cNvSpPr/>
          <p:nvPr/>
        </p:nvSpPr>
        <p:spPr>
          <a:xfrm>
            <a:off x="7127777" y="4874454"/>
            <a:ext cx="2016223" cy="847573"/>
          </a:xfrm>
          <a:prstGeom prst="accentCallout1">
            <a:avLst>
              <a:gd name="adj1" fmla="val 18750"/>
              <a:gd name="adj2" fmla="val -8333"/>
              <a:gd name="adj3" fmla="val 73164"/>
              <a:gd name="adj4" fmla="val -33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Índice das colunas que cobrem a linha</a:t>
            </a:r>
          </a:p>
        </p:txBody>
      </p:sp>
    </p:spTree>
    <p:extLst>
      <p:ext uri="{BB962C8B-B14F-4D97-AF65-F5344CB8AC3E}">
        <p14:creationId xmlns:p14="http://schemas.microsoft.com/office/powerpoint/2010/main" val="261828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93" y="1006040"/>
            <a:ext cx="5522195" cy="504056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393885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50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7907158" cy="5639534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360634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15524" y="12415"/>
            <a:ext cx="86324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Tarefa 1                                           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196975"/>
            <a:ext cx="7666620" cy="4992688"/>
          </a:xfrm>
          <a:prstGeom prst="rect">
            <a:avLst/>
          </a:prstGeom>
          <a:ln/>
        </p:spPr>
        <p:txBody>
          <a:bodyPr/>
          <a:lstStyle/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Gerar 3 instâncias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xyz1.txt : 7 linhas x 10 colunas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xyz2.txt: 28 linhas x 15 colunas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xyz3.txt: 10 linhas x 20 colunas</a:t>
            </a:r>
          </a:p>
          <a:p>
            <a:pPr marL="1200150" lvl="2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onde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xyz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deve ser substituído pelas iniciais do seu nome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Rodar o modelo sobre as 3 instâncias geradas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Rodar o modelo sobre as instâncias dadas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scp41.txt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scp51.txt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scpa1.txt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scpc1.txt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scpnre1.txt</a:t>
            </a:r>
          </a:p>
          <a:p>
            <a:pPr marL="1200150" lvl="2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Fonte: http://people.brunel.ac.uk/~mastjjb/jeb/orlib/scpinfo.html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Reportar todos os resultados em uma planilha contendo as seguintes colunas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Fazer upload no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Moodle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das 3 instâncias geradas e da planilha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90629"/>
              </p:ext>
            </p:extLst>
          </p:nvPr>
        </p:nvGraphicFramePr>
        <p:xfrm>
          <a:off x="1471109" y="5713455"/>
          <a:ext cx="6521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54">
                  <a:extLst>
                    <a:ext uri="{9D8B030D-6E8A-4147-A177-3AD203B41FA5}">
                      <a16:colId xmlns:a16="http://schemas.microsoft.com/office/drawing/2014/main" val="2192285510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191853346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4242042321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3405899558"/>
                    </a:ext>
                  </a:extLst>
                </a:gridCol>
                <a:gridCol w="1304254">
                  <a:extLst>
                    <a:ext uri="{9D8B030D-6E8A-4147-A177-3AD203B41FA5}">
                      <a16:colId xmlns:a16="http://schemas.microsoft.com/office/drawing/2014/main" val="306856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6676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2258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71450"/>
              </p:ext>
            </p:extLst>
          </p:nvPr>
        </p:nvGraphicFramePr>
        <p:xfrm>
          <a:off x="3266855" y="2618910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2" name="Conector de seta reta 11"/>
          <p:cNvCxnSpPr>
            <a:endCxn id="11" idx="0"/>
          </p:cNvCxnSpPr>
          <p:nvPr/>
        </p:nvCxnSpPr>
        <p:spPr>
          <a:xfrm flipH="1">
            <a:off x="3514382" y="1943835"/>
            <a:ext cx="1237638" cy="6750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18500"/>
              </p:ext>
            </p:extLst>
          </p:nvPr>
        </p:nvGraphicFramePr>
        <p:xfrm>
          <a:off x="476545" y="1718810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Conector de seta reta 16"/>
          <p:cNvCxnSpPr>
            <a:endCxn id="13" idx="3"/>
          </p:cNvCxnSpPr>
          <p:nvPr/>
        </p:nvCxnSpPr>
        <p:spPr>
          <a:xfrm flipH="1" flipV="1">
            <a:off x="3156331" y="1947410"/>
            <a:ext cx="1640695" cy="3564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Ordena os conjuntos em </a:t>
            </a:r>
          </a:p>
          <a:p>
            <a:pPr lvl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ordem crescente de custo </a:t>
            </a:r>
          </a:p>
          <a:p>
            <a:pPr marL="1712913" lvl="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16733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30174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/>
          <p:nvPr/>
        </p:nvCxnSpPr>
        <p:spPr>
          <a:xfrm>
            <a:off x="3266855" y="1718810"/>
            <a:ext cx="1530170" cy="1080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29344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4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9157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05509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09459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3193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56965" y="1808820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104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99264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67391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011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4912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74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3792538" cy="4992688"/>
          </a:xfr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>
                <a:latin typeface="Calibri" panose="020F0502020204030204" pitchFamily="34" charset="0"/>
              </a:rPr>
              <a:t>Um conjunto de objetos I={1,...,m}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dirty="0">
              <a:latin typeface="Cambria" panose="02040503050406030204" pitchFamily="18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71065"/>
              </p:ext>
            </p:extLst>
          </p:nvPr>
        </p:nvGraphicFramePr>
        <p:xfrm>
          <a:off x="4575856" y="1124744"/>
          <a:ext cx="4535487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r:id="rId4" imgW="9070920" imgH="4988520" progId="">
                  <p:embed/>
                </p:oleObj>
              </mc:Choice>
              <mc:Fallback>
                <p:oleObj r:id="rId4" imgW="9070920" imgH="498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56" y="1124744"/>
                        <a:ext cx="4535487" cy="4989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4086006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0652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2238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21333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99609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825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5096"/>
              </p:ext>
            </p:extLst>
          </p:nvPr>
        </p:nvGraphicFramePr>
        <p:xfrm>
          <a:off x="467544" y="2815168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58712"/>
              </p:ext>
            </p:extLst>
          </p:nvPr>
        </p:nvGraphicFramePr>
        <p:xfrm>
          <a:off x="467544" y="2548218"/>
          <a:ext cx="267978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cj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90201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95575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4707015" y="3248980"/>
            <a:ext cx="135015" cy="26552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56965" y="1763815"/>
            <a:ext cx="47255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Iterativamente, insere um conjunto na solução, obedecendo a ordem estabelecida até que todos os elementos estejam cobertos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754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9512" y="1004664"/>
            <a:ext cx="8640960" cy="4992688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ConstByCost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        P1, P2, P4, P5, P3</a:t>
            </a:r>
          </a:p>
          <a:p>
            <a:pPr lvl="2">
              <a:buClr>
                <a:srgbClr val="0099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ea typeface="Standard Symbols L" charset="2"/>
              <a:cs typeface="Standard Symbols L" charset="2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para o 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043735"/>
            <a:ext cx="7048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19759"/>
              </p:ext>
            </p:extLst>
          </p:nvPr>
        </p:nvGraphicFramePr>
        <p:xfrm>
          <a:off x="3311860" y="2605285"/>
          <a:ext cx="4950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 </a:t>
                      </a:r>
                      <a:r>
                        <a:rPr lang="pt-BR" sz="1200" dirty="0" err="1"/>
                        <a:t>cob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8033"/>
              </p:ext>
            </p:extLst>
          </p:nvPr>
        </p:nvGraphicFramePr>
        <p:xfrm>
          <a:off x="476545" y="1853825"/>
          <a:ext cx="26797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v_</a:t>
                      </a:r>
                    </a:p>
                    <a:p>
                      <a:r>
                        <a:rPr lang="pt-BR" sz="12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31540" y="378904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Cost_sol</a:t>
            </a:r>
            <a:r>
              <a:rPr lang="pt-BR" dirty="0"/>
              <a:t> = 4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436985" y="5994285"/>
            <a:ext cx="360040" cy="900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3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ain.jl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908720"/>
            <a:ext cx="6492205" cy="56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de seta reta 12"/>
          <p:cNvCxnSpPr/>
          <p:nvPr/>
        </p:nvCxnSpPr>
        <p:spPr>
          <a:xfrm>
            <a:off x="746575" y="5229200"/>
            <a:ext cx="10801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9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</a:t>
            </a:r>
            <a:r>
              <a:rPr lang="pt-BR" sz="36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ain.jl</a:t>
            </a:r>
            <a:endParaRPr lang="pt-BR" sz="36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4419110"/>
            <a:ext cx="8847475" cy="121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7182290" y="5184195"/>
            <a:ext cx="180020" cy="5400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088740"/>
            <a:ext cx="48672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2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15524" y="12415"/>
            <a:ext cx="86324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Tarefa 2		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911587"/>
            <a:ext cx="7666620" cy="4992688"/>
          </a:xfrm>
          <a:prstGeom prst="rect">
            <a:avLst/>
          </a:prstGeom>
          <a:ln/>
        </p:spPr>
        <p:txBody>
          <a:bodyPr/>
          <a:lstStyle/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Executar o construtivo dado sobre as 3 instâncias geradas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Executar o construtivo dado sobre as instâncias abaixo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scp41.txt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scp51.txt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scpa1.txt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scpc1.txt</a:t>
            </a:r>
          </a:p>
          <a:p>
            <a:pPr marL="742950" lvl="1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scpnre1.txt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Implementar outro método construtivo e executá-lo sobre as mesmas instâncias utilizadas nos experimentos acima.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Registrar os resultados numa planilha com o seguinte formato: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% 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é a 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diferenção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porcentual entre os custos da solução ótima (OPT) e da solução do construtivo (CC):   %</a:t>
            </a:r>
            <a:r>
              <a:rPr lang="pt-BR" altLang="pt-BR" sz="14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</a:t>
            </a:r>
            <a:r>
              <a:rPr lang="pt-BR" altLang="pt-BR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= ((CC – OPT)/OPT) * 100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Fazer upload da planilha no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Moodle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77635"/>
              </p:ext>
            </p:extLst>
          </p:nvPr>
        </p:nvGraphicFramePr>
        <p:xfrm>
          <a:off x="431540" y="4403962"/>
          <a:ext cx="8370932" cy="1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192285510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191853346"/>
                    </a:ext>
                  </a:extLst>
                </a:gridCol>
                <a:gridCol w="617795">
                  <a:extLst>
                    <a:ext uri="{9D8B030D-6E8A-4147-A177-3AD203B41FA5}">
                      <a16:colId xmlns:a16="http://schemas.microsoft.com/office/drawing/2014/main" val="4242042321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3405899558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3068560627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0612">
                <a:tc gridSpan="3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ConstByCost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Seu método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523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6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DC908B-EB29-459E-B536-4A1F048F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7" y="766545"/>
            <a:ext cx="5708251" cy="609932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8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aleatório para o </a:t>
            </a:r>
            <a:r>
              <a:rPr lang="pt-BR" sz="28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28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cxnSp>
        <p:nvCxnSpPr>
          <p:cNvPr id="18" name="Conector de seta reta 16">
            <a:extLst>
              <a:ext uri="{FF2B5EF4-FFF2-40B4-BE49-F238E27FC236}">
                <a16:creationId xmlns:a16="http://schemas.microsoft.com/office/drawing/2014/main" id="{096A0D30-5F78-48BA-932C-6BF35A2F93C8}"/>
              </a:ext>
            </a:extLst>
          </p:cNvPr>
          <p:cNvCxnSpPr>
            <a:cxnSpLocks/>
          </p:cNvCxnSpPr>
          <p:nvPr/>
        </p:nvCxnSpPr>
        <p:spPr>
          <a:xfrm>
            <a:off x="867608" y="5396125"/>
            <a:ext cx="1116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ve esquerda 4">
            <a:extLst>
              <a:ext uri="{FF2B5EF4-FFF2-40B4-BE49-F238E27FC236}">
                <a16:creationId xmlns:a16="http://schemas.microsoft.com/office/drawing/2014/main" id="{D7534896-9535-4303-8AC0-94FA8CB8DF95}"/>
              </a:ext>
            </a:extLst>
          </p:cNvPr>
          <p:cNvSpPr/>
          <p:nvPr/>
        </p:nvSpPr>
        <p:spPr>
          <a:xfrm>
            <a:off x="1916705" y="4977985"/>
            <a:ext cx="135015" cy="8362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4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96283-B6DF-4C4A-B842-9ABA5342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5" y="3724367"/>
            <a:ext cx="7756988" cy="1954883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8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aleatório para o </a:t>
            </a:r>
            <a:r>
              <a:rPr lang="pt-BR" sz="28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28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5157065" y="5197078"/>
            <a:ext cx="1620180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1664751-6E4F-4117-A899-BE45466AC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" t="20452" r="53445" b="63983"/>
          <a:stretch/>
        </p:blipFill>
        <p:spPr>
          <a:xfrm>
            <a:off x="926595" y="1070865"/>
            <a:ext cx="6942118" cy="1390527"/>
          </a:xfrm>
          <a:prstGeom prst="rect">
            <a:avLst/>
          </a:prstGeom>
        </p:spPr>
      </p:pic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B6779408-C9FA-4D6B-BD56-B7AF3535A8AF}"/>
              </a:ext>
            </a:extLst>
          </p:cNvPr>
          <p:cNvCxnSpPr>
            <a:cxnSpLocks/>
          </p:cNvCxnSpPr>
          <p:nvPr/>
        </p:nvCxnSpPr>
        <p:spPr>
          <a:xfrm flipH="1" flipV="1">
            <a:off x="6046136" y="1525839"/>
            <a:ext cx="450050" cy="4805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3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8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aleatório para o </a:t>
            </a:r>
            <a:r>
              <a:rPr lang="pt-BR" sz="28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28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A3CB5-0438-4AD0-9BF2-259B3DE7F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50" r="57383" b="27250"/>
          <a:stretch/>
        </p:blipFill>
        <p:spPr>
          <a:xfrm>
            <a:off x="327135" y="2159343"/>
            <a:ext cx="8489729" cy="2745305"/>
          </a:xfrm>
          <a:prstGeom prst="rect">
            <a:avLst/>
          </a:prstGeom>
        </p:spPr>
      </p:pic>
      <p:cxnSp>
        <p:nvCxnSpPr>
          <p:cNvPr id="17" name="Conector de seta reta 16"/>
          <p:cNvCxnSpPr>
            <a:cxnSpLocks/>
          </p:cNvCxnSpPr>
          <p:nvPr/>
        </p:nvCxnSpPr>
        <p:spPr>
          <a:xfrm flipH="1">
            <a:off x="7317304" y="4319583"/>
            <a:ext cx="121513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4">
            <a:extLst>
              <a:ext uri="{FF2B5EF4-FFF2-40B4-BE49-F238E27FC236}">
                <a16:creationId xmlns:a16="http://schemas.microsoft.com/office/drawing/2014/main" id="{52EF27F3-BDAE-4726-A242-13008874FEE2}"/>
              </a:ext>
            </a:extLst>
          </p:cNvPr>
          <p:cNvSpPr/>
          <p:nvPr/>
        </p:nvSpPr>
        <p:spPr>
          <a:xfrm>
            <a:off x="1421649" y="3531995"/>
            <a:ext cx="180020" cy="12151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12">
            <a:extLst>
              <a:ext uri="{FF2B5EF4-FFF2-40B4-BE49-F238E27FC236}">
                <a16:creationId xmlns:a16="http://schemas.microsoft.com/office/drawing/2014/main" id="{7E36606B-6517-4666-86A4-4E4B2AD14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13181"/>
              </p:ext>
            </p:extLst>
          </p:nvPr>
        </p:nvGraphicFramePr>
        <p:xfrm>
          <a:off x="2636783" y="1421815"/>
          <a:ext cx="38704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chrms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38128B0-5514-4B30-A51F-B0B745492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" t="70125" r="64273" b="18500"/>
          <a:stretch/>
        </p:blipFill>
        <p:spPr>
          <a:xfrm>
            <a:off x="1612386" y="5219682"/>
            <a:ext cx="6331704" cy="1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8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aleatório para o </a:t>
            </a:r>
            <a:r>
              <a:rPr lang="pt-BR" sz="28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28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A3CB5-0438-4AD0-9BF2-259B3DE7F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50" r="57383" b="27250"/>
          <a:stretch/>
        </p:blipFill>
        <p:spPr>
          <a:xfrm>
            <a:off x="327135" y="2159343"/>
            <a:ext cx="8489729" cy="2745305"/>
          </a:xfrm>
          <a:prstGeom prst="rect">
            <a:avLst/>
          </a:prstGeom>
        </p:spPr>
      </p:pic>
      <p:cxnSp>
        <p:nvCxnSpPr>
          <p:cNvPr id="17" name="Conector de seta reta 16"/>
          <p:cNvCxnSpPr>
            <a:cxnSpLocks/>
          </p:cNvCxnSpPr>
          <p:nvPr/>
        </p:nvCxnSpPr>
        <p:spPr>
          <a:xfrm flipH="1">
            <a:off x="7317304" y="4319583"/>
            <a:ext cx="121513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4">
            <a:extLst>
              <a:ext uri="{FF2B5EF4-FFF2-40B4-BE49-F238E27FC236}">
                <a16:creationId xmlns:a16="http://schemas.microsoft.com/office/drawing/2014/main" id="{52EF27F3-BDAE-4726-A242-13008874FEE2}"/>
              </a:ext>
            </a:extLst>
          </p:cNvPr>
          <p:cNvSpPr/>
          <p:nvPr/>
        </p:nvSpPr>
        <p:spPr>
          <a:xfrm>
            <a:off x="1421649" y="3531995"/>
            <a:ext cx="180020" cy="12151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12">
            <a:extLst>
              <a:ext uri="{FF2B5EF4-FFF2-40B4-BE49-F238E27FC236}">
                <a16:creationId xmlns:a16="http://schemas.microsoft.com/office/drawing/2014/main" id="{7E36606B-6517-4666-86A4-4E4B2AD142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6783" y="1421815"/>
          <a:ext cx="38704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r>
                        <a:rPr lang="pt-BR" sz="1200" dirty="0" err="1"/>
                        <a:t>chrms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0.32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38128B0-5514-4B30-A51F-B0B745492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" t="70125" r="64273" b="18500"/>
          <a:stretch/>
        </p:blipFill>
        <p:spPr>
          <a:xfrm>
            <a:off x="1612386" y="5219682"/>
            <a:ext cx="6331704" cy="126014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71262EE-E76E-4847-BD3B-51CB48119450}"/>
              </a:ext>
            </a:extLst>
          </p:cNvPr>
          <p:cNvSpPr/>
          <p:nvPr/>
        </p:nvSpPr>
        <p:spPr>
          <a:xfrm>
            <a:off x="1601669" y="2663915"/>
            <a:ext cx="472552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Função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rand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cria um vetor com valores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float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aleatórios de acordo com a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seed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Standard Symbols L" charset="2"/>
                <a:cs typeface="Standard Symbols L" charset="2"/>
              </a:rPr>
              <a:t> escolhida</a:t>
            </a:r>
            <a:endParaRPr lang="pt-BR" altLang="pt-BR" dirty="0">
              <a:latin typeface="Calibri" panose="020F0502020204030204" pitchFamily="34" charset="0"/>
              <a:ea typeface="Standard Symbols L" charset="2"/>
              <a:cs typeface="Standard Symbols 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11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255337" y="2368836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6034387" y="3352800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982402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60040" y="152400"/>
            <a:ext cx="88124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8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Método construtivo aleatório para o </a:t>
            </a:r>
            <a:r>
              <a:rPr lang="pt-BR" sz="2800" kern="1200" spc="-100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P.Cob.Conjuntos</a:t>
            </a:r>
            <a:endParaRPr lang="pt-BR" sz="2800" kern="1200" spc="-1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8D592-C998-4F0B-B7DF-8E73D3E44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" t="70125" r="34250" b="11500"/>
          <a:stretch/>
        </p:blipFill>
        <p:spPr>
          <a:xfrm>
            <a:off x="249569" y="3023955"/>
            <a:ext cx="8491222" cy="1395156"/>
          </a:xfrm>
          <a:prstGeom prst="rect">
            <a:avLst/>
          </a:prstGeom>
        </p:spPr>
      </p:pic>
      <p:cxnSp>
        <p:nvCxnSpPr>
          <p:cNvPr id="12" name="Conector de seta reta 16">
            <a:extLst>
              <a:ext uri="{FF2B5EF4-FFF2-40B4-BE49-F238E27FC236}">
                <a16:creationId xmlns:a16="http://schemas.microsoft.com/office/drawing/2014/main" id="{9F043EE4-8943-4C45-B355-08621E69E8DA}"/>
              </a:ext>
            </a:extLst>
          </p:cNvPr>
          <p:cNvCxnSpPr>
            <a:cxnSpLocks/>
          </p:cNvCxnSpPr>
          <p:nvPr/>
        </p:nvCxnSpPr>
        <p:spPr>
          <a:xfrm flipV="1">
            <a:off x="7240485" y="4104075"/>
            <a:ext cx="1035115" cy="112512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6">
            <a:extLst>
              <a:ext uri="{FF2B5EF4-FFF2-40B4-BE49-F238E27FC236}">
                <a16:creationId xmlns:a16="http://schemas.microsoft.com/office/drawing/2014/main" id="{62BAB147-E02D-4230-BAA7-C293067D3859}"/>
              </a:ext>
            </a:extLst>
          </p:cNvPr>
          <p:cNvCxnSpPr>
            <a:cxnSpLocks/>
          </p:cNvCxnSpPr>
          <p:nvPr/>
        </p:nvCxnSpPr>
        <p:spPr>
          <a:xfrm>
            <a:off x="8095580" y="2303875"/>
            <a:ext cx="495056" cy="16201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57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15524" y="12415"/>
            <a:ext cx="86324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Tarefa 3		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911587"/>
            <a:ext cx="7666620" cy="4992688"/>
          </a:xfrm>
          <a:prstGeom prst="rect">
            <a:avLst/>
          </a:prstGeom>
          <a:ln/>
        </p:spPr>
        <p:txBody>
          <a:bodyPr/>
          <a:lstStyle/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Implementar um método construtivo randômico e executá-lo sobre as mesmas instâncias utilizadas no experimento anterior.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Usar 10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seeds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diferentes por instância.</a:t>
            </a: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Registrar os resultados numa planilha com o seguinte formato: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Fazer upload da planilha no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Moodle</a:t>
            </a: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3333CC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88363"/>
              </p:ext>
            </p:extLst>
          </p:nvPr>
        </p:nvGraphicFramePr>
        <p:xfrm>
          <a:off x="0" y="3223955"/>
          <a:ext cx="90479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36">
                  <a:extLst>
                    <a:ext uri="{9D8B030D-6E8A-4147-A177-3AD203B41FA5}">
                      <a16:colId xmlns:a16="http://schemas.microsoft.com/office/drawing/2014/main" val="2192285510"/>
                    </a:ext>
                  </a:extLst>
                </a:gridCol>
                <a:gridCol w="489939">
                  <a:extLst>
                    <a:ext uri="{9D8B030D-6E8A-4147-A177-3AD203B41FA5}">
                      <a16:colId xmlns:a16="http://schemas.microsoft.com/office/drawing/2014/main" val="191853346"/>
                    </a:ext>
                  </a:extLst>
                </a:gridCol>
                <a:gridCol w="370944">
                  <a:extLst>
                    <a:ext uri="{9D8B030D-6E8A-4147-A177-3AD203B41FA5}">
                      <a16:colId xmlns:a16="http://schemas.microsoft.com/office/drawing/2014/main" val="4242042321"/>
                    </a:ext>
                  </a:extLst>
                </a:gridCol>
                <a:gridCol w="796941">
                  <a:extLst>
                    <a:ext uri="{9D8B030D-6E8A-4147-A177-3AD203B41FA5}">
                      <a16:colId xmlns:a16="http://schemas.microsoft.com/office/drawing/2014/main" val="3405899558"/>
                    </a:ext>
                  </a:extLst>
                </a:gridCol>
                <a:gridCol w="743812">
                  <a:extLst>
                    <a:ext uri="{9D8B030D-6E8A-4147-A177-3AD203B41FA5}">
                      <a16:colId xmlns:a16="http://schemas.microsoft.com/office/drawing/2014/main" val="3068560627"/>
                    </a:ext>
                  </a:extLst>
                </a:gridCol>
                <a:gridCol w="742298">
                  <a:extLst>
                    <a:ext uri="{9D8B030D-6E8A-4147-A177-3AD203B41FA5}">
                      <a16:colId xmlns:a16="http://schemas.microsoft.com/office/drawing/2014/main" val="1103115282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370637479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3016917995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5564">
                  <a:extLst>
                    <a:ext uri="{9D8B030D-6E8A-4147-A177-3AD203B41FA5}">
                      <a16:colId xmlns:a16="http://schemas.microsoft.com/office/drawing/2014/main" val="3095033618"/>
                    </a:ext>
                  </a:extLst>
                </a:gridCol>
              </a:tblGrid>
              <a:tr h="298861">
                <a:tc gridSpan="3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ConstByCost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randomConst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397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sz="16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600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pt-BR" sz="16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600" b="0" baseline="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</a:t>
                      </a:r>
                      <a:endParaRPr lang="pt-BR" sz="1600" b="0" baseline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pt-BR" sz="16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média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Time 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Melhor custo achado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181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5E8E671-3DBD-4D7E-B097-84721725CE20}"/>
              </a:ext>
            </a:extLst>
          </p:cNvPr>
          <p:cNvSpPr/>
          <p:nvPr/>
        </p:nvSpPr>
        <p:spPr>
          <a:xfrm>
            <a:off x="296526" y="4382195"/>
            <a:ext cx="885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Média indica a média simples entre os resultados achados nas 10 </a:t>
            </a:r>
            <a:r>
              <a:rPr lang="pt-BR" altLang="pt-BR" sz="12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seeds</a:t>
            </a: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diferentes por instância. Por exemplo, % </a:t>
            </a:r>
            <a:r>
              <a:rPr lang="pt-BR" altLang="pt-BR" sz="12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dif</a:t>
            </a: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média de uma instância = (%dif_seed1 + %dif_seed2 + ... + %dif_seed10)/10.</a:t>
            </a:r>
          </a:p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 melhor custo achado seria </a:t>
            </a:r>
            <a:r>
              <a:rPr lang="pt-BR" altLang="pt-BR" sz="1200" b="1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entre</a:t>
            </a: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os resultados das 10 </a:t>
            </a:r>
            <a:r>
              <a:rPr lang="pt-BR" altLang="pt-BR" sz="1200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seeds</a:t>
            </a:r>
            <a:r>
              <a:rPr lang="pt-BR" altLang="pt-BR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diferentes.</a:t>
            </a:r>
          </a:p>
        </p:txBody>
      </p:sp>
    </p:spTree>
    <p:extLst>
      <p:ext uri="{BB962C8B-B14F-4D97-AF65-F5344CB8AC3E}">
        <p14:creationId xmlns:p14="http://schemas.microsoft.com/office/powerpoint/2010/main" val="42241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255337" y="2368836"/>
            <a:ext cx="2161716" cy="2552376"/>
          </a:xfrm>
          <a:custGeom>
            <a:avLst/>
            <a:gdLst>
              <a:gd name="connsiteX0" fmla="*/ 424834 w 2161716"/>
              <a:gd name="connsiteY0" fmla="*/ 156278 h 2552376"/>
              <a:gd name="connsiteX1" fmla="*/ 751405 w 2161716"/>
              <a:gd name="connsiteY1" fmla="*/ 3878 h 2552376"/>
              <a:gd name="connsiteX2" fmla="*/ 1165062 w 2161716"/>
              <a:gd name="connsiteY2" fmla="*/ 47421 h 2552376"/>
              <a:gd name="connsiteX3" fmla="*/ 1535176 w 2161716"/>
              <a:gd name="connsiteY3" fmla="*/ 69193 h 2552376"/>
              <a:gd name="connsiteX4" fmla="*/ 1981491 w 2161716"/>
              <a:gd name="connsiteY4" fmla="*/ 101850 h 2552376"/>
              <a:gd name="connsiteX5" fmla="*/ 2079462 w 2161716"/>
              <a:gd name="connsiteY5" fmla="*/ 471964 h 2552376"/>
              <a:gd name="connsiteX6" fmla="*/ 2090348 w 2161716"/>
              <a:gd name="connsiteY6" fmla="*/ 842078 h 2552376"/>
              <a:gd name="connsiteX7" fmla="*/ 1774662 w 2161716"/>
              <a:gd name="connsiteY7" fmla="*/ 994478 h 2552376"/>
              <a:gd name="connsiteX8" fmla="*/ 1186834 w 2161716"/>
              <a:gd name="connsiteY8" fmla="*/ 994478 h 2552376"/>
              <a:gd name="connsiteX9" fmla="*/ 827605 w 2161716"/>
              <a:gd name="connsiteY9" fmla="*/ 1092450 h 2552376"/>
              <a:gd name="connsiteX10" fmla="*/ 805834 w 2161716"/>
              <a:gd name="connsiteY10" fmla="*/ 1440793 h 2552376"/>
              <a:gd name="connsiteX11" fmla="*/ 816719 w 2161716"/>
              <a:gd name="connsiteY11" fmla="*/ 1712936 h 2552376"/>
              <a:gd name="connsiteX12" fmla="*/ 1241262 w 2161716"/>
              <a:gd name="connsiteY12" fmla="*/ 1810907 h 2552376"/>
              <a:gd name="connsiteX13" fmla="*/ 1622262 w 2161716"/>
              <a:gd name="connsiteY13" fmla="*/ 1778250 h 2552376"/>
              <a:gd name="connsiteX14" fmla="*/ 1883519 w 2161716"/>
              <a:gd name="connsiteY14" fmla="*/ 1778250 h 2552376"/>
              <a:gd name="connsiteX15" fmla="*/ 2046805 w 2161716"/>
              <a:gd name="connsiteY15" fmla="*/ 1821793 h 2552376"/>
              <a:gd name="connsiteX16" fmla="*/ 2133891 w 2161716"/>
              <a:gd name="connsiteY16" fmla="*/ 2039507 h 2552376"/>
              <a:gd name="connsiteX17" fmla="*/ 2144776 w 2161716"/>
              <a:gd name="connsiteY17" fmla="*/ 2387850 h 2552376"/>
              <a:gd name="connsiteX18" fmla="*/ 1916176 w 2161716"/>
              <a:gd name="connsiteY18" fmla="*/ 2529364 h 2552376"/>
              <a:gd name="connsiteX19" fmla="*/ 1491634 w 2161716"/>
              <a:gd name="connsiteY19" fmla="*/ 2551136 h 2552376"/>
              <a:gd name="connsiteX20" fmla="*/ 1023548 w 2161716"/>
              <a:gd name="connsiteY20" fmla="*/ 2518478 h 2552376"/>
              <a:gd name="connsiteX21" fmla="*/ 413948 w 2161716"/>
              <a:gd name="connsiteY21" fmla="*/ 2453164 h 2552376"/>
              <a:gd name="connsiteX22" fmla="*/ 43834 w 2161716"/>
              <a:gd name="connsiteY22" fmla="*/ 2311650 h 2552376"/>
              <a:gd name="connsiteX23" fmla="*/ 43834 w 2161716"/>
              <a:gd name="connsiteY23" fmla="*/ 1974193 h 2552376"/>
              <a:gd name="connsiteX24" fmla="*/ 130919 w 2161716"/>
              <a:gd name="connsiteY24" fmla="*/ 1419021 h 2552376"/>
              <a:gd name="connsiteX25" fmla="*/ 291 w 2161716"/>
              <a:gd name="connsiteY25" fmla="*/ 852964 h 2552376"/>
              <a:gd name="connsiteX26" fmla="*/ 174462 w 2161716"/>
              <a:gd name="connsiteY26" fmla="*/ 580821 h 2552376"/>
              <a:gd name="connsiteX27" fmla="*/ 261548 w 2161716"/>
              <a:gd name="connsiteY27" fmla="*/ 232478 h 2552376"/>
              <a:gd name="connsiteX28" fmla="*/ 424834 w 2161716"/>
              <a:gd name="connsiteY28" fmla="*/ 156278 h 25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1716" h="2552376">
                <a:moveTo>
                  <a:pt x="424834" y="156278"/>
                </a:moveTo>
                <a:cubicBezTo>
                  <a:pt x="506477" y="118178"/>
                  <a:pt x="628034" y="22021"/>
                  <a:pt x="751405" y="3878"/>
                </a:cubicBezTo>
                <a:cubicBezTo>
                  <a:pt x="874776" y="-14265"/>
                  <a:pt x="1034434" y="36535"/>
                  <a:pt x="1165062" y="47421"/>
                </a:cubicBezTo>
                <a:cubicBezTo>
                  <a:pt x="1295690" y="58307"/>
                  <a:pt x="1535176" y="69193"/>
                  <a:pt x="1535176" y="69193"/>
                </a:cubicBezTo>
                <a:cubicBezTo>
                  <a:pt x="1671248" y="78264"/>
                  <a:pt x="1890777" y="34722"/>
                  <a:pt x="1981491" y="101850"/>
                </a:cubicBezTo>
                <a:cubicBezTo>
                  <a:pt x="2072205" y="168978"/>
                  <a:pt x="2061319" y="348593"/>
                  <a:pt x="2079462" y="471964"/>
                </a:cubicBezTo>
                <a:cubicBezTo>
                  <a:pt x="2097605" y="595335"/>
                  <a:pt x="2141148" y="754992"/>
                  <a:pt x="2090348" y="842078"/>
                </a:cubicBezTo>
                <a:cubicBezTo>
                  <a:pt x="2039548" y="929164"/>
                  <a:pt x="1925247" y="969078"/>
                  <a:pt x="1774662" y="994478"/>
                </a:cubicBezTo>
                <a:cubicBezTo>
                  <a:pt x="1624077" y="1019878"/>
                  <a:pt x="1344677" y="978149"/>
                  <a:pt x="1186834" y="994478"/>
                </a:cubicBezTo>
                <a:cubicBezTo>
                  <a:pt x="1028991" y="1010807"/>
                  <a:pt x="891105" y="1018064"/>
                  <a:pt x="827605" y="1092450"/>
                </a:cubicBezTo>
                <a:cubicBezTo>
                  <a:pt x="764105" y="1166836"/>
                  <a:pt x="807648" y="1337379"/>
                  <a:pt x="805834" y="1440793"/>
                </a:cubicBezTo>
                <a:cubicBezTo>
                  <a:pt x="804020" y="1544207"/>
                  <a:pt x="744148" y="1651250"/>
                  <a:pt x="816719" y="1712936"/>
                </a:cubicBezTo>
                <a:cubicBezTo>
                  <a:pt x="889290" y="1774622"/>
                  <a:pt x="1107005" y="1800021"/>
                  <a:pt x="1241262" y="1810907"/>
                </a:cubicBezTo>
                <a:cubicBezTo>
                  <a:pt x="1375519" y="1821793"/>
                  <a:pt x="1515219" y="1783693"/>
                  <a:pt x="1622262" y="1778250"/>
                </a:cubicBezTo>
                <a:cubicBezTo>
                  <a:pt x="1729305" y="1772807"/>
                  <a:pt x="1812762" y="1770993"/>
                  <a:pt x="1883519" y="1778250"/>
                </a:cubicBezTo>
                <a:cubicBezTo>
                  <a:pt x="1954276" y="1785507"/>
                  <a:pt x="2005076" y="1778250"/>
                  <a:pt x="2046805" y="1821793"/>
                </a:cubicBezTo>
                <a:cubicBezTo>
                  <a:pt x="2088534" y="1865336"/>
                  <a:pt x="2117563" y="1945164"/>
                  <a:pt x="2133891" y="2039507"/>
                </a:cubicBezTo>
                <a:cubicBezTo>
                  <a:pt x="2150219" y="2133850"/>
                  <a:pt x="2181062" y="2306207"/>
                  <a:pt x="2144776" y="2387850"/>
                </a:cubicBezTo>
                <a:cubicBezTo>
                  <a:pt x="2108490" y="2469493"/>
                  <a:pt x="2025033" y="2502150"/>
                  <a:pt x="1916176" y="2529364"/>
                </a:cubicBezTo>
                <a:cubicBezTo>
                  <a:pt x="1807319" y="2556578"/>
                  <a:pt x="1640405" y="2552950"/>
                  <a:pt x="1491634" y="2551136"/>
                </a:cubicBezTo>
                <a:cubicBezTo>
                  <a:pt x="1342863" y="2549322"/>
                  <a:pt x="1203162" y="2534807"/>
                  <a:pt x="1023548" y="2518478"/>
                </a:cubicBezTo>
                <a:cubicBezTo>
                  <a:pt x="843934" y="2502149"/>
                  <a:pt x="577234" y="2487635"/>
                  <a:pt x="413948" y="2453164"/>
                </a:cubicBezTo>
                <a:cubicBezTo>
                  <a:pt x="250662" y="2418693"/>
                  <a:pt x="105520" y="2391478"/>
                  <a:pt x="43834" y="2311650"/>
                </a:cubicBezTo>
                <a:cubicBezTo>
                  <a:pt x="-17852" y="2231822"/>
                  <a:pt x="29320" y="2122965"/>
                  <a:pt x="43834" y="1974193"/>
                </a:cubicBezTo>
                <a:cubicBezTo>
                  <a:pt x="58348" y="1825422"/>
                  <a:pt x="138176" y="1605893"/>
                  <a:pt x="130919" y="1419021"/>
                </a:cubicBezTo>
                <a:cubicBezTo>
                  <a:pt x="123662" y="1232149"/>
                  <a:pt x="-6966" y="992664"/>
                  <a:pt x="291" y="852964"/>
                </a:cubicBezTo>
                <a:cubicBezTo>
                  <a:pt x="7548" y="713264"/>
                  <a:pt x="130919" y="684235"/>
                  <a:pt x="174462" y="580821"/>
                </a:cubicBezTo>
                <a:cubicBezTo>
                  <a:pt x="218005" y="477407"/>
                  <a:pt x="212562" y="305049"/>
                  <a:pt x="261548" y="232478"/>
                </a:cubicBezTo>
                <a:cubicBezTo>
                  <a:pt x="310534" y="159907"/>
                  <a:pt x="343191" y="194378"/>
                  <a:pt x="424834" y="156278"/>
                </a:cubicBezTo>
                <a:close/>
              </a:path>
            </a:pathLst>
          </a:cu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6034387" y="3352800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11560" y="4269324"/>
            <a:ext cx="3792538" cy="1919957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Objetivo: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Encontrar uma cobertura de custo mínimo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Cada objeto deve ser coberto por, pelo menos, </a:t>
            </a:r>
            <a:r>
              <a:rPr lang="pt-BR" altLang="pt-BR" kern="0" dirty="0">
                <a:solidFill>
                  <a:srgbClr val="FF0000"/>
                </a:solidFill>
                <a:latin typeface="Calibri" panose="020F0502020204030204" pitchFamily="34" charset="0"/>
              </a:rPr>
              <a:t>um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subconjunto</a:t>
            </a: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2403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5580112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6228184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6804248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452320" y="26369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>
            <a:off x="5575007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28184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6804248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7452320" y="3501008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5580112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>
            <a:off x="6228184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6804248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>
            <a:off x="7452320" y="42930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6660232" y="2512852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450330" y="2503680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9731" y="411430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11560" y="4269324"/>
            <a:ext cx="3792538" cy="1919957"/>
          </a:xfrm>
          <a:prstGeom prst="rect">
            <a:avLst/>
          </a:prstGeo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Objetivo: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Encontrar uma cobertura de custo mínimo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Cada objeto deve ser coberto por, pelo menos, </a:t>
            </a:r>
            <a:r>
              <a:rPr lang="pt-BR" altLang="pt-BR" kern="0" dirty="0">
                <a:solidFill>
                  <a:srgbClr val="FF0000"/>
                </a:solidFill>
                <a:latin typeface="Calibri" panose="020F0502020204030204" pitchFamily="34" charset="0"/>
              </a:rPr>
              <a:t>um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subconjunto</a:t>
            </a: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1196975"/>
            <a:ext cx="3792538" cy="4992688"/>
          </a:xfrm>
          <a:prstGeom prst="rect">
            <a:avLst/>
          </a:prstGeom>
          <a:ln/>
        </p:spPr>
        <p:txBody>
          <a:bodyPr/>
          <a:lstStyle/>
          <a:p>
            <a:pPr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Dados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 conjunto de objetos I={1,...,m}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Uma coleção de subconjuntos que contém (cobrem) os objetos de I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{P</a:t>
            </a:r>
            <a:r>
              <a:rPr lang="pt-BR" altLang="pt-BR" kern="0" baseline="-33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1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,...,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}</a:t>
            </a: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Custo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associado a cada subconjunto </a:t>
            </a:r>
            <a:r>
              <a:rPr lang="pt-BR" altLang="pt-BR" kern="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P</a:t>
            </a:r>
            <a:r>
              <a:rPr lang="pt-BR" altLang="pt-BR" kern="0" baseline="-330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j</a:t>
            </a:r>
            <a:r>
              <a:rPr lang="pt-BR" altLang="pt-BR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j=1,..,n</a:t>
            </a:r>
          </a:p>
          <a:p>
            <a:pPr marL="341313" lvl="5" indent="-341313">
              <a:buClr>
                <a:srgbClr val="3333CC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pPr marL="1141413" lvl="2" indent="-227013">
              <a:buClr>
                <a:srgbClr val="009900"/>
              </a:buClr>
              <a:buFont typeface="Contemporary Brush" pitchFamily="6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kern="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2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251520" y="998730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98730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84083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129549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74492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398086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3815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107640" y="0"/>
            <a:ext cx="7920360" cy="836280"/>
          </a:xfrm>
        </p:spPr>
        <p:txBody>
          <a:bodyPr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888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/>
          <p:nvPr/>
        </p:nvSpPr>
        <p:spPr>
          <a:xfrm>
            <a:off x="6136619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Triângulo isósceles 45"/>
          <p:cNvSpPr/>
          <p:nvPr/>
        </p:nvSpPr>
        <p:spPr>
          <a:xfrm>
            <a:off x="6784691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006836" y="1484784"/>
            <a:ext cx="1168113" cy="1482103"/>
          </a:xfrm>
          <a:custGeom>
            <a:avLst/>
            <a:gdLst>
              <a:gd name="connsiteX0" fmla="*/ 328262 w 1168113"/>
              <a:gd name="connsiteY0" fmla="*/ 13410 h 586008"/>
              <a:gd name="connsiteX1" fmla="*/ 175862 w 1168113"/>
              <a:gd name="connsiteY1" fmla="*/ 2525 h 586008"/>
              <a:gd name="connsiteX2" fmla="*/ 34347 w 1168113"/>
              <a:gd name="connsiteY2" fmla="*/ 67839 h 586008"/>
              <a:gd name="connsiteX3" fmla="*/ 1690 w 1168113"/>
              <a:gd name="connsiteY3" fmla="*/ 372639 h 586008"/>
              <a:gd name="connsiteX4" fmla="*/ 45233 w 1168113"/>
              <a:gd name="connsiteY4" fmla="*/ 503268 h 586008"/>
              <a:gd name="connsiteX5" fmla="*/ 371805 w 1168113"/>
              <a:gd name="connsiteY5" fmla="*/ 579468 h 586008"/>
              <a:gd name="connsiteX6" fmla="*/ 720147 w 1168113"/>
              <a:gd name="connsiteY6" fmla="*/ 579468 h 586008"/>
              <a:gd name="connsiteX7" fmla="*/ 970519 w 1168113"/>
              <a:gd name="connsiteY7" fmla="*/ 557696 h 586008"/>
              <a:gd name="connsiteX8" fmla="*/ 1133805 w 1168113"/>
              <a:gd name="connsiteY8" fmla="*/ 503268 h 586008"/>
              <a:gd name="connsiteX9" fmla="*/ 1166462 w 1168113"/>
              <a:gd name="connsiteY9" fmla="*/ 394410 h 586008"/>
              <a:gd name="connsiteX10" fmla="*/ 1155576 w 1168113"/>
              <a:gd name="connsiteY10" fmla="*/ 209353 h 586008"/>
              <a:gd name="connsiteX11" fmla="*/ 1090262 w 1168113"/>
              <a:gd name="connsiteY11" fmla="*/ 67839 h 586008"/>
              <a:gd name="connsiteX12" fmla="*/ 981405 w 1168113"/>
              <a:gd name="connsiteY12" fmla="*/ 13410 h 586008"/>
              <a:gd name="connsiteX13" fmla="*/ 861662 w 1168113"/>
              <a:gd name="connsiteY13" fmla="*/ 13410 h 586008"/>
              <a:gd name="connsiteX14" fmla="*/ 676605 w 1168113"/>
              <a:gd name="connsiteY14" fmla="*/ 13410 h 586008"/>
              <a:gd name="connsiteX15" fmla="*/ 556862 w 1168113"/>
              <a:gd name="connsiteY15" fmla="*/ 13410 h 586008"/>
              <a:gd name="connsiteX16" fmla="*/ 437119 w 1168113"/>
              <a:gd name="connsiteY16" fmla="*/ 13410 h 586008"/>
              <a:gd name="connsiteX17" fmla="*/ 328262 w 1168113"/>
              <a:gd name="connsiteY17" fmla="*/ 13410 h 5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8113" h="586008">
                <a:moveTo>
                  <a:pt x="328262" y="13410"/>
                </a:moveTo>
                <a:cubicBezTo>
                  <a:pt x="284719" y="11596"/>
                  <a:pt x="224848" y="-6547"/>
                  <a:pt x="175862" y="2525"/>
                </a:cubicBezTo>
                <a:cubicBezTo>
                  <a:pt x="126876" y="11597"/>
                  <a:pt x="63376" y="6153"/>
                  <a:pt x="34347" y="67839"/>
                </a:cubicBezTo>
                <a:cubicBezTo>
                  <a:pt x="5318" y="129525"/>
                  <a:pt x="-124" y="300068"/>
                  <a:pt x="1690" y="372639"/>
                </a:cubicBezTo>
                <a:cubicBezTo>
                  <a:pt x="3504" y="445210"/>
                  <a:pt x="-16453" y="468796"/>
                  <a:pt x="45233" y="503268"/>
                </a:cubicBezTo>
                <a:cubicBezTo>
                  <a:pt x="106919" y="537740"/>
                  <a:pt x="259319" y="566768"/>
                  <a:pt x="371805" y="579468"/>
                </a:cubicBezTo>
                <a:cubicBezTo>
                  <a:pt x="484291" y="592168"/>
                  <a:pt x="620361" y="583097"/>
                  <a:pt x="720147" y="579468"/>
                </a:cubicBezTo>
                <a:cubicBezTo>
                  <a:pt x="819933" y="575839"/>
                  <a:pt x="901576" y="570396"/>
                  <a:pt x="970519" y="557696"/>
                </a:cubicBezTo>
                <a:cubicBezTo>
                  <a:pt x="1039462" y="544996"/>
                  <a:pt x="1101148" y="530482"/>
                  <a:pt x="1133805" y="503268"/>
                </a:cubicBezTo>
                <a:cubicBezTo>
                  <a:pt x="1166462" y="476054"/>
                  <a:pt x="1162834" y="443396"/>
                  <a:pt x="1166462" y="394410"/>
                </a:cubicBezTo>
                <a:cubicBezTo>
                  <a:pt x="1170091" y="345424"/>
                  <a:pt x="1168276" y="263782"/>
                  <a:pt x="1155576" y="209353"/>
                </a:cubicBezTo>
                <a:cubicBezTo>
                  <a:pt x="1142876" y="154925"/>
                  <a:pt x="1119290" y="100496"/>
                  <a:pt x="1090262" y="67839"/>
                </a:cubicBezTo>
                <a:cubicBezTo>
                  <a:pt x="1061234" y="35182"/>
                  <a:pt x="1019505" y="22482"/>
                  <a:pt x="981405" y="13410"/>
                </a:cubicBezTo>
                <a:cubicBezTo>
                  <a:pt x="943305" y="4338"/>
                  <a:pt x="861662" y="13410"/>
                  <a:pt x="861662" y="13410"/>
                </a:cubicBezTo>
                <a:lnTo>
                  <a:pt x="676605" y="13410"/>
                </a:lnTo>
                <a:lnTo>
                  <a:pt x="556862" y="13410"/>
                </a:lnTo>
                <a:cubicBezTo>
                  <a:pt x="516948" y="13410"/>
                  <a:pt x="475219" y="11596"/>
                  <a:pt x="437119" y="13410"/>
                </a:cubicBezTo>
                <a:cubicBezTo>
                  <a:pt x="399019" y="15224"/>
                  <a:pt x="371805" y="15224"/>
                  <a:pt x="328262" y="13410"/>
                </a:cubicBezTo>
                <a:close/>
              </a:path>
            </a:pathLst>
          </a:cu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ln/>
            </p:spPr>
            <p:txBody>
              <a:bodyPr/>
              <a:lstStyle/>
              <a:p>
                <a:pPr marL="341313" indent="-341313">
                  <a:buClr>
                    <a:srgbClr val="3333CC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Representação </a:t>
                </a:r>
              </a:p>
              <a:p>
                <a:pPr marL="741363" lvl="1" indent="-284163">
                  <a:buFont typeface="Times New Roman" pitchFamily="18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Matriz binária A=[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] com m linhas e n colunas</a:t>
                </a: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=1, </a:t>
                </a: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sss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pt-BR" altLang="pt-BR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 P</a:t>
                </a:r>
                <a:r>
                  <a:rPr lang="pt-BR" altLang="pt-BR" kern="0" baseline="-33000" dirty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j</a:t>
                </a:r>
                <a:endParaRPr lang="pt-BR" altLang="pt-BR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tandard Symbols L" charset="2"/>
                  <a:cs typeface="Standard Symbols L" charset="2"/>
                </a:endParaRPr>
              </a:p>
              <a:p>
                <a:pPr marL="1141413" lvl="2" indent="-227013">
                  <a:buClr>
                    <a:srgbClr val="009900"/>
                  </a:buClr>
                  <a:buFont typeface="Contemporary Brush" pitchFamily="6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pt-BR" altLang="pt-BR" kern="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a</a:t>
                </a:r>
                <a:r>
                  <a:rPr lang="pt-BR" altLang="pt-BR" kern="0" baseline="-33000" dirty="0" err="1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ij</a:t>
                </a:r>
                <a:r>
                  <a:rPr lang="pt-BR" altLang="pt-BR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Standard Symbols L" charset="2"/>
                    <a:cs typeface="Standard Symbols L" charset="2"/>
                  </a:rPr>
                  <a:t>=0, caso contrário</a:t>
                </a: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4664"/>
                <a:ext cx="8640960" cy="4992688"/>
              </a:xfrm>
              <a:prstGeom prst="rect">
                <a:avLst/>
              </a:prstGeom>
              <a:blipFill rotWithShape="1">
                <a:blip r:embed="rId2"/>
                <a:stretch>
                  <a:fillRect l="-423" t="-611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5823"/>
              </p:ext>
            </p:extLst>
          </p:nvPr>
        </p:nvGraphicFramePr>
        <p:xfrm>
          <a:off x="467544" y="2648000"/>
          <a:ext cx="26797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01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>
            <a:off x="7361956" y="1626400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008827" y="161801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riângulo isósceles 24"/>
          <p:cNvSpPr/>
          <p:nvPr/>
        </p:nvSpPr>
        <p:spPr>
          <a:xfrm>
            <a:off x="6156176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6804248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riângulo isósceles 26"/>
          <p:cNvSpPr/>
          <p:nvPr/>
        </p:nvSpPr>
        <p:spPr>
          <a:xfrm>
            <a:off x="7381513" y="249289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Triângulo isósceles 27"/>
          <p:cNvSpPr/>
          <p:nvPr/>
        </p:nvSpPr>
        <p:spPr>
          <a:xfrm>
            <a:off x="8028384" y="248451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riângulo isósceles 28"/>
          <p:cNvSpPr/>
          <p:nvPr/>
        </p:nvSpPr>
        <p:spPr>
          <a:xfrm>
            <a:off x="6156176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Triângulo isósceles 29"/>
          <p:cNvSpPr/>
          <p:nvPr/>
        </p:nvSpPr>
        <p:spPr>
          <a:xfrm>
            <a:off x="6804248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Triângulo isósceles 30"/>
          <p:cNvSpPr/>
          <p:nvPr/>
        </p:nvSpPr>
        <p:spPr>
          <a:xfrm>
            <a:off x="7381513" y="3212976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Triângulo isósceles 31"/>
          <p:cNvSpPr/>
          <p:nvPr/>
        </p:nvSpPr>
        <p:spPr>
          <a:xfrm>
            <a:off x="8028384" y="3204592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Forma livre 32"/>
          <p:cNvSpPr/>
          <p:nvPr/>
        </p:nvSpPr>
        <p:spPr>
          <a:xfrm>
            <a:off x="6015795" y="3034180"/>
            <a:ext cx="1792929" cy="645623"/>
          </a:xfrm>
          <a:custGeom>
            <a:avLst/>
            <a:gdLst>
              <a:gd name="connsiteX0" fmla="*/ 239547 w 1792929"/>
              <a:gd name="connsiteY0" fmla="*/ 35570 h 645623"/>
              <a:gd name="connsiteX1" fmla="*/ 185119 w 1792929"/>
              <a:gd name="connsiteY1" fmla="*/ 35570 h 645623"/>
              <a:gd name="connsiteX2" fmla="*/ 76262 w 1792929"/>
              <a:gd name="connsiteY2" fmla="*/ 46455 h 645623"/>
              <a:gd name="connsiteX3" fmla="*/ 62 w 1792929"/>
              <a:gd name="connsiteY3" fmla="*/ 296827 h 645623"/>
              <a:gd name="connsiteX4" fmla="*/ 65376 w 1792929"/>
              <a:gd name="connsiteY4" fmla="*/ 558084 h 645623"/>
              <a:gd name="connsiteX5" fmla="*/ 174233 w 1792929"/>
              <a:gd name="connsiteY5" fmla="*/ 590741 h 645623"/>
              <a:gd name="connsiteX6" fmla="*/ 522576 w 1792929"/>
              <a:gd name="connsiteY6" fmla="*/ 634284 h 645623"/>
              <a:gd name="connsiteX7" fmla="*/ 860033 w 1792929"/>
              <a:gd name="connsiteY7" fmla="*/ 645170 h 645623"/>
              <a:gd name="connsiteX8" fmla="*/ 1164833 w 1792929"/>
              <a:gd name="connsiteY8" fmla="*/ 623398 h 645623"/>
              <a:gd name="connsiteX9" fmla="*/ 1415204 w 1792929"/>
              <a:gd name="connsiteY9" fmla="*/ 590741 h 645623"/>
              <a:gd name="connsiteX10" fmla="*/ 1622033 w 1792929"/>
              <a:gd name="connsiteY10" fmla="*/ 568970 h 645623"/>
              <a:gd name="connsiteX11" fmla="*/ 1785319 w 1792929"/>
              <a:gd name="connsiteY11" fmla="*/ 525427 h 645623"/>
              <a:gd name="connsiteX12" fmla="*/ 1763547 w 1792929"/>
              <a:gd name="connsiteY12" fmla="*/ 362141 h 645623"/>
              <a:gd name="connsiteX13" fmla="*/ 1741776 w 1792929"/>
              <a:gd name="connsiteY13" fmla="*/ 177084 h 645623"/>
              <a:gd name="connsiteX14" fmla="*/ 1632919 w 1792929"/>
              <a:gd name="connsiteY14" fmla="*/ 46455 h 645623"/>
              <a:gd name="connsiteX15" fmla="*/ 1534947 w 1792929"/>
              <a:gd name="connsiteY15" fmla="*/ 24684 h 645623"/>
              <a:gd name="connsiteX16" fmla="*/ 1393433 w 1792929"/>
              <a:gd name="connsiteY16" fmla="*/ 35570 h 645623"/>
              <a:gd name="connsiteX17" fmla="*/ 1164833 w 1792929"/>
              <a:gd name="connsiteY17" fmla="*/ 46455 h 645623"/>
              <a:gd name="connsiteX18" fmla="*/ 903576 w 1792929"/>
              <a:gd name="connsiteY18" fmla="*/ 35570 h 645623"/>
              <a:gd name="connsiteX19" fmla="*/ 783833 w 1792929"/>
              <a:gd name="connsiteY19" fmla="*/ 13798 h 645623"/>
              <a:gd name="connsiteX20" fmla="*/ 631433 w 1792929"/>
              <a:gd name="connsiteY20" fmla="*/ 2913 h 645623"/>
              <a:gd name="connsiteX21" fmla="*/ 402833 w 1792929"/>
              <a:gd name="connsiteY21" fmla="*/ 68227 h 645623"/>
              <a:gd name="connsiteX22" fmla="*/ 293976 w 1792929"/>
              <a:gd name="connsiteY22" fmla="*/ 68227 h 645623"/>
              <a:gd name="connsiteX23" fmla="*/ 239547 w 1792929"/>
              <a:gd name="connsiteY23" fmla="*/ 35570 h 6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2929" h="645623">
                <a:moveTo>
                  <a:pt x="239547" y="35570"/>
                </a:moveTo>
                <a:cubicBezTo>
                  <a:pt x="221404" y="30127"/>
                  <a:pt x="212333" y="33756"/>
                  <a:pt x="185119" y="35570"/>
                </a:cubicBezTo>
                <a:cubicBezTo>
                  <a:pt x="157905" y="37384"/>
                  <a:pt x="107105" y="2912"/>
                  <a:pt x="76262" y="46455"/>
                </a:cubicBezTo>
                <a:cubicBezTo>
                  <a:pt x="45419" y="89998"/>
                  <a:pt x="1876" y="211556"/>
                  <a:pt x="62" y="296827"/>
                </a:cubicBezTo>
                <a:cubicBezTo>
                  <a:pt x="-1752" y="382099"/>
                  <a:pt x="36347" y="509098"/>
                  <a:pt x="65376" y="558084"/>
                </a:cubicBezTo>
                <a:cubicBezTo>
                  <a:pt x="94404" y="607070"/>
                  <a:pt x="98033" y="578041"/>
                  <a:pt x="174233" y="590741"/>
                </a:cubicBezTo>
                <a:cubicBezTo>
                  <a:pt x="250433" y="603441"/>
                  <a:pt x="408276" y="625213"/>
                  <a:pt x="522576" y="634284"/>
                </a:cubicBezTo>
                <a:cubicBezTo>
                  <a:pt x="636876" y="643355"/>
                  <a:pt x="752990" y="646984"/>
                  <a:pt x="860033" y="645170"/>
                </a:cubicBezTo>
                <a:cubicBezTo>
                  <a:pt x="967076" y="643356"/>
                  <a:pt x="1072305" y="632469"/>
                  <a:pt x="1164833" y="623398"/>
                </a:cubicBezTo>
                <a:cubicBezTo>
                  <a:pt x="1257361" y="614327"/>
                  <a:pt x="1339004" y="599812"/>
                  <a:pt x="1415204" y="590741"/>
                </a:cubicBezTo>
                <a:cubicBezTo>
                  <a:pt x="1491404" y="581670"/>
                  <a:pt x="1560347" y="579856"/>
                  <a:pt x="1622033" y="568970"/>
                </a:cubicBezTo>
                <a:cubicBezTo>
                  <a:pt x="1683719" y="558084"/>
                  <a:pt x="1761733" y="559899"/>
                  <a:pt x="1785319" y="525427"/>
                </a:cubicBezTo>
                <a:cubicBezTo>
                  <a:pt x="1808905" y="490956"/>
                  <a:pt x="1770804" y="420198"/>
                  <a:pt x="1763547" y="362141"/>
                </a:cubicBezTo>
                <a:cubicBezTo>
                  <a:pt x="1756290" y="304084"/>
                  <a:pt x="1763547" y="229698"/>
                  <a:pt x="1741776" y="177084"/>
                </a:cubicBezTo>
                <a:cubicBezTo>
                  <a:pt x="1720005" y="124470"/>
                  <a:pt x="1667390" y="71855"/>
                  <a:pt x="1632919" y="46455"/>
                </a:cubicBezTo>
                <a:cubicBezTo>
                  <a:pt x="1598448" y="21055"/>
                  <a:pt x="1574861" y="26498"/>
                  <a:pt x="1534947" y="24684"/>
                </a:cubicBezTo>
                <a:cubicBezTo>
                  <a:pt x="1495033" y="22870"/>
                  <a:pt x="1455119" y="31942"/>
                  <a:pt x="1393433" y="35570"/>
                </a:cubicBezTo>
                <a:cubicBezTo>
                  <a:pt x="1331747" y="39198"/>
                  <a:pt x="1246476" y="46455"/>
                  <a:pt x="1164833" y="46455"/>
                </a:cubicBezTo>
                <a:cubicBezTo>
                  <a:pt x="1083190" y="46455"/>
                  <a:pt x="967076" y="41013"/>
                  <a:pt x="903576" y="35570"/>
                </a:cubicBezTo>
                <a:cubicBezTo>
                  <a:pt x="840076" y="30127"/>
                  <a:pt x="829190" y="19241"/>
                  <a:pt x="783833" y="13798"/>
                </a:cubicBezTo>
                <a:cubicBezTo>
                  <a:pt x="738476" y="8355"/>
                  <a:pt x="694933" y="-6158"/>
                  <a:pt x="631433" y="2913"/>
                </a:cubicBezTo>
                <a:cubicBezTo>
                  <a:pt x="567933" y="11984"/>
                  <a:pt x="459076" y="57341"/>
                  <a:pt x="402833" y="68227"/>
                </a:cubicBezTo>
                <a:cubicBezTo>
                  <a:pt x="346590" y="79113"/>
                  <a:pt x="328447" y="71856"/>
                  <a:pt x="293976" y="68227"/>
                </a:cubicBezTo>
                <a:cubicBezTo>
                  <a:pt x="259505" y="64598"/>
                  <a:pt x="257690" y="41013"/>
                  <a:pt x="239547" y="35570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6602978" y="2333904"/>
            <a:ext cx="1793054" cy="632983"/>
          </a:xfrm>
          <a:custGeom>
            <a:avLst/>
            <a:gdLst>
              <a:gd name="connsiteX0" fmla="*/ 170470 w 1793054"/>
              <a:gd name="connsiteY0" fmla="*/ 10886 h 632983"/>
              <a:gd name="connsiteX1" fmla="*/ 7184 w 1793054"/>
              <a:gd name="connsiteY1" fmla="*/ 87086 h 632983"/>
              <a:gd name="connsiteX2" fmla="*/ 28956 w 1793054"/>
              <a:gd name="connsiteY2" fmla="*/ 293914 h 632983"/>
              <a:gd name="connsiteX3" fmla="*/ 28956 w 1793054"/>
              <a:gd name="connsiteY3" fmla="*/ 435429 h 632983"/>
              <a:gd name="connsiteX4" fmla="*/ 61613 w 1793054"/>
              <a:gd name="connsiteY4" fmla="*/ 587829 h 632983"/>
              <a:gd name="connsiteX5" fmla="*/ 344642 w 1793054"/>
              <a:gd name="connsiteY5" fmla="*/ 609600 h 632983"/>
              <a:gd name="connsiteX6" fmla="*/ 638556 w 1793054"/>
              <a:gd name="connsiteY6" fmla="*/ 631371 h 632983"/>
              <a:gd name="connsiteX7" fmla="*/ 867156 w 1793054"/>
              <a:gd name="connsiteY7" fmla="*/ 631371 h 632983"/>
              <a:gd name="connsiteX8" fmla="*/ 1150184 w 1793054"/>
              <a:gd name="connsiteY8" fmla="*/ 631371 h 632983"/>
              <a:gd name="connsiteX9" fmla="*/ 1411442 w 1793054"/>
              <a:gd name="connsiteY9" fmla="*/ 609600 h 632983"/>
              <a:gd name="connsiteX10" fmla="*/ 1650927 w 1793054"/>
              <a:gd name="connsiteY10" fmla="*/ 609600 h 632983"/>
              <a:gd name="connsiteX11" fmla="*/ 1781556 w 1793054"/>
              <a:gd name="connsiteY11" fmla="*/ 576943 h 632983"/>
              <a:gd name="connsiteX12" fmla="*/ 1781556 w 1793054"/>
              <a:gd name="connsiteY12" fmla="*/ 391886 h 632983"/>
              <a:gd name="connsiteX13" fmla="*/ 1738013 w 1793054"/>
              <a:gd name="connsiteY13" fmla="*/ 261257 h 632983"/>
              <a:gd name="connsiteX14" fmla="*/ 1738013 w 1793054"/>
              <a:gd name="connsiteY14" fmla="*/ 119743 h 632983"/>
              <a:gd name="connsiteX15" fmla="*/ 1552956 w 1793054"/>
              <a:gd name="connsiteY15" fmla="*/ 54429 h 632983"/>
              <a:gd name="connsiteX16" fmla="*/ 1400556 w 1793054"/>
              <a:gd name="connsiteY16" fmla="*/ 10886 h 632983"/>
              <a:gd name="connsiteX17" fmla="*/ 1269927 w 1793054"/>
              <a:gd name="connsiteY17" fmla="*/ 0 h 632983"/>
              <a:gd name="connsiteX18" fmla="*/ 1073984 w 1793054"/>
              <a:gd name="connsiteY18" fmla="*/ 0 h 632983"/>
              <a:gd name="connsiteX19" fmla="*/ 910699 w 1793054"/>
              <a:gd name="connsiteY19" fmla="*/ 10886 h 632983"/>
              <a:gd name="connsiteX20" fmla="*/ 725642 w 1793054"/>
              <a:gd name="connsiteY20" fmla="*/ 10886 h 632983"/>
              <a:gd name="connsiteX21" fmla="*/ 605899 w 1793054"/>
              <a:gd name="connsiteY21" fmla="*/ 10886 h 632983"/>
              <a:gd name="connsiteX22" fmla="*/ 475270 w 1793054"/>
              <a:gd name="connsiteY22" fmla="*/ 10886 h 632983"/>
              <a:gd name="connsiteX23" fmla="*/ 409956 w 1793054"/>
              <a:gd name="connsiteY23" fmla="*/ 10886 h 632983"/>
              <a:gd name="connsiteX24" fmla="*/ 355527 w 1793054"/>
              <a:gd name="connsiteY24" fmla="*/ 10886 h 632983"/>
              <a:gd name="connsiteX25" fmla="*/ 290213 w 1793054"/>
              <a:gd name="connsiteY25" fmla="*/ 10886 h 632983"/>
              <a:gd name="connsiteX26" fmla="*/ 170470 w 1793054"/>
              <a:gd name="connsiteY26" fmla="*/ 10886 h 6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3054" h="632983">
                <a:moveTo>
                  <a:pt x="170470" y="10886"/>
                </a:moveTo>
                <a:cubicBezTo>
                  <a:pt x="100620" y="25400"/>
                  <a:pt x="30770" y="39915"/>
                  <a:pt x="7184" y="87086"/>
                </a:cubicBezTo>
                <a:cubicBezTo>
                  <a:pt x="-16402" y="134257"/>
                  <a:pt x="25327" y="235857"/>
                  <a:pt x="28956" y="293914"/>
                </a:cubicBezTo>
                <a:cubicBezTo>
                  <a:pt x="32585" y="351971"/>
                  <a:pt x="23513" y="386443"/>
                  <a:pt x="28956" y="435429"/>
                </a:cubicBezTo>
                <a:cubicBezTo>
                  <a:pt x="34399" y="484415"/>
                  <a:pt x="8999" y="558801"/>
                  <a:pt x="61613" y="587829"/>
                </a:cubicBezTo>
                <a:cubicBezTo>
                  <a:pt x="114227" y="616858"/>
                  <a:pt x="344642" y="609600"/>
                  <a:pt x="344642" y="609600"/>
                </a:cubicBezTo>
                <a:cubicBezTo>
                  <a:pt x="440799" y="616857"/>
                  <a:pt x="551470" y="627743"/>
                  <a:pt x="638556" y="631371"/>
                </a:cubicBezTo>
                <a:cubicBezTo>
                  <a:pt x="725642" y="634999"/>
                  <a:pt x="867156" y="631371"/>
                  <a:pt x="867156" y="631371"/>
                </a:cubicBezTo>
                <a:cubicBezTo>
                  <a:pt x="952427" y="631371"/>
                  <a:pt x="1059470" y="634999"/>
                  <a:pt x="1150184" y="631371"/>
                </a:cubicBezTo>
                <a:cubicBezTo>
                  <a:pt x="1240898" y="627743"/>
                  <a:pt x="1327985" y="613228"/>
                  <a:pt x="1411442" y="609600"/>
                </a:cubicBezTo>
                <a:cubicBezTo>
                  <a:pt x="1494899" y="605972"/>
                  <a:pt x="1589241" y="615043"/>
                  <a:pt x="1650927" y="609600"/>
                </a:cubicBezTo>
                <a:cubicBezTo>
                  <a:pt x="1712613" y="604157"/>
                  <a:pt x="1759785" y="613229"/>
                  <a:pt x="1781556" y="576943"/>
                </a:cubicBezTo>
                <a:cubicBezTo>
                  <a:pt x="1803327" y="540657"/>
                  <a:pt x="1788813" y="444500"/>
                  <a:pt x="1781556" y="391886"/>
                </a:cubicBezTo>
                <a:cubicBezTo>
                  <a:pt x="1774299" y="339272"/>
                  <a:pt x="1745270" y="306614"/>
                  <a:pt x="1738013" y="261257"/>
                </a:cubicBezTo>
                <a:cubicBezTo>
                  <a:pt x="1730756" y="215900"/>
                  <a:pt x="1768856" y="154214"/>
                  <a:pt x="1738013" y="119743"/>
                </a:cubicBezTo>
                <a:cubicBezTo>
                  <a:pt x="1707170" y="85272"/>
                  <a:pt x="1609199" y="72572"/>
                  <a:pt x="1552956" y="54429"/>
                </a:cubicBezTo>
                <a:cubicBezTo>
                  <a:pt x="1496713" y="36286"/>
                  <a:pt x="1447727" y="19957"/>
                  <a:pt x="1400556" y="10886"/>
                </a:cubicBezTo>
                <a:cubicBezTo>
                  <a:pt x="1353385" y="1815"/>
                  <a:pt x="1324356" y="1814"/>
                  <a:pt x="1269927" y="0"/>
                </a:cubicBezTo>
                <a:cubicBezTo>
                  <a:pt x="1215498" y="-1814"/>
                  <a:pt x="1133855" y="-1814"/>
                  <a:pt x="1073984" y="0"/>
                </a:cubicBezTo>
                <a:cubicBezTo>
                  <a:pt x="1014113" y="1814"/>
                  <a:pt x="968756" y="9072"/>
                  <a:pt x="910699" y="10886"/>
                </a:cubicBezTo>
                <a:cubicBezTo>
                  <a:pt x="852642" y="12700"/>
                  <a:pt x="725642" y="10886"/>
                  <a:pt x="725642" y="10886"/>
                </a:cubicBezTo>
                <a:lnTo>
                  <a:pt x="605899" y="10886"/>
                </a:lnTo>
                <a:lnTo>
                  <a:pt x="475270" y="10886"/>
                </a:lnTo>
                <a:lnTo>
                  <a:pt x="409956" y="10886"/>
                </a:lnTo>
                <a:lnTo>
                  <a:pt x="355527" y="10886"/>
                </a:lnTo>
                <a:lnTo>
                  <a:pt x="290213" y="10886"/>
                </a:lnTo>
                <a:lnTo>
                  <a:pt x="170470" y="10886"/>
                </a:lnTo>
                <a:close/>
              </a:path>
            </a:pathLst>
          </a:cu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7174949" y="1360724"/>
            <a:ext cx="1387709" cy="2552376"/>
          </a:xfrm>
          <a:custGeom>
            <a:avLst/>
            <a:gdLst>
              <a:gd name="connsiteX0" fmla="*/ 62779 w 1479274"/>
              <a:gd name="connsiteY0" fmla="*/ 330630 h 2947283"/>
              <a:gd name="connsiteX1" fmla="*/ 19236 w 1479274"/>
              <a:gd name="connsiteY1" fmla="*/ 2681944 h 2947283"/>
              <a:gd name="connsiteX2" fmla="*/ 215179 w 1479274"/>
              <a:gd name="connsiteY2" fmla="*/ 2910544 h 2947283"/>
              <a:gd name="connsiteX3" fmla="*/ 1020722 w 1479274"/>
              <a:gd name="connsiteY3" fmla="*/ 2845230 h 2947283"/>
              <a:gd name="connsiteX4" fmla="*/ 1445265 w 1479274"/>
              <a:gd name="connsiteY4" fmla="*/ 2583973 h 2947283"/>
              <a:gd name="connsiteX5" fmla="*/ 1445265 w 1479274"/>
              <a:gd name="connsiteY5" fmla="*/ 2028802 h 2947283"/>
              <a:gd name="connsiteX6" fmla="*/ 1379950 w 1479274"/>
              <a:gd name="connsiteY6" fmla="*/ 1114402 h 2947283"/>
              <a:gd name="connsiteX7" fmla="*/ 1390836 w 1479274"/>
              <a:gd name="connsiteY7" fmla="*/ 798716 h 2947283"/>
              <a:gd name="connsiteX8" fmla="*/ 1379950 w 1479274"/>
              <a:gd name="connsiteY8" fmla="*/ 221773 h 2947283"/>
              <a:gd name="connsiteX9" fmla="*/ 1096922 w 1479274"/>
              <a:gd name="connsiteY9" fmla="*/ 14944 h 2947283"/>
              <a:gd name="connsiteX10" fmla="*/ 509093 w 1479274"/>
              <a:gd name="connsiteY10" fmla="*/ 47602 h 2947283"/>
              <a:gd name="connsiteX11" fmla="*/ 62779 w 1479274"/>
              <a:gd name="connsiteY11" fmla="*/ 330630 h 29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9274" h="2947283">
                <a:moveTo>
                  <a:pt x="62779" y="330630"/>
                </a:moveTo>
                <a:cubicBezTo>
                  <a:pt x="-18864" y="769687"/>
                  <a:pt x="-6164" y="2251959"/>
                  <a:pt x="19236" y="2681944"/>
                </a:cubicBezTo>
                <a:cubicBezTo>
                  <a:pt x="44636" y="3111929"/>
                  <a:pt x="48265" y="2883330"/>
                  <a:pt x="215179" y="2910544"/>
                </a:cubicBezTo>
                <a:cubicBezTo>
                  <a:pt x="382093" y="2937758"/>
                  <a:pt x="815708" y="2899659"/>
                  <a:pt x="1020722" y="2845230"/>
                </a:cubicBezTo>
                <a:cubicBezTo>
                  <a:pt x="1225736" y="2790801"/>
                  <a:pt x="1374508" y="2720044"/>
                  <a:pt x="1445265" y="2583973"/>
                </a:cubicBezTo>
                <a:cubicBezTo>
                  <a:pt x="1516022" y="2447902"/>
                  <a:pt x="1456151" y="2273730"/>
                  <a:pt x="1445265" y="2028802"/>
                </a:cubicBezTo>
                <a:cubicBezTo>
                  <a:pt x="1434379" y="1783874"/>
                  <a:pt x="1389021" y="1319416"/>
                  <a:pt x="1379950" y="1114402"/>
                </a:cubicBezTo>
                <a:cubicBezTo>
                  <a:pt x="1370879" y="909388"/>
                  <a:pt x="1390836" y="947487"/>
                  <a:pt x="1390836" y="798716"/>
                </a:cubicBezTo>
                <a:cubicBezTo>
                  <a:pt x="1390836" y="649945"/>
                  <a:pt x="1428936" y="352402"/>
                  <a:pt x="1379950" y="221773"/>
                </a:cubicBezTo>
                <a:cubicBezTo>
                  <a:pt x="1330964" y="91144"/>
                  <a:pt x="1242065" y="43972"/>
                  <a:pt x="1096922" y="14944"/>
                </a:cubicBezTo>
                <a:cubicBezTo>
                  <a:pt x="951779" y="-14084"/>
                  <a:pt x="686893" y="430"/>
                  <a:pt x="509093" y="47602"/>
                </a:cubicBezTo>
                <a:cubicBezTo>
                  <a:pt x="331293" y="94773"/>
                  <a:pt x="144422" y="-108427"/>
                  <a:pt x="62779" y="33063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260040" y="152400"/>
            <a:ext cx="792036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600" kern="1200" spc="-1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Problema da cobertura de conjuntos</a:t>
            </a:r>
          </a:p>
        </p:txBody>
      </p:sp>
    </p:spTree>
    <p:extLst>
      <p:ext uri="{BB962C8B-B14F-4D97-AF65-F5344CB8AC3E}">
        <p14:creationId xmlns:p14="http://schemas.microsoft.com/office/powerpoint/2010/main" val="636982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12425</TotalTime>
  <Words>1926</Words>
  <Application>Microsoft Office PowerPoint</Application>
  <PresentationFormat>Apresentação na tela (4:3)</PresentationFormat>
  <Paragraphs>937</Paragraphs>
  <Slides>31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Contemporary Brush</vt:lpstr>
      <vt:lpstr>DejaVu Sans</vt:lpstr>
      <vt:lpstr>Palatino</vt:lpstr>
      <vt:lpstr>Palatino Linotype</vt:lpstr>
      <vt:lpstr>Standard Symbols L</vt:lpstr>
      <vt:lpstr>StarSymbol</vt:lpstr>
      <vt:lpstr>Times New Roman</vt:lpstr>
      <vt:lpstr>Wingdings</vt:lpstr>
      <vt:lpstr>Tema do Office</vt:lpstr>
      <vt:lpstr>Office Theme</vt:lpstr>
      <vt:lpstr>IND2602 – Heurísticas e Metaheurísticas 2020.2  Trabalho de implementação 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Problema da cobertura de conjuntos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IND2504 - Métodos Quantitativos 2011.2</dc:title>
  <dc:creator>Fabrício Oliveira</dc:creator>
  <cp:lastModifiedBy>Luciana Pessoa</cp:lastModifiedBy>
  <cp:revision>559</cp:revision>
  <dcterms:created xsi:type="dcterms:W3CDTF">2011-08-02T14:05:36Z</dcterms:created>
  <dcterms:modified xsi:type="dcterms:W3CDTF">2024-09-12T00:32:53Z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</Properties>
</file>