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84E0-6140-4450-9790-E74C7C91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13E7-AF4D-4E5E-B965-A661C4266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C22F-638B-4CD7-836E-C02284B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7A3E-2B37-4B7C-B5F1-87ECAD78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6564F-3EA5-44FB-A225-9C06442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915-B5D2-473A-954D-933F41BE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7925-36B7-438E-9ADE-512118912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A7C1-46B9-45C4-876C-430E68CE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EF35-1FCF-4587-9870-19D5E392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91E8-8830-48C1-BB61-5A39C9C9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1555-02F5-4B5C-99B2-93506ADA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E1D9A-E9F3-4231-A974-AF131680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55E0-896D-4784-9925-C018E1D6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8F5D-2FB3-4323-BE3B-AAB660C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C27F-DC2A-4B0D-86CE-18BB1C5B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0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60F7-B1BF-40F0-9505-7FF6738A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E340-3ADC-44F1-9E84-E0BF171F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A8CE-0CE9-4276-AC70-554E13B8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54BB-F9BB-437D-AB5C-96B4BE1A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2846-B791-4920-ADDE-4877AD94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4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6F4-73D9-44DF-9B7A-FECF2F7B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1A96-0A7F-4750-A1CA-A4C6B138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D3CC-3990-46CD-9DA4-461E80F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1764-AB96-4AE7-AC2B-DFD67FB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030D-687A-434F-A6D0-1CFE0449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B5BE-515E-44DC-8DE2-AE798351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70F6-0946-464E-A970-65915D75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E2F96-CB36-41B1-956F-B61CE2A6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7BA5-F615-48B8-816D-6DBE83E6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82EEA-52C1-4481-9984-8D1CC1D0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F0897-5785-4622-B15E-0D5EF453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C725-9695-49AE-B70D-1A8469EC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5D77-ABE7-4FE8-9D17-FEBB75D8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9024D-1C82-4C1D-8BFA-687FFAD85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81AFA-3127-4EC9-8F0E-9E0D3EA39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56B88-322C-4672-AE74-8B20FE62C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AB2DC-9124-4E54-AA80-E1BBD32B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9F654-37E9-466A-9A85-20965FD4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53726-5B2B-4E0F-82F5-13C8F2F1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73DF-3885-41ED-9DF6-8BB28506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1B85D-78D2-4E83-A5F0-61218C51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42373-1F0F-40D6-9291-29CE371D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CC74-FB8D-4753-8A02-91318F8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4D91-D200-4F72-9AD7-2AAF7DFF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8EB-E641-4F8A-9E17-99FC0DAA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FF905-7CF7-45C8-B24A-2D7FA0E8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A129-5550-4EE1-91BE-0E9E927E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6F30-D666-480D-9120-50121D84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3CFAD-C8EF-4DD0-9312-0CF6B349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51EFE-B541-4390-AD83-BF1B149E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7594-9E0A-4AD5-B6D2-53A13D7B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64B6-6488-41B9-991C-DCB719A9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73C9-7DA3-4DF7-8097-EE4C054C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D0ED-3E97-4304-A4F3-45756283E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065E-8D55-47A6-A483-F54DCF20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670E-4C5D-4BE2-AA27-05E4FB28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07CF7-7C90-4FB4-8C03-7AEEEDB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38E0-1EE5-4869-9FF6-5851AE32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DEB3-F5DB-414D-B5FE-A08C0878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E9DC-829A-4242-9AAA-54644F9F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4083-45FE-4A0E-B4D8-9AD1066DB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8DA9E-E9D7-423C-BA12-D7BD92A572C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3BE2-552A-4EFB-9D0F-197FFCF33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723A-7420-45F9-AA35-20D23DEE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6838-C353-4FEC-823F-0C99F2405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EA87-3EC2-46A7-B450-A114FD445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Statistics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5F4AA-A3FA-4AA6-8B78-3AF8C51A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McCleary</a:t>
            </a:r>
          </a:p>
        </p:txBody>
      </p:sp>
    </p:spTree>
    <p:extLst>
      <p:ext uri="{BB962C8B-B14F-4D97-AF65-F5344CB8AC3E}">
        <p14:creationId xmlns:p14="http://schemas.microsoft.com/office/powerpoint/2010/main" val="334843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79CB-686B-45FC-A40A-9B7BB0C7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EC7C-02CD-4432-8561-D846820C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Multitask Regressor</a:t>
            </a:r>
          </a:p>
          <a:p>
            <a:r>
              <a:rPr lang="en-US" dirty="0"/>
              <a:t>DTNN?</a:t>
            </a:r>
          </a:p>
        </p:txBody>
      </p:sp>
    </p:spTree>
    <p:extLst>
      <p:ext uri="{BB962C8B-B14F-4D97-AF65-F5344CB8AC3E}">
        <p14:creationId xmlns:p14="http://schemas.microsoft.com/office/powerpoint/2010/main" val="25442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101D-A947-464C-B61F-BB59D054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DDF-4787-4073-8C4A-F9B4FC7A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88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Hyperparameter Optimization</a:t>
            </a:r>
          </a:p>
          <a:p>
            <a:r>
              <a:rPr lang="en-US" sz="1800" dirty="0"/>
              <a:t>1k dataset</a:t>
            </a:r>
          </a:p>
          <a:p>
            <a:r>
              <a:rPr lang="en-US" sz="1800" dirty="0"/>
              <a:t>Same seed</a:t>
            </a:r>
          </a:p>
          <a:p>
            <a:r>
              <a:rPr lang="en-US" sz="1800" dirty="0"/>
              <a:t>70% train, 15% valid, 15% test</a:t>
            </a:r>
          </a:p>
          <a:p>
            <a:r>
              <a:rPr lang="en-US" sz="1800" dirty="0"/>
              <a:t>Params</a:t>
            </a:r>
          </a:p>
          <a:p>
            <a:r>
              <a:rPr lang="en-US" sz="1800" dirty="0"/>
              <a:t>Performance Curves</a:t>
            </a:r>
          </a:p>
          <a:p>
            <a:r>
              <a:rPr lang="en-US" sz="1800" dirty="0"/>
              <a:t>Per task rms</a:t>
            </a:r>
          </a:p>
          <a:p>
            <a:r>
              <a:rPr lang="en-US" sz="1800" dirty="0"/>
              <a:t>Per task r2 score</a:t>
            </a:r>
          </a:p>
          <a:p>
            <a:pPr marL="0" indent="0">
              <a:buNone/>
            </a:pPr>
            <a:r>
              <a:rPr lang="en-US" sz="1800" dirty="0"/>
              <a:t>(0-100% correlation)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82EF2-2FA1-4100-B476-80127BB3F932}"/>
              </a:ext>
            </a:extLst>
          </p:cNvPr>
          <p:cNvSpPr txBox="1"/>
          <p:nvPr/>
        </p:nvSpPr>
        <p:spPr>
          <a:xfrm>
            <a:off x="7539135" y="1690688"/>
            <a:ext cx="3881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hold-off test set</a:t>
            </a:r>
          </a:p>
          <a:p>
            <a:endParaRPr lang="en-US" dirty="0"/>
          </a:p>
          <a:p>
            <a:r>
              <a:rPr lang="en-US" dirty="0"/>
              <a:t>Per Task: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1198-636E-4019-B72E-FB5C11D5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CD45-BDE9-49CB-9926-ED880F81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234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(3, 2048, [64, 128, 256], 0.2, 1e-05)</a:t>
            </a:r>
          </a:p>
          <a:p>
            <a:pPr marL="0" indent="0">
              <a:buNone/>
            </a:pPr>
            <a:r>
              <a:rPr lang="pt-BR" sz="1600" dirty="0"/>
              <a:t>Hyperparameter Optimizaiton</a:t>
            </a:r>
          </a:p>
          <a:p>
            <a:r>
              <a:rPr lang="pt-BR" sz="1600" dirty="0"/>
              <a:t>mean rms:</a:t>
            </a:r>
          </a:p>
          <a:p>
            <a:r>
              <a:rPr lang="pt-BR" sz="1600" dirty="0"/>
              <a:t>1.4806055284536939</a:t>
            </a:r>
          </a:p>
          <a:p>
            <a:r>
              <a:rPr lang="pt-BR" sz="1600" dirty="0"/>
              <a:t>eiso rms:</a:t>
            </a:r>
          </a:p>
          <a:p>
            <a:r>
              <a:rPr lang="pt-BR" sz="1600" dirty="0"/>
              <a:t>2.6431644817176982</a:t>
            </a:r>
          </a:p>
          <a:p>
            <a:r>
              <a:rPr lang="pt-BR" sz="1600" dirty="0"/>
              <a:t>riso rms:</a:t>
            </a:r>
          </a:p>
          <a:p>
            <a:r>
              <a:rPr lang="pt-BR" sz="1600" dirty="0"/>
              <a:t>1.7044699441360347</a:t>
            </a:r>
          </a:p>
          <a:p>
            <a:r>
              <a:rPr lang="pt-BR" sz="1600" dirty="0"/>
              <a:t>vert rms:</a:t>
            </a:r>
          </a:p>
          <a:p>
            <a:r>
              <a:rPr lang="pt-BR" sz="1600" dirty="0"/>
              <a:t>0.09418215950734864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F400E-091C-4A4F-A233-3CBA57EF76BA}"/>
              </a:ext>
            </a:extLst>
          </p:cNvPr>
          <p:cNvSpPr txBox="1"/>
          <p:nvPr/>
        </p:nvSpPr>
        <p:spPr>
          <a:xfrm>
            <a:off x="4504888" y="1690688"/>
            <a:ext cx="25670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r>
              <a:rPr lang="pt-BR" sz="1400" dirty="0"/>
              <a:t>mean r2:</a:t>
            </a:r>
          </a:p>
          <a:p>
            <a:r>
              <a:rPr lang="pt-BR" sz="1400" dirty="0"/>
              <a:t>-0.040493220463627244</a:t>
            </a:r>
          </a:p>
          <a:p>
            <a:endParaRPr lang="pt-BR" sz="1400" dirty="0"/>
          </a:p>
          <a:p>
            <a:r>
              <a:rPr lang="pt-BR" sz="1400" dirty="0"/>
              <a:t>eiso r2:</a:t>
            </a:r>
          </a:p>
          <a:p>
            <a:r>
              <a:rPr lang="pt-BR" sz="1400" dirty="0"/>
              <a:t>-0.030621088686842768</a:t>
            </a:r>
          </a:p>
          <a:p>
            <a:endParaRPr lang="pt-BR" sz="1400" dirty="0"/>
          </a:p>
          <a:p>
            <a:r>
              <a:rPr lang="pt-BR" sz="1400" dirty="0"/>
              <a:t>riso r2:</a:t>
            </a:r>
          </a:p>
          <a:p>
            <a:r>
              <a:rPr lang="pt-BR" sz="1400" dirty="0"/>
              <a:t>-0.08848976929041474</a:t>
            </a:r>
          </a:p>
          <a:p>
            <a:endParaRPr lang="pt-BR" sz="1400" dirty="0"/>
          </a:p>
          <a:p>
            <a:r>
              <a:rPr lang="pt-BR" sz="1400" dirty="0"/>
              <a:t>vert r2:</a:t>
            </a:r>
          </a:p>
          <a:p>
            <a:r>
              <a:rPr lang="pt-BR" sz="1400" dirty="0"/>
              <a:t>-0.002368803413624221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38BB1-1951-48BB-A40C-108642DCE306}"/>
              </a:ext>
            </a:extLst>
          </p:cNvPr>
          <p:cNvSpPr txBox="1"/>
          <p:nvPr/>
        </p:nvSpPr>
        <p:spPr>
          <a:xfrm>
            <a:off x="7575259" y="1690688"/>
            <a:ext cx="31633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K fold Cross Validation:</a:t>
            </a:r>
          </a:p>
          <a:p>
            <a:endParaRPr lang="pt-BR" dirty="0"/>
          </a:p>
          <a:p>
            <a:r>
              <a:rPr lang="pt-BR" dirty="0"/>
              <a:t>eiso:</a:t>
            </a:r>
          </a:p>
          <a:p>
            <a:r>
              <a:rPr lang="pt-BR" dirty="0"/>
              <a:t>6.650632307115754</a:t>
            </a:r>
          </a:p>
          <a:p>
            <a:r>
              <a:rPr lang="pt-BR" dirty="0"/>
              <a:t>9.72626246587556</a:t>
            </a:r>
          </a:p>
          <a:p>
            <a:r>
              <a:rPr lang="pt-BR" dirty="0"/>
              <a:t>3.358727947338401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1.81338374285504</a:t>
            </a:r>
          </a:p>
          <a:p>
            <a:r>
              <a:rPr lang="pt-BR" dirty="0"/>
              <a:t>2.2418630015170726</a:t>
            </a:r>
          </a:p>
          <a:p>
            <a:r>
              <a:rPr lang="pt-BR" dirty="0"/>
              <a:t>1.3956130476727715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0.09874268570965279</a:t>
            </a:r>
          </a:p>
          <a:p>
            <a:r>
              <a:rPr lang="pt-BR" dirty="0"/>
              <a:t>0.13905299086704684</a:t>
            </a:r>
          </a:p>
          <a:p>
            <a:r>
              <a:rPr lang="pt-BR" dirty="0"/>
              <a:t>0.06647398040542708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C39F-F5AD-4EDA-9479-E770AA06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 Regressor (Standard)</a:t>
            </a:r>
          </a:p>
        </p:txBody>
      </p:sp>
      <p:pic>
        <p:nvPicPr>
          <p:cNvPr id="5" name="Content Placeholder 4" descr="A picture containing table&#10;&#10;Description automatically generated">
            <a:extLst>
              <a:ext uri="{FF2B5EF4-FFF2-40B4-BE49-F238E27FC236}">
                <a16:creationId xmlns:a16="http://schemas.microsoft.com/office/drawing/2014/main" id="{CC428818-F0CD-438F-A823-785E129A6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33" y="2431178"/>
            <a:ext cx="4148295" cy="2491988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7AF629-1D7A-49B3-89FE-5A9124C6E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9" y="1569939"/>
            <a:ext cx="4037555" cy="242546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499C65-79A1-4B3C-BC85-C0550512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19" y="4176088"/>
            <a:ext cx="4148295" cy="2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C019-5F45-4E84-BDE6-E1AD9BBB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EFA7-C19D-4EA3-A362-B1B5BFC92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2048, [64, 128, 256], 0.02, 0.5, 'l2', 0.75, [20, 20, 20], 0.5, 0.75)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mean rms:</a:t>
            </a:r>
          </a:p>
          <a:p>
            <a:pPr marL="0" indent="0">
              <a:buNone/>
            </a:pPr>
            <a:r>
              <a:rPr lang="en-US" sz="1600" dirty="0"/>
              <a:t>1.4083965241802279</a:t>
            </a:r>
          </a:p>
          <a:p>
            <a:pPr marL="0" indent="0">
              <a:buNone/>
            </a:pPr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2.6236098191514987</a:t>
            </a:r>
          </a:p>
          <a:p>
            <a:pPr marL="0" indent="0">
              <a:buNone/>
            </a:pPr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pPr marL="0" indent="0">
              <a:buNone/>
            </a:pPr>
            <a:r>
              <a:rPr lang="en-US" sz="1600" dirty="0"/>
              <a:t>1.5151559485783093</a:t>
            </a:r>
          </a:p>
          <a:p>
            <a:pPr marL="0" indent="0">
              <a:buNone/>
            </a:pPr>
            <a:r>
              <a:rPr lang="en-US" sz="1600" dirty="0"/>
              <a:t>vert rms:</a:t>
            </a:r>
          </a:p>
          <a:p>
            <a:pPr marL="0" indent="0">
              <a:buNone/>
            </a:pPr>
            <a:r>
              <a:rPr lang="en-US" sz="1600" dirty="0"/>
              <a:t>0.08642380481087583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A99BD-81C5-43AA-8CFF-A221A47E40A6}"/>
              </a:ext>
            </a:extLst>
          </p:cNvPr>
          <p:cNvSpPr txBox="1"/>
          <p:nvPr/>
        </p:nvSpPr>
        <p:spPr>
          <a:xfrm>
            <a:off x="7857691" y="1825625"/>
            <a:ext cx="41106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fold Cross Validation</a:t>
            </a:r>
          </a:p>
          <a:p>
            <a:endParaRPr lang="en-US" sz="1600" dirty="0"/>
          </a:p>
          <a:p>
            <a:r>
              <a:rPr lang="en-US" sz="1600" dirty="0" err="1"/>
              <a:t>Eiso</a:t>
            </a:r>
            <a:r>
              <a:rPr lang="en-US" sz="1600" dirty="0"/>
              <a:t> rms:</a:t>
            </a:r>
          </a:p>
          <a:p>
            <a:r>
              <a:rPr lang="en-US" sz="1600" dirty="0"/>
              <a:t>5.474620748926964</a:t>
            </a:r>
          </a:p>
          <a:p>
            <a:r>
              <a:rPr lang="en-US" sz="1600" dirty="0"/>
              <a:t>15.179019188073633</a:t>
            </a:r>
          </a:p>
          <a:p>
            <a:r>
              <a:rPr lang="en-US" sz="1600" dirty="0"/>
              <a:t>2.0539618844661947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rms:</a:t>
            </a:r>
          </a:p>
          <a:p>
            <a:r>
              <a:rPr lang="en-US" sz="1600" dirty="0"/>
              <a:t>1.029810723211074</a:t>
            </a:r>
          </a:p>
          <a:p>
            <a:r>
              <a:rPr lang="en-US" sz="1600" dirty="0"/>
              <a:t>1.5309629805582463</a:t>
            </a:r>
          </a:p>
          <a:p>
            <a:r>
              <a:rPr lang="en-US" sz="1600" dirty="0"/>
              <a:t>0.6856674015166054</a:t>
            </a:r>
          </a:p>
          <a:p>
            <a:endParaRPr lang="en-US" sz="1600" dirty="0"/>
          </a:p>
          <a:p>
            <a:r>
              <a:rPr lang="en-US" sz="1600" dirty="0"/>
              <a:t>Vert rms:</a:t>
            </a:r>
          </a:p>
          <a:p>
            <a:r>
              <a:rPr lang="en-US" sz="1600" dirty="0"/>
              <a:t>0.04298569844404496</a:t>
            </a:r>
          </a:p>
          <a:p>
            <a:r>
              <a:rPr lang="en-US" sz="1600" dirty="0"/>
              <a:t>0.059063508604507764</a:t>
            </a:r>
          </a:p>
          <a:p>
            <a:r>
              <a:rPr lang="en-US" sz="1600" dirty="0"/>
              <a:t>0.030884895127586645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EA51B-FB3B-475F-98DC-7CC6714CE144}"/>
              </a:ext>
            </a:extLst>
          </p:cNvPr>
          <p:cNvSpPr txBox="1"/>
          <p:nvPr/>
        </p:nvSpPr>
        <p:spPr>
          <a:xfrm>
            <a:off x="4471332" y="2615002"/>
            <a:ext cx="29025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eiso</a:t>
            </a:r>
            <a:r>
              <a:rPr lang="en-US" sz="1600" dirty="0"/>
              <a:t> r2:</a:t>
            </a:r>
          </a:p>
          <a:p>
            <a:r>
              <a:rPr lang="en-US" sz="1600" dirty="0"/>
              <a:t>-0.015428013770883764</a:t>
            </a:r>
          </a:p>
          <a:p>
            <a:endParaRPr lang="en-US" sz="1600" dirty="0"/>
          </a:p>
          <a:p>
            <a:r>
              <a:rPr lang="en-US" sz="1600" dirty="0" err="1"/>
              <a:t>riso</a:t>
            </a:r>
            <a:r>
              <a:rPr lang="en-US" sz="1600" dirty="0"/>
              <a:t> r2:</a:t>
            </a:r>
          </a:p>
          <a:p>
            <a:r>
              <a:rPr lang="en-US" sz="1600" dirty="0"/>
              <a:t>0.1398774635266382</a:t>
            </a:r>
          </a:p>
          <a:p>
            <a:endParaRPr lang="en-US" sz="1600" dirty="0"/>
          </a:p>
          <a:p>
            <a:r>
              <a:rPr lang="en-US" sz="1600" dirty="0"/>
              <a:t>vert r2:</a:t>
            </a:r>
          </a:p>
          <a:p>
            <a:r>
              <a:rPr lang="en-US" sz="1600" dirty="0"/>
              <a:t>0.15597168217249335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2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4945-87D0-426B-88DA-C5517109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Multitask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7A8B908-190E-4941-A7F1-1557303D9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73" y="1690688"/>
            <a:ext cx="4241600" cy="2548039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8677869-1DF1-49D2-9CB7-C0667C25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173311" cy="250701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68B88CB-856B-45B7-8893-3A7F11C55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7703"/>
            <a:ext cx="4367307" cy="262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2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FBC-AC4F-4FF0-9DDE-014E5CAA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F9CD26-7FA8-44F2-A45E-1BC08188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(3, 75, [64, 64], 128, 0.5, 1e-05, 'regression')</a:t>
            </a:r>
          </a:p>
          <a:p>
            <a:pPr marL="0" indent="0">
              <a:buNone/>
            </a:pPr>
            <a:r>
              <a:rPr lang="en-US" sz="1600" dirty="0"/>
              <a:t>Hyperparameter Tuning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eiso rms:</a:t>
            </a:r>
          </a:p>
          <a:p>
            <a:pPr marL="0" indent="0">
              <a:buNone/>
            </a:pPr>
            <a:r>
              <a:rPr lang="pt-BR" sz="1600" dirty="0"/>
              <a:t>4.909546980087412</a:t>
            </a:r>
          </a:p>
          <a:p>
            <a:pPr marL="0" indent="0">
              <a:buNone/>
            </a:pPr>
            <a:r>
              <a:rPr lang="pt-BR" sz="1600" dirty="0"/>
              <a:t>riso rms:</a:t>
            </a:r>
          </a:p>
          <a:p>
            <a:pPr marL="0" indent="0">
              <a:buNone/>
            </a:pPr>
            <a:r>
              <a:rPr lang="pt-BR" sz="1600" dirty="0"/>
              <a:t>1.7321460795641541</a:t>
            </a:r>
          </a:p>
          <a:p>
            <a:pPr marL="0" indent="0">
              <a:buNone/>
            </a:pPr>
            <a:r>
              <a:rPr lang="pt-BR" sz="1600" dirty="0"/>
              <a:t>vert rms:</a:t>
            </a:r>
          </a:p>
          <a:p>
            <a:pPr marL="0" indent="0">
              <a:buNone/>
            </a:pPr>
            <a:r>
              <a:rPr lang="pt-BR" sz="1600" dirty="0"/>
              <a:t>0.09720516309124799</a:t>
            </a:r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93B14-868D-4279-A05F-2EB623A2ED5C}"/>
              </a:ext>
            </a:extLst>
          </p:cNvPr>
          <p:cNvSpPr txBox="1"/>
          <p:nvPr/>
        </p:nvSpPr>
        <p:spPr>
          <a:xfrm>
            <a:off x="4303552" y="1929468"/>
            <a:ext cx="3204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800" dirty="0"/>
              <a:t>eiso r2:</a:t>
            </a:r>
          </a:p>
          <a:p>
            <a:pPr marL="0" indent="0">
              <a:buNone/>
            </a:pPr>
            <a:r>
              <a:rPr lang="pt-BR" sz="1800" dirty="0"/>
              <a:t>-2.555768561335377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riso r2:</a:t>
            </a:r>
          </a:p>
          <a:p>
            <a:pPr marL="0" indent="0">
              <a:buNone/>
            </a:pPr>
            <a:r>
              <a:rPr lang="pt-BR" sz="1800" dirty="0"/>
              <a:t>-0.12412520837124852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vert r2:</a:t>
            </a:r>
          </a:p>
          <a:p>
            <a:pPr marL="0" indent="0">
              <a:buNone/>
            </a:pPr>
            <a:r>
              <a:rPr lang="pt-BR" sz="1800" dirty="0"/>
              <a:t>-0.06774837679102386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E683-F13A-4BF2-B1B0-94AB1FA8DD55}"/>
              </a:ext>
            </a:extLst>
          </p:cNvPr>
          <p:cNvSpPr txBox="1"/>
          <p:nvPr/>
        </p:nvSpPr>
        <p:spPr>
          <a:xfrm>
            <a:off x="8263156" y="1690688"/>
            <a:ext cx="33891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1800" dirty="0"/>
              <a:t>K fold Validation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eiso:</a:t>
            </a:r>
          </a:p>
          <a:p>
            <a:pPr marL="0" indent="0">
              <a:buNone/>
            </a:pPr>
            <a:r>
              <a:rPr lang="pt-BR" sz="1800" dirty="0"/>
              <a:t>6.177944716663087</a:t>
            </a:r>
          </a:p>
          <a:p>
            <a:pPr marL="0" indent="0">
              <a:buNone/>
            </a:pPr>
            <a:r>
              <a:rPr lang="pt-BR" sz="1800" dirty="0"/>
              <a:t>12.562190255758589</a:t>
            </a:r>
          </a:p>
          <a:p>
            <a:pPr marL="0" indent="0">
              <a:buNone/>
            </a:pPr>
            <a:r>
              <a:rPr lang="pt-BR" sz="1800" dirty="0"/>
              <a:t>2.7886980691678547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riso:</a:t>
            </a:r>
          </a:p>
          <a:p>
            <a:pPr marL="0" indent="0">
              <a:buNone/>
            </a:pPr>
            <a:r>
              <a:rPr lang="pt-BR" sz="1800" dirty="0"/>
              <a:t>1.2411436208818043</a:t>
            </a:r>
          </a:p>
          <a:p>
            <a:pPr marL="0" indent="0">
              <a:buNone/>
            </a:pPr>
            <a:r>
              <a:rPr lang="pt-BR" sz="1800" dirty="0"/>
              <a:t>2.2874527736031034</a:t>
            </a:r>
          </a:p>
          <a:p>
            <a:pPr marL="0" indent="0">
              <a:buNone/>
            </a:pPr>
            <a:r>
              <a:rPr lang="pt-BR" sz="1800" dirty="0"/>
              <a:t>0.7759881685053086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vert:</a:t>
            </a:r>
          </a:p>
          <a:p>
            <a:pPr marL="0" indent="0">
              <a:buNone/>
            </a:pPr>
            <a:r>
              <a:rPr lang="pt-BR" sz="1800" dirty="0"/>
              <a:t>0.057668341981982923</a:t>
            </a:r>
          </a:p>
          <a:p>
            <a:pPr marL="0" indent="0">
              <a:buNone/>
            </a:pPr>
            <a:r>
              <a:rPr lang="pt-BR" sz="1800" dirty="0"/>
              <a:t>0.09638569020294567</a:t>
            </a:r>
          </a:p>
          <a:p>
            <a:pPr marL="0" indent="0">
              <a:buNone/>
            </a:pPr>
            <a:r>
              <a:rPr lang="pt-BR" sz="1800" dirty="0"/>
              <a:t>0.038168409232674935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6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2BAD-5CE7-4AD2-99BD-932C9C8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4920576-D81B-40D6-A346-0CD936CC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0" y="1826727"/>
            <a:ext cx="4580357" cy="27515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5FA9F44-0842-4D68-9CAF-EBB630C4A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98" y="450957"/>
            <a:ext cx="4771552" cy="275153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71220C32-62F7-45E1-8E70-0E8C446D7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95" y="3741336"/>
            <a:ext cx="4580357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1738-E631-40A5-AFF4-119F0BB4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Tensor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05D8-FE4B-44B3-8B17-6615210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15687" cy="435133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(3, 50, 0.5, 1e-05)</a:t>
            </a:r>
          </a:p>
          <a:p>
            <a:pPr marL="0" indent="0">
              <a:buNone/>
            </a:pPr>
            <a:r>
              <a:rPr lang="pt-BR" dirty="0"/>
              <a:t>Hyperparameter Optimization</a:t>
            </a:r>
          </a:p>
          <a:p>
            <a:pPr marL="0" indent="0">
              <a:buNone/>
            </a:pPr>
            <a:r>
              <a:rPr lang="pt-BR" dirty="0"/>
              <a:t>mean rms:</a:t>
            </a:r>
          </a:p>
          <a:p>
            <a:pPr marL="0" indent="0">
              <a:buNone/>
            </a:pPr>
            <a:r>
              <a:rPr lang="pt-BR" dirty="0"/>
              <a:t>6.152490962369434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eiso rms:</a:t>
            </a:r>
          </a:p>
          <a:p>
            <a:pPr marL="0" indent="0">
              <a:buNone/>
            </a:pPr>
            <a:r>
              <a:rPr lang="pt-BR" dirty="0"/>
              <a:t>15.123132149372326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riso rms:</a:t>
            </a:r>
          </a:p>
          <a:p>
            <a:pPr marL="0" indent="0">
              <a:buNone/>
            </a:pPr>
            <a:r>
              <a:rPr lang="pt-BR" dirty="0"/>
              <a:t>3.179177284616241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vert rms:</a:t>
            </a:r>
          </a:p>
          <a:p>
            <a:pPr marL="0" indent="0">
              <a:buNone/>
            </a:pPr>
            <a:r>
              <a:rPr lang="pt-BR" dirty="0"/>
              <a:t>0.15516345311973226</a:t>
            </a:r>
          </a:p>
          <a:p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49498-292E-4AA7-89C4-768E91C7254E}"/>
              </a:ext>
            </a:extLst>
          </p:cNvPr>
          <p:cNvSpPr txBox="1"/>
          <p:nvPr/>
        </p:nvSpPr>
        <p:spPr>
          <a:xfrm>
            <a:off x="8577044" y="1690688"/>
            <a:ext cx="27767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eiso:</a:t>
            </a:r>
          </a:p>
          <a:p>
            <a:r>
              <a:rPr lang="pt-BR" dirty="0"/>
              <a:t>8.502388271040594</a:t>
            </a:r>
          </a:p>
          <a:p>
            <a:r>
              <a:rPr lang="pt-BR" dirty="0"/>
              <a:t>15.916766283136463</a:t>
            </a:r>
          </a:p>
          <a:p>
            <a:r>
              <a:rPr lang="pt-BR" dirty="0"/>
              <a:t>4.140766340608504</a:t>
            </a:r>
          </a:p>
          <a:p>
            <a:endParaRPr lang="pt-BR" dirty="0"/>
          </a:p>
          <a:p>
            <a:r>
              <a:rPr lang="pt-BR" dirty="0"/>
              <a:t>riso:</a:t>
            </a:r>
          </a:p>
          <a:p>
            <a:r>
              <a:rPr lang="pt-BR" dirty="0"/>
              <a:t>2.112924811844965</a:t>
            </a:r>
          </a:p>
          <a:p>
            <a:r>
              <a:rPr lang="pt-BR" dirty="0"/>
              <a:t>3.734417824991303</a:t>
            </a:r>
          </a:p>
          <a:p>
            <a:r>
              <a:rPr lang="pt-BR" dirty="0"/>
              <a:t>1.4487933697915936</a:t>
            </a:r>
          </a:p>
          <a:p>
            <a:endParaRPr lang="pt-BR" dirty="0"/>
          </a:p>
          <a:p>
            <a:r>
              <a:rPr lang="pt-BR" dirty="0"/>
              <a:t>vert:</a:t>
            </a:r>
          </a:p>
          <a:p>
            <a:r>
              <a:rPr lang="pt-BR" dirty="0"/>
              <a:t>0.09457755321829611</a:t>
            </a:r>
          </a:p>
          <a:p>
            <a:r>
              <a:rPr lang="pt-BR" dirty="0"/>
              <a:t>0.14113022884079388</a:t>
            </a:r>
          </a:p>
          <a:p>
            <a:r>
              <a:rPr lang="pt-BR" dirty="0"/>
              <a:t>0.06577468262238037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8AB26-894B-451A-B200-285E738EE4B0}"/>
              </a:ext>
            </a:extLst>
          </p:cNvPr>
          <p:cNvSpPr txBox="1"/>
          <p:nvPr/>
        </p:nvSpPr>
        <p:spPr>
          <a:xfrm>
            <a:off x="4580389" y="1825625"/>
            <a:ext cx="3095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eiso r2:</a:t>
            </a:r>
          </a:p>
          <a:p>
            <a:r>
              <a:rPr lang="pt-BR" dirty="0"/>
              <a:t>-32.73915019768623</a:t>
            </a:r>
          </a:p>
          <a:p>
            <a:endParaRPr lang="pt-BR" dirty="0"/>
          </a:p>
          <a:p>
            <a:r>
              <a:rPr lang="pt-BR" dirty="0"/>
              <a:t>riso r2:</a:t>
            </a:r>
          </a:p>
          <a:p>
            <a:r>
              <a:rPr lang="pt-BR" dirty="0"/>
              <a:t>-2.786824253229164</a:t>
            </a:r>
          </a:p>
          <a:p>
            <a:endParaRPr lang="pt-BR" dirty="0"/>
          </a:p>
          <a:p>
            <a:r>
              <a:rPr lang="pt-BR" dirty="0"/>
              <a:t>vert r2:</a:t>
            </a:r>
          </a:p>
          <a:p>
            <a:r>
              <a:rPr lang="pt-BR" dirty="0"/>
              <a:t>-1.7206277634171223</a:t>
            </a:r>
          </a:p>
        </p:txBody>
      </p:sp>
    </p:spTree>
    <p:extLst>
      <p:ext uri="{BB962C8B-B14F-4D97-AF65-F5344CB8AC3E}">
        <p14:creationId xmlns:p14="http://schemas.microsoft.com/office/powerpoint/2010/main" val="227809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366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 Statistics Report</vt:lpstr>
      <vt:lpstr>Format</vt:lpstr>
      <vt:lpstr>Multitask Regressor (Standard)</vt:lpstr>
      <vt:lpstr>Multitask Regressor (Standard)</vt:lpstr>
      <vt:lpstr>Robust Multitask</vt:lpstr>
      <vt:lpstr>Robust Multitask</vt:lpstr>
      <vt:lpstr>Graph Convolution</vt:lpstr>
      <vt:lpstr>Graph Convolution</vt:lpstr>
      <vt:lpstr>Deep Tensor Neural Network</vt:lpstr>
      <vt:lpstr>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Statistics Report</dc:title>
  <dc:creator>ian mccleary</dc:creator>
  <cp:lastModifiedBy>ian mccleary</cp:lastModifiedBy>
  <cp:revision>2</cp:revision>
  <dcterms:created xsi:type="dcterms:W3CDTF">2021-08-02T19:26:55Z</dcterms:created>
  <dcterms:modified xsi:type="dcterms:W3CDTF">2021-08-03T00:18:48Z</dcterms:modified>
</cp:coreProperties>
</file>