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8" r:id="rId5"/>
    <p:sldId id="263" r:id="rId6"/>
    <p:sldId id="274" r:id="rId7"/>
    <p:sldId id="275" r:id="rId8"/>
    <p:sldId id="264" r:id="rId9"/>
    <p:sldId id="265" r:id="rId10"/>
    <p:sldId id="266" r:id="rId11"/>
    <p:sldId id="262" r:id="rId12"/>
    <p:sldId id="261" r:id="rId13"/>
    <p:sldId id="268" r:id="rId14"/>
    <p:sldId id="276" r:id="rId15"/>
    <p:sldId id="269" r:id="rId16"/>
    <p:sldId id="267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2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2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8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6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javatpoint.com/tutorial/machine-learning/images/regression-vs-classification-in-machine-learning.png" TargetMode="External"/><Relationship Id="rId3" Type="http://schemas.openxmlformats.org/officeDocument/2006/relationships/hyperlink" Target="https://machinelearningmastery.com/randomness-in-machine-learning/" TargetMode="External"/><Relationship Id="rId7" Type="http://schemas.openxmlformats.org/officeDocument/2006/relationships/hyperlink" Target="https://miro.medium.com/max/578/1*ToPT8jnb5mtnikmiB42hpQ.png" TargetMode="External"/><Relationship Id="rId2" Type="http://schemas.openxmlformats.org/officeDocument/2006/relationships/hyperlink" Target="https://pubs.rsc.org/en/Content/ArticleLanding/2021/SE/D1SE00041A#!div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chem.readthedocs.io/en/latest/api_reference/docking.html" TargetMode="External"/><Relationship Id="rId5" Type="http://schemas.openxmlformats.org/officeDocument/2006/relationships/hyperlink" Target="https://www.nature.com/articles/ncomms13890#Sec8" TargetMode="External"/><Relationship Id="rId4" Type="http://schemas.openxmlformats.org/officeDocument/2006/relationships/hyperlink" Target="https://machinelearningmastery.com/dropout-for-regularizing-deep-neural-networks/" TargetMode="External"/><Relationship Id="rId9" Type="http://schemas.openxmlformats.org/officeDocument/2006/relationships/hyperlink" Target="https://chembioinfo.files.wordpress.com/2011/10/signature2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2BD3C1F1-5336-44DD-9D77-A7B92CD61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477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93578-3201-49BF-9017-6261AA56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Solar Thermal fuel predictions in </a:t>
            </a:r>
            <a:r>
              <a:rPr lang="en-US" sz="6100" dirty="0" err="1">
                <a:solidFill>
                  <a:srgbClr val="FFFFFF"/>
                </a:solidFill>
              </a:rPr>
              <a:t>deepchem</a:t>
            </a:r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E1B6-0C52-42EB-A2D0-0023FE51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/>
          <a:lstStyle/>
          <a:p>
            <a:r>
              <a:rPr lang="en-US" sz="2000">
                <a:solidFill>
                  <a:srgbClr val="FFFFFF"/>
                </a:solidFill>
              </a:rPr>
              <a:t>Kowalczyk Research Group</a:t>
            </a:r>
          </a:p>
          <a:p>
            <a:r>
              <a:rPr lang="en-US" sz="2000">
                <a:solidFill>
                  <a:srgbClr val="FFFFFF"/>
                </a:solidFill>
              </a:rPr>
              <a:t>Ian McCleary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9438-A712-4468-B8C3-84A821B5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7101F4-962F-4362-96DF-D8214D58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77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Coulomb Matrix &amp; CM Eigenvalue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A95AB-3673-4D98-BD20-B383BB09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118"/>
            <a:ext cx="1732289" cy="1278442"/>
          </a:xfrm>
          <a:prstGeom prst="rect">
            <a:avLst/>
          </a:prstGeom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528CD4-B32A-46DC-929B-79D0A0AFF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24" y="2198861"/>
            <a:ext cx="1960715" cy="1775979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009308-0978-4353-A607-FEE37B551313}"/>
              </a:ext>
            </a:extLst>
          </p:cNvPr>
          <p:cNvSpPr txBox="1">
            <a:spLocks/>
          </p:cNvSpPr>
          <p:nvPr/>
        </p:nvSpPr>
        <p:spPr>
          <a:xfrm>
            <a:off x="4900770" y="1799171"/>
            <a:ext cx="39577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Circular Fingerprint		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42F7BD4-828E-4CA5-91EE-C2BA13D7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74" y="2285852"/>
            <a:ext cx="3780181" cy="2417693"/>
          </a:xfrm>
          <a:prstGeom prst="rect">
            <a:avLst/>
          </a:prstGeom>
        </p:spPr>
      </p:pic>
      <p:pic>
        <p:nvPicPr>
          <p:cNvPr id="14" name="Picture 13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0ED88BF5-CD43-4B98-8BC7-98A22D743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38" y="2441436"/>
            <a:ext cx="3176432" cy="1433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29AE84-821F-4082-96F3-35EECFDDF404}"/>
              </a:ext>
            </a:extLst>
          </p:cNvPr>
          <p:cNvSpPr txBox="1"/>
          <p:nvPr/>
        </p:nvSpPr>
        <p:spPr>
          <a:xfrm>
            <a:off x="8407838" y="1781583"/>
            <a:ext cx="317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Convolution</a:t>
            </a:r>
          </a:p>
        </p:txBody>
      </p:sp>
    </p:spTree>
    <p:extLst>
      <p:ext uri="{BB962C8B-B14F-4D97-AF65-F5344CB8AC3E}">
        <p14:creationId xmlns:p14="http://schemas.microsoft.com/office/powerpoint/2010/main" val="199311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27A6-09F7-4447-9E37-E3EF1A1E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C89B-7A7A-4676-9D52-3FDB37D2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800"/>
            <a:ext cx="362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 Tensor Neural Network(DTNN)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Coulomb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07385C-4523-4897-B09A-B343391A178B}"/>
              </a:ext>
            </a:extLst>
          </p:cNvPr>
          <p:cNvSpPr txBox="1">
            <a:spLocks/>
          </p:cNvSpPr>
          <p:nvPr/>
        </p:nvSpPr>
        <p:spPr>
          <a:xfrm>
            <a:off x="4534677" y="1828800"/>
            <a:ext cx="3928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Multitask Regressor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Circular Fingerprint</a:t>
            </a:r>
          </a:p>
          <a:p>
            <a:r>
              <a:rPr lang="en-US" dirty="0"/>
              <a:t>Coulomb Eigen</a:t>
            </a:r>
          </a:p>
          <a:p>
            <a:r>
              <a:rPr lang="en-US" dirty="0" err="1"/>
              <a:t>RDKit</a:t>
            </a:r>
            <a:r>
              <a:rPr lang="en-US" dirty="0"/>
              <a:t> Descriptors</a:t>
            </a:r>
          </a:p>
          <a:p>
            <a:r>
              <a:rPr lang="en-US" dirty="0" err="1"/>
              <a:t>RDKit</a:t>
            </a:r>
            <a:r>
              <a:rPr lang="en-US" dirty="0"/>
              <a:t> Grid </a:t>
            </a:r>
            <a:r>
              <a:rPr lang="en-US" dirty="0" err="1"/>
              <a:t>Featurizer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FBDA1-2A49-442C-BBDC-E645C797EAE6}"/>
              </a:ext>
            </a:extLst>
          </p:cNvPr>
          <p:cNvSpPr txBox="1">
            <a:spLocks/>
          </p:cNvSpPr>
          <p:nvPr/>
        </p:nvSpPr>
        <p:spPr>
          <a:xfrm>
            <a:off x="8462866" y="1828800"/>
            <a:ext cx="35907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Convolution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Convolutional Molecular </a:t>
            </a:r>
            <a:r>
              <a:rPr lang="en-US" dirty="0" err="1"/>
              <a:t>Featurizer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DA64-FBB3-4E5C-9880-F275D93D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CCC6-EF1C-45BE-9EE2-6F118223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Model specific</a:t>
            </a:r>
          </a:p>
          <a:p>
            <a:r>
              <a:rPr lang="en-US" sz="2600" dirty="0" err="1"/>
              <a:t>Featurizer</a:t>
            </a:r>
            <a:endParaRPr lang="en-US" sz="2600" dirty="0"/>
          </a:p>
          <a:p>
            <a:r>
              <a:rPr lang="en-US" sz="2600" dirty="0"/>
              <a:t>Data splitting</a:t>
            </a:r>
          </a:p>
          <a:p>
            <a:r>
              <a:rPr lang="en-US" sz="2600" dirty="0"/>
              <a:t>Dropouts</a:t>
            </a:r>
          </a:p>
          <a:p>
            <a:r>
              <a:rPr lang="en-US" sz="2600" dirty="0"/>
              <a:t>Layer size</a:t>
            </a:r>
          </a:p>
          <a:p>
            <a:r>
              <a:rPr lang="en-US" sz="2600" dirty="0"/>
              <a:t>Depth of layers</a:t>
            </a:r>
          </a:p>
          <a:p>
            <a:r>
              <a:rPr lang="en-US" sz="2600" dirty="0"/>
              <a:t>Training iterations (epochs)</a:t>
            </a:r>
          </a:p>
          <a:p>
            <a:r>
              <a:rPr lang="en-US" sz="2600" dirty="0"/>
              <a:t>Number of tasks</a:t>
            </a:r>
          </a:p>
          <a:p>
            <a:r>
              <a:rPr lang="en-US" sz="2600" dirty="0"/>
              <a:t>Weight initialization</a:t>
            </a:r>
          </a:p>
          <a:p>
            <a:r>
              <a:rPr lang="en-US" sz="2600" dirty="0"/>
              <a:t>Weight decay penalty</a:t>
            </a:r>
          </a:p>
          <a:p>
            <a:r>
              <a:rPr lang="en-US" sz="2600" dirty="0"/>
              <a:t>Learning rate</a:t>
            </a:r>
          </a:p>
          <a:p>
            <a:r>
              <a:rPr lang="en-US" sz="2600" dirty="0"/>
              <a:t>Batch size</a:t>
            </a:r>
          </a:p>
          <a:p>
            <a:r>
              <a:rPr lang="en-US" sz="2600" dirty="0"/>
              <a:t>Metrics &amp; loss functions</a:t>
            </a:r>
          </a:p>
          <a:p>
            <a:r>
              <a:rPr lang="en-US" sz="2600" dirty="0"/>
              <a:t>Transformers</a:t>
            </a:r>
          </a:p>
          <a:p>
            <a:r>
              <a:rPr lang="en-US" sz="2600" dirty="0"/>
              <a:t>Activation functions</a:t>
            </a:r>
          </a:p>
          <a:p>
            <a:endParaRPr lang="en-US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191363-EEF9-4F78-B533-EC13AB6F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04884"/>
            <a:ext cx="5505450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2922F-8A6F-4782-A7E9-9D5C749EF6EA}"/>
              </a:ext>
            </a:extLst>
          </p:cNvPr>
          <p:cNvSpPr txBox="1"/>
          <p:nvPr/>
        </p:nvSpPr>
        <p:spPr>
          <a:xfrm>
            <a:off x="6841498" y="4706374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(1)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72CC4-3F4E-4154-A47A-F8D7B63D3B7A}"/>
              </a:ext>
            </a:extLst>
          </p:cNvPr>
          <p:cNvSpPr txBox="1"/>
          <p:nvPr/>
        </p:nvSpPr>
        <p:spPr>
          <a:xfrm>
            <a:off x="8008350" y="4837179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(2)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02563-19B0-4E6D-B408-E612693C5EAF}"/>
              </a:ext>
            </a:extLst>
          </p:cNvPr>
          <p:cNvSpPr txBox="1"/>
          <p:nvPr/>
        </p:nvSpPr>
        <p:spPr>
          <a:xfrm>
            <a:off x="9097649" y="4813095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(3)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DC345-3487-4357-AA77-6B49831E7CEF}"/>
              </a:ext>
            </a:extLst>
          </p:cNvPr>
          <p:cNvSpPr txBox="1"/>
          <p:nvPr/>
        </p:nvSpPr>
        <p:spPr>
          <a:xfrm>
            <a:off x="9907011" y="4237989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838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B7E-9741-4658-A03E-5CDDA26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9CA0-5DF3-4188-9887-ED4D8882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Optimizer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8A04DD-985A-46E2-B6EF-0480F5E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6" y="2519741"/>
            <a:ext cx="11129264" cy="29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F89-6D84-4BB3-957C-4FCBDAB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12A-B052-4ACC-B235-131FBDB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scheduler</a:t>
            </a:r>
          </a:p>
          <a:p>
            <a:r>
              <a:rPr lang="en-US" dirty="0"/>
              <a:t>Learning rate curve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FFDA92-D1CB-42A3-BD7B-0EFCC1AF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1" y="4001294"/>
            <a:ext cx="7071921" cy="274287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1B25EE1-D02F-4440-8A4A-26D930B70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8" y="1374513"/>
            <a:ext cx="5254891" cy="2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B90-112F-486D-8A94-E959B638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are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D0CA-F869-4C5B-B650-8AC82F3C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Randomness in: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Dataset splitting</a:t>
            </a:r>
          </a:p>
          <a:p>
            <a:r>
              <a:rPr lang="en-US" dirty="0"/>
              <a:t>Training order</a:t>
            </a:r>
          </a:p>
          <a:p>
            <a:r>
              <a:rPr lang="en-US" dirty="0"/>
              <a:t>Weight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1A2F-717F-45B5-963E-88FAD2E3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Qualifies a Model as “Good”?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A1EB-0462-4E43-BBFD-34C78DDF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r>
              <a:rPr lang="en-US" dirty="0"/>
              <a:t>Learning curve analysis</a:t>
            </a:r>
          </a:p>
          <a:p>
            <a:r>
              <a:rPr lang="en-US" dirty="0"/>
              <a:t>Weight vector analysis</a:t>
            </a:r>
          </a:p>
          <a:p>
            <a:r>
              <a:rPr lang="en-US" dirty="0"/>
              <a:t>Reproducible results</a:t>
            </a:r>
          </a:p>
          <a:p>
            <a:r>
              <a:rPr lang="en-US" dirty="0"/>
              <a:t>K-fold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710-50DA-4C62-9A25-9D498B87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13A9-EF95-4FBD-958B-7CDD04B9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Learning Curves</a:t>
            </a:r>
          </a:p>
          <a:p>
            <a:r>
              <a:rPr lang="en-US" dirty="0"/>
              <a:t>Performance Learning Curves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46B1B5D9-91E5-42D3-B077-EE8B3745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90" y="2893527"/>
            <a:ext cx="3892767" cy="29195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3F890B9-0228-49D6-AFF8-A8D474BF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6" y="2893526"/>
            <a:ext cx="3892766" cy="291957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CE9FF1F-AAB9-40E7-BA8C-DFDB4B3B6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98" y="2893526"/>
            <a:ext cx="4017003" cy="3012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47902-B98E-40F7-9EDD-1A1172F212CE}"/>
              </a:ext>
            </a:extLst>
          </p:cNvPr>
          <p:cNvSpPr txBox="1"/>
          <p:nvPr/>
        </p:nvSpPr>
        <p:spPr>
          <a:xfrm>
            <a:off x="2253343" y="5842347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9835C-EF94-43ED-94EC-4188A6F1D19F}"/>
              </a:ext>
            </a:extLst>
          </p:cNvPr>
          <p:cNvSpPr txBox="1"/>
          <p:nvPr/>
        </p:nvSpPr>
        <p:spPr>
          <a:xfrm>
            <a:off x="6076302" y="5827033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EEB3A-5645-4E1A-A489-37E5B253F6E7}"/>
              </a:ext>
            </a:extLst>
          </p:cNvPr>
          <p:cNvSpPr txBox="1"/>
          <p:nvPr/>
        </p:nvSpPr>
        <p:spPr>
          <a:xfrm>
            <a:off x="9732864" y="5906278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338349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A8B-24B0-4A0F-8842-2CD88FD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AAE6-F76F-421B-A1A9-177C9904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K models</a:t>
            </a:r>
          </a:p>
          <a:p>
            <a:r>
              <a:rPr lang="en-US" dirty="0"/>
              <a:t>High, Low, Average</a:t>
            </a: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layer_sizes</a:t>
            </a:r>
            <a:r>
              <a:rPr lang="en-US" sz="1200" b="0" dirty="0">
                <a:effectLst/>
                <a:latin typeface="Univers (Body)"/>
              </a:rPr>
              <a:t>=[256, 512, 1024], dropouts=0.1,</a:t>
            </a:r>
            <a:endParaRPr lang="en-US" sz="1200" dirty="0">
              <a:latin typeface="Univers (Body)"/>
            </a:endParaRP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weight_decay_penalty_type</a:t>
            </a:r>
            <a:r>
              <a:rPr lang="en-US" sz="1200" b="0" dirty="0">
                <a:effectLst/>
                <a:latin typeface="Univers (Body)"/>
              </a:rPr>
              <a:t> ="l2",</a:t>
            </a:r>
          </a:p>
          <a:p>
            <a:pPr marL="0" indent="0">
              <a:buNone/>
            </a:pPr>
            <a:r>
              <a:rPr lang="en-US" sz="1200" b="0" dirty="0" err="1">
                <a:effectLst/>
                <a:latin typeface="Univers (Body)"/>
              </a:rPr>
              <a:t>learning_rate</a:t>
            </a:r>
            <a:r>
              <a:rPr lang="en-US" sz="1200" b="0" dirty="0">
                <a:effectLst/>
                <a:latin typeface="Univers (Body)"/>
              </a:rPr>
              <a:t>=0.0001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F1066B6-88F7-4467-A4F9-2ACA765E0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1" y="3741336"/>
            <a:ext cx="4580357" cy="275153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C875F5-4A52-44EE-964D-B93BF0729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35" y="3741336"/>
            <a:ext cx="4580357" cy="275153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7E7FA48-7994-4DDD-A09C-879EBBE26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36" y="365125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A0E1-4157-40B6-8ED9-C6D6419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71BA-4B19-4163-8BB9-E59B2724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penalty functions</a:t>
            </a:r>
          </a:p>
          <a:p>
            <a:r>
              <a:rPr lang="en-US" dirty="0"/>
              <a:t>Manual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EA5792-8936-48BB-81F0-6DFBBA5E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932347"/>
            <a:ext cx="6667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31AB-A668-4439-BB37-2DAF865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95F-5296-4CA6-B3B8-E6D46EF6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Creation</a:t>
            </a:r>
          </a:p>
          <a:p>
            <a:r>
              <a:rPr lang="en-US" dirty="0"/>
              <a:t>Run </a:t>
            </a:r>
            <a:r>
              <a:rPr lang="en-US" dirty="0" err="1"/>
              <a:t>Deepchem</a:t>
            </a:r>
            <a:r>
              <a:rPr lang="en-US" dirty="0"/>
              <a:t> Algorithms on the CSE cluster.</a:t>
            </a:r>
          </a:p>
          <a:p>
            <a:r>
              <a:rPr lang="en-US" dirty="0"/>
              <a:t>Understand various machine learning models in </a:t>
            </a:r>
            <a:r>
              <a:rPr lang="en-US" dirty="0" err="1"/>
              <a:t>Deepchem</a:t>
            </a:r>
            <a:r>
              <a:rPr lang="en-US" dirty="0"/>
              <a:t>.</a:t>
            </a:r>
          </a:p>
          <a:p>
            <a:r>
              <a:rPr lang="en-US" dirty="0"/>
              <a:t>Optimize and analyze results for any given model/parameters.</a:t>
            </a:r>
          </a:p>
          <a:p>
            <a:r>
              <a:rPr lang="en-US" dirty="0"/>
              <a:t>Predict isomerization energies, reverse isomerization energies, and vertical excitation energies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626-6E74-429B-B5CE-549B9B55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5F87-6338-40DA-8B50-4A176CDC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randomness</a:t>
            </a:r>
          </a:p>
          <a:p>
            <a:r>
              <a:rPr lang="en-US" dirty="0"/>
              <a:t>Replicate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A2A63-A29F-4BC2-8BCA-E04986BD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86" y="1825625"/>
            <a:ext cx="3792028" cy="7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ACFB-C190-4DAD-9451-8970C3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Featurizers</a:t>
            </a:r>
            <a:r>
              <a:rPr lang="en-US" dirty="0"/>
              <a:t>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1781-E136-44D8-BE26-740F49DE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10k molecules</a:t>
            </a:r>
          </a:p>
          <a:p>
            <a:r>
              <a:rPr lang="en-US" sz="1600" dirty="0"/>
              <a:t>Fixed parameter</a:t>
            </a:r>
          </a:p>
          <a:p>
            <a:r>
              <a:rPr lang="en-US" sz="1600" dirty="0"/>
              <a:t>Mean absolute error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2F86C3-6D3F-41C9-BC0C-64F4D9BF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75"/>
            <a:ext cx="3635146" cy="21837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A1CA4E2-7254-4956-92DF-2AE53FF46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95" y="3733875"/>
            <a:ext cx="3589058" cy="215604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1255E6-B303-4084-B961-39BABF76F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7" y="440992"/>
            <a:ext cx="3780909" cy="2271290"/>
          </a:xfrm>
          <a:prstGeom prst="rect">
            <a:avLst/>
          </a:prstGeom>
        </p:spPr>
      </p:pic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B4A3421-7861-4691-A32D-69B6BEE12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41" y="3733875"/>
            <a:ext cx="3589058" cy="21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1BB-1B0C-463A-BBBB-92E47CCD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9A12B14-6C6D-4F28-AA47-D310153CB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34" y="2457744"/>
            <a:ext cx="4580357" cy="2751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33FD8-17D6-4815-A6C9-14ACFE0FDF3C}"/>
              </a:ext>
            </a:extLst>
          </p:cNvPr>
          <p:cNvSpPr txBox="1"/>
          <p:nvPr/>
        </p:nvSpPr>
        <p:spPr>
          <a:xfrm>
            <a:off x="1031846" y="1690688"/>
            <a:ext cx="4370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DTNN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with training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Linearly with number of 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Quadratically with dataset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496C-833D-4FB8-8D43-E73696F90609}"/>
              </a:ext>
            </a:extLst>
          </p:cNvPr>
          <p:cNvSpPr txBox="1"/>
          <p:nvPr/>
        </p:nvSpPr>
        <p:spPr>
          <a:xfrm>
            <a:off x="6913927" y="1571343"/>
            <a:ext cx="43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Multitask Regressor (fixed epoch)</a:t>
            </a:r>
          </a:p>
          <a:p>
            <a:r>
              <a:rPr lang="en-US" dirty="0"/>
              <a:t>Circular Fingerprint</a:t>
            </a:r>
          </a:p>
        </p:txBody>
      </p:sp>
    </p:spTree>
    <p:extLst>
      <p:ext uri="{BB962C8B-B14F-4D97-AF65-F5344CB8AC3E}">
        <p14:creationId xmlns:p14="http://schemas.microsoft.com/office/powerpoint/2010/main" val="39472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518C-F837-4549-AAE5-02608EE0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DTNN Learning Curve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B498C-49DE-4A8C-BAF5-6053410D9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23" y="1690688"/>
            <a:ext cx="4161880" cy="250014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CA8B70-10BB-4FEA-A241-211ED4C84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1" y="3126996"/>
            <a:ext cx="2333951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48299-3B44-4194-A639-D24FA7B02693}"/>
              </a:ext>
            </a:extLst>
          </p:cNvPr>
          <p:cNvSpPr txBox="1"/>
          <p:nvPr/>
        </p:nvSpPr>
        <p:spPr>
          <a:xfrm>
            <a:off x="927476" y="1996133"/>
            <a:ext cx="45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learning rate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1k Molecules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B8E629-A064-41A3-915A-C0EBA82E2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23" y="4418696"/>
            <a:ext cx="4060594" cy="24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206-4830-49F0-A8ED-6A000577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0B79939-9627-4533-93E3-4D996D60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06" y="2053230"/>
            <a:ext cx="4580357" cy="2751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313BB-22A4-4019-908F-C4F8ED367FBD}"/>
              </a:ext>
            </a:extLst>
          </p:cNvPr>
          <p:cNvSpPr txBox="1"/>
          <p:nvPr/>
        </p:nvSpPr>
        <p:spPr>
          <a:xfrm>
            <a:off x="1006679" y="2053230"/>
            <a:ext cx="4655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per atom: 75</a:t>
            </a:r>
          </a:p>
          <a:p>
            <a:r>
              <a:rPr lang="en-US" dirty="0"/>
              <a:t>Dense layer size: 64</a:t>
            </a:r>
          </a:p>
          <a:p>
            <a:r>
              <a:rPr lang="en-US" dirty="0"/>
              <a:t>Convolutional Layer Config: [64, 64]</a:t>
            </a:r>
          </a:p>
          <a:p>
            <a:r>
              <a:rPr lang="en-US" dirty="0"/>
              <a:t>Dropout: 0.5</a:t>
            </a:r>
          </a:p>
          <a:p>
            <a:r>
              <a:rPr lang="en-US" dirty="0"/>
              <a:t>Learning Rate: 0.0001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FEE8-D23F-4C2E-85CD-76E1BF46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9046-D4F8-495C-A410-3E741889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Broader hyperparameter optimization</a:t>
            </a:r>
          </a:p>
          <a:p>
            <a:r>
              <a:rPr lang="en-US" dirty="0"/>
              <a:t>Direct comparison of different models</a:t>
            </a:r>
          </a:p>
          <a:p>
            <a:r>
              <a:rPr lang="en-US" dirty="0"/>
              <a:t>Expand dataset size to maximum number of molecules</a:t>
            </a:r>
          </a:p>
          <a:p>
            <a:r>
              <a:rPr lang="en-US" dirty="0"/>
              <a:t>Testing against “unseen” functional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1EEA-BCCD-4F9C-B337-133C82A9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684-4A00-4317-A526-5254EAE4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Literature:</a:t>
            </a:r>
          </a:p>
          <a:p>
            <a:pPr marL="0" indent="0">
              <a:buNone/>
            </a:pPr>
            <a:r>
              <a:rPr lang="en-US" sz="1200" dirty="0"/>
              <a:t>STF Manuscript: </a:t>
            </a:r>
            <a:r>
              <a:rPr lang="en-US" sz="1200" dirty="0">
                <a:hlinkClick r:id="rId2"/>
              </a:rPr>
              <a:t>https://pubs.rsc.org/en/Content/ArticleLanding/2021/SE/D1SE00041A#!divAbstract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Randomness in ML: </a:t>
            </a:r>
            <a:r>
              <a:rPr lang="en-US" sz="1200" dirty="0">
                <a:hlinkClick r:id="rId3"/>
              </a:rPr>
              <a:t>https://machinelearningmastery.com/randomness-in-machine-learning/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Dropouts: </a:t>
            </a:r>
            <a:r>
              <a:rPr lang="en-US" sz="1200" dirty="0">
                <a:hlinkClick r:id="rId4"/>
              </a:rPr>
              <a:t>https://machinelearningmastery.com/dropout-for-regularizing-deep-neural-networks/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DTNN Model: </a:t>
            </a:r>
            <a:r>
              <a:rPr lang="en-US" sz="1200" dirty="0">
                <a:hlinkClick r:id="rId5"/>
              </a:rPr>
              <a:t>https://www.nature.com/articles/ncomms13890#Sec8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Deepchem</a:t>
            </a:r>
            <a:r>
              <a:rPr lang="en-US" sz="1200" dirty="0"/>
              <a:t> documentation: </a:t>
            </a:r>
            <a:r>
              <a:rPr lang="en-US" sz="1200" dirty="0">
                <a:hlinkClick r:id="rId6"/>
              </a:rPr>
              <a:t>https://deepchem.readthedocs.io/en/latest/api_reference/docking.html</a:t>
            </a:r>
            <a:endParaRPr lang="en-US" sz="1200" dirty="0"/>
          </a:p>
          <a:p>
            <a:pPr marL="0" indent="0">
              <a:buNone/>
            </a:pPr>
            <a:r>
              <a:rPr lang="en-US" sz="1200"/>
              <a:t>Learning rate: https://machinelearningmastery.com/learning-rate-for-deep-learning-neural-networks/s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Photos: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https://miro.medium.com/max/578/1*ToPT8jnb5mtnikmiB42hpQ.png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8"/>
              </a:rPr>
              <a:t>https://static.javatpoint.com/tutorial/machine-learning/images/regression-vs-classification-in-machine-learning.png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9"/>
              </a:rPr>
              <a:t>https://chembioinfo.files.wordpress.com/2011/10/signature2.jpg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https://chembioinfo.files.wordpress.com/2011/10/signature2.jpg</a:t>
            </a:r>
          </a:p>
        </p:txBody>
      </p:sp>
    </p:spTree>
    <p:extLst>
      <p:ext uri="{BB962C8B-B14F-4D97-AF65-F5344CB8AC3E}">
        <p14:creationId xmlns:p14="http://schemas.microsoft.com/office/powerpoint/2010/main" val="33510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86E-5272-4BCD-B003-BEC8AED7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F1B5-11EE-47F5-B791-6A55B421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Azobenzene</a:t>
            </a:r>
          </a:p>
          <a:p>
            <a:r>
              <a:rPr lang="en-US" dirty="0"/>
              <a:t>Ground vs Excited state</a:t>
            </a:r>
          </a:p>
          <a:p>
            <a:pPr marL="457200" lvl="1" indent="0">
              <a:buNone/>
            </a:pPr>
            <a:r>
              <a:rPr lang="en-US" dirty="0"/>
              <a:t>potential energies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DFTB+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656CEA-2BC8-4231-B6C0-4BEB7859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1" y="2004859"/>
            <a:ext cx="4866801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BA1E-BC33-4D60-B211-409ED964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Chemistry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3B6E79-F43E-4AB1-AF7E-F4910ED3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05" y="1738312"/>
            <a:ext cx="5505450" cy="3381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0A461-90A9-407D-8A9F-D5FC23BC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117"/>
            <a:ext cx="2065550" cy="1524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A1C8C-DDE1-4552-987D-21FAABB7E0E3}"/>
              </a:ext>
            </a:extLst>
          </p:cNvPr>
          <p:cNvSpPr txBox="1"/>
          <p:nvPr/>
        </p:nvSpPr>
        <p:spPr>
          <a:xfrm>
            <a:off x="720754" y="4919632"/>
            <a:ext cx="3054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N#Cc1c(/N=N/c2ccccc2C(=O)O)ccc(C(=O)O)c1C(=O)O</a:t>
            </a:r>
            <a:endParaRPr lang="en-US" sz="800" dirty="0"/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51F4BCD-5264-4146-BA57-76FA953F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50" y="2208192"/>
            <a:ext cx="2310955" cy="209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D2581-D995-43B0-A34A-ACD0BFF2FEAB}"/>
              </a:ext>
            </a:extLst>
          </p:cNvPr>
          <p:cNvSpPr txBox="1"/>
          <p:nvPr/>
        </p:nvSpPr>
        <p:spPr>
          <a:xfrm>
            <a:off x="3251847" y="4277328"/>
            <a:ext cx="211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Featurizers</a:t>
            </a:r>
            <a:endParaRPr lang="en-US" sz="1400" dirty="0"/>
          </a:p>
          <a:p>
            <a:pPr algn="ctr"/>
            <a:r>
              <a:rPr lang="en-US" sz="1400" dirty="0"/>
              <a:t>(Coulomb Matrix)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58456-CAA6-4544-AC45-6A41E3611078}"/>
              </a:ext>
            </a:extLst>
          </p:cNvPr>
          <p:cNvSpPr txBox="1"/>
          <p:nvPr/>
        </p:nvSpPr>
        <p:spPr>
          <a:xfrm>
            <a:off x="838200" y="4225606"/>
            <a:ext cx="23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 Stable</a:t>
            </a:r>
          </a:p>
          <a:p>
            <a:pPr algn="ctr"/>
            <a:r>
              <a:rPr lang="en-US" dirty="0"/>
              <a:t>Smiles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A73F4-0E99-4B16-85F5-2F06802B31A9}"/>
              </a:ext>
            </a:extLst>
          </p:cNvPr>
          <p:cNvSpPr txBox="1"/>
          <p:nvPr/>
        </p:nvSpPr>
        <p:spPr>
          <a:xfrm>
            <a:off x="6207853" y="4039802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(1)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E7FB2-3172-44CC-9074-E2A2ED8F67D9}"/>
              </a:ext>
            </a:extLst>
          </p:cNvPr>
          <p:cNvSpPr txBox="1"/>
          <p:nvPr/>
        </p:nvSpPr>
        <p:spPr>
          <a:xfrm>
            <a:off x="7374705" y="4170607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(2)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50DC4-01C1-49C8-B90D-342F44B528E4}"/>
              </a:ext>
            </a:extLst>
          </p:cNvPr>
          <p:cNvSpPr txBox="1"/>
          <p:nvPr/>
        </p:nvSpPr>
        <p:spPr>
          <a:xfrm>
            <a:off x="8464004" y="4146523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(3)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78853-73EE-465B-9EAB-7893104E410F}"/>
              </a:ext>
            </a:extLst>
          </p:cNvPr>
          <p:cNvSpPr txBox="1"/>
          <p:nvPr/>
        </p:nvSpPr>
        <p:spPr>
          <a:xfrm>
            <a:off x="9273366" y="3571417"/>
            <a:ext cx="446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</a:t>
            </a:r>
            <a:r>
              <a:rPr lang="en-US" sz="1100" baseline="30000" dirty="0"/>
              <a:t>(4)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A7F74E-42F2-43B3-B777-E2FE9C952DD9}"/>
                  </a:ext>
                </a:extLst>
              </p:cNvPr>
              <p:cNvSpPr txBox="1"/>
              <p:nvPr/>
            </p:nvSpPr>
            <p:spPr>
              <a:xfrm>
                <a:off x="10908510" y="2772758"/>
                <a:ext cx="5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A7F74E-42F2-43B3-B777-E2FE9C95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10" y="2772758"/>
                <a:ext cx="587597" cy="276999"/>
              </a:xfrm>
              <a:prstGeom prst="rect">
                <a:avLst/>
              </a:prstGeom>
              <a:blipFill>
                <a:blip r:embed="rId5"/>
                <a:stretch>
                  <a:fillRect l="-7216" r="-30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8CB76-8EFC-4764-8C61-AFFA6438DF16}"/>
                  </a:ext>
                </a:extLst>
              </p:cNvPr>
              <p:cNvSpPr txBox="1"/>
              <p:nvPr/>
            </p:nvSpPr>
            <p:spPr>
              <a:xfrm>
                <a:off x="10886533" y="3152000"/>
                <a:ext cx="451406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8CB76-8EFC-4764-8C61-AFFA6438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33" y="3152000"/>
                <a:ext cx="451406" cy="283219"/>
              </a:xfrm>
              <a:prstGeom prst="rect">
                <a:avLst/>
              </a:prstGeom>
              <a:blipFill>
                <a:blip r:embed="rId6"/>
                <a:stretch>
                  <a:fillRect l="-10811" t="-4255" r="-675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6E578-8655-4DC0-8312-BCF737C062E3}"/>
                  </a:ext>
                </a:extLst>
              </p:cNvPr>
              <p:cNvSpPr txBox="1"/>
              <p:nvPr/>
            </p:nvSpPr>
            <p:spPr>
              <a:xfrm>
                <a:off x="10908510" y="3571417"/>
                <a:ext cx="51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6E578-8655-4DC0-8312-BCF737C0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10" y="3571417"/>
                <a:ext cx="512641" cy="276999"/>
              </a:xfrm>
              <a:prstGeom prst="rect">
                <a:avLst/>
              </a:prstGeom>
              <a:blipFill>
                <a:blip r:embed="rId7"/>
                <a:stretch>
                  <a:fillRect l="-1058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418A254-5E10-436D-846A-E5DA3BA33B5F}"/>
              </a:ext>
            </a:extLst>
          </p:cNvPr>
          <p:cNvSpPr txBox="1"/>
          <p:nvPr/>
        </p:nvSpPr>
        <p:spPr>
          <a:xfrm>
            <a:off x="838200" y="1519163"/>
            <a:ext cx="324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A40F71-5038-4D0A-9E1C-F49D8F8172C5}"/>
              </a:ext>
            </a:extLst>
          </p:cNvPr>
          <p:cNvSpPr txBox="1"/>
          <p:nvPr/>
        </p:nvSpPr>
        <p:spPr>
          <a:xfrm>
            <a:off x="10720155" y="2149785"/>
            <a:ext cx="9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2886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E743-26F2-49F9-AEE8-1A9C3EE9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1397204-D410-40C6-A0D9-EFF0DB788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7" y="2803684"/>
            <a:ext cx="3295650" cy="139065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222066-8965-4BC7-A3BC-0352B4C3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09" y="2689872"/>
            <a:ext cx="4821987" cy="161827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9D74E5-CE3F-48CF-91A1-25B1F0F0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94" y="2977225"/>
            <a:ext cx="3598506" cy="104356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0AD1228-3249-44B4-A3E4-45AAC1F3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4760883"/>
            <a:ext cx="4010608" cy="10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7C3-4B55-4CB1-A9D4-85FA5C2B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BC57-1B8C-496F-8B50-33921E9A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11" y="1628838"/>
            <a:ext cx="31885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htop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13FB5-6A18-4D8B-8BF2-605C5F41D721}"/>
              </a:ext>
            </a:extLst>
          </p:cNvPr>
          <p:cNvSpPr txBox="1">
            <a:spLocks/>
          </p:cNvSpPr>
          <p:nvPr/>
        </p:nvSpPr>
        <p:spPr>
          <a:xfrm>
            <a:off x="8165284" y="4546649"/>
            <a:ext cx="318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nvidia-smi</a:t>
            </a:r>
            <a:endParaRPr lang="en-US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B91EE84-E8AD-456C-B73B-E1FF6262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58" y="5436264"/>
            <a:ext cx="6173061" cy="128605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CFCC8C4-6E5E-4237-859C-76F2F3A9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8"/>
            <a:ext cx="6048792" cy="29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E5A-D5CF-42AA-A0FA-691215CC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4C00-45B7-4D53-93D7-E7A13D3D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specific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A424CD-2011-4100-B1F8-AF369D94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660"/>
            <a:ext cx="8652766" cy="14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DA74-A417-44B8-ABE6-D8F3FD20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Deepchem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51CA-1479-4580-93DD-46BDA6EE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3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Quick results</a:t>
            </a:r>
          </a:p>
          <a:p>
            <a:r>
              <a:rPr lang="en-US" dirty="0"/>
              <a:t>Chemistry oriented</a:t>
            </a:r>
          </a:p>
          <a:p>
            <a:r>
              <a:rPr lang="en-US" dirty="0" err="1"/>
              <a:t>RDKit</a:t>
            </a:r>
            <a:r>
              <a:rPr lang="en-US" dirty="0"/>
              <a:t> integration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1B20A-F787-4EAC-AB73-46B97ACDD55A}"/>
              </a:ext>
            </a:extLst>
          </p:cNvPr>
          <p:cNvSpPr txBox="1">
            <a:spLocks/>
          </p:cNvSpPr>
          <p:nvPr/>
        </p:nvSpPr>
        <p:spPr>
          <a:xfrm>
            <a:off x="6719596" y="1825625"/>
            <a:ext cx="4200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Limited model customization</a:t>
            </a:r>
          </a:p>
          <a:p>
            <a:r>
              <a:rPr lang="en-US" dirty="0"/>
              <a:t>Limited model documentation</a:t>
            </a:r>
          </a:p>
          <a:p>
            <a:r>
              <a:rPr lang="en-US" dirty="0"/>
              <a:t>Possibly unexplainable results </a:t>
            </a:r>
          </a:p>
        </p:txBody>
      </p:sp>
    </p:spTree>
    <p:extLst>
      <p:ext uri="{BB962C8B-B14F-4D97-AF65-F5344CB8AC3E}">
        <p14:creationId xmlns:p14="http://schemas.microsoft.com/office/powerpoint/2010/main" val="33155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E8A-2A39-45F9-AA8B-86DC0198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Classification... vs both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72DC157-E208-401E-AE76-8726C1C1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63" y="1690688"/>
            <a:ext cx="7473874" cy="4161453"/>
          </a:xfrm>
        </p:spPr>
      </p:pic>
    </p:spTree>
    <p:extLst>
      <p:ext uri="{BB962C8B-B14F-4D97-AF65-F5344CB8AC3E}">
        <p14:creationId xmlns:p14="http://schemas.microsoft.com/office/powerpoint/2010/main" val="33306809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637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Univers</vt:lpstr>
      <vt:lpstr>Univers (Body)</vt:lpstr>
      <vt:lpstr>GradientVTI</vt:lpstr>
      <vt:lpstr>Solar Thermal fuel predictions in deepchem</vt:lpstr>
      <vt:lpstr>Goals</vt:lpstr>
      <vt:lpstr>Molecular Properties</vt:lpstr>
      <vt:lpstr>Machine Learning in Chemistry</vt:lpstr>
      <vt:lpstr>Frameworks</vt:lpstr>
      <vt:lpstr>Checking Resources</vt:lpstr>
      <vt:lpstr>Thread Limiting</vt:lpstr>
      <vt:lpstr>Deepchem</vt:lpstr>
      <vt:lpstr>Regression vs Classification... vs both</vt:lpstr>
      <vt:lpstr>Featurizers</vt:lpstr>
      <vt:lpstr>Regression Models (Keras)</vt:lpstr>
      <vt:lpstr>Model Parameters</vt:lpstr>
      <vt:lpstr>Hyperparameter Optimization</vt:lpstr>
      <vt:lpstr>Finding Learning Rate</vt:lpstr>
      <vt:lpstr>ML Models are Stochastic</vt:lpstr>
      <vt:lpstr>What Qualifies a Model as “Good”?</vt:lpstr>
      <vt:lpstr>Learning Curves</vt:lpstr>
      <vt:lpstr>K-fold cross validation</vt:lpstr>
      <vt:lpstr>Weight Analysis</vt:lpstr>
      <vt:lpstr>Seeding</vt:lpstr>
      <vt:lpstr>Featurizers Matter</vt:lpstr>
      <vt:lpstr>Time Analysis</vt:lpstr>
      <vt:lpstr>DTNN Learning Curve</vt:lpstr>
      <vt:lpstr>Graph Convolutional Model</vt:lpstr>
      <vt:lpstr>Future Goals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Thermal fuel predictions in deepchem</dc:title>
  <dc:creator>ian mccleary</dc:creator>
  <cp:lastModifiedBy>ian mccleary</cp:lastModifiedBy>
  <cp:revision>13</cp:revision>
  <dcterms:created xsi:type="dcterms:W3CDTF">2021-07-22T18:11:59Z</dcterms:created>
  <dcterms:modified xsi:type="dcterms:W3CDTF">2021-08-04T17:23:38Z</dcterms:modified>
</cp:coreProperties>
</file>