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84" r:id="rId7"/>
    <p:sldId id="317" r:id="rId8"/>
    <p:sldId id="412" r:id="rId9"/>
    <p:sldId id="411" r:id="rId10"/>
    <p:sldId id="393" r:id="rId11"/>
    <p:sldId id="394" r:id="rId12"/>
    <p:sldId id="395" r:id="rId13"/>
    <p:sldId id="396" r:id="rId14"/>
    <p:sldId id="398" r:id="rId15"/>
    <p:sldId id="399" r:id="rId16"/>
    <p:sldId id="270" r:id="rId17"/>
    <p:sldId id="400" r:id="rId18"/>
    <p:sldId id="401" r:id="rId19"/>
    <p:sldId id="402" r:id="rId20"/>
    <p:sldId id="403" r:id="rId21"/>
    <p:sldId id="404" r:id="rId22"/>
    <p:sldId id="405" r:id="rId23"/>
    <p:sldId id="408" r:id="rId24"/>
    <p:sldId id="409" r:id="rId25"/>
    <p:sldId id="406" r:id="rId26"/>
    <p:sldId id="410" r:id="rId27"/>
    <p:sldId id="391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88" d="100"/>
          <a:sy n="88" d="100"/>
        </p:scale>
        <p:origin x="439" y="-1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4F6DA-85DB-4411-AED6-E452ADF09F14}" type="datetime1">
              <a:rPr lang="zh-TW" altLang="en-US" smtClean="0"/>
              <a:t>2022/12/8</a:t>
            </a:fld>
            <a:endParaRPr 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D53B7D-63ED-4E9B-9909-E9EB4707C8F9}" type="datetime1">
              <a:rPr lang="zh-TW" altLang="en-US" smtClean="0"/>
              <a:t>2022/12/8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zh-TW" smtClean="0"/>
              <a:t>1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12E94-B0B6-43D5-A621-B51D6C6EBB5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AEB23E8-5BF5-4E01-985C-D1A77C8D263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11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3484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12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9292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13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14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9565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15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8471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16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4799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17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7934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18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06767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19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92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20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91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zh-TW" smtClean="0"/>
              <a:t>3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FAB77D-23F4-4AA3-B6A6-9CF651BC81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ED94004-4247-4179-8E1A-0CFA88BDEF01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21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27916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22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54080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23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1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zh-TW" smtClean="0"/>
              <a:t>4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300B3E-02BD-4611-A177-4A1ADBE2EB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5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481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300B3E-02BD-4611-A177-4A1ADBE2EB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7A19D-1ED6-40E9-979C-9EE97A905C4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02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300B3E-02BD-4611-A177-4A1ADBE2EB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7A19D-1ED6-40E9-979C-9EE97A905C4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10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8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7104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819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10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513F-748A-4655-BF04-388ED17FC0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B13D14-6FCA-4BC4-8FC7-0CCE230A07CD}" type="datetime1">
              <a:rPr lang="zh-TW" altLang="en-US" smtClean="0"/>
              <a:t>2022/12/8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5063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TW" sz="4800"/>
              <a:t>3DFloat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手繪多邊形：圖案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1" name="橢圓​​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手繪多邊形：圖案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/>
            </a:p>
          </p:txBody>
        </p:sp>
        <p:sp>
          <p:nvSpPr>
            <p:cNvPr id="36" name="手繪多邊形：圖案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​​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38" name="橢圓​​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19" name="手繪多邊形：圖形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5" name="橢圓​​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TW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TW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TW" altLang="en-US"/>
              <a:t>按一下以編輯母片文字樣式</a:t>
            </a:r>
          </a:p>
        </p:txBody>
      </p:sp>
      <p:sp>
        <p:nvSpPr>
          <p:cNvPr id="23" name="內容版面配置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TW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TW"/>
              <a:t>按一下以編輯</a:t>
            </a:r>
          </a:p>
        </p:txBody>
      </p:sp>
      <p:sp>
        <p:nvSpPr>
          <p:cNvPr id="21" name="內容版面配置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圖片版面配置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42" name="圖片版面配置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手繪多邊形：圖案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  <p:sp>
          <p:nvSpPr>
            <p:cNvPr id="45" name="橢圓​​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46" name="手繪多邊形：圖案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手繪多邊形：圖案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1" name="橢圓​​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7" name="橢圓​​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9" name="手繪多邊形：圖形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5" name="橢圓​​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手繪多邊形：圖案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/>
            </a:p>
          </p:txBody>
        </p:sp>
        <p:sp>
          <p:nvSpPr>
            <p:cNvPr id="36" name="手繪多邊形：圖案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​​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38" name="橢圓​​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橢圓​​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手繪多邊形：圖案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1" name="橢圓​​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手繪多邊形：圖案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2" name="橢圓​​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zh-TW"/>
              <a:t>按一下以新增標題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zh-TW" sz="1600"/>
              <a:t>按一下以新增文字</a:t>
            </a:r>
          </a:p>
        </p:txBody>
      </p:sp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5" name="圖片版面配置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6" name="橢圓​​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手繪多邊形：圖案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2" name="橢圓​​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8" name="圖片版面配置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9" name="圖片版面配置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0" name="圖片版面配置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1" name="內容版面配置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節符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分節符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圖表表格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手繪多邊形：圖案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​​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5" name="橢圓​​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6" name="手繪多邊形：圖案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TW" dirty="0"/>
            </a:lvl1pPr>
          </a:lstStyle>
          <a:p>
            <a:pPr lvl="0" rtl="0">
              <a:lnSpc>
                <a:spcPct val="100000"/>
              </a:lnSpc>
            </a:pPr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手繪多邊形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0" name="手繪多邊形​​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1" name="手繪多邊形​​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12" name="橢圓​​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/>
          </a:p>
        </p:txBody>
      </p:sp>
      <p:sp>
        <p:nvSpPr>
          <p:cNvPr id="34" name="橢圓​​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40" name="標題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zh-TW"/>
              <a:t>小組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手繪多邊形：圖案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53" name="手繪多邊形：圖案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  <p:sp>
          <p:nvSpPr>
            <p:cNvPr id="54" name="橢圓​​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55" name="橢圓​​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56" name="圖片版面配置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57" name="圖片版面配置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58" name="圖片版面配置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59" name="圖片版面配置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63" name="文字版面配置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1" name="文字版面配置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5" name="文字版面配置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4" name="文字版面配置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7" name="文字版面配置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6" name="文字版面配置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9" name="文字版面配置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8" name="文字版面配置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內容 2 欄位 (比較投影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​​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TW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TW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376" y="1051551"/>
            <a:ext cx="3469562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zh-TW" altLang="en-US" i="0" dirty="0">
                <a:effectLst/>
                <a:latin typeface="Arial" panose="020B0604020202020204" pitchFamily="34" charset="0"/>
              </a:rPr>
              <a:t>從零打造</a:t>
            </a:r>
            <a:r>
              <a:rPr lang="en-US" altLang="zh-TW" i="0" dirty="0" err="1">
                <a:effectLst/>
                <a:latin typeface="Arial" panose="020B0604020202020204" pitchFamily="34" charset="0"/>
              </a:rPr>
              <a:t>linebot</a:t>
            </a:r>
            <a:endParaRPr lang="zh-TW" dirty="0"/>
          </a:p>
        </p:txBody>
      </p:sp>
      <p:pic>
        <p:nvPicPr>
          <p:cNvPr id="14" name="圖片版面配置區 13" descr="資料點數位背景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/>
              <a:t>謝鎮鴻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dirty="0"/>
              <a:t> </a:t>
            </a:r>
            <a:r>
              <a:rPr lang="en-US" altLang="zh-TW" dirty="0"/>
              <a:t>sudo nginx –t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3300" dirty="0"/>
              <a:t>檢查</a:t>
            </a:r>
            <a:r>
              <a:rPr lang="en-US" altLang="zh-TW" sz="3300" dirty="0"/>
              <a:t>nginx</a:t>
            </a:r>
            <a:r>
              <a:rPr lang="zh-TW" altLang="en-US" sz="3300" dirty="0"/>
              <a:t>設定檔是否正確</a:t>
            </a:r>
            <a:br>
              <a:rPr lang="en-US" altLang="zh-TW" dirty="0"/>
            </a:b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10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AF6E3-C571-4721-AE7D-F77E209D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492018" y="6695488"/>
            <a:ext cx="45719" cy="69940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32BE0E5-4671-6839-840A-A1BC8245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7509" y="5407571"/>
            <a:ext cx="5436392" cy="53535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33A8FEA-5091-4754-11B2-CAD892B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09" y="5407571"/>
            <a:ext cx="5437186" cy="53535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8160EAE-104A-AE1C-4348-0885DA8C8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62" y="3269275"/>
            <a:ext cx="11071790" cy="8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 fontScale="90000"/>
          </a:bodyPr>
          <a:lstStyle/>
          <a:p>
            <a:r>
              <a:rPr lang="zh-TW" dirty="0"/>
              <a:t> </a:t>
            </a:r>
            <a:r>
              <a:rPr lang="en-US" altLang="zh-TW" dirty="0"/>
              <a:t>sudo </a:t>
            </a:r>
            <a:r>
              <a:rPr lang="en-US" altLang="zh-TW" dirty="0" err="1"/>
              <a:t>certbot</a:t>
            </a:r>
            <a:r>
              <a:rPr lang="en-US" altLang="zh-TW" dirty="0"/>
              <a:t> --nginx --email email@example.com --agree-</a:t>
            </a:r>
            <a:r>
              <a:rPr lang="en-US" altLang="zh-TW" dirty="0" err="1"/>
              <a:t>tos</a:t>
            </a:r>
            <a:r>
              <a:rPr lang="en-US" altLang="zh-TW" dirty="0"/>
              <a:t> -d example.com -d www.example.com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3300" dirty="0"/>
              <a:t>用</a:t>
            </a:r>
            <a:r>
              <a:rPr lang="en-US" altLang="zh-TW" sz="3300" dirty="0" err="1"/>
              <a:t>certbot</a:t>
            </a:r>
            <a:r>
              <a:rPr lang="zh-TW" altLang="en-US" sz="3300" dirty="0"/>
              <a:t>註冊</a:t>
            </a:r>
            <a:r>
              <a:rPr lang="en-US" altLang="zh-TW" sz="3300" dirty="0" err="1"/>
              <a:t>ssl</a:t>
            </a:r>
            <a:r>
              <a:rPr lang="en-US" altLang="zh-TW" sz="3300" dirty="0"/>
              <a:t> token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				  </a:t>
            </a:r>
            <a:r>
              <a:rPr lang="zh-TW" altLang="en-US" sz="3300" dirty="0"/>
              <a:t>詢問是否接收</a:t>
            </a:r>
            <a:r>
              <a:rPr lang="en-US" altLang="zh-TW" sz="3300" dirty="0"/>
              <a:t>Let‘s 						</a:t>
            </a:r>
            <a:r>
              <a:rPr lang="zh-TW" altLang="en-US" sz="3300" dirty="0"/>
              <a:t> </a:t>
            </a:r>
            <a:r>
              <a:rPr lang="en-US" altLang="zh-TW" sz="3300" dirty="0"/>
              <a:t>			  </a:t>
            </a:r>
            <a:r>
              <a:rPr lang="zh-TW" altLang="en-US" sz="3300" dirty="0"/>
              <a:t> </a:t>
            </a:r>
            <a:r>
              <a:rPr lang="en-US" altLang="zh-TW" sz="3300" dirty="0"/>
              <a:t>encrypt</a:t>
            </a:r>
            <a:r>
              <a:rPr lang="zh-TW" altLang="en-US" sz="3300" dirty="0"/>
              <a:t>資訊，可以回</a:t>
            </a:r>
            <a:r>
              <a:rPr lang="en-US" altLang="zh-TW" sz="3300" dirty="0"/>
              <a:t>n</a:t>
            </a:r>
            <a:br>
              <a:rPr lang="en-US" altLang="zh-TW" dirty="0"/>
            </a:b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11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AF6E3-C571-4721-AE7D-F77E209D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492018" y="6695488"/>
            <a:ext cx="45719" cy="69940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32BE0E5-4671-6839-840A-A1BC8245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7509" y="5407571"/>
            <a:ext cx="5436392" cy="53535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33A8FEA-5091-4754-11B2-CAD892B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09" y="5407571"/>
            <a:ext cx="5437186" cy="53535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9414ACA2-4E89-4DFA-67A6-389FF773BF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62" y="3521886"/>
            <a:ext cx="5429250" cy="1603541"/>
          </a:xfrm>
        </p:spPr>
      </p:pic>
    </p:spTree>
    <p:extLst>
      <p:ext uri="{BB962C8B-B14F-4D97-AF65-F5344CB8AC3E}">
        <p14:creationId xmlns:p14="http://schemas.microsoft.com/office/powerpoint/2010/main" val="296663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 fontScale="90000"/>
          </a:bodyPr>
          <a:lstStyle/>
          <a:p>
            <a:r>
              <a:rPr lang="zh-TW" dirty="0"/>
              <a:t> </a:t>
            </a:r>
            <a:r>
              <a:rPr lang="zh-TW" altLang="en-US" dirty="0"/>
              <a:t>憑證申請好後的</a:t>
            </a:r>
            <a:r>
              <a:rPr lang="en-US" altLang="zh-TW" dirty="0"/>
              <a:t>nginx</a:t>
            </a:r>
            <a:r>
              <a:rPr lang="zh-TW" altLang="en-US" dirty="0"/>
              <a:t>設定檔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12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AF6E3-C571-4721-AE7D-F77E209D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492018" y="6695488"/>
            <a:ext cx="45719" cy="69940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32BE0E5-4671-6839-840A-A1BC8245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7509" y="5407571"/>
            <a:ext cx="5436392" cy="53535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33A8FEA-5091-4754-11B2-CAD892B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09" y="5407571"/>
            <a:ext cx="5437186" cy="53535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E527905-1961-FCA7-B9DA-4693A8A2F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8907" y="1426214"/>
            <a:ext cx="6065267" cy="5159521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DD0A30-0536-72C8-3693-5080564FC642}"/>
              </a:ext>
            </a:extLst>
          </p:cNvPr>
          <p:cNvSpPr txBox="1"/>
          <p:nvPr/>
        </p:nvSpPr>
        <p:spPr>
          <a:xfrm>
            <a:off x="7120186" y="4357441"/>
            <a:ext cx="368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聽</a:t>
            </a:r>
            <a:r>
              <a:rPr lang="en-US" altLang="zh-TW" dirty="0"/>
              <a:t>443port</a:t>
            </a:r>
            <a:r>
              <a:rPr lang="zh-TW" altLang="en-US" dirty="0"/>
              <a:t>，然後會把</a:t>
            </a:r>
            <a:r>
              <a:rPr lang="en-US" altLang="zh-TW" dirty="0" err="1"/>
              <a:t>ssl</a:t>
            </a:r>
            <a:r>
              <a:rPr lang="en-US" altLang="zh-TW" dirty="0"/>
              <a:t> </a:t>
            </a:r>
            <a:r>
              <a:rPr lang="zh-TW" altLang="en-US" dirty="0"/>
              <a:t>金鑰引入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9AB5A3-3421-3383-1C8A-5DE0446A911A}"/>
              </a:ext>
            </a:extLst>
          </p:cNvPr>
          <p:cNvSpPr txBox="1"/>
          <p:nvPr/>
        </p:nvSpPr>
        <p:spPr>
          <a:xfrm>
            <a:off x="7131909" y="5578737"/>
            <a:ext cx="304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這裡會幫我們把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80port</a:t>
            </a:r>
          </a:p>
          <a:p>
            <a:r>
              <a:rPr lang="zh-TW" altLang="en-US" dirty="0"/>
              <a:t>轉址到</a:t>
            </a:r>
            <a:r>
              <a:rPr lang="en-US" altLang="zh-TW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351969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7084" y="1218583"/>
            <a:ext cx="5437186" cy="535354"/>
          </a:xfrm>
        </p:spPr>
        <p:txBody>
          <a:bodyPr rtlCol="0"/>
          <a:lstStyle/>
          <a:p>
            <a:pPr rtl="0"/>
            <a:r>
              <a:rPr lang="en-US" altLang="zh-TW" dirty="0"/>
              <a:t>Line bot </a:t>
            </a:r>
            <a:r>
              <a:rPr lang="zh-TW" altLang="en-US" dirty="0"/>
              <a:t>機制</a:t>
            </a:r>
            <a:endParaRPr lang="zh-TW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DD24788C-C090-5F93-D7C7-82E0D50E7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8772" y="1875625"/>
            <a:ext cx="8233933" cy="4631587"/>
          </a:xfrm>
          <a:prstGeom prst="rect">
            <a:avLst/>
          </a:prstGeo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13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7084" y="1218583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建立一個新的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bot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14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290A1097-14A1-922E-C5AA-121F28C61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1264" y="2445561"/>
            <a:ext cx="9312523" cy="3887217"/>
          </a:xfrm>
        </p:spPr>
      </p:pic>
    </p:spTree>
    <p:extLst>
      <p:ext uri="{BB962C8B-B14F-4D97-AF65-F5344CB8AC3E}">
        <p14:creationId xmlns:p14="http://schemas.microsoft.com/office/powerpoint/2010/main" val="36292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7084" y="1218583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建立一個新的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bot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15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1F715CF-63DA-D46B-1CBE-A9055D87B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1590" y="2423245"/>
            <a:ext cx="8740481" cy="3425064"/>
          </a:xfrm>
        </p:spPr>
      </p:pic>
    </p:spTree>
    <p:extLst>
      <p:ext uri="{BB962C8B-B14F-4D97-AF65-F5344CB8AC3E}">
        <p14:creationId xmlns:p14="http://schemas.microsoft.com/office/powerpoint/2010/main" val="139191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7084" y="1218583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建立好了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16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8B3413-0945-0D49-7F5A-6740B7248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51128" y="2208439"/>
            <a:ext cx="3409293" cy="3516312"/>
          </a:xfrm>
        </p:spPr>
      </p:pic>
    </p:spTree>
    <p:extLst>
      <p:ext uri="{BB962C8B-B14F-4D97-AF65-F5344CB8AC3E}">
        <p14:creationId xmlns:p14="http://schemas.microsoft.com/office/powerpoint/2010/main" val="197960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0280" y="1159254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傳訊息的格式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17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57C0A03-7582-64A4-6A28-CC99C5587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34110" y="1881275"/>
            <a:ext cx="4923779" cy="4579761"/>
          </a:xfrm>
        </p:spPr>
      </p:pic>
    </p:spTree>
    <p:extLst>
      <p:ext uri="{BB962C8B-B14F-4D97-AF65-F5344CB8AC3E}">
        <p14:creationId xmlns:p14="http://schemas.microsoft.com/office/powerpoint/2010/main" val="104364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0280" y="1820632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測試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18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CF6EC0D-653A-D595-52B1-F2D251696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45447" y="2638129"/>
            <a:ext cx="5429250" cy="1547308"/>
          </a:xfrm>
        </p:spPr>
      </p:pic>
    </p:spTree>
    <p:extLst>
      <p:ext uri="{BB962C8B-B14F-4D97-AF65-F5344CB8AC3E}">
        <p14:creationId xmlns:p14="http://schemas.microsoft.com/office/powerpoint/2010/main" val="255631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0280" y="1248496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重複使用者輸入的訊息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19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CB54303-C683-64B1-31F3-DA8C0E15E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67324" y="2007161"/>
            <a:ext cx="8257352" cy="4217907"/>
          </a:xfrm>
        </p:spPr>
      </p:pic>
    </p:spTree>
    <p:extLst>
      <p:ext uri="{BB962C8B-B14F-4D97-AF65-F5344CB8AC3E}">
        <p14:creationId xmlns:p14="http://schemas.microsoft.com/office/powerpoint/2010/main" val="3339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zh-TW" altLang="en-US" dirty="0"/>
              <a:t>大綱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US" altLang="zh-TW" dirty="0"/>
              <a:t>Webhook</a:t>
            </a:r>
            <a:r>
              <a:rPr lang="zh-TW" altLang="en-US" dirty="0"/>
              <a:t>原理</a:t>
            </a:r>
            <a:endParaRPr lang="zh-TW" dirty="0"/>
          </a:p>
          <a:p>
            <a:pPr rtl="0"/>
            <a:r>
              <a:rPr lang="zh-TW" altLang="en-US" dirty="0"/>
              <a:t>架設</a:t>
            </a:r>
            <a:r>
              <a:rPr lang="en-US" altLang="zh-TW" dirty="0"/>
              <a:t>AWS</a:t>
            </a:r>
            <a:endParaRPr lang="zh-TW" dirty="0"/>
          </a:p>
          <a:p>
            <a:pPr rtl="0"/>
            <a:r>
              <a:rPr lang="zh-TW" altLang="en-US" dirty="0"/>
              <a:t>申請</a:t>
            </a:r>
            <a:r>
              <a:rPr lang="en-US" altLang="zh-TW" dirty="0"/>
              <a:t>DNS</a:t>
            </a:r>
            <a:r>
              <a:rPr lang="zh-TW" altLang="en-US" dirty="0"/>
              <a:t>與</a:t>
            </a:r>
            <a:r>
              <a:rPr lang="en-US" altLang="zh-TW" dirty="0" err="1"/>
              <a:t>ssl</a:t>
            </a:r>
            <a:endParaRPr lang="zh-TW" dirty="0"/>
          </a:p>
          <a:p>
            <a:pPr rtl="0"/>
            <a:r>
              <a:rPr lang="en-US" altLang="zh-TW" dirty="0"/>
              <a:t>Line bot SDK </a:t>
            </a:r>
            <a:r>
              <a:rPr lang="zh-TW" altLang="en-US" dirty="0"/>
              <a:t>功能與實作</a:t>
            </a:r>
            <a:endParaRPr lang="zh-TW" dirty="0"/>
          </a:p>
          <a:p>
            <a:pPr rtl="0"/>
            <a:endParaRPr lang="zh-TW" dirty="0"/>
          </a:p>
        </p:txBody>
      </p:sp>
      <p:pic>
        <p:nvPicPr>
          <p:cNvPr id="8" name="圖片版面配置區 7" descr="數位資料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圖片版面配置區 9" descr="資料點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圖片版面配置區 11" descr="資料背景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0835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5176" y="1289737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回覆</a:t>
            </a:r>
            <a:r>
              <a:rPr lang="en-US" altLang="zh-TW" dirty="0"/>
              <a:t>emoji</a:t>
            </a:r>
            <a:r>
              <a:rPr lang="zh-TW" altLang="en-US" dirty="0"/>
              <a:t>訊息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20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6A7F95FE-A2C6-0F3F-208F-361B320C6B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1473" y="2282552"/>
            <a:ext cx="9889053" cy="3394075"/>
          </a:xfrm>
        </p:spPr>
      </p:pic>
    </p:spTree>
    <p:extLst>
      <p:ext uri="{BB962C8B-B14F-4D97-AF65-F5344CB8AC3E}">
        <p14:creationId xmlns:p14="http://schemas.microsoft.com/office/powerpoint/2010/main" val="72765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5775" y="1297797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回覆</a:t>
            </a:r>
            <a:r>
              <a:rPr lang="en-US" altLang="zh-TW" dirty="0"/>
              <a:t>emoji</a:t>
            </a:r>
            <a:r>
              <a:rPr lang="zh-TW" altLang="en-US" dirty="0"/>
              <a:t>訊息</a:t>
            </a:r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90723" y="4391514"/>
            <a:ext cx="8323036" cy="382228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TW" dirty="0"/>
              <a:t>https://developers.line.biz/en/docs/messaging-api/emoji-list/#line-emoji-definitions</a:t>
            </a:r>
            <a:endParaRPr lang="zh-TW" altLang="en-US" dirty="0"/>
          </a:p>
          <a:p>
            <a:pPr marL="0" indent="0" rtl="0">
              <a:buNone/>
            </a:pP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5ac1de17040ab15980c9b438</a:t>
            </a: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21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8049B21-0804-649C-0987-3C1F990FD1DF}"/>
              </a:ext>
            </a:extLst>
          </p:cNvPr>
          <p:cNvSpPr txBox="1"/>
          <p:nvPr/>
        </p:nvSpPr>
        <p:spPr>
          <a:xfrm>
            <a:off x="3783276" y="517871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B34F4B81-6987-5472-7759-03A3CAE7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26E31B68-0970-4F47-52EF-307F1089D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90723" y="2476432"/>
            <a:ext cx="7708867" cy="1700845"/>
          </a:xfrm>
        </p:spPr>
      </p:pic>
    </p:spTree>
    <p:extLst>
      <p:ext uri="{BB962C8B-B14F-4D97-AF65-F5344CB8AC3E}">
        <p14:creationId xmlns:p14="http://schemas.microsoft.com/office/powerpoint/2010/main" val="350215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5775" y="1297797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回覆使用者照片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22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F7DCEDB-E7B0-55CD-C02D-46012A2441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03468" y="1986497"/>
            <a:ext cx="7513208" cy="4404293"/>
          </a:xfrm>
        </p:spPr>
      </p:pic>
    </p:spTree>
    <p:extLst>
      <p:ext uri="{BB962C8B-B14F-4D97-AF65-F5344CB8AC3E}">
        <p14:creationId xmlns:p14="http://schemas.microsoft.com/office/powerpoint/2010/main" val="250756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Line bot</a:t>
            </a:r>
            <a:r>
              <a:rPr lang="zh-TW" dirty="0"/>
              <a:t> 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5775" y="1297797"/>
            <a:ext cx="5437186" cy="535354"/>
          </a:xfrm>
        </p:spPr>
        <p:txBody>
          <a:bodyPr rtlCol="0"/>
          <a:lstStyle/>
          <a:p>
            <a:pPr rtl="0"/>
            <a:r>
              <a:rPr lang="zh-TW" altLang="en-US" dirty="0"/>
              <a:t>官方的</a:t>
            </a:r>
            <a:r>
              <a:rPr lang="en-US" altLang="zh-TW" dirty="0"/>
              <a:t>line </a:t>
            </a:r>
            <a:r>
              <a:rPr lang="en-US" altLang="zh-TW" dirty="0" err="1"/>
              <a:t>Sdk</a:t>
            </a:r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5724751"/>
            <a:ext cx="487799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23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16C54-BED1-7196-8221-5C13D4F64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427370"/>
            <a:ext cx="10941155" cy="3515555"/>
          </a:xfrm>
        </p:spPr>
        <p:txBody>
          <a:bodyPr/>
          <a:lstStyle/>
          <a:p>
            <a:r>
              <a:rPr lang="en-US" altLang="zh-TW" dirty="0"/>
              <a:t>https://developers.line.biz/en/docs/messaging-api/line-bot-sdk/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94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zh-TW" dirty="0"/>
              <a:t>感謝您</a:t>
            </a:r>
          </a:p>
        </p:txBody>
      </p:sp>
      <p:sp>
        <p:nvSpPr>
          <p:cNvPr id="23" name="副標題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zh-TW" altLang="en-US" dirty="0"/>
              <a:t>謝鎮鴻</a:t>
            </a:r>
            <a:endParaRPr lang="zh-TW" dirty="0"/>
          </a:p>
        </p:txBody>
      </p:sp>
      <p:pic>
        <p:nvPicPr>
          <p:cNvPr id="27" name="圖片版面配置區 26" descr="資料點數位背景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圖片版面配置區 32" descr="資料點數位背景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zh-TW"/>
              <a:t>簡介</a:t>
            </a:r>
            <a:endParaRPr lang="zh-TW" dirty="0"/>
          </a:p>
        </p:txBody>
      </p:sp>
      <p:pic>
        <p:nvPicPr>
          <p:cNvPr id="18" name="圖片版面配置區 17" descr="坐在桌子前的一群人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圖片版面配置區 19" descr="資料點數位背景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圖片版面配置區 24" descr="數位圖形畫面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zh-TW" smtClean="0"/>
              <a:pPr/>
              <a:t>3</a:t>
            </a:fld>
            <a:endParaRPr lang="zh-TW"/>
          </a:p>
        </p:txBody>
      </p:sp>
      <p:pic>
        <p:nvPicPr>
          <p:cNvPr id="23" name="圖片版面配置區 22" descr="在白板上繪圖的人物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zh-TW" altLang="en-US" dirty="0"/>
              <a:t>主要分享從</a:t>
            </a:r>
            <a:r>
              <a:rPr lang="en-US" altLang="zh-TW" dirty="0"/>
              <a:t>0</a:t>
            </a:r>
            <a:r>
              <a:rPr lang="zh-TW" altLang="en-US" dirty="0"/>
              <a:t>如何打造出自己的</a:t>
            </a:r>
            <a:r>
              <a:rPr lang="en-US" altLang="zh-TW" dirty="0"/>
              <a:t>line</a:t>
            </a:r>
            <a:r>
              <a:rPr lang="zh-TW" altLang="en-US" dirty="0"/>
              <a:t>機器人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6" name="橢圓​​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8" name="橢圓​​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手繪多邊形：圖案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/>
            </a:p>
          </p:txBody>
        </p:sp>
        <p:sp>
          <p:nvSpPr>
            <p:cNvPr id="42" name="手繪多邊形：圖案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  <p:sp>
          <p:nvSpPr>
            <p:cNvPr id="43" name="橢圓​​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44" name="橢圓​​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 useBgFill="1">
        <p:nvSpPr>
          <p:cNvPr id="46" name="矩形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en-US" altLang="zh-TW" dirty="0"/>
              <a:t>Webhook</a:t>
            </a:r>
            <a:r>
              <a:rPr lang="zh-TW" altLang="en-US" dirty="0"/>
              <a:t>原理</a:t>
            </a:r>
            <a:endParaRPr lang="zh-TW" altLang="zh-TW" dirty="0"/>
          </a:p>
        </p:txBody>
      </p:sp>
      <p:sp>
        <p:nvSpPr>
          <p:cNvPr id="16" name="副標題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	     </a:t>
            </a:r>
            <a:r>
              <a:rPr lang="en-US" altLang="zh-TW" kern="1200" dirty="0" err="1">
                <a:latin typeface="+mn-lt"/>
                <a:ea typeface="+mn-ea"/>
                <a:cs typeface="+mn-cs"/>
              </a:rPr>
              <a:t>apis</a:t>
            </a:r>
            <a:endParaRPr lang="en-US" altLang="zh-TW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	       vs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TW" dirty="0"/>
              <a:t>	</a:t>
            </a:r>
            <a:r>
              <a:rPr lang="en-US" altLang="zh-TW" kern="1200" dirty="0">
                <a:latin typeface="+mn-lt"/>
                <a:ea typeface="+mn-ea"/>
                <a:cs typeface="+mn-cs"/>
              </a:rPr>
              <a:t>webhook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	       vs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	</a:t>
            </a:r>
            <a:r>
              <a:rPr lang="en-US" altLang="zh-TW" kern="1200" dirty="0" err="1">
                <a:latin typeface="+mn-lt"/>
                <a:ea typeface="+mn-ea"/>
                <a:cs typeface="+mn-cs"/>
              </a:rPr>
              <a:t>websocket</a:t>
            </a:r>
            <a:endParaRPr lang="zh-TW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zh-TW" smtClean="0"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62406" y="1794897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zh-TW" dirty="0"/>
              <a:t> </a:t>
            </a:r>
            <a:r>
              <a:rPr lang="en-US" altLang="zh-TW" dirty="0"/>
              <a:t>Webhook</a:t>
            </a:r>
            <a:r>
              <a:rPr lang="zh-TW" altLang="en-US" dirty="0"/>
              <a:t>原理</a:t>
            </a:r>
            <a:endParaRPr lang="zh-TW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5775" y="1297797"/>
            <a:ext cx="5437186" cy="535354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0280" y="6056195"/>
            <a:ext cx="409792" cy="218174"/>
          </a:xfrm>
        </p:spPr>
        <p:txBody>
          <a:bodyPr rtlCol="0"/>
          <a:lstStyle/>
          <a:p>
            <a:pPr rtl="0"/>
            <a:endParaRPr lang="zh-TW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ACC9310-CCB0-06D9-674C-FA433A102F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95607" y="3117027"/>
            <a:ext cx="4352309" cy="1145514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5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733A36A-3B17-C4ED-5709-AF24D44DCC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709" y="3117025"/>
            <a:ext cx="3725326" cy="11455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77ED04-EBFD-5668-3DFA-7941D95D5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797" y="3117026"/>
            <a:ext cx="3613048" cy="114551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5FC014-115C-1969-64F1-049864D99F1A}"/>
              </a:ext>
            </a:extLst>
          </p:cNvPr>
          <p:cNvSpPr txBox="1"/>
          <p:nvPr/>
        </p:nvSpPr>
        <p:spPr>
          <a:xfrm>
            <a:off x="1537338" y="26342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APIs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0BD620-25DF-A2C6-6A47-5159A4268F9A}"/>
              </a:ext>
            </a:extLst>
          </p:cNvPr>
          <p:cNvSpPr txBox="1"/>
          <p:nvPr/>
        </p:nvSpPr>
        <p:spPr>
          <a:xfrm>
            <a:off x="5102772" y="2634280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Webhook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D5C2CB-774C-AE2F-21FF-04B61842B14F}"/>
              </a:ext>
            </a:extLst>
          </p:cNvPr>
          <p:cNvSpPr txBox="1"/>
          <p:nvPr/>
        </p:nvSpPr>
        <p:spPr>
          <a:xfrm>
            <a:off x="9078943" y="2638941"/>
            <a:ext cx="13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Websocket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03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36" name="橢圓​​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38" name="橢圓​​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手繪多邊形：圖案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+mn-ea"/>
                <a:cs typeface="+mn-cs"/>
              </a:endParaRPr>
            </a:p>
          </p:txBody>
        </p:sp>
        <p:sp>
          <p:nvSpPr>
            <p:cNvPr id="42" name="手繪多邊形：圖案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+mn-ea"/>
                <a:cs typeface="+mn-cs"/>
              </a:endParaRPr>
            </a:p>
          </p:txBody>
        </p:sp>
        <p:sp>
          <p:nvSpPr>
            <p:cNvPr id="43" name="橢圓​​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+mn-ea"/>
                <a:cs typeface="+mn-cs"/>
              </a:endParaRPr>
            </a:p>
          </p:txBody>
        </p:sp>
        <p:sp>
          <p:nvSpPr>
            <p:cNvPr id="44" name="橢圓​​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+mn-ea"/>
                <a:cs typeface="+mn-cs"/>
              </a:endParaRPr>
            </a:p>
          </p:txBody>
        </p:sp>
      </p:grpSp>
      <p:sp useBgFill="1">
        <p:nvSpPr>
          <p:cNvPr id="46" name="矩形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zh-TW" altLang="en-US" dirty="0"/>
              <a:t>架設</a:t>
            </a:r>
            <a:r>
              <a:rPr lang="en-US" altLang="zh-TW" dirty="0"/>
              <a:t>AWS</a:t>
            </a:r>
            <a:endParaRPr lang="zh-TW" altLang="zh-TW" dirty="0"/>
          </a:p>
        </p:txBody>
      </p:sp>
      <p:sp>
        <p:nvSpPr>
          <p:cNvPr id="16" name="副標題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084784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1.</a:t>
            </a:r>
            <a:r>
              <a:rPr lang="zh-TW" altLang="en-US" kern="1200" dirty="0">
                <a:latin typeface="+mn-lt"/>
                <a:ea typeface="+mn-ea"/>
                <a:cs typeface="+mn-cs"/>
              </a:rPr>
              <a:t>釋放彈性</a:t>
            </a:r>
            <a:r>
              <a:rPr lang="en-US" altLang="zh-TW" kern="1200" dirty="0">
                <a:latin typeface="+mn-lt"/>
                <a:ea typeface="+mn-ea"/>
                <a:cs typeface="+mn-cs"/>
              </a:rPr>
              <a:t>IP(Elastic IPs)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TW" dirty="0"/>
              <a:t>2.</a:t>
            </a:r>
            <a:r>
              <a:rPr lang="zh-TW" altLang="en-US" dirty="0"/>
              <a:t>設定安全群組</a:t>
            </a:r>
            <a:r>
              <a:rPr lang="en-US" altLang="zh-TW" dirty="0"/>
              <a:t>(Security Group)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Microsoft JhengHei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C7C366-A6CD-E1CA-13CA-7ED92283F4AB}"/>
              </a:ext>
            </a:extLst>
          </p:cNvPr>
          <p:cNvSpPr txBox="1"/>
          <p:nvPr/>
        </p:nvSpPr>
        <p:spPr>
          <a:xfrm>
            <a:off x="550863" y="542139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https://aws.amazon.com/tw/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4689A4-2F8E-66D9-96AA-738F52D02F62}"/>
              </a:ext>
            </a:extLst>
          </p:cNvPr>
          <p:cNvSpPr txBox="1"/>
          <p:nvPr/>
        </p:nvSpPr>
        <p:spPr>
          <a:xfrm>
            <a:off x="1648118" y="3701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注意事項</a:t>
            </a:r>
          </a:p>
        </p:txBody>
      </p:sp>
    </p:spTree>
    <p:extLst>
      <p:ext uri="{BB962C8B-B14F-4D97-AF65-F5344CB8AC3E}">
        <p14:creationId xmlns:p14="http://schemas.microsoft.com/office/powerpoint/2010/main" val="3343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標題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zh-TW" altLang="en-US" dirty="0"/>
              <a:t>申請</a:t>
            </a:r>
            <a:r>
              <a:rPr lang="en-US" altLang="zh-TW" dirty="0"/>
              <a:t>DNS</a:t>
            </a:r>
            <a:r>
              <a:rPr lang="zh-TW" altLang="en-US" dirty="0"/>
              <a:t>與</a:t>
            </a:r>
            <a:r>
              <a:rPr lang="en-US" altLang="zh-TW" dirty="0" err="1"/>
              <a:t>ssl</a:t>
            </a:r>
            <a:endParaRPr lang="zh-TW" altLang="zh-TW" dirty="0"/>
          </a:p>
        </p:txBody>
      </p:sp>
      <p:sp>
        <p:nvSpPr>
          <p:cNvPr id="16" name="副標題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457200" indent="-457200" rtl="0">
              <a:lnSpc>
                <a:spcPct val="100000"/>
              </a:lnSpc>
              <a:buAutoNum type="arabicPeriod"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Google domain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TW" kern="1200" dirty="0">
                <a:latin typeface="+mn-lt"/>
                <a:ea typeface="+mn-ea"/>
                <a:cs typeface="+mn-cs"/>
              </a:rPr>
              <a:t>Let's Encrypt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Microsoft JhengHei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Microsoft JhengHei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zh-TW" dirty="0"/>
              <a:t> </a:t>
            </a:r>
            <a:r>
              <a:rPr lang="en-US" altLang="zh-TW" dirty="0"/>
              <a:t>Let's Encrypt</a:t>
            </a:r>
            <a:br>
              <a:rPr lang="en-US" altLang="zh-TW" dirty="0"/>
            </a:br>
            <a:endParaRPr lang="zh-TW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06" y="1505264"/>
            <a:ext cx="8336436" cy="3515555"/>
          </a:xfrm>
        </p:spPr>
        <p:txBody>
          <a:bodyPr rtlCol="0"/>
          <a:lstStyle/>
          <a:p>
            <a:pPr rtl="0"/>
            <a:r>
              <a:rPr lang="en-US" altLang="zh-TW" dirty="0"/>
              <a:t>sudo vim /</a:t>
            </a:r>
            <a:r>
              <a:rPr lang="en-US" altLang="zh-TW" dirty="0" err="1"/>
              <a:t>etc</a:t>
            </a:r>
            <a:r>
              <a:rPr lang="en-US" altLang="zh-TW" dirty="0"/>
              <a:t>/nginx/sites-available/</a:t>
            </a:r>
            <a:r>
              <a:rPr lang="en-US" altLang="zh-TW" dirty="0" err="1"/>
              <a:t>nginx.conf</a:t>
            </a:r>
            <a:endParaRPr lang="zh-TW" dirty="0"/>
          </a:p>
          <a:p>
            <a:pPr rtl="0"/>
            <a:r>
              <a:rPr lang="en-US" altLang="zh-TW" dirty="0"/>
              <a:t>sudo nginx –t</a:t>
            </a:r>
          </a:p>
          <a:p>
            <a:pPr rtl="0"/>
            <a:r>
              <a:rPr lang="en-US" altLang="zh-TW" dirty="0"/>
              <a:t>sudo </a:t>
            </a:r>
            <a:r>
              <a:rPr lang="en-US" altLang="zh-TW" dirty="0" err="1"/>
              <a:t>certbot</a:t>
            </a:r>
            <a:r>
              <a:rPr lang="en-US" altLang="zh-TW" dirty="0"/>
              <a:t> --nginx --email email@example.com --agree-</a:t>
            </a:r>
            <a:r>
              <a:rPr lang="en-US" altLang="zh-TW" dirty="0" err="1"/>
              <a:t>tos</a:t>
            </a:r>
            <a:r>
              <a:rPr lang="en-US" altLang="zh-TW" dirty="0"/>
              <a:t> -d example.com -d </a:t>
            </a:r>
            <a:r>
              <a:rPr lang="en-US" altLang="zh-TW" dirty="0">
                <a:hlinkClick r:id="rId3"/>
              </a:rPr>
              <a:t>www.example.com</a:t>
            </a:r>
            <a:endParaRPr lang="en-US" altLang="zh-TW" dirty="0"/>
          </a:p>
          <a:p>
            <a:pPr rtl="0"/>
            <a:r>
              <a:rPr lang="en-US" altLang="zh-TW" dirty="0"/>
              <a:t>sudo nginx –t</a:t>
            </a:r>
          </a:p>
          <a:p>
            <a:pPr rtl="0"/>
            <a:r>
              <a:rPr lang="en-US" altLang="zh-TW" dirty="0"/>
              <a:t>sudo </a:t>
            </a:r>
            <a:r>
              <a:rPr lang="en-US" altLang="zh-TW" dirty="0" err="1"/>
              <a:t>systemctl</a:t>
            </a:r>
            <a:r>
              <a:rPr lang="en-US" altLang="zh-TW" dirty="0"/>
              <a:t> restart nginx</a:t>
            </a:r>
          </a:p>
          <a:p>
            <a:pPr rtl="0"/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8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AF6E3-C571-4721-AE7D-F77E209D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492018" y="6695488"/>
            <a:ext cx="45719" cy="69940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32BE0E5-4671-6839-840A-A1BC8245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7509" y="5407571"/>
            <a:ext cx="5436392" cy="53535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33A8FEA-5091-4754-11B2-CAD892B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09" y="5407571"/>
            <a:ext cx="5437186" cy="535354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91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7" name="橢圓​​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7" name="標題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dirty="0"/>
              <a:t> </a:t>
            </a:r>
            <a:r>
              <a:rPr lang="en-US" altLang="zh-TW" dirty="0"/>
              <a:t>sudo vim /</a:t>
            </a:r>
            <a:r>
              <a:rPr lang="en-US" altLang="zh-TW" dirty="0" err="1"/>
              <a:t>etc</a:t>
            </a:r>
            <a:r>
              <a:rPr lang="en-US" altLang="zh-TW" dirty="0"/>
              <a:t>/nginx/sites-available/</a:t>
            </a:r>
            <a:r>
              <a:rPr lang="en-US" altLang="zh-TW" dirty="0" err="1"/>
              <a:t>nginx.conf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3300" dirty="0"/>
              <a:t>加入</a:t>
            </a:r>
            <a:r>
              <a:rPr lang="en-US" altLang="zh-TW" sz="3300" dirty="0" err="1"/>
              <a:t>server_name</a:t>
            </a:r>
            <a:br>
              <a:rPr lang="en-US" altLang="zh-TW" dirty="0"/>
            </a:b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TW" smtClean="0"/>
              <a:pPr rtl="0"/>
              <a:t>9</a:t>
            </a:fld>
            <a:endParaRPr lang="zh-TW"/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AF6E3-C571-4721-AE7D-F77E209D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492018" y="6695488"/>
            <a:ext cx="45719" cy="69940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32BE0E5-4671-6839-840A-A1BC8245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7509" y="5407571"/>
            <a:ext cx="5436392" cy="53535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33A8FEA-5091-4754-11B2-CAD892B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09" y="5407571"/>
            <a:ext cx="5437186" cy="53535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213B9DAE-8FFA-3B3A-9081-0051E66D5A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62" y="3202301"/>
            <a:ext cx="8372375" cy="1471775"/>
          </a:xfrm>
        </p:spPr>
      </p:pic>
    </p:spTree>
    <p:extLst>
      <p:ext uri="{BB962C8B-B14F-4D97-AF65-F5344CB8AC3E}">
        <p14:creationId xmlns:p14="http://schemas.microsoft.com/office/powerpoint/2010/main" val="36417802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JhengHei UI"/>
        <a:ea typeface=""/>
        <a:cs typeface=""/>
      </a:majorFont>
      <a:minorFont>
        <a:latin typeface="Microsoft Jheng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350.tgt.Office_50300893_TF33713516_Win32_OJ112196127" id="{6AEBE1EF-718E-490F-8CB9-7DFBAE2B427B}" vid="{F1B5429B-566F-4D6A-B082-AF52E67F9B8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{60EFA881-78EA-4D52-81C9-EA2CB8A32F39}tf33713516_win32</Template>
  <TotalTime>294</TotalTime>
  <Words>462</Words>
  <Application>Microsoft Office PowerPoint</Application>
  <PresentationFormat>寬螢幕</PresentationFormat>
  <Paragraphs>136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Microsoft JhengHei UI</vt:lpstr>
      <vt:lpstr>Arial</vt:lpstr>
      <vt:lpstr>Calibri</vt:lpstr>
      <vt:lpstr>Consolas</vt:lpstr>
      <vt:lpstr>3DFloatVTI</vt:lpstr>
      <vt:lpstr>從零打造linebot</vt:lpstr>
      <vt:lpstr>大綱</vt:lpstr>
      <vt:lpstr>簡介</vt:lpstr>
      <vt:lpstr>Webhook原理</vt:lpstr>
      <vt:lpstr> Webhook原理</vt:lpstr>
      <vt:lpstr>架設AWS</vt:lpstr>
      <vt:lpstr>申請DNS與ssl</vt:lpstr>
      <vt:lpstr> Let's Encrypt </vt:lpstr>
      <vt:lpstr> sudo vim /etc/nginx/sites-available/nginx.conf  加入server_name </vt:lpstr>
      <vt:lpstr> sudo nginx –t   檢查nginx設定檔是否正確 </vt:lpstr>
      <vt:lpstr> sudo certbot --nginx --email email@example.com --agree-tos -d example.com -d www.example.com  用certbot註冊ssl token          詢問是否接收Let‘s              encrypt資訊，可以回n </vt:lpstr>
      <vt:lpstr> 憑證申請好後的nginx設定檔    </vt:lpstr>
      <vt:lpstr>Line bot </vt:lpstr>
      <vt:lpstr>Line bot </vt:lpstr>
      <vt:lpstr>Line bot </vt:lpstr>
      <vt:lpstr>Line bot </vt:lpstr>
      <vt:lpstr>Line bot </vt:lpstr>
      <vt:lpstr>Line bot </vt:lpstr>
      <vt:lpstr>Line bot </vt:lpstr>
      <vt:lpstr>Line bot </vt:lpstr>
      <vt:lpstr>Line bot </vt:lpstr>
      <vt:lpstr>Line bot </vt:lpstr>
      <vt:lpstr>Line bot 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從零打造linebot</dc:title>
  <dc:creator>謝鎮鴻</dc:creator>
  <cp:lastModifiedBy>鎮鴻 謝</cp:lastModifiedBy>
  <cp:revision>4</cp:revision>
  <dcterms:created xsi:type="dcterms:W3CDTF">2022-11-28T09:01:02Z</dcterms:created>
  <dcterms:modified xsi:type="dcterms:W3CDTF">2022-12-08T18:01:15Z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