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6"/>
  </p:notesMasterIdLst>
  <p:sldIdLst>
    <p:sldId id="330" r:id="rId3"/>
    <p:sldId id="257" r:id="rId4"/>
    <p:sldId id="303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1" d="100"/>
          <a:sy n="151" d="100"/>
        </p:scale>
        <p:origin x="162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38100" cy="3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2CEBCA-F923-4039-B75F-F2C94C67E696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2A5171-DF9B-416D-954C-24D4029F9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400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Time is discrete. We only know where things are at discrete time slices. Riff on Heisenberg here if you wish. Yes, we can know both position</a:t>
            </a:r>
            <a:r>
              <a:rPr lang="en-US" baseline="0" dirty="0"/>
              <a:t> and velocity.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26C7370-1126-4CB4-A486-49B27BFF7F3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748899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13FBD7A-0E24-493F-9645-920964AB6E55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765468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D0922-E1BD-42A6-86A0-08D9CBC00924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7FF7C-6C21-4BA3-8CCA-D4DF63D33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688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D0922-E1BD-42A6-86A0-08D9CBC00924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7FF7C-6C21-4BA3-8CCA-D4DF63D33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01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D0922-E1BD-42A6-86A0-08D9CBC00924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7FF7C-6C21-4BA3-8CCA-D4DF63D33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5083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Chapter 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Rigid Body Physics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E1C4-76A4-4DEA-8F27-4175DEBC2A7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001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Chapter 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Rigid Body Physics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E1C4-76A4-4DEA-8F27-4175DEBC2A7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7330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Chapter 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Rigid Body Physics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E1C4-76A4-4DEA-8F27-4175DEBC2A7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6482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Chapter 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Rigid Body Physics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E1C4-76A4-4DEA-8F27-4175DEBC2A7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4843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Chapter 2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Rigid Body Physics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E1C4-76A4-4DEA-8F27-4175DEBC2A7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9232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Chapter 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Rigid Body Physics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E1C4-76A4-4DEA-8F27-4175DEBC2A7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4130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Chapter 2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Rigid Body Physics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E1C4-76A4-4DEA-8F27-4175DEBC2A7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5449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Chapter 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Rigid Body Physics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E1C4-76A4-4DEA-8F27-4175DEBC2A7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2389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D0922-E1BD-42A6-86A0-08D9CBC00924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7FF7C-6C21-4BA3-8CCA-D4DF63D33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54855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Chapter 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Rigid Body Physics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E1C4-76A4-4DEA-8F27-4175DEBC2A7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1033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Chapter 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Rigid Body Physics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E1C4-76A4-4DEA-8F27-4175DEBC2A7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2290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Chapter 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Rigid Body Physics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E1C4-76A4-4DEA-8F27-4175DEBC2A7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0175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D0922-E1BD-42A6-86A0-08D9CBC00924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7FF7C-6C21-4BA3-8CCA-D4DF63D33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347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D0922-E1BD-42A6-86A0-08D9CBC00924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7FF7C-6C21-4BA3-8CCA-D4DF63D33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955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D0922-E1BD-42A6-86A0-08D9CBC00924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7FF7C-6C21-4BA3-8CCA-D4DF63D33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877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D0922-E1BD-42A6-86A0-08D9CBC00924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7FF7C-6C21-4BA3-8CCA-D4DF63D33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377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D0922-E1BD-42A6-86A0-08D9CBC00924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7FF7C-6C21-4BA3-8CCA-D4DF63D33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00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D0922-E1BD-42A6-86A0-08D9CBC00924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7FF7C-6C21-4BA3-8CCA-D4DF63D33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693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D0922-E1BD-42A6-86A0-08D9CBC00924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7FF7C-6C21-4BA3-8CCA-D4DF63D33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338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D0922-E1BD-42A6-86A0-08D9CBC00924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07FF7C-6C21-4BA3-8CCA-D4DF63D33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795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Chapter 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Rigid Body Physics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BE1C4-76A4-4DEA-8F27-4175DEBC2A7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6171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7" Type="http://schemas.openxmlformats.org/officeDocument/2006/relationships/image" Target="../media/image19.png"/><Relationship Id="rId12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.png"/><Relationship Id="rId11" Type="http://schemas.openxmlformats.org/officeDocument/2006/relationships/image" Target="../media/image21.png"/><Relationship Id="rId5" Type="http://schemas.openxmlformats.org/officeDocument/2006/relationships/image" Target="../media/image100.png"/><Relationship Id="rId10" Type="http://schemas.openxmlformats.org/officeDocument/2006/relationships/image" Target="../media/image150.png"/><Relationship Id="rId4" Type="http://schemas.openxmlformats.org/officeDocument/2006/relationships/image" Target="../media/image9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.jpe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2286000" y="3568079"/>
            <a:ext cx="4191000" cy="0"/>
          </a:xfrm>
          <a:prstGeom prst="line">
            <a:avLst/>
          </a:prstGeom>
          <a:ln w="44450" cap="rnd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2286000" y="3490642"/>
            <a:ext cx="0" cy="1524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2895600" y="3490642"/>
            <a:ext cx="0" cy="1524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3505200" y="3490642"/>
            <a:ext cx="0" cy="1524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5410200" y="3490642"/>
            <a:ext cx="0" cy="1524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6248400" y="3490642"/>
            <a:ext cx="0" cy="1524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6934200" y="3490642"/>
            <a:ext cx="0" cy="15240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133600" y="312131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743200" y="312131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352800" y="312131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4267200" y="3046100"/>
                <a:ext cx="304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/>
                          <a:ea typeface="Cambria Math"/>
                          <a:cs typeface="+mn-cs"/>
                        </a:rPr>
                        <m:t>⋯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200" y="3046100"/>
                <a:ext cx="304800" cy="369332"/>
              </a:xfrm>
              <a:prstGeom prst="rect">
                <a:avLst/>
              </a:prstGeom>
              <a:blipFill rotWithShape="1">
                <a:blip r:embed="rId4"/>
                <a:stretch>
                  <a:fillRect r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4914900" y="3121310"/>
                <a:ext cx="990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/>
                          <a:ea typeface="Cambria Math"/>
                          <a:cs typeface="+mn-cs"/>
                        </a:rPr>
                        <m:t>𝑖</m:t>
                      </m:r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/>
                          <a:ea typeface="Cambria Math"/>
                          <a:cs typeface="+mn-cs"/>
                        </a:rPr>
                        <m:t>−1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4900" y="3121310"/>
                <a:ext cx="990600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6057900" y="3121310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/>
                          <a:ea typeface="Cambria Math"/>
                          <a:cs typeface="+mn-cs"/>
                        </a:rPr>
                        <m:t>𝑖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7900" y="3121310"/>
                <a:ext cx="381000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6438900" y="3127040"/>
                <a:ext cx="990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>
                              <a:lumMod val="65000"/>
                            </a:prstClr>
                          </a:solidFill>
                          <a:effectLst/>
                          <a:uLnTx/>
                          <a:uFillTx/>
                          <a:latin typeface="Cambria Math"/>
                          <a:ea typeface="Cambria Math"/>
                          <a:cs typeface="+mn-cs"/>
                        </a:rPr>
                        <m:t>𝑖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>
                              <a:lumMod val="65000"/>
                            </a:prstClr>
                          </a:solidFill>
                          <a:effectLst/>
                          <a:uLnTx/>
                          <a:uFillTx/>
                          <a:latin typeface="Cambria Math"/>
                          <a:ea typeface="Cambria Math"/>
                          <a:cs typeface="+mn-cs"/>
                        </a:rPr>
                        <m:t>+1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8900" y="3127040"/>
                <a:ext cx="99060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1447800" y="4256062"/>
                <a:ext cx="167640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Acceleration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kumimoji="0" lang="en-US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0" lang="en-US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0</m:t>
                        </m:r>
                      </m:sub>
                    </m:sSub>
                  </m:oMath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Velocity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kumimoji="0" 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0</m:t>
                        </m:r>
                      </m:sub>
                    </m:sSub>
                  </m:oMath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Position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kumimoji="0" lang="en-US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𝑠</m:t>
                            </m:r>
                          </m:e>
                        </m:acc>
                      </m:e>
                      <m:sub>
                        <m:r>
                          <a:rPr kumimoji="0" 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0</m:t>
                        </m:r>
                      </m:sub>
                    </m:sSub>
                  </m:oMath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4256062"/>
                <a:ext cx="1676400" cy="923330"/>
              </a:xfrm>
              <a:prstGeom prst="rect">
                <a:avLst/>
              </a:prstGeom>
              <a:blipFill>
                <a:blip r:embed="rId8"/>
                <a:stretch>
                  <a:fillRect l="-1818" t="-9211" r="-9091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/>
          <p:cNvCxnSpPr/>
          <p:nvPr/>
        </p:nvCxnSpPr>
        <p:spPr>
          <a:xfrm flipV="1">
            <a:off x="2286000" y="3640281"/>
            <a:ext cx="0" cy="542821"/>
          </a:xfrm>
          <a:prstGeom prst="straightConnector1">
            <a:avLst/>
          </a:prstGeom>
          <a:ln w="28575">
            <a:solidFill>
              <a:schemeClr val="accent1"/>
            </a:solidFill>
            <a:tailEnd type="arrow" w="med" len="lg"/>
          </a:ln>
          <a:effectLst>
            <a:outerShdw blurRad="50800" dist="38100" dir="2700000" sx="104000" sy="104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cxnSpLocks/>
            <a:endCxn id="25" idx="0"/>
          </p:cNvCxnSpPr>
          <p:nvPr/>
        </p:nvCxnSpPr>
        <p:spPr>
          <a:xfrm>
            <a:off x="2895600" y="2673456"/>
            <a:ext cx="0" cy="447854"/>
          </a:xfrm>
          <a:prstGeom prst="straightConnector1">
            <a:avLst/>
          </a:prstGeom>
          <a:ln w="28575">
            <a:solidFill>
              <a:schemeClr val="accent1"/>
            </a:solidFill>
            <a:tailEnd type="arrow" w="med" len="lg"/>
          </a:ln>
          <a:effectLst>
            <a:outerShdw blurRad="50800" dist="38100" dir="2700000" sx="104000" sy="104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050724" y="4155432"/>
            <a:ext cx="904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Now</a:t>
            </a:r>
          </a:p>
        </p:txBody>
      </p:sp>
      <p:cxnSp>
        <p:nvCxnSpPr>
          <p:cNvPr id="44" name="Straight Arrow Connector 43"/>
          <p:cNvCxnSpPr>
            <a:cxnSpLocks/>
          </p:cNvCxnSpPr>
          <p:nvPr/>
        </p:nvCxnSpPr>
        <p:spPr>
          <a:xfrm flipV="1">
            <a:off x="6477000" y="3565607"/>
            <a:ext cx="0" cy="583737"/>
          </a:xfrm>
          <a:prstGeom prst="straightConnector1">
            <a:avLst/>
          </a:prstGeom>
          <a:ln w="25400">
            <a:solidFill>
              <a:srgbClr val="C00000"/>
            </a:solidFill>
            <a:tailEnd type="arrow" w="med" len="lg"/>
          </a:ln>
          <a:effectLst>
            <a:outerShdw blurRad="50800" dist="38100" dir="2700000" sx="104000" sy="104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6496050" y="3565605"/>
            <a:ext cx="1019175" cy="0"/>
          </a:xfrm>
          <a:prstGeom prst="line">
            <a:avLst/>
          </a:prstGeom>
          <a:ln w="44450" cap="rnd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346201" y="3099370"/>
            <a:ext cx="87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Frame:</a:t>
            </a:r>
          </a:p>
        </p:txBody>
      </p:sp>
      <p:sp>
        <p:nvSpPr>
          <p:cNvPr id="53" name="Right Brace 52"/>
          <p:cNvSpPr/>
          <p:nvPr/>
        </p:nvSpPr>
        <p:spPr>
          <a:xfrm rot="5400000">
            <a:off x="5716485" y="3428400"/>
            <a:ext cx="228600" cy="835232"/>
          </a:xfrm>
          <a:prstGeom prst="rightBrace">
            <a:avLst>
              <a:gd name="adj1" fmla="val 44444"/>
              <a:gd name="adj2" fmla="val 50000"/>
            </a:avLst>
          </a:prstGeom>
          <a:ln w="22225" cap="rnd">
            <a:solidFill>
              <a:schemeClr val="tx1"/>
            </a:solidFill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5664530" y="3964678"/>
                <a:ext cx="3325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0" lang="el-GR" sz="18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/>
                          <a:ea typeface="Cambria Math"/>
                          <a:cs typeface="+mn-cs"/>
                        </a:rPr>
                        <m:t>Δ</m:t>
                      </m:r>
                      <m:r>
                        <a:rPr kumimoji="0" lang="en-US" sz="18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/>
                          <a:ea typeface="Cambria Math"/>
                          <a:cs typeface="+mn-cs"/>
                        </a:rPr>
                        <m:t>𝑡</m:t>
                      </m:r>
                    </m:oMath>
                  </m:oMathPara>
                </a14:m>
                <a:endParaRPr kumimoji="0" lang="en-US" sz="1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/>
                  <a:ea typeface="Cambria Math"/>
                  <a:cs typeface="+mn-cs"/>
                </a:endParaRPr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4530" y="3964678"/>
                <a:ext cx="332509" cy="369332"/>
              </a:xfrm>
              <a:prstGeom prst="rect">
                <a:avLst/>
              </a:prstGeom>
              <a:blipFill rotWithShape="1">
                <a:blip r:embed="rId10"/>
                <a:stretch>
                  <a:fillRect l="-16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723D409-92D4-4358-8355-63013672FECE}"/>
                  </a:ext>
                </a:extLst>
              </p:cNvPr>
              <p:cNvSpPr txBox="1"/>
              <p:nvPr/>
            </p:nvSpPr>
            <p:spPr>
              <a:xfrm>
                <a:off x="2063338" y="1704741"/>
                <a:ext cx="167640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Acceleration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kumimoji="0" lang="en-US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0" lang="en-US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1</m:t>
                        </m:r>
                      </m:sub>
                    </m:sSub>
                  </m:oMath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Velocity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1</m:t>
                        </m:r>
                      </m:sub>
                    </m:sSub>
                  </m:oMath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Position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kumimoji="0" lang="en-US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𝑠</m:t>
                            </m:r>
                          </m:e>
                        </m:acc>
                      </m:e>
                      <m:sub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1</m:t>
                        </m:r>
                      </m:sub>
                    </m:sSub>
                  </m:oMath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723D409-92D4-4358-8355-63013672FE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3338" y="1704741"/>
                <a:ext cx="1676400" cy="923330"/>
              </a:xfrm>
              <a:prstGeom prst="rect">
                <a:avLst/>
              </a:prstGeom>
              <a:blipFill>
                <a:blip r:embed="rId11"/>
                <a:stretch>
                  <a:fillRect l="-1455" t="-9272" r="-9455" b="-9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D391C7B6-2BE2-4FF6-95C0-FBA5A7B77735}"/>
                  </a:ext>
                </a:extLst>
              </p:cNvPr>
              <p:cNvSpPr txBox="1"/>
              <p:nvPr/>
            </p:nvSpPr>
            <p:spPr>
              <a:xfrm>
                <a:off x="5329237" y="1706465"/>
                <a:ext cx="167640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Acceleration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kumimoji="0" lang="en-US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0" lang="en-US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𝑖</m:t>
                        </m:r>
                      </m:sub>
                    </m:sSub>
                  </m:oMath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Velocity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𝑖</m:t>
                        </m:r>
                      </m:sub>
                    </m:sSub>
                  </m:oMath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Position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kumimoji="0" lang="en-US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𝑠</m:t>
                            </m:r>
                          </m:e>
                        </m:acc>
                      </m:e>
                      <m:sub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𝑖</m:t>
                        </m:r>
                      </m:sub>
                    </m:sSub>
                  </m:oMath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D391C7B6-2BE2-4FF6-95C0-FBA5A7B777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9237" y="1706465"/>
                <a:ext cx="1676400" cy="923330"/>
              </a:xfrm>
              <a:prstGeom prst="rect">
                <a:avLst/>
              </a:prstGeom>
              <a:blipFill>
                <a:blip r:embed="rId12"/>
                <a:stretch>
                  <a:fillRect l="-727" t="-9272" r="-10182" b="-9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B329AED-C2F5-4177-BE94-7F2C5F4D7B72}"/>
              </a:ext>
            </a:extLst>
          </p:cNvPr>
          <p:cNvCxnSpPr>
            <a:cxnSpLocks/>
          </p:cNvCxnSpPr>
          <p:nvPr/>
        </p:nvCxnSpPr>
        <p:spPr>
          <a:xfrm>
            <a:off x="6248400" y="2651516"/>
            <a:ext cx="0" cy="447854"/>
          </a:xfrm>
          <a:prstGeom prst="straightConnector1">
            <a:avLst/>
          </a:prstGeom>
          <a:ln w="28575">
            <a:solidFill>
              <a:schemeClr val="accent1"/>
            </a:solidFill>
            <a:tailEnd type="arrow" w="med" len="lg"/>
          </a:ln>
          <a:effectLst>
            <a:outerShdw blurRad="50800" dist="38100" dir="2700000" sx="104000" sy="104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1229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B6443C71-6F3B-4ABF-9DFB-57C2A900FAA8}"/>
              </a:ext>
            </a:extLst>
          </p:cNvPr>
          <p:cNvCxnSpPr/>
          <p:nvPr/>
        </p:nvCxnSpPr>
        <p:spPr>
          <a:xfrm>
            <a:off x="971550" y="3271167"/>
            <a:ext cx="7315200" cy="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F412BE4-307B-457C-A20A-2507583ED7B8}"/>
              </a:ext>
            </a:extLst>
          </p:cNvPr>
          <p:cNvGrpSpPr/>
          <p:nvPr/>
        </p:nvGrpSpPr>
        <p:grpSpPr>
          <a:xfrm>
            <a:off x="5989833" y="2679099"/>
            <a:ext cx="496293" cy="1184135"/>
            <a:chOff x="5999527" y="2362246"/>
            <a:chExt cx="616414" cy="1470738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F6851EF-8915-4520-A5C7-AB3D636BEBD3}"/>
                </a:ext>
              </a:extLst>
            </p:cNvPr>
            <p:cNvSpPr/>
            <p:nvPr/>
          </p:nvSpPr>
          <p:spPr>
            <a:xfrm>
              <a:off x="6000750" y="2362246"/>
              <a:ext cx="595972" cy="1470738"/>
            </a:xfrm>
            <a:prstGeom prst="rect">
              <a:avLst/>
            </a:prstGeom>
            <a:blipFill>
              <a:blip r:embed="rId2"/>
              <a:tile tx="0" ty="0" sx="100000" sy="100000" flip="none" algn="tl"/>
            </a:blip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black"/>
                </a:solidFill>
              </a:endParaRPr>
            </a:p>
          </p:txBody>
        </p:sp>
        <p:pic>
          <p:nvPicPr>
            <p:cNvPr id="17" name="Picture 3" descr="C:\Users\Ian\Desktop\bolted.png">
              <a:extLst>
                <a:ext uri="{FF2B5EF4-FFF2-40B4-BE49-F238E27FC236}">
                  <a16:creationId xmlns:a16="http://schemas.microsoft.com/office/drawing/2014/main" id="{FDF57968-86E9-43B2-9A1C-2A76BF66CD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06341" y="3213348"/>
              <a:ext cx="609600" cy="609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3" descr="C:\Users\Ian\Desktop\bolted.png">
              <a:extLst>
                <a:ext uri="{FF2B5EF4-FFF2-40B4-BE49-F238E27FC236}">
                  <a16:creationId xmlns:a16="http://schemas.microsoft.com/office/drawing/2014/main" id="{A243FF42-C5CD-469C-8B8C-CA3DD8D5C4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99527" y="2362246"/>
              <a:ext cx="609600" cy="609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96B8932-99C9-466B-9BDA-EF58440668F8}"/>
                  </a:ext>
                </a:extLst>
              </p:cNvPr>
              <p:cNvSpPr txBox="1"/>
              <p:nvPr/>
            </p:nvSpPr>
            <p:spPr>
              <a:xfrm>
                <a:off x="1440584" y="3863234"/>
                <a:ext cx="1295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𝑡</m:t>
                      </m:r>
                      <m:r>
                        <a:rPr lang="en-US" i="1" smtClean="0">
                          <a:solidFill>
                            <a:prstClr val="black"/>
                          </a:solidFill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96B8932-99C9-466B-9BDA-EF58440668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0584" y="3863234"/>
                <a:ext cx="129540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4D29EA7-5BA5-4DCE-8247-FBB70387D8B3}"/>
                  </a:ext>
                </a:extLst>
              </p:cNvPr>
              <p:cNvSpPr txBox="1"/>
              <p:nvPr/>
            </p:nvSpPr>
            <p:spPr>
              <a:xfrm>
                <a:off x="3660396" y="3816484"/>
                <a:ext cx="1295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𝑡</m:t>
                      </m:r>
                      <m:r>
                        <a:rPr lang="en-US" i="1" smtClean="0">
                          <a:solidFill>
                            <a:prstClr val="black"/>
                          </a:solidFill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4D29EA7-5BA5-4DCE-8247-FBB70387D8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0396" y="3816484"/>
                <a:ext cx="129540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 9">
            <a:extLst>
              <a:ext uri="{FF2B5EF4-FFF2-40B4-BE49-F238E27FC236}">
                <a16:creationId xmlns:a16="http://schemas.microsoft.com/office/drawing/2014/main" id="{D20CBA96-06CF-4793-AC70-A37753A8EF92}"/>
              </a:ext>
            </a:extLst>
          </p:cNvPr>
          <p:cNvSpPr/>
          <p:nvPr/>
        </p:nvSpPr>
        <p:spPr>
          <a:xfrm>
            <a:off x="5227833" y="2890167"/>
            <a:ext cx="762000" cy="762000"/>
          </a:xfrm>
          <a:prstGeom prst="ellipse">
            <a:avLst/>
          </a:prstGeom>
          <a:noFill/>
          <a:ln w="1905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E3C092D-6015-4D3D-9E33-8D469C196C78}"/>
                  </a:ext>
                </a:extLst>
              </p:cNvPr>
              <p:cNvSpPr txBox="1"/>
              <p:nvPr/>
            </p:nvSpPr>
            <p:spPr>
              <a:xfrm>
                <a:off x="4822868" y="3816484"/>
                <a:ext cx="12954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𝑡</m:t>
                      </m:r>
                      <m:r>
                        <a:rPr lang="en-US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=1.6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 algn="ctr"/>
                <a:r>
                  <a:rPr lang="en-US" dirty="0">
                    <a:solidFill>
                      <a:srgbClr val="C00000"/>
                    </a:solidFill>
                  </a:rPr>
                  <a:t>TOI</a:t>
                </a: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E3C092D-6015-4D3D-9E33-8D469C196C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2868" y="3816484"/>
                <a:ext cx="1295400" cy="646331"/>
              </a:xfrm>
              <a:prstGeom prst="rect">
                <a:avLst/>
              </a:prstGeom>
              <a:blipFill>
                <a:blip r:embed="rId6"/>
                <a:stretch>
                  <a:fillRect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150C9EC2-C6EA-49AC-9E68-380937179DC6}"/>
              </a:ext>
            </a:extLst>
          </p:cNvPr>
          <p:cNvSpPr txBox="1"/>
          <p:nvPr/>
        </p:nvSpPr>
        <p:spPr>
          <a:xfrm>
            <a:off x="4936020" y="2002462"/>
            <a:ext cx="908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POI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553087C-061B-4E61-888E-CD8106BC3988}"/>
              </a:ext>
            </a:extLst>
          </p:cNvPr>
          <p:cNvCxnSpPr>
            <a:cxnSpLocks/>
            <a:stCxn id="13" idx="2"/>
            <a:endCxn id="10" idx="6"/>
          </p:cNvCxnSpPr>
          <p:nvPr/>
        </p:nvCxnSpPr>
        <p:spPr>
          <a:xfrm>
            <a:off x="5390383" y="2371794"/>
            <a:ext cx="599450" cy="899373"/>
          </a:xfrm>
          <a:prstGeom prst="straightConnector1">
            <a:avLst/>
          </a:prstGeom>
          <a:ln w="28575">
            <a:solidFill>
              <a:srgbClr val="C00000"/>
            </a:solidFill>
            <a:tailEnd type="arrow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C7724A1-B927-457A-A168-EADA444D112F}"/>
                  </a:ext>
                </a:extLst>
              </p:cNvPr>
              <p:cNvSpPr txBox="1"/>
              <p:nvPr/>
            </p:nvSpPr>
            <p:spPr>
              <a:xfrm>
                <a:off x="5880208" y="3813803"/>
                <a:ext cx="1295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𝑡</m:t>
                      </m:r>
                      <m:r>
                        <a:rPr lang="en-US" i="1" smtClean="0">
                          <a:solidFill>
                            <a:prstClr val="black"/>
                          </a:solidFill>
                          <a:latin typeface="Cambria Math"/>
                        </a:rPr>
                        <m:t>=2</m:t>
                      </m:r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C7724A1-B927-457A-A168-EADA444D11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0208" y="3813803"/>
                <a:ext cx="129540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6787D94-AA6F-43A8-8FC7-9FB7ED216368}"/>
              </a:ext>
            </a:extLst>
          </p:cNvPr>
          <p:cNvCxnSpPr>
            <a:cxnSpLocks/>
            <a:stCxn id="22" idx="6"/>
          </p:cNvCxnSpPr>
          <p:nvPr/>
        </p:nvCxnSpPr>
        <p:spPr>
          <a:xfrm>
            <a:off x="2468626" y="3271167"/>
            <a:ext cx="490574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54B1CB6-5B14-4EB6-B97F-B268F41C971A}"/>
              </a:ext>
            </a:extLst>
          </p:cNvPr>
          <p:cNvCxnSpPr>
            <a:cxnSpLocks/>
            <a:stCxn id="23" idx="6"/>
          </p:cNvCxnSpPr>
          <p:nvPr/>
        </p:nvCxnSpPr>
        <p:spPr>
          <a:xfrm>
            <a:off x="4689096" y="3264362"/>
            <a:ext cx="454363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1C23B8A-1D2B-46B1-8C8D-781AEC6468B9}"/>
              </a:ext>
            </a:extLst>
          </p:cNvPr>
          <p:cNvCxnSpPr>
            <a:cxnSpLocks/>
            <a:stCxn id="24" idx="6"/>
          </p:cNvCxnSpPr>
          <p:nvPr/>
        </p:nvCxnSpPr>
        <p:spPr>
          <a:xfrm>
            <a:off x="6898780" y="3271167"/>
            <a:ext cx="438020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0FD2BFE9-ACE1-45A9-8FF8-F424AD6CAA87}"/>
              </a:ext>
            </a:extLst>
          </p:cNvPr>
          <p:cNvSpPr/>
          <p:nvPr/>
        </p:nvSpPr>
        <p:spPr>
          <a:xfrm>
            <a:off x="6136780" y="2890167"/>
            <a:ext cx="762000" cy="762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210727A-48AF-4C2A-B640-297DE0802E30}"/>
              </a:ext>
            </a:extLst>
          </p:cNvPr>
          <p:cNvSpPr/>
          <p:nvPr/>
        </p:nvSpPr>
        <p:spPr>
          <a:xfrm>
            <a:off x="3927096" y="2883362"/>
            <a:ext cx="762000" cy="762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1F72DE5-4EDE-4DC4-9608-5976E491F5EF}"/>
              </a:ext>
            </a:extLst>
          </p:cNvPr>
          <p:cNvSpPr/>
          <p:nvPr/>
        </p:nvSpPr>
        <p:spPr>
          <a:xfrm>
            <a:off x="1706626" y="2890167"/>
            <a:ext cx="762000" cy="762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68EA2F8-0D71-46D0-83C9-B7E300AF1B33}"/>
              </a:ext>
            </a:extLst>
          </p:cNvPr>
          <p:cNvSpPr txBox="1"/>
          <p:nvPr/>
        </p:nvSpPr>
        <p:spPr>
          <a:xfrm>
            <a:off x="3438513" y="1677568"/>
            <a:ext cx="2406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Position at TOI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3D60399-4733-4220-923E-F149CF950AF6}"/>
              </a:ext>
            </a:extLst>
          </p:cNvPr>
          <p:cNvCxnSpPr>
            <a:cxnSpLocks/>
            <a:stCxn id="41" idx="2"/>
            <a:endCxn id="10" idx="1"/>
          </p:cNvCxnSpPr>
          <p:nvPr/>
        </p:nvCxnSpPr>
        <p:spPr>
          <a:xfrm>
            <a:off x="4641629" y="2046900"/>
            <a:ext cx="697796" cy="954859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145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Connector 42"/>
          <p:cNvCxnSpPr/>
          <p:nvPr/>
        </p:nvCxnSpPr>
        <p:spPr>
          <a:xfrm>
            <a:off x="961499" y="3218910"/>
            <a:ext cx="7315200" cy="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9408910A-7C07-4848-8991-17940DA2E1F8}"/>
              </a:ext>
            </a:extLst>
          </p:cNvPr>
          <p:cNvSpPr/>
          <p:nvPr/>
        </p:nvSpPr>
        <p:spPr>
          <a:xfrm>
            <a:off x="7113791" y="2819555"/>
            <a:ext cx="762000" cy="762000"/>
          </a:xfrm>
          <a:prstGeom prst="ellipse">
            <a:avLst/>
          </a:prstGeom>
          <a:solidFill>
            <a:srgbClr val="FF0000"/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55F0005-2CBD-4C40-9A0A-7488A2A31874}"/>
              </a:ext>
            </a:extLst>
          </p:cNvPr>
          <p:cNvSpPr/>
          <p:nvPr/>
        </p:nvSpPr>
        <p:spPr>
          <a:xfrm>
            <a:off x="4391345" y="2837910"/>
            <a:ext cx="762000" cy="762000"/>
          </a:xfrm>
          <a:prstGeom prst="ellipse">
            <a:avLst/>
          </a:prstGeom>
          <a:solidFill>
            <a:srgbClr val="FFC000">
              <a:lumMod val="40000"/>
              <a:lumOff val="60000"/>
            </a:srgbClr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DA7ADEA-E4D4-4A4D-BA20-B6EBA54542AC}"/>
              </a:ext>
            </a:extLst>
          </p:cNvPr>
          <p:cNvSpPr/>
          <p:nvPr/>
        </p:nvSpPr>
        <p:spPr>
          <a:xfrm>
            <a:off x="1704449" y="2837910"/>
            <a:ext cx="762000" cy="762000"/>
          </a:xfrm>
          <a:prstGeom prst="ellipse">
            <a:avLst/>
          </a:prstGeom>
          <a:solidFill>
            <a:srgbClr val="FFC000">
              <a:lumMod val="40000"/>
              <a:lumOff val="60000"/>
            </a:srgbClr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1430935" y="3780728"/>
                <a:ext cx="1295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𝑡</m:t>
                      </m:r>
                      <m:r>
                        <a:rPr kumimoji="0" lang="en-US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=0</m:t>
                      </m:r>
                    </m:oMath>
                  </m:oMathPara>
                </a14:m>
                <a:endParaRPr kumimoji="0" lang="en-US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0935" y="3780728"/>
                <a:ext cx="129540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4136035" y="3780728"/>
                <a:ext cx="1295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𝑡</m:t>
                      </m:r>
                      <m:r>
                        <a:rPr kumimoji="0" lang="en-US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=1</m:t>
                      </m:r>
                    </m:oMath>
                  </m:oMathPara>
                </a14:m>
                <a:endParaRPr kumimoji="0" lang="en-US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6035" y="3780728"/>
                <a:ext cx="129540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6841135" y="3780728"/>
                <a:ext cx="1295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𝑡</m:t>
                      </m:r>
                      <m:r>
                        <a:rPr kumimoji="0" lang="en-US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=2</m:t>
                      </m:r>
                    </m:oMath>
                  </m:oMathPara>
                </a14:m>
                <a:endParaRPr kumimoji="0" lang="en-US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1135" y="3780728"/>
                <a:ext cx="129540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B2CBB2B-BEE3-44FF-9F03-5E0C00CF816B}"/>
              </a:ext>
            </a:extLst>
          </p:cNvPr>
          <p:cNvCxnSpPr>
            <a:cxnSpLocks/>
            <a:stCxn id="20" idx="6"/>
          </p:cNvCxnSpPr>
          <p:nvPr/>
        </p:nvCxnSpPr>
        <p:spPr>
          <a:xfrm>
            <a:off x="2466449" y="3218910"/>
            <a:ext cx="657751" cy="0"/>
          </a:xfrm>
          <a:prstGeom prst="straightConnector1">
            <a:avLst/>
          </a:prstGeom>
          <a:noFill/>
          <a:ln w="34925" cap="flat" cmpd="sng" algn="ctr">
            <a:solidFill>
              <a:sysClr val="windowText" lastClr="000000"/>
            </a:solidFill>
            <a:prstDash val="solid"/>
            <a:miter lim="800000"/>
            <a:tailEnd type="arrow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E673842-00B8-41BC-AB83-A987D5166715}"/>
              </a:ext>
            </a:extLst>
          </p:cNvPr>
          <p:cNvCxnSpPr>
            <a:cxnSpLocks/>
            <a:stCxn id="22" idx="6"/>
          </p:cNvCxnSpPr>
          <p:nvPr/>
        </p:nvCxnSpPr>
        <p:spPr>
          <a:xfrm>
            <a:off x="5153345" y="3218910"/>
            <a:ext cx="657751" cy="0"/>
          </a:xfrm>
          <a:prstGeom prst="straightConnector1">
            <a:avLst/>
          </a:prstGeom>
          <a:noFill/>
          <a:ln w="34925" cap="flat" cmpd="sng" algn="ctr">
            <a:solidFill>
              <a:sysClr val="windowText" lastClr="000000"/>
            </a:solidFill>
            <a:prstDash val="solid"/>
            <a:miter lim="800000"/>
            <a:tailEnd type="arrow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C5E1A7E-4040-4533-AF49-D78B9CA24777}"/>
              </a:ext>
            </a:extLst>
          </p:cNvPr>
          <p:cNvCxnSpPr>
            <a:cxnSpLocks/>
            <a:stCxn id="24" idx="6"/>
          </p:cNvCxnSpPr>
          <p:nvPr/>
        </p:nvCxnSpPr>
        <p:spPr>
          <a:xfrm>
            <a:off x="7875791" y="3200555"/>
            <a:ext cx="657751" cy="0"/>
          </a:xfrm>
          <a:prstGeom prst="straightConnector1">
            <a:avLst/>
          </a:prstGeom>
          <a:noFill/>
          <a:ln w="34925" cap="flat" cmpd="sng" algn="ctr">
            <a:solidFill>
              <a:sysClr val="windowText" lastClr="000000"/>
            </a:solidFill>
            <a:prstDash val="solid"/>
            <a:miter lim="800000"/>
            <a:tailEnd type="arrow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9089AA7-E41A-4129-8165-7155D5C480B1}"/>
              </a:ext>
            </a:extLst>
          </p:cNvPr>
          <p:cNvGrpSpPr/>
          <p:nvPr/>
        </p:nvGrpSpPr>
        <p:grpSpPr>
          <a:xfrm>
            <a:off x="5988352" y="2626842"/>
            <a:ext cx="496293" cy="1184135"/>
            <a:chOff x="5999527" y="2362246"/>
            <a:chExt cx="616414" cy="1470738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74C8BF4-848B-4ECD-8BEE-D497E9592BA4}"/>
                </a:ext>
              </a:extLst>
            </p:cNvPr>
            <p:cNvSpPr/>
            <p:nvPr/>
          </p:nvSpPr>
          <p:spPr>
            <a:xfrm>
              <a:off x="6000750" y="2362246"/>
              <a:ext cx="595972" cy="1470738"/>
            </a:xfrm>
            <a:prstGeom prst="rect">
              <a:avLst/>
            </a:prstGeom>
            <a:blipFill>
              <a:blip r:embed="rId6"/>
              <a:tile tx="0" ty="0" sx="100000" sy="100000" flip="none" algn="tl"/>
            </a:blip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black"/>
                </a:solidFill>
              </a:endParaRPr>
            </a:p>
          </p:txBody>
        </p:sp>
        <p:pic>
          <p:nvPicPr>
            <p:cNvPr id="17" name="Picture 3" descr="C:\Users\Ian\Desktop\bolted.png">
              <a:extLst>
                <a:ext uri="{FF2B5EF4-FFF2-40B4-BE49-F238E27FC236}">
                  <a16:creationId xmlns:a16="http://schemas.microsoft.com/office/drawing/2014/main" id="{EA3511E3-9D15-4E16-B450-0B15E6BD437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06341" y="3213348"/>
              <a:ext cx="609600" cy="609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3" descr="C:\Users\Ian\Desktop\bolted.png">
              <a:extLst>
                <a:ext uri="{FF2B5EF4-FFF2-40B4-BE49-F238E27FC236}">
                  <a16:creationId xmlns:a16="http://schemas.microsoft.com/office/drawing/2014/main" id="{E899584F-C2FB-4F34-AB2D-27ED7484D6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99527" y="2362246"/>
              <a:ext cx="609600" cy="609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629529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 w="1905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tx1"/>
          </a:solidFill>
          <a:tailEnd type="arrow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</TotalTime>
  <Words>95</Words>
  <Application>Microsoft Office PowerPoint</Application>
  <PresentationFormat>On-screen Show (4:3)</PresentationFormat>
  <Paragraphs>32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Theme</vt:lpstr>
      <vt:lpstr>4_Office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Parberry, Ian</dc:creator>
  <cp:lastModifiedBy>Parberry, Ian</cp:lastModifiedBy>
  <cp:revision>5</cp:revision>
  <dcterms:created xsi:type="dcterms:W3CDTF">2024-02-28T17:26:33Z</dcterms:created>
  <dcterms:modified xsi:type="dcterms:W3CDTF">2024-02-28T17:56:36Z</dcterms:modified>
</cp:coreProperties>
</file>