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8"/>
  </p:notesMasterIdLst>
  <p:sldIdLst>
    <p:sldId id="256" r:id="rId2"/>
    <p:sldId id="384" r:id="rId3"/>
    <p:sldId id="385" r:id="rId4"/>
    <p:sldId id="386" r:id="rId5"/>
    <p:sldId id="394" r:id="rId6"/>
    <p:sldId id="395" r:id="rId7"/>
    <p:sldId id="396" r:id="rId8"/>
    <p:sldId id="397" r:id="rId9"/>
    <p:sldId id="398" r:id="rId10"/>
    <p:sldId id="387" r:id="rId11"/>
    <p:sldId id="399" r:id="rId12"/>
    <p:sldId id="400" r:id="rId13"/>
    <p:sldId id="401" r:id="rId14"/>
    <p:sldId id="388" r:id="rId15"/>
    <p:sldId id="408" r:id="rId16"/>
    <p:sldId id="404" r:id="rId17"/>
    <p:sldId id="402" r:id="rId18"/>
    <p:sldId id="405" r:id="rId19"/>
    <p:sldId id="406" r:id="rId20"/>
    <p:sldId id="407" r:id="rId21"/>
    <p:sldId id="389" r:id="rId22"/>
    <p:sldId id="409" r:id="rId23"/>
    <p:sldId id="411" r:id="rId24"/>
    <p:sldId id="410" r:id="rId25"/>
    <p:sldId id="413" r:id="rId26"/>
    <p:sldId id="414" r:id="rId27"/>
    <p:sldId id="416" r:id="rId28"/>
    <p:sldId id="417" r:id="rId29"/>
    <p:sldId id="390" r:id="rId30"/>
    <p:sldId id="418" r:id="rId31"/>
    <p:sldId id="419" r:id="rId32"/>
    <p:sldId id="420" r:id="rId33"/>
    <p:sldId id="421" r:id="rId34"/>
    <p:sldId id="391" r:id="rId35"/>
    <p:sldId id="422" r:id="rId36"/>
    <p:sldId id="423" r:id="rId37"/>
    <p:sldId id="424" r:id="rId38"/>
    <p:sldId id="425" r:id="rId39"/>
    <p:sldId id="426" r:id="rId40"/>
    <p:sldId id="427" r:id="rId41"/>
    <p:sldId id="428" r:id="rId42"/>
    <p:sldId id="429" r:id="rId43"/>
    <p:sldId id="430" r:id="rId44"/>
    <p:sldId id="392" r:id="rId45"/>
    <p:sldId id="393" r:id="rId46"/>
    <p:sldId id="38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53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62" d="100"/>
          <a:sy n="162" d="100"/>
        </p:scale>
        <p:origin x="-64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ACEE41-D71D-408F-949C-CA4708EFF3A6}" type="datetimeFigureOut">
              <a:rPr lang="en-US" smtClean="0"/>
              <a:pPr/>
              <a:t>11/3/2011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5B5604-F0F3-402E-ADB4-32C80E2DDAA8}" type="slidenum">
              <a:rPr lang="en-US" smtClean="0"/>
              <a:pPr/>
              <a:t>‹#›</a:t>
            </a:fld>
            <a:endParaRPr lang="en-US"/>
          </a:p>
        </p:txBody>
      </p:sp>
    </p:spTree>
    <p:extLst>
      <p:ext uri="{BB962C8B-B14F-4D97-AF65-F5344CB8AC3E}">
        <p14:creationId xmlns:p14="http://schemas.microsoft.com/office/powerpoint/2010/main" val="3214331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9" name="Picture 6"/>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ctrTitle" hasCustomPrompt="1"/>
          </p:nvPr>
        </p:nvSpPr>
        <p:spPr>
          <a:xfrm>
            <a:off x="685800" y="2130425"/>
            <a:ext cx="7772400" cy="1679575"/>
          </a:xfrm>
        </p:spPr>
        <p:txBody>
          <a:bodyPr/>
          <a:lstStyle>
            <a:lvl1pPr>
              <a:defRPr/>
            </a:lvl1pPr>
          </a:lstStyle>
          <a:p>
            <a:r>
              <a:rPr lang="en-US" dirty="0" smtClean="0"/>
              <a:t>Chapter 10</a:t>
            </a:r>
            <a:endParaRPr lang="en-US" dirty="0"/>
          </a:p>
        </p:txBody>
      </p:sp>
      <p:sp>
        <p:nvSpPr>
          <p:cNvPr id="3" name="Subtitle 2"/>
          <p:cNvSpPr>
            <a:spLocks noGrp="1"/>
          </p:cNvSpPr>
          <p:nvPr>
            <p:ph type="subTitle" idx="1" hasCustomPrompt="1"/>
          </p:nvPr>
        </p:nvSpPr>
        <p:spPr>
          <a:xfrm>
            <a:off x="685800" y="4267200"/>
            <a:ext cx="7772400" cy="762000"/>
          </a:xfrm>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32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Fletcher Dunn and Ian Parberry</a:t>
            </a:r>
            <a:endParaRPr lang="en-US" dirty="0"/>
          </a:p>
        </p:txBody>
      </p:sp>
      <p:sp>
        <p:nvSpPr>
          <p:cNvPr id="4" name="Date Placeholder 3"/>
          <p:cNvSpPr>
            <a:spLocks noGrp="1"/>
          </p:cNvSpPr>
          <p:nvPr>
            <p:ph type="dt" sz="half" idx="10"/>
          </p:nvPr>
        </p:nvSpPr>
        <p:spPr>
          <a:xfrm>
            <a:off x="457200" y="6248400"/>
            <a:ext cx="2133600" cy="365125"/>
          </a:xfrm>
        </p:spPr>
        <p:txBody>
          <a:bodyPr/>
          <a:lstStyle/>
          <a:p>
            <a:r>
              <a:rPr lang="en-US" smtClean="0"/>
              <a:t>Chapter 11  Notes</a:t>
            </a:r>
            <a:endParaRPr lang="en-US"/>
          </a:p>
        </p:txBody>
      </p:sp>
      <p:sp>
        <p:nvSpPr>
          <p:cNvPr id="5" name="Footer Placeholder 4"/>
          <p:cNvSpPr>
            <a:spLocks noGrp="1"/>
          </p:cNvSpPr>
          <p:nvPr>
            <p:ph type="ftr" sz="quarter" idx="11"/>
          </p:nvPr>
        </p:nvSpPr>
        <p:spPr>
          <a:xfrm>
            <a:off x="3124200" y="6248400"/>
            <a:ext cx="2895600" cy="365125"/>
          </a:xfrm>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a:xfrm>
            <a:off x="6553200" y="6248400"/>
            <a:ext cx="2133600" cy="365125"/>
          </a:xfrm>
        </p:spPr>
        <p:txBody>
          <a:bodyPr/>
          <a:lstStyle/>
          <a:p>
            <a:fld id="{B6F15528-21DE-4FAA-801E-634DDDAF4B2B}" type="slidenum">
              <a:rPr lang="en-US" smtClean="0"/>
              <a:pPr/>
              <a:t>‹#›</a:t>
            </a:fld>
            <a:endParaRPr lang="en-US"/>
          </a:p>
        </p:txBody>
      </p:sp>
      <p:pic>
        <p:nvPicPr>
          <p:cNvPr id="10" name="Picture 3"/>
          <p:cNvPicPr>
            <a:picLocks noChangeAspect="1" noChangeArrowheads="1"/>
          </p:cNvPicPr>
          <p:nvPr/>
        </p:nvPicPr>
        <p:blipFill>
          <a:blip r:embed="rId3" cstate="print"/>
          <a:srcRect/>
          <a:stretch>
            <a:fillRect/>
          </a:stretch>
        </p:blipFill>
        <p:spPr bwMode="auto">
          <a:xfrm>
            <a:off x="0" y="6248400"/>
            <a:ext cx="9144000" cy="381000"/>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4101" name="Picture 5"/>
          <p:cNvPicPr>
            <a:picLocks noChangeAspect="1" noChangeArrowheads="1"/>
          </p:cNvPicPr>
          <p:nvPr/>
        </p:nvPicPr>
        <p:blipFill>
          <a:blip r:embed="rId4" cstate="print"/>
          <a:srcRect/>
          <a:stretch>
            <a:fillRect/>
          </a:stretch>
        </p:blipFill>
        <p:spPr bwMode="auto">
          <a:xfrm>
            <a:off x="0" y="2133600"/>
            <a:ext cx="9144000" cy="1655896"/>
          </a:xfrm>
          <a:prstGeom prst="rect">
            <a:avLst/>
          </a:prstGeom>
          <a:noFill/>
          <a:ln w="9525">
            <a:noFill/>
            <a:miter lim="800000"/>
            <a:headEnd/>
            <a:tailEnd/>
          </a:ln>
          <a:effectLst>
            <a:outerShdw blurRad="50800" dist="38100" dir="5400000" algn="t" rotWithShape="0">
              <a:prstClr val="black">
                <a:alpha val="40000"/>
              </a:prstClr>
            </a:outerShdw>
          </a:effectLst>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pic>
        <p:nvPicPr>
          <p:cNvPr id="10" name="Picture 6"/>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14" name="Picture 3"/>
          <p:cNvPicPr>
            <a:picLocks noChangeAspect="1" noChangeArrowheads="1"/>
          </p:cNvPicPr>
          <p:nvPr/>
        </p:nvPicPr>
        <p:blipFill>
          <a:blip r:embed="rId3" cstate="print"/>
          <a:srcRect/>
          <a:stretch>
            <a:fillRect/>
          </a:stretch>
        </p:blipFill>
        <p:spPr bwMode="auto">
          <a:xfrm>
            <a:off x="0" y="6248400"/>
            <a:ext cx="9144000" cy="381000"/>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2053" name="Picture 5"/>
          <p:cNvPicPr>
            <a:picLocks noChangeAspect="1" noChangeArrowheads="1"/>
          </p:cNvPicPr>
          <p:nvPr/>
        </p:nvPicPr>
        <p:blipFill>
          <a:blip r:embed="rId4" cstate="print"/>
          <a:srcRect/>
          <a:stretch>
            <a:fillRect/>
          </a:stretch>
        </p:blipFill>
        <p:spPr bwMode="auto">
          <a:xfrm>
            <a:off x="0" y="228600"/>
            <a:ext cx="9144000" cy="1183732"/>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457200" y="228600"/>
            <a:ext cx="6781800" cy="1189038"/>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457200" y="6248400"/>
            <a:ext cx="2133600" cy="365125"/>
          </a:xfrm>
        </p:spPr>
        <p:txBody>
          <a:bodyPr/>
          <a:lstStyle>
            <a:lvl1pPr>
              <a:defRPr>
                <a:solidFill>
                  <a:schemeClr val="bg1"/>
                </a:solidFill>
              </a:defRPr>
            </a:lvl1pPr>
          </a:lstStyle>
          <a:p>
            <a:r>
              <a:rPr lang="en-US" smtClean="0"/>
              <a:t>Chapter 11  Notes</a:t>
            </a:r>
            <a:endParaRPr lang="en-US"/>
          </a:p>
        </p:txBody>
      </p:sp>
      <p:sp>
        <p:nvSpPr>
          <p:cNvPr id="5" name="Footer Placeholder 4"/>
          <p:cNvSpPr>
            <a:spLocks noGrp="1"/>
          </p:cNvSpPr>
          <p:nvPr>
            <p:ph type="ftr" sz="quarter" idx="11"/>
          </p:nvPr>
        </p:nvSpPr>
        <p:spPr>
          <a:xfrm>
            <a:off x="3124200" y="6248400"/>
            <a:ext cx="2895600" cy="365125"/>
          </a:xfrm>
        </p:spPr>
        <p:txBody>
          <a:bodyPr/>
          <a:lstStyle>
            <a:lvl1pPr>
              <a:defRPr baseline="0">
                <a:solidFill>
                  <a:schemeClr val="bg1"/>
                </a:solidFill>
              </a:defRPr>
            </a:lvl1pPr>
          </a:lstStyle>
          <a:p>
            <a:r>
              <a:rPr lang="en-US" smtClean="0"/>
              <a:t>3D Math Primer for Graphics &amp; Game Dev</a:t>
            </a:r>
            <a:endParaRPr lang="en-US"/>
          </a:p>
        </p:txBody>
      </p:sp>
      <p:sp>
        <p:nvSpPr>
          <p:cNvPr id="6" name="Slide Number Placeholder 5"/>
          <p:cNvSpPr>
            <a:spLocks noGrp="1"/>
          </p:cNvSpPr>
          <p:nvPr>
            <p:ph type="sldNum" sz="quarter" idx="12"/>
          </p:nvPr>
        </p:nvSpPr>
        <p:spPr>
          <a:xfrm>
            <a:off x="6553200" y="6248400"/>
            <a:ext cx="2133600" cy="365125"/>
          </a:xfrm>
        </p:spPr>
        <p:txBody>
          <a:bodyPr/>
          <a:lstStyle>
            <a:lvl1pPr>
              <a:defRPr baseline="0">
                <a:solidFill>
                  <a:schemeClr val="bg1"/>
                </a:solidFill>
              </a:defRPr>
            </a:lvl1p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Chapter 11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Chapter 11  Notes</a:t>
            </a:r>
            <a:endParaRPr lang="en-US"/>
          </a:p>
        </p:txBody>
      </p:sp>
      <p:sp>
        <p:nvSpPr>
          <p:cNvPr id="8" name="Footer Placeholder 7"/>
          <p:cNvSpPr>
            <a:spLocks noGrp="1"/>
          </p:cNvSpPr>
          <p:nvPr>
            <p:ph type="ftr" sz="quarter" idx="11"/>
          </p:nvPr>
        </p:nvSpPr>
        <p:spPr/>
        <p:txBody>
          <a:bodyPr/>
          <a:lstStyle/>
          <a:p>
            <a:r>
              <a:rPr lang="en-US" smtClean="0"/>
              <a:t>3D Math Primer for Graphics &amp; Game Dev</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9" name="Picture 6"/>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11" name="Picture 3"/>
          <p:cNvPicPr>
            <a:picLocks noChangeAspect="1" noChangeArrowheads="1"/>
          </p:cNvPicPr>
          <p:nvPr/>
        </p:nvPicPr>
        <p:blipFill>
          <a:blip r:embed="rId3" cstate="print"/>
          <a:srcRect/>
          <a:stretch>
            <a:fillRect/>
          </a:stretch>
        </p:blipFill>
        <p:spPr bwMode="auto">
          <a:xfrm>
            <a:off x="0" y="6248400"/>
            <a:ext cx="9144000" cy="381000"/>
          </a:xfrm>
          <a:prstGeom prst="rect">
            <a:avLst/>
          </a:prstGeom>
          <a:noFill/>
          <a:ln w="9525">
            <a:noFill/>
            <a:miter lim="800000"/>
            <a:headEnd/>
            <a:tailEnd/>
          </a:ln>
          <a:effectLst>
            <a:outerShdw blurRad="50800" dist="38100" dir="5400000" algn="t" rotWithShape="0">
              <a:prstClr val="black">
                <a:alpha val="40000"/>
              </a:prstClr>
            </a:outerShdw>
          </a:effectLst>
        </p:spPr>
      </p:pic>
      <p:pic>
        <p:nvPicPr>
          <p:cNvPr id="8" name="Picture 5"/>
          <p:cNvPicPr>
            <a:picLocks noChangeAspect="1" noChangeArrowheads="1"/>
          </p:cNvPicPr>
          <p:nvPr/>
        </p:nvPicPr>
        <p:blipFill>
          <a:blip r:embed="rId4" cstate="print"/>
          <a:srcRect/>
          <a:stretch>
            <a:fillRect/>
          </a:stretch>
        </p:blipFill>
        <p:spPr bwMode="auto">
          <a:xfrm>
            <a:off x="0" y="228600"/>
            <a:ext cx="9144000" cy="1183732"/>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685800" y="228600"/>
            <a:ext cx="7772400" cy="1189038"/>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a:xfrm>
            <a:off x="457200" y="6248400"/>
            <a:ext cx="2133600" cy="365125"/>
          </a:xfrm>
        </p:spPr>
        <p:txBody>
          <a:bodyPr/>
          <a:lstStyle>
            <a:lvl1pPr>
              <a:defRPr baseline="0">
                <a:solidFill>
                  <a:schemeClr val="bg1"/>
                </a:solidFill>
              </a:defRPr>
            </a:lvl1pPr>
          </a:lstStyle>
          <a:p>
            <a:r>
              <a:rPr lang="en-US" smtClean="0"/>
              <a:t>Chapter 11  Notes</a:t>
            </a:r>
            <a:endParaRPr lang="en-US"/>
          </a:p>
        </p:txBody>
      </p:sp>
      <p:sp>
        <p:nvSpPr>
          <p:cNvPr id="4" name="Footer Placeholder 3"/>
          <p:cNvSpPr>
            <a:spLocks noGrp="1"/>
          </p:cNvSpPr>
          <p:nvPr>
            <p:ph type="ftr" sz="quarter" idx="11"/>
          </p:nvPr>
        </p:nvSpPr>
        <p:spPr>
          <a:xfrm>
            <a:off x="3124200" y="6248400"/>
            <a:ext cx="2895600" cy="365125"/>
          </a:xfrm>
        </p:spPr>
        <p:txBody>
          <a:bodyPr/>
          <a:lstStyle>
            <a:lvl1pPr>
              <a:defRPr baseline="0">
                <a:solidFill>
                  <a:schemeClr val="bg1"/>
                </a:solidFill>
              </a:defRPr>
            </a:lvl1pPr>
          </a:lstStyle>
          <a:p>
            <a:r>
              <a:rPr lang="en-US" smtClean="0"/>
              <a:t>3D Math Primer for Graphics &amp; Game Dev</a:t>
            </a:r>
            <a:endParaRPr lang="en-US"/>
          </a:p>
        </p:txBody>
      </p:sp>
      <p:sp>
        <p:nvSpPr>
          <p:cNvPr id="5" name="Slide Number Placeholder 4"/>
          <p:cNvSpPr>
            <a:spLocks noGrp="1"/>
          </p:cNvSpPr>
          <p:nvPr>
            <p:ph type="sldNum" sz="quarter" idx="12"/>
          </p:nvPr>
        </p:nvSpPr>
        <p:spPr>
          <a:xfrm>
            <a:off x="6553200" y="6248400"/>
            <a:ext cx="2133600" cy="365125"/>
          </a:xfrm>
        </p:spPr>
        <p:txBody>
          <a:bodyPr/>
          <a:lstStyle>
            <a:lvl1pPr>
              <a:defRPr baseline="0">
                <a:solidFill>
                  <a:schemeClr val="bg1"/>
                </a:solidFill>
              </a:defRPr>
            </a:lvl1p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cstate="print"/>
          <a:srcRect/>
          <a:stretch>
            <a:fillRect/>
          </a:stretch>
        </p:blipFill>
        <p:spPr bwMode="auto">
          <a:xfrm>
            <a:off x="0" y="6248400"/>
            <a:ext cx="9144000" cy="381000"/>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2" name="Date Placeholder 1"/>
          <p:cNvSpPr>
            <a:spLocks noGrp="1"/>
          </p:cNvSpPr>
          <p:nvPr>
            <p:ph type="dt" sz="half" idx="10"/>
          </p:nvPr>
        </p:nvSpPr>
        <p:spPr>
          <a:xfrm>
            <a:off x="457200" y="6248400"/>
            <a:ext cx="2133600" cy="365125"/>
          </a:xfrm>
        </p:spPr>
        <p:txBody>
          <a:bodyPr/>
          <a:lstStyle>
            <a:lvl1pPr>
              <a:defRPr baseline="0">
                <a:solidFill>
                  <a:schemeClr val="bg1"/>
                </a:solidFill>
              </a:defRPr>
            </a:lvl1pPr>
          </a:lstStyle>
          <a:p>
            <a:r>
              <a:rPr lang="en-US" smtClean="0"/>
              <a:t>Chapter 11  Notes</a:t>
            </a:r>
            <a:endParaRPr lang="en-US"/>
          </a:p>
        </p:txBody>
      </p:sp>
      <p:sp>
        <p:nvSpPr>
          <p:cNvPr id="3" name="Footer Placeholder 2"/>
          <p:cNvSpPr>
            <a:spLocks noGrp="1"/>
          </p:cNvSpPr>
          <p:nvPr>
            <p:ph type="ftr" sz="quarter" idx="11"/>
          </p:nvPr>
        </p:nvSpPr>
        <p:spPr>
          <a:xfrm>
            <a:off x="3124200" y="6248400"/>
            <a:ext cx="2895600" cy="365125"/>
          </a:xfrm>
        </p:spPr>
        <p:txBody>
          <a:bodyPr/>
          <a:lstStyle>
            <a:lvl1pPr>
              <a:defRPr baseline="0">
                <a:solidFill>
                  <a:schemeClr val="bg1"/>
                </a:solidFill>
              </a:defRPr>
            </a:lvl1pPr>
          </a:lstStyle>
          <a:p>
            <a:r>
              <a:rPr lang="en-US" smtClean="0"/>
              <a:t>3D Math Primer for Graphics &amp; Game Dev</a:t>
            </a:r>
            <a:endParaRPr lang="en-US"/>
          </a:p>
        </p:txBody>
      </p:sp>
      <p:sp>
        <p:nvSpPr>
          <p:cNvPr id="4" name="Slide Number Placeholder 3"/>
          <p:cNvSpPr>
            <a:spLocks noGrp="1"/>
          </p:cNvSpPr>
          <p:nvPr>
            <p:ph type="sldNum" sz="quarter" idx="12"/>
          </p:nvPr>
        </p:nvSpPr>
        <p:spPr>
          <a:xfrm>
            <a:off x="6553200" y="6248400"/>
            <a:ext cx="2133600" cy="365125"/>
          </a:xfrm>
        </p:spPr>
        <p:txBody>
          <a:bodyPr/>
          <a:lstStyle>
            <a:lvl1pPr>
              <a:defRPr baseline="0">
                <a:solidFill>
                  <a:schemeClr val="bg1"/>
                </a:solidFill>
              </a:defRPr>
            </a:lvl1p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Chapter 11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Chapter 11  Notes</a:t>
            </a:r>
            <a:endParaRPr lang="en-US"/>
          </a:p>
        </p:txBody>
      </p:sp>
      <p:sp>
        <p:nvSpPr>
          <p:cNvPr id="6" name="Footer Placeholder 5"/>
          <p:cNvSpPr>
            <a:spLocks noGrp="1"/>
          </p:cNvSpPr>
          <p:nvPr>
            <p:ph type="ftr" sz="quarter" idx="11"/>
          </p:nvPr>
        </p:nvSpPr>
        <p:spPr/>
        <p:txBody>
          <a:bodyPr/>
          <a:lstStyle/>
          <a:p>
            <a:r>
              <a:rPr lang="en-US" smtClean="0"/>
              <a:t>3D Math Primer for Graphics &amp; Game Dev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274638"/>
            <a:ext cx="65532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Chapter 11  Notes</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3D Math Primer for Graphics &amp; Game Dev</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hdr="0"/>
  <p:txStyles>
    <p:titleStyle>
      <a:lvl1pPr algn="l" defTabSz="914400" rtl="0" eaLnBrk="1" latinLnBrk="0" hangingPunct="1">
        <a:spcBef>
          <a:spcPct val="0"/>
        </a:spcBef>
        <a:buNone/>
        <a:defRPr sz="3800" kern="1200" baseline="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133601"/>
            <a:ext cx="8229600" cy="1600200"/>
          </a:xfrm>
        </p:spPr>
        <p:txBody>
          <a:bodyPr>
            <a:noAutofit/>
          </a:bodyPr>
          <a:lstStyle/>
          <a:p>
            <a:pPr lvl="0">
              <a:spcBef>
                <a:spcPts val="0"/>
              </a:spcBef>
            </a:pPr>
            <a:r>
              <a:rPr lang="en-US" sz="2800" dirty="0" smtClean="0"/>
              <a:t>Chapter 11: </a:t>
            </a:r>
            <a:r>
              <a:rPr lang="en-US" sz="4800" dirty="0" smtClean="0"/>
              <a:t/>
            </a:r>
            <a:br>
              <a:rPr lang="en-US" sz="4800" dirty="0" smtClean="0"/>
            </a:br>
            <a:r>
              <a:rPr lang="en-US" sz="3600" dirty="0" smtClean="0"/>
              <a:t>Mechanics 1: Linear Kinematics &amp; Calculus</a:t>
            </a:r>
            <a:endParaRPr lang="en-US" sz="3600" dirty="0"/>
          </a:p>
        </p:txBody>
      </p:sp>
      <p:sp>
        <p:nvSpPr>
          <p:cNvPr id="3" name="Subtitle 2"/>
          <p:cNvSpPr>
            <a:spLocks noGrp="1"/>
          </p:cNvSpPr>
          <p:nvPr>
            <p:ph type="subTitle" idx="1"/>
          </p:nvPr>
        </p:nvSpPr>
        <p:spPr>
          <a:xfrm>
            <a:off x="4876800" y="4495800"/>
            <a:ext cx="3276600" cy="1219200"/>
          </a:xfrm>
        </p:spPr>
        <p:txBody>
          <a:bodyPr>
            <a:normAutofit/>
          </a:bodyPr>
          <a:lstStyle/>
          <a:p>
            <a:pPr algn="ctr">
              <a:spcBef>
                <a:spcPts val="1200"/>
              </a:spcBef>
            </a:pPr>
            <a:r>
              <a:rPr lang="en-US" dirty="0" smtClean="0">
                <a:solidFill>
                  <a:srgbClr val="235318"/>
                </a:solidFill>
              </a:rPr>
              <a:t>Ian Parberry</a:t>
            </a:r>
          </a:p>
          <a:p>
            <a:pPr algn="ctr"/>
            <a:r>
              <a:rPr lang="en-US" sz="2200" i="1" dirty="0" smtClean="0">
                <a:solidFill>
                  <a:srgbClr val="235318"/>
                </a:solidFill>
              </a:rPr>
              <a:t>University of North Texas</a:t>
            </a:r>
            <a:endParaRPr lang="en-US" sz="2200" i="1" dirty="0">
              <a:solidFill>
                <a:srgbClr val="235318"/>
              </a:solidFill>
            </a:endParaRPr>
          </a:p>
        </p:txBody>
      </p:sp>
      <p:sp>
        <p:nvSpPr>
          <p:cNvPr id="14" name="Subtitle 2"/>
          <p:cNvSpPr txBox="1">
            <a:spLocks/>
          </p:cNvSpPr>
          <p:nvPr/>
        </p:nvSpPr>
        <p:spPr>
          <a:xfrm>
            <a:off x="1066800" y="4495800"/>
            <a:ext cx="3276600" cy="12192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rgbClr val="235318"/>
                </a:solidFill>
                <a:effectLst/>
                <a:uLnTx/>
                <a:uFillTx/>
                <a:latin typeface="+mn-lt"/>
                <a:ea typeface="+mn-ea"/>
                <a:cs typeface="+mn-cs"/>
              </a:rPr>
              <a:t>Fletcher Dunn</a:t>
            </a:r>
          </a:p>
          <a:p>
            <a:pPr lvl="0" algn="ctr">
              <a:spcBef>
                <a:spcPct val="20000"/>
              </a:spcBef>
              <a:defRPr/>
            </a:pPr>
            <a:r>
              <a:rPr lang="en-US" sz="2400" i="1" smtClean="0">
                <a:solidFill>
                  <a:srgbClr val="235318"/>
                </a:solidFill>
              </a:rPr>
              <a:t>Valve Software</a:t>
            </a:r>
            <a:endParaRPr lang="en-US" sz="2400" i="1" dirty="0" smtClean="0">
              <a:solidFill>
                <a:srgbClr val="235318"/>
              </a:solidFill>
            </a:endParaRPr>
          </a:p>
        </p:txBody>
      </p:sp>
      <p:sp>
        <p:nvSpPr>
          <p:cNvPr id="7" name="Title 1"/>
          <p:cNvSpPr txBox="1">
            <a:spLocks/>
          </p:cNvSpPr>
          <p:nvPr/>
        </p:nvSpPr>
        <p:spPr>
          <a:xfrm>
            <a:off x="304800" y="6248400"/>
            <a:ext cx="8534400" cy="381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noProof="0" dirty="0" smtClean="0">
                <a:ln>
                  <a:noFill/>
                </a:ln>
                <a:solidFill>
                  <a:schemeClr val="bg1"/>
                </a:solidFill>
                <a:effectLst>
                  <a:outerShdw blurRad="38100" dist="38100" dir="2700000" algn="tl">
                    <a:srgbClr val="000000">
                      <a:alpha val="43137"/>
                    </a:srgbClr>
                  </a:outerShdw>
                </a:effectLst>
                <a:uLnTx/>
                <a:uFillTx/>
                <a:latin typeface="+mj-lt"/>
                <a:ea typeface="+mj-ea"/>
                <a:cs typeface="+mj-cs"/>
              </a:rPr>
              <a:t>3D Math Primer for Graphics &amp; Game Development </a:t>
            </a:r>
            <a:endParaRPr kumimoji="0" lang="en-US" sz="2400" b="0" i="1" u="none" strike="noStrike" kern="1200" cap="none" spc="0" normalizeH="0" noProof="0" dirty="0">
              <a:ln>
                <a:noFill/>
              </a:ln>
              <a:solidFill>
                <a:schemeClr val="bg1"/>
              </a:solidFill>
              <a:effectLst>
                <a:outerShdw blurRad="38100" dist="38100" dir="2700000" algn="tl">
                  <a:srgbClr val="000000">
                    <a:alpha val="43137"/>
                  </a:srgbClr>
                </a:outerShdw>
              </a:effectLst>
              <a:uLnTx/>
              <a:uFillTx/>
              <a:latin typeface="+mj-lt"/>
              <a:ea typeface="+mj-ea"/>
              <a:cs typeface="+mj-cs"/>
            </a:endParaRPr>
          </a:p>
        </p:txBody>
      </p:sp>
      <p:pic>
        <p:nvPicPr>
          <p:cNvPr id="4099" name="Picture 3"/>
          <p:cNvPicPr>
            <a:picLocks noChangeAspect="1" noChangeArrowheads="1"/>
          </p:cNvPicPr>
          <p:nvPr/>
        </p:nvPicPr>
        <p:blipFill>
          <a:blip r:embed="rId2" cstate="print">
            <a:duotone>
              <a:schemeClr val="accent3">
                <a:shade val="45000"/>
                <a:satMod val="135000"/>
              </a:schemeClr>
              <a:prstClr val="white"/>
            </a:duotone>
          </a:blip>
          <a:srcRect/>
          <a:stretch>
            <a:fillRect/>
          </a:stretch>
        </p:blipFill>
        <p:spPr bwMode="auto">
          <a:xfrm>
            <a:off x="293077" y="228600"/>
            <a:ext cx="2051596" cy="12161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4"/>
          <p:cNvPicPr>
            <a:picLocks noChangeAspect="1" noChangeArrowheads="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38400" y="240323"/>
            <a:ext cx="1029558" cy="1194126"/>
          </a:xfrm>
          <a:prstGeom prst="rect">
            <a:avLst/>
          </a:prstGeom>
          <a:noFill/>
          <a:ln>
            <a:noFill/>
          </a:ln>
          <a:effectLst>
            <a:reflection blurRad="6350" stA="52000" endA="300" endPos="3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47803" y="227180"/>
            <a:ext cx="1691397" cy="1194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5"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399" y="227180"/>
            <a:ext cx="1603197" cy="1194126"/>
          </a:xfrm>
          <a:prstGeom prst="rect">
            <a:avLst/>
          </a:prstGeom>
          <a:noFill/>
          <a:ln>
            <a:noFill/>
          </a:ln>
          <a:effectLst>
            <a:reflection blurRad="6350" stA="52000" endA="300" endPos="3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6"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05200" y="239613"/>
            <a:ext cx="1891226" cy="1194126"/>
          </a:xfrm>
          <a:prstGeom prst="rect">
            <a:avLst/>
          </a:prstGeom>
          <a:noFill/>
          <a:ln>
            <a:noFill/>
          </a:ln>
          <a:effectLst>
            <a:outerShdw dist="35921" dir="2700000" algn="ctr" rotWithShape="0">
              <a:schemeClr val="bg2"/>
            </a:outerShdw>
            <a:reflection blurRad="6350" stA="52000" endA="300" endPos="3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700" dirty="0" smtClean="0"/>
              <a:t>Section 11.2:</a:t>
            </a:r>
            <a:br>
              <a:rPr lang="en-US" sz="2700" dirty="0" smtClean="0"/>
            </a:br>
            <a:r>
              <a:rPr lang="en-US" sz="4000" dirty="0" smtClean="0"/>
              <a:t>Basic Quantities and Units</a:t>
            </a:r>
            <a:endParaRPr lang="en-US" dirty="0"/>
          </a:p>
        </p:txBody>
      </p:sp>
      <p:sp>
        <p:nvSpPr>
          <p:cNvPr id="18" name="Date Placeholder 3"/>
          <p:cNvSpPr>
            <a:spLocks noGrp="1"/>
          </p:cNvSpPr>
          <p:nvPr>
            <p:ph type="dt" sz="half" idx="10"/>
          </p:nvPr>
        </p:nvSpPr>
        <p:spPr>
          <a:xfrm>
            <a:off x="457200" y="6248400"/>
            <a:ext cx="2133600" cy="365125"/>
          </a:xfrm>
        </p:spPr>
        <p:txBody>
          <a:bodyPr/>
          <a:lstStyle/>
          <a:p>
            <a:r>
              <a:rPr lang="en-US" dirty="0" smtClean="0">
                <a:solidFill>
                  <a:schemeClr val="bg1"/>
                </a:solidFill>
              </a:rPr>
              <a:t>Chapter 11 Notes</a:t>
            </a:r>
            <a:endParaRPr lang="en-US" dirty="0">
              <a:solidFill>
                <a:schemeClr val="bg1"/>
              </a:solidFill>
            </a:endParaRPr>
          </a:p>
        </p:txBody>
      </p:sp>
      <p:sp>
        <p:nvSpPr>
          <p:cNvPr id="19" name="Footer Placeholder 4"/>
          <p:cNvSpPr>
            <a:spLocks noGrp="1"/>
          </p:cNvSpPr>
          <p:nvPr>
            <p:ph type="ftr" sz="quarter" idx="11"/>
          </p:nvPr>
        </p:nvSpPr>
        <p:spPr>
          <a:xfrm>
            <a:off x="3124200" y="6248400"/>
            <a:ext cx="2895600" cy="365125"/>
          </a:xfrm>
        </p:spPr>
        <p:txBody>
          <a:bodyPr/>
          <a:lstStyle/>
          <a:p>
            <a:r>
              <a:rPr lang="en-US" dirty="0" smtClean="0">
                <a:solidFill>
                  <a:schemeClr val="bg1"/>
                </a:solidFill>
              </a:rPr>
              <a:t>3D Math Primer for Graphics &amp; Game Dev</a:t>
            </a:r>
            <a:endParaRPr lang="en-US" dirty="0">
              <a:solidFill>
                <a:schemeClr val="bg1"/>
              </a:solidFill>
            </a:endParaRPr>
          </a:p>
        </p:txBody>
      </p:sp>
      <p:sp>
        <p:nvSpPr>
          <p:cNvPr id="20" name="Slide Number Placeholder 5"/>
          <p:cNvSpPr>
            <a:spLocks noGrp="1"/>
          </p:cNvSpPr>
          <p:nvPr>
            <p:ph type="sldNum" sz="quarter" idx="12"/>
          </p:nvPr>
        </p:nvSpPr>
        <p:spPr>
          <a:xfrm>
            <a:off x="6553200" y="6248400"/>
            <a:ext cx="2133600" cy="365125"/>
          </a:xfrm>
        </p:spPr>
        <p:txBody>
          <a:bodyPr/>
          <a:lstStyle/>
          <a:p>
            <a:fld id="{B6F15528-21DE-4FAA-801E-634DDDAF4B2B}" type="slidenum">
              <a:rPr lang="en-US" smtClean="0">
                <a:solidFill>
                  <a:schemeClr val="bg1"/>
                </a:solidFill>
              </a:rPr>
              <a:pPr/>
              <a:t>10</a:t>
            </a:fld>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Length, Time, and Mass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Mechanics is concerned with the relationship among three fundamental quantities in nature: </a:t>
            </a:r>
            <a:r>
              <a:rPr lang="en-US" i="1" dirty="0" smtClean="0"/>
              <a:t>length</a:t>
            </a:r>
            <a:r>
              <a:rPr lang="en-US" dirty="0" smtClean="0"/>
              <a:t>, </a:t>
            </a:r>
            <a:r>
              <a:rPr lang="en-US" i="1" dirty="0" smtClean="0"/>
              <a:t>time</a:t>
            </a:r>
            <a:r>
              <a:rPr lang="en-US" dirty="0" smtClean="0"/>
              <a:t>, and </a:t>
            </a:r>
            <a:r>
              <a:rPr lang="en-US" i="1" dirty="0" smtClean="0"/>
              <a:t>mass</a:t>
            </a:r>
            <a:r>
              <a:rPr lang="en-US" dirty="0" smtClean="0"/>
              <a:t>. </a:t>
            </a:r>
          </a:p>
          <a:p>
            <a:r>
              <a:rPr lang="en-US" i="1" dirty="0" smtClean="0"/>
              <a:t>Length</a:t>
            </a:r>
            <a:r>
              <a:rPr lang="en-US" dirty="0" smtClean="0"/>
              <a:t> is a quantity you are no doubt familiar with. We measure length using units like centimeters, inches, meters, and feet.</a:t>
            </a:r>
          </a:p>
          <a:p>
            <a:r>
              <a:rPr lang="en-US" i="1" dirty="0" smtClean="0"/>
              <a:t>Time</a:t>
            </a:r>
            <a:r>
              <a:rPr lang="en-US" dirty="0" smtClean="0"/>
              <a:t> is another quantity we are very comfortable with measuring. We measure time using units like second, minute, and hour.</a:t>
            </a:r>
          </a:p>
          <a:p>
            <a:r>
              <a:rPr lang="en-US" dirty="0" smtClean="0"/>
              <a:t>The quantity </a:t>
            </a:r>
            <a:r>
              <a:rPr lang="en-US" i="1" dirty="0" smtClean="0"/>
              <a:t>mass</a:t>
            </a:r>
            <a:r>
              <a:rPr lang="en-US" dirty="0" smtClean="0"/>
              <a:t> is not quite as intuitive as length and time. The measurement of an object's mass is often thought of as measuring the “amount of stuff” in the object. </a:t>
            </a:r>
          </a:p>
          <a:p>
            <a:r>
              <a:rPr lang="en-US" dirty="0" smtClean="0"/>
              <a:t>This is not a bad definition, but it’s not quite right.</a:t>
            </a:r>
            <a:endParaRPr lang="en-US" dirty="0"/>
          </a:p>
        </p:txBody>
      </p:sp>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Mass and Weight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Mass is often confused with </a:t>
            </a:r>
            <a:r>
              <a:rPr lang="en-US" i="1" dirty="0" smtClean="0"/>
              <a:t>weight</a:t>
            </a:r>
            <a:r>
              <a:rPr lang="en-US" dirty="0" smtClean="0"/>
              <a:t>, especially since the units used to measure mass are also used to measure weight: the gram, pound, kilogram, ton, etc. </a:t>
            </a:r>
          </a:p>
          <a:p>
            <a:r>
              <a:rPr lang="en-US" dirty="0" smtClean="0"/>
              <a:t>The mass of an object is an intrinsic property, while its weight is a local phenomenon that depends on the strength of the gravitational pull exerted by a nearby massive object. </a:t>
            </a:r>
          </a:p>
          <a:p>
            <a:r>
              <a:rPr lang="en-US" dirty="0" smtClean="0"/>
              <a:t>Your mass will be the same whether you are in Chicago, or on the moon, or near Jupiter, or light years away from the nearest heavenly body, but in each case your weight will be very different. </a:t>
            </a:r>
          </a:p>
          <a:p>
            <a:r>
              <a:rPr lang="en-US" dirty="0" smtClean="0"/>
              <a:t>In this book and in most video games our concerns are confined to a relatively small patch on a flat Earth, and we will approximate gravity by a constant downward pull. </a:t>
            </a:r>
          </a:p>
          <a:p>
            <a:r>
              <a:rPr lang="en-US" dirty="0" smtClean="0"/>
              <a:t>It won't be too harmful to confuse mass and weight because gravity for us will be a constant.</a:t>
            </a:r>
            <a:endParaRPr lang="en-US" dirty="0"/>
          </a:p>
        </p:txBody>
      </p:sp>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Chapter 11  Notes</a:t>
            </a:r>
            <a:endParaRPr lang="en-US"/>
          </a:p>
        </p:txBody>
      </p:sp>
      <p:sp>
        <p:nvSpPr>
          <p:cNvPr id="3" name="Footer Placeholder 2"/>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208134" y="381000"/>
            <a:ext cx="8717326" cy="53340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700" dirty="0" smtClean="0"/>
              <a:t>Section 11.3:</a:t>
            </a:r>
            <a:br>
              <a:rPr lang="en-US" sz="2700" dirty="0" smtClean="0"/>
            </a:br>
            <a:r>
              <a:rPr lang="en-US" sz="4000" dirty="0" smtClean="0"/>
              <a:t>Average Velocity</a:t>
            </a:r>
            <a:endParaRPr lang="en-US" dirty="0"/>
          </a:p>
        </p:txBody>
      </p:sp>
      <p:sp>
        <p:nvSpPr>
          <p:cNvPr id="18" name="Date Placeholder 3"/>
          <p:cNvSpPr>
            <a:spLocks noGrp="1"/>
          </p:cNvSpPr>
          <p:nvPr>
            <p:ph type="dt" sz="half" idx="10"/>
          </p:nvPr>
        </p:nvSpPr>
        <p:spPr>
          <a:xfrm>
            <a:off x="457200" y="6248400"/>
            <a:ext cx="2133600" cy="365125"/>
          </a:xfrm>
        </p:spPr>
        <p:txBody>
          <a:bodyPr/>
          <a:lstStyle/>
          <a:p>
            <a:r>
              <a:rPr lang="en-US" dirty="0" smtClean="0">
                <a:solidFill>
                  <a:schemeClr val="bg1"/>
                </a:solidFill>
              </a:rPr>
              <a:t>Chapter 11 Notes</a:t>
            </a:r>
            <a:endParaRPr lang="en-US" dirty="0">
              <a:solidFill>
                <a:schemeClr val="bg1"/>
              </a:solidFill>
            </a:endParaRPr>
          </a:p>
        </p:txBody>
      </p:sp>
      <p:sp>
        <p:nvSpPr>
          <p:cNvPr id="19" name="Footer Placeholder 4"/>
          <p:cNvSpPr>
            <a:spLocks noGrp="1"/>
          </p:cNvSpPr>
          <p:nvPr>
            <p:ph type="ftr" sz="quarter" idx="11"/>
          </p:nvPr>
        </p:nvSpPr>
        <p:spPr>
          <a:xfrm>
            <a:off x="3124200" y="6248400"/>
            <a:ext cx="2895600" cy="365125"/>
          </a:xfrm>
        </p:spPr>
        <p:txBody>
          <a:bodyPr/>
          <a:lstStyle/>
          <a:p>
            <a:r>
              <a:rPr lang="en-US" dirty="0" smtClean="0">
                <a:solidFill>
                  <a:schemeClr val="bg1"/>
                </a:solidFill>
              </a:rPr>
              <a:t>3D Math Primer for Graphics &amp; Game Dev</a:t>
            </a:r>
            <a:endParaRPr lang="en-US" dirty="0">
              <a:solidFill>
                <a:schemeClr val="bg1"/>
              </a:solidFill>
            </a:endParaRPr>
          </a:p>
        </p:txBody>
      </p:sp>
      <p:sp>
        <p:nvSpPr>
          <p:cNvPr id="20" name="Slide Number Placeholder 5"/>
          <p:cNvSpPr>
            <a:spLocks noGrp="1"/>
          </p:cNvSpPr>
          <p:nvPr>
            <p:ph type="sldNum" sz="quarter" idx="12"/>
          </p:nvPr>
        </p:nvSpPr>
        <p:spPr>
          <a:xfrm>
            <a:off x="6553200" y="6248400"/>
            <a:ext cx="2133600" cy="365125"/>
          </a:xfrm>
        </p:spPr>
        <p:txBody>
          <a:bodyPr/>
          <a:lstStyle/>
          <a:p>
            <a:fld id="{B6F15528-21DE-4FAA-801E-634DDDAF4B2B}" type="slidenum">
              <a:rPr lang="en-US" smtClean="0">
                <a:solidFill>
                  <a:schemeClr val="bg1"/>
                </a:solidFill>
              </a:rPr>
              <a:pPr/>
              <a:t>14</a:t>
            </a:fld>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15400" cy="1189038"/>
          </a:xfrm>
        </p:spPr>
        <p:txBody>
          <a:bodyPr>
            <a:normAutofit fontScale="90000"/>
          </a:bodyPr>
          <a:lstStyle/>
          <a:p>
            <a:r>
              <a:rPr lang="en-US" dirty="0" smtClean="0"/>
              <a:t>Story of the Tortoise &amp; the Hare (Math Version)</a:t>
            </a:r>
            <a:endParaRPr lang="en-US" dirty="0"/>
          </a:p>
        </p:txBody>
      </p:sp>
      <p:sp>
        <p:nvSpPr>
          <p:cNvPr id="3" name="Content Placeholder 2"/>
          <p:cNvSpPr>
            <a:spLocks noGrp="1"/>
          </p:cNvSpPr>
          <p:nvPr>
            <p:ph idx="1"/>
          </p:nvPr>
        </p:nvSpPr>
        <p:spPr>
          <a:xfrm>
            <a:off x="457200" y="1600201"/>
            <a:ext cx="8229600" cy="1981199"/>
          </a:xfrm>
        </p:spPr>
        <p:txBody>
          <a:bodyPr>
            <a:normAutofit fontScale="85000" lnSpcReduction="10000"/>
          </a:bodyPr>
          <a:lstStyle/>
          <a:p>
            <a:r>
              <a:rPr lang="en-US" dirty="0" smtClean="0"/>
              <a:t>Once upon a time there was a tortoise and a hare.</a:t>
            </a:r>
          </a:p>
          <a:p>
            <a:r>
              <a:rPr lang="en-US" dirty="0" smtClean="0"/>
              <a:t>The average velocity of the tortoise is greater than the average velocity of the hare.</a:t>
            </a:r>
          </a:p>
          <a:p>
            <a:r>
              <a:rPr lang="en-US" dirty="0" smtClean="0"/>
              <a:t>The End.</a:t>
            </a:r>
            <a:endParaRPr lang="en-US" dirty="0"/>
          </a:p>
        </p:txBody>
      </p:sp>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60096" y="3124200"/>
            <a:ext cx="5412029" cy="2999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5583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Tortoise and the Hare</a:t>
            </a:r>
            <a:endParaRPr lang="en-US" dirty="0"/>
          </a:p>
        </p:txBody>
      </p:sp>
      <p:sp>
        <p:nvSpPr>
          <p:cNvPr id="3" name="Content Placeholder 2"/>
          <p:cNvSpPr>
            <a:spLocks noGrp="1"/>
          </p:cNvSpPr>
          <p:nvPr>
            <p:ph idx="1"/>
          </p:nvPr>
        </p:nvSpPr>
        <p:spPr>
          <a:xfrm>
            <a:off x="457200" y="1600200"/>
            <a:ext cx="6629400" cy="4525963"/>
          </a:xfrm>
        </p:spPr>
        <p:txBody>
          <a:bodyPr>
            <a:normAutofit fontScale="70000" lnSpcReduction="20000"/>
          </a:bodyPr>
          <a:lstStyle/>
          <a:p>
            <a:r>
              <a:rPr lang="en-US" dirty="0" smtClean="0"/>
              <a:t>The </a:t>
            </a:r>
            <a:r>
              <a:rPr lang="en-US" dirty="0"/>
              <a:t>gun goes </a:t>
            </a:r>
            <a:r>
              <a:rPr lang="en-US" dirty="0" smtClean="0"/>
              <a:t>off </a:t>
            </a:r>
            <a:r>
              <a:rPr lang="en-US" dirty="0"/>
              <a:t>at time </a:t>
            </a:r>
            <a:r>
              <a:rPr lang="en-US" dirty="0" smtClean="0"/>
              <a:t>t</a:t>
            </a:r>
            <a:r>
              <a:rPr lang="en-US" baseline="-25000" dirty="0" smtClean="0"/>
              <a:t>0</a:t>
            </a:r>
            <a:r>
              <a:rPr lang="en-US" dirty="0" smtClean="0"/>
              <a:t>.</a:t>
            </a:r>
          </a:p>
          <a:p>
            <a:r>
              <a:rPr lang="en-US" dirty="0" smtClean="0"/>
              <a:t>The hare </a:t>
            </a:r>
            <a:r>
              <a:rPr lang="en-US" dirty="0"/>
              <a:t>sprints ahead to time </a:t>
            </a:r>
            <a:r>
              <a:rPr lang="en-US" dirty="0" smtClean="0"/>
              <a:t>t</a:t>
            </a:r>
            <a:r>
              <a:rPr lang="en-US" baseline="-25000" dirty="0" smtClean="0"/>
              <a:t>1</a:t>
            </a:r>
            <a:r>
              <a:rPr lang="en-US" dirty="0" smtClean="0"/>
              <a:t>, then slows.</a:t>
            </a:r>
          </a:p>
          <a:p>
            <a:r>
              <a:rPr lang="en-US" dirty="0" smtClean="0"/>
              <a:t>At time </a:t>
            </a:r>
            <a:r>
              <a:rPr lang="en-US" dirty="0"/>
              <a:t>t</a:t>
            </a:r>
            <a:r>
              <a:rPr lang="en-US" baseline="-25000" dirty="0"/>
              <a:t>2</a:t>
            </a:r>
            <a:r>
              <a:rPr lang="en-US" dirty="0"/>
              <a:t> </a:t>
            </a:r>
            <a:r>
              <a:rPr lang="en-US" dirty="0" smtClean="0"/>
              <a:t>a distraction passes </a:t>
            </a:r>
            <a:r>
              <a:rPr lang="en-US" dirty="0"/>
              <a:t>by in the </a:t>
            </a:r>
            <a:r>
              <a:rPr lang="en-US" dirty="0" smtClean="0"/>
              <a:t>opposite direction</a:t>
            </a:r>
            <a:r>
              <a:rPr lang="en-US" dirty="0"/>
              <a:t>. </a:t>
            </a:r>
            <a:r>
              <a:rPr lang="en-US" dirty="0" smtClean="0"/>
              <a:t>The hare turns </a:t>
            </a:r>
            <a:r>
              <a:rPr lang="en-US" dirty="0"/>
              <a:t>around and </a:t>
            </a:r>
            <a:r>
              <a:rPr lang="en-US" dirty="0" smtClean="0"/>
              <a:t>walks </a:t>
            </a:r>
            <a:r>
              <a:rPr lang="en-US" dirty="0"/>
              <a:t>with </a:t>
            </a:r>
            <a:r>
              <a:rPr lang="en-US" dirty="0" smtClean="0"/>
              <a:t>her.</a:t>
            </a:r>
          </a:p>
          <a:p>
            <a:r>
              <a:rPr lang="en-US" dirty="0" smtClean="0"/>
              <a:t>At time t</a:t>
            </a:r>
            <a:r>
              <a:rPr lang="en-US" baseline="-25000" dirty="0" smtClean="0"/>
              <a:t>3</a:t>
            </a:r>
            <a:r>
              <a:rPr lang="en-US" dirty="0" smtClean="0"/>
              <a:t> he gives up on her and begins </a:t>
            </a:r>
            <a:r>
              <a:rPr lang="en-US" dirty="0"/>
              <a:t>to pace back and forth along </a:t>
            </a:r>
            <a:r>
              <a:rPr lang="en-US" dirty="0" smtClean="0"/>
              <a:t>the track </a:t>
            </a:r>
            <a:r>
              <a:rPr lang="en-US" dirty="0"/>
              <a:t>dejectedly until time </a:t>
            </a:r>
            <a:r>
              <a:rPr lang="en-US" dirty="0" smtClean="0"/>
              <a:t>t</a:t>
            </a:r>
            <a:r>
              <a:rPr lang="en-US" baseline="-25000" dirty="0" smtClean="0"/>
              <a:t>4</a:t>
            </a:r>
            <a:r>
              <a:rPr lang="en-US" dirty="0" smtClean="0"/>
              <a:t>, when he takes </a:t>
            </a:r>
            <a:r>
              <a:rPr lang="en-US" dirty="0"/>
              <a:t>a nap.</a:t>
            </a:r>
          </a:p>
          <a:p>
            <a:r>
              <a:rPr lang="en-US" dirty="0" smtClean="0"/>
              <a:t>Meanwhile </a:t>
            </a:r>
            <a:r>
              <a:rPr lang="en-US" dirty="0"/>
              <a:t>the tortoise has been making slow and steady progress, and </a:t>
            </a:r>
            <a:r>
              <a:rPr lang="en-US" dirty="0" smtClean="0"/>
              <a:t>at time t</a:t>
            </a:r>
            <a:r>
              <a:rPr lang="en-US" baseline="-25000" dirty="0" smtClean="0"/>
              <a:t>5</a:t>
            </a:r>
            <a:r>
              <a:rPr lang="en-US" dirty="0" smtClean="0"/>
              <a:t> </a:t>
            </a:r>
            <a:r>
              <a:rPr lang="en-US" dirty="0"/>
              <a:t>he catches up with the sleeping hare. </a:t>
            </a:r>
            <a:endParaRPr lang="en-US" dirty="0" smtClean="0"/>
          </a:p>
          <a:p>
            <a:r>
              <a:rPr lang="en-US" dirty="0" smtClean="0"/>
              <a:t>The </a:t>
            </a:r>
            <a:r>
              <a:rPr lang="en-US" dirty="0"/>
              <a:t>tortoise plods along </a:t>
            </a:r>
            <a:r>
              <a:rPr lang="en-US" dirty="0" smtClean="0"/>
              <a:t>and crosses </a:t>
            </a:r>
            <a:r>
              <a:rPr lang="en-US" dirty="0"/>
              <a:t>the tape at t</a:t>
            </a:r>
            <a:r>
              <a:rPr lang="en-US" baseline="-25000" dirty="0"/>
              <a:t>6</a:t>
            </a:r>
            <a:r>
              <a:rPr lang="en-US" dirty="0"/>
              <a:t>. </a:t>
            </a:r>
            <a:endParaRPr lang="en-US" dirty="0" smtClean="0"/>
          </a:p>
          <a:p>
            <a:r>
              <a:rPr lang="en-US" dirty="0" smtClean="0"/>
              <a:t>The hare wakes </a:t>
            </a:r>
            <a:r>
              <a:rPr lang="en-US" dirty="0"/>
              <a:t>up at </a:t>
            </a:r>
            <a:r>
              <a:rPr lang="en-US" dirty="0" smtClean="0"/>
              <a:t>time t</a:t>
            </a:r>
            <a:r>
              <a:rPr lang="en-US" baseline="-25000" dirty="0" smtClean="0"/>
              <a:t>7</a:t>
            </a:r>
            <a:r>
              <a:rPr lang="en-US" dirty="0" smtClean="0"/>
              <a:t> </a:t>
            </a:r>
            <a:r>
              <a:rPr lang="en-US" dirty="0"/>
              <a:t>and hurries in a frenzy to the </a:t>
            </a:r>
            <a:r>
              <a:rPr lang="en-US" dirty="0" smtClean="0"/>
              <a:t>finish</a:t>
            </a:r>
            <a:r>
              <a:rPr lang="en-US" dirty="0"/>
              <a:t>. </a:t>
            </a:r>
            <a:endParaRPr lang="en-US" dirty="0" smtClean="0"/>
          </a:p>
          <a:p>
            <a:r>
              <a:rPr lang="en-US" dirty="0" smtClean="0"/>
              <a:t>At time t</a:t>
            </a:r>
            <a:r>
              <a:rPr lang="en-US" baseline="-25000" dirty="0" smtClean="0"/>
              <a:t>8</a:t>
            </a:r>
            <a:r>
              <a:rPr lang="en-US" dirty="0" smtClean="0"/>
              <a:t> </a:t>
            </a:r>
            <a:r>
              <a:rPr lang="en-US" dirty="0"/>
              <a:t>the hare crosses the </a:t>
            </a:r>
            <a:r>
              <a:rPr lang="en-US" dirty="0" smtClean="0"/>
              <a:t>finish line</a:t>
            </a:r>
            <a:r>
              <a:rPr lang="en-US" dirty="0"/>
              <a:t>.</a:t>
            </a:r>
          </a:p>
        </p:txBody>
      </p:sp>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2825" y="1723293"/>
            <a:ext cx="1371600" cy="702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3312" y="2590800"/>
            <a:ext cx="1190625" cy="147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825" y="4191000"/>
            <a:ext cx="13716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2825" y="5171542"/>
            <a:ext cx="1371600" cy="927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42654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Chapter 11  Notes</a:t>
            </a:r>
            <a:endParaRPr lang="en-US"/>
          </a:p>
        </p:txBody>
      </p:sp>
      <p:sp>
        <p:nvSpPr>
          <p:cNvPr id="3" name="Footer Placeholder 2"/>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2050" name="Picture 2"/>
          <p:cNvPicPr>
            <a:picLocks noChangeAspect="1" noChangeArrowheads="1"/>
          </p:cNvPicPr>
          <p:nvPr/>
        </p:nvPicPr>
        <p:blipFill>
          <a:blip r:embed="rId2" cstate="print"/>
          <a:srcRect/>
          <a:stretch>
            <a:fillRect/>
          </a:stretch>
        </p:blipFill>
        <p:spPr bwMode="auto">
          <a:xfrm>
            <a:off x="609600" y="381000"/>
            <a:ext cx="7848600" cy="5685692"/>
          </a:xfrm>
          <a:prstGeom prst="rect">
            <a:avLst/>
          </a:prstGeom>
          <a:noFill/>
          <a:ln w="9525">
            <a:noFill/>
            <a:miter lim="800000"/>
            <a:headEnd/>
            <a:tailEnd/>
          </a:ln>
          <a:effectLst>
            <a:outerShdw blurRad="215900" dist="38100" dir="2700000" sx="102000" sy="102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Velocity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ctr">
                  <a:buNone/>
                </a:pPr>
                <a14:m>
                  <m:oMath xmlns:m="http://schemas.openxmlformats.org/officeDocument/2006/math">
                    <m:r>
                      <a:rPr lang="en-US" sz="2800" b="0" i="1" smtClean="0">
                        <a:latin typeface="Cambria Math"/>
                      </a:rPr>
                      <m:t>𝑎𝑣𝑒𝑟𝑎𝑔𝑒</m:t>
                    </m:r>
                    <m:r>
                      <a:rPr lang="en-US" sz="2800" b="0" i="1" smtClean="0">
                        <a:latin typeface="Cambria Math"/>
                      </a:rPr>
                      <m:t> </m:t>
                    </m:r>
                    <m:r>
                      <a:rPr lang="en-US" sz="2800" b="0" i="1" smtClean="0">
                        <a:latin typeface="Cambria Math"/>
                      </a:rPr>
                      <m:t>𝑣𝑒𝑙𝑜𝑐𝑖𝑡𝑦</m:t>
                    </m:r>
                    <m:r>
                      <a:rPr lang="en-US" sz="2800" b="0" i="1" smtClean="0">
                        <a:latin typeface="Cambria Math"/>
                      </a:rPr>
                      <m:t>= </m:t>
                    </m:r>
                    <m:f>
                      <m:fPr>
                        <m:ctrlPr>
                          <a:rPr lang="en-US" sz="2800" b="0" i="1" smtClean="0">
                            <a:latin typeface="Cambria Math"/>
                          </a:rPr>
                        </m:ctrlPr>
                      </m:fPr>
                      <m:num>
                        <m:r>
                          <a:rPr lang="en-US" sz="2800" b="0" i="1" smtClean="0">
                            <a:latin typeface="Cambria Math"/>
                          </a:rPr>
                          <m:t>𝑑𝑖𝑠𝑝𝑙𝑎𝑐𝑒𝑚𝑒𝑛𝑡</m:t>
                        </m:r>
                      </m:num>
                      <m:den>
                        <m:r>
                          <a:rPr lang="en-US" sz="2800" b="0" i="1" smtClean="0">
                            <a:latin typeface="Cambria Math"/>
                          </a:rPr>
                          <m:t>𝑡𝑖𝑚𝑒</m:t>
                        </m:r>
                      </m:den>
                    </m:f>
                    <m:r>
                      <a:rPr lang="en-US" sz="2800" b="0" i="1" smtClean="0">
                        <a:latin typeface="Cambria Math"/>
                      </a:rPr>
                      <m:t>= </m:t>
                    </m:r>
                    <m:f>
                      <m:fPr>
                        <m:ctrlPr>
                          <a:rPr lang="en-US" sz="2800" b="0" i="1" smtClean="0">
                            <a:latin typeface="Cambria Math"/>
                          </a:rPr>
                        </m:ctrlPr>
                      </m:fPr>
                      <m:num>
                        <m:r>
                          <m:rPr>
                            <m:sty m:val="p"/>
                          </m:rPr>
                          <a:rPr lang="el-GR" sz="2800" b="0" i="1" smtClean="0">
                            <a:latin typeface="Cambria Math"/>
                            <a:ea typeface="Cambria Math"/>
                          </a:rPr>
                          <m:t>Δ</m:t>
                        </m:r>
                        <m:r>
                          <a:rPr lang="en-US" sz="2800" b="0" i="1" smtClean="0">
                            <a:latin typeface="Cambria Math"/>
                            <a:ea typeface="Cambria Math"/>
                          </a:rPr>
                          <m:t>𝑥</m:t>
                        </m:r>
                      </m:num>
                      <m:den>
                        <m:r>
                          <m:rPr>
                            <m:sty m:val="p"/>
                          </m:rPr>
                          <a:rPr lang="el-GR" sz="2800" b="0" i="1" smtClean="0">
                            <a:latin typeface="Cambria Math"/>
                            <a:ea typeface="Cambria Math"/>
                          </a:rPr>
                          <m:t>Δ</m:t>
                        </m:r>
                        <m:r>
                          <a:rPr lang="en-US" sz="2800" b="0" i="1" smtClean="0">
                            <a:latin typeface="Cambria Math"/>
                            <a:ea typeface="Cambria Math"/>
                          </a:rPr>
                          <m:t>𝑡</m:t>
                        </m:r>
                      </m:den>
                    </m:f>
                    <m:r>
                      <a:rPr lang="en-US" sz="2800" b="0" i="0" smtClean="0">
                        <a:latin typeface="Cambria Math"/>
                      </a:rPr>
                      <m:t>= </m:t>
                    </m:r>
                    <m:f>
                      <m:fPr>
                        <m:ctrlPr>
                          <a:rPr lang="en-US" sz="2800" b="0" i="1" smtClean="0">
                            <a:latin typeface="Cambria Math"/>
                          </a:rPr>
                        </m:ctrlPr>
                      </m:fPr>
                      <m:num>
                        <m:r>
                          <a:rPr lang="en-US" sz="2800" b="0" i="1" smtClean="0">
                            <a:latin typeface="Cambria Math"/>
                          </a:rPr>
                          <m:t>𝑥</m:t>
                        </m:r>
                        <m:d>
                          <m:dPr>
                            <m:ctrlPr>
                              <a:rPr lang="en-US" sz="2800" b="0" i="1" smtClean="0">
                                <a:latin typeface="Cambria Math"/>
                              </a:rPr>
                            </m:ctrlPr>
                          </m:dPr>
                          <m:e>
                            <m:sSub>
                              <m:sSubPr>
                                <m:ctrlPr>
                                  <a:rPr lang="en-US" sz="2800" b="0" i="1" smtClean="0">
                                    <a:latin typeface="Cambria Math"/>
                                  </a:rPr>
                                </m:ctrlPr>
                              </m:sSubPr>
                              <m:e>
                                <m:r>
                                  <a:rPr lang="en-US" sz="2800" b="0" i="1" smtClean="0">
                                    <a:latin typeface="Cambria Math"/>
                                  </a:rPr>
                                  <m:t>𝑡</m:t>
                                </m:r>
                              </m:e>
                              <m:sub>
                                <m:r>
                                  <a:rPr lang="en-US" sz="2800" b="0" i="1" smtClean="0">
                                    <a:latin typeface="Cambria Math"/>
                                  </a:rPr>
                                  <m:t>𝑏</m:t>
                                </m:r>
                              </m:sub>
                            </m:sSub>
                          </m:e>
                        </m:d>
                        <m:r>
                          <a:rPr lang="en-US" sz="2800" b="0" i="1" smtClean="0">
                            <a:latin typeface="Cambria Math"/>
                          </a:rPr>
                          <m:t>−</m:t>
                        </m:r>
                        <m:r>
                          <a:rPr lang="en-US" sz="2800" b="0" i="1" smtClean="0">
                            <a:latin typeface="Cambria Math"/>
                          </a:rPr>
                          <m:t>𝑥</m:t>
                        </m:r>
                        <m:r>
                          <a:rPr lang="en-US" sz="2800" b="0" i="1" smtClean="0">
                            <a:latin typeface="Cambria Math"/>
                          </a:rPr>
                          <m:t>(</m:t>
                        </m:r>
                        <m:sSub>
                          <m:sSubPr>
                            <m:ctrlPr>
                              <a:rPr lang="en-US" sz="2800" i="1">
                                <a:latin typeface="Cambria Math"/>
                              </a:rPr>
                            </m:ctrlPr>
                          </m:sSubPr>
                          <m:e>
                            <m:r>
                              <a:rPr lang="en-US" sz="2800" i="1">
                                <a:latin typeface="Cambria Math"/>
                              </a:rPr>
                              <m:t>𝑡</m:t>
                            </m:r>
                          </m:e>
                          <m:sub>
                            <m:r>
                              <a:rPr lang="en-US" sz="2800" b="0" i="1" smtClean="0">
                                <a:latin typeface="Cambria Math"/>
                              </a:rPr>
                              <m:t>𝑎</m:t>
                            </m:r>
                          </m:sub>
                        </m:sSub>
                        <m:r>
                          <a:rPr lang="en-US" sz="2800" b="0" i="1" smtClean="0">
                            <a:latin typeface="Cambria Math"/>
                          </a:rPr>
                          <m:t>)</m:t>
                        </m:r>
                      </m:num>
                      <m:den>
                        <m:sSub>
                          <m:sSubPr>
                            <m:ctrlPr>
                              <a:rPr lang="en-US" sz="2800" i="1" smtClean="0">
                                <a:latin typeface="Cambria Math"/>
                              </a:rPr>
                            </m:ctrlPr>
                          </m:sSubPr>
                          <m:e>
                            <m:r>
                              <a:rPr lang="en-US" sz="2800" i="1">
                                <a:latin typeface="Cambria Math"/>
                              </a:rPr>
                              <m:t>𝑡</m:t>
                            </m:r>
                          </m:e>
                          <m:sub>
                            <m:r>
                              <a:rPr lang="en-US" sz="2800" b="0" i="1" smtClean="0">
                                <a:latin typeface="Cambria Math"/>
                              </a:rPr>
                              <m:t>𝑏</m:t>
                            </m:r>
                          </m:sub>
                        </m:sSub>
                        <m:r>
                          <a:rPr lang="en-US" sz="2800" b="0" i="1" smtClean="0">
                            <a:latin typeface="Cambria Math"/>
                          </a:rPr>
                          <m:t>− </m:t>
                        </m:r>
                        <m:sSub>
                          <m:sSubPr>
                            <m:ctrlPr>
                              <a:rPr lang="en-US" sz="2800" i="1">
                                <a:latin typeface="Cambria Math"/>
                              </a:rPr>
                            </m:ctrlPr>
                          </m:sSubPr>
                          <m:e>
                            <m:r>
                              <a:rPr lang="en-US" sz="2800" i="1">
                                <a:latin typeface="Cambria Math"/>
                              </a:rPr>
                              <m:t>𝑡</m:t>
                            </m:r>
                          </m:e>
                          <m:sub>
                            <m:r>
                              <a:rPr lang="en-US" sz="2800" i="1">
                                <a:latin typeface="Cambria Math"/>
                              </a:rPr>
                              <m:t>𝑎</m:t>
                            </m:r>
                          </m:sub>
                        </m:sSub>
                      </m:den>
                    </m:f>
                  </m:oMath>
                </a14:m>
                <a:r>
                  <a:rPr lang="en-US" dirty="0" smtClean="0"/>
                  <a:t> </a:t>
                </a:r>
              </a:p>
              <a:p>
                <a:pPr marL="0" indent="0">
                  <a:buNone/>
                </a:pPr>
                <a:r>
                  <a:rPr lang="en-US" dirty="0" smtClean="0"/>
                  <a:t>where </a:t>
                </a:r>
                <a14:m>
                  <m:oMath xmlns:m="http://schemas.openxmlformats.org/officeDocument/2006/math">
                    <m:r>
                      <a:rPr lang="en-US" b="0" i="1" smtClean="0">
                        <a:latin typeface="Cambria Math"/>
                      </a:rPr>
                      <m:t>𝑥</m:t>
                    </m:r>
                    <m:r>
                      <a:rPr lang="en-US" b="0" i="1" smtClean="0">
                        <a:latin typeface="Cambria Math"/>
                      </a:rPr>
                      <m:t>(</m:t>
                    </m:r>
                    <m:r>
                      <a:rPr lang="en-US" b="0" i="1" smtClean="0">
                        <a:latin typeface="Cambria Math"/>
                      </a:rPr>
                      <m:t>𝑡</m:t>
                    </m:r>
                    <m:r>
                      <a:rPr lang="en-US" b="0" i="1" smtClean="0">
                        <a:latin typeface="Cambria Math"/>
                      </a:rPr>
                      <m:t>)</m:t>
                    </m:r>
                  </m:oMath>
                </a14:m>
                <a:r>
                  <a:rPr lang="en-US" dirty="0" smtClean="0"/>
                  <a:t> is the position of the hare at time </a:t>
                </a:r>
                <a14:m>
                  <m:oMath xmlns:m="http://schemas.openxmlformats.org/officeDocument/2006/math">
                    <m:r>
                      <a:rPr lang="en-US" b="0" i="1" smtClean="0">
                        <a:latin typeface="Cambria Math"/>
                      </a:rPr>
                      <m:t>𝑡</m:t>
                    </m:r>
                  </m:oMath>
                </a14:m>
                <a:r>
                  <a:rPr lang="en-US" dirty="0" smtClean="0"/>
                  <a:t>.</a:t>
                </a:r>
              </a:p>
              <a:p>
                <a:r>
                  <a:rPr lang="en-US" dirty="0"/>
                  <a:t>If we draw a straight line through any two points on the graph of </a:t>
                </a:r>
                <a:r>
                  <a:rPr lang="en-US" dirty="0" smtClean="0"/>
                  <a:t>the hare's </a:t>
                </a:r>
                <a:r>
                  <a:rPr lang="en-US" dirty="0"/>
                  <a:t>position, then the slope of that line measures the </a:t>
                </a:r>
                <a:r>
                  <a:rPr lang="en-US" dirty="0" smtClean="0"/>
                  <a:t>hare’s average </a:t>
                </a:r>
                <a:r>
                  <a:rPr lang="en-US" dirty="0"/>
                  <a:t>velocity </a:t>
                </a:r>
                <a:r>
                  <a:rPr lang="en-US" dirty="0" smtClean="0"/>
                  <a:t>over </a:t>
                </a:r>
                <a:r>
                  <a:rPr lang="en-US" dirty="0"/>
                  <a:t>the </a:t>
                </a:r>
                <a:r>
                  <a:rPr lang="en-US" dirty="0" smtClean="0"/>
                  <a:t>time interval </a:t>
                </a:r>
                <a:r>
                  <a:rPr lang="en-US" dirty="0"/>
                  <a:t>between the two points.</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852" r="-274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0448164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800600" cy="4525963"/>
              </a:xfrm>
            </p:spPr>
            <p:txBody>
              <a:bodyPr>
                <a:normAutofit/>
              </a:bodyPr>
              <a:lstStyle/>
              <a:p>
                <a:r>
                  <a:rPr lang="en-US" dirty="0" smtClean="0"/>
                  <a:t>Consider</a:t>
                </a:r>
                <a:r>
                  <a:rPr lang="en-US" dirty="0"/>
                  <a:t> </a:t>
                </a:r>
                <a:r>
                  <a:rPr lang="en-US" dirty="0" smtClean="0"/>
                  <a:t>the </a:t>
                </a:r>
                <a:r>
                  <a:rPr lang="en-US" dirty="0"/>
                  <a:t>average velocity of the hare as he decelerates from time t</a:t>
                </a:r>
                <a:r>
                  <a:rPr lang="en-US" baseline="-25000" dirty="0"/>
                  <a:t>1</a:t>
                </a:r>
                <a:r>
                  <a:rPr lang="en-US" dirty="0"/>
                  <a:t> to t</a:t>
                </a:r>
                <a:r>
                  <a:rPr lang="en-US" baseline="-25000" dirty="0"/>
                  <a:t>2</a:t>
                </a:r>
                <a:r>
                  <a:rPr lang="en-US" dirty="0"/>
                  <a:t>, </a:t>
                </a:r>
                <a:r>
                  <a:rPr lang="en-US" dirty="0" smtClean="0"/>
                  <a:t>as shown here. </a:t>
                </a:r>
              </a:p>
              <a:p>
                <a:r>
                  <a:rPr lang="en-US" dirty="0" smtClean="0"/>
                  <a:t>The </a:t>
                </a:r>
                <a:r>
                  <a:rPr lang="en-US" dirty="0"/>
                  <a:t>slope of the line is the ratio </a:t>
                </a:r>
                <a14:m>
                  <m:oMath xmlns:m="http://schemas.openxmlformats.org/officeDocument/2006/math">
                    <m:r>
                      <m:rPr>
                        <m:sty m:val="p"/>
                      </m:rPr>
                      <a:rPr lang="el-GR" i="1" smtClean="0">
                        <a:latin typeface="Cambria Math"/>
                        <a:ea typeface="Cambria Math"/>
                      </a:rPr>
                      <m:t>Δ</m:t>
                    </m:r>
                    <m:r>
                      <a:rPr lang="en-US" b="0" i="1" smtClean="0">
                        <a:latin typeface="Cambria Math"/>
                        <a:ea typeface="Cambria Math"/>
                      </a:rPr>
                      <m:t>𝑥</m:t>
                    </m:r>
                    <m:r>
                      <a:rPr lang="en-US" b="0" i="1" smtClean="0">
                        <a:latin typeface="Cambria Math"/>
                        <a:ea typeface="Cambria Math"/>
                      </a:rPr>
                      <m:t>/</m:t>
                    </m:r>
                    <m:r>
                      <m:rPr>
                        <m:sty m:val="p"/>
                      </m:rPr>
                      <a:rPr lang="el-GR" b="0" i="1" smtClean="0">
                        <a:latin typeface="Cambria Math"/>
                        <a:ea typeface="Cambria Math"/>
                      </a:rPr>
                      <m:t>Δ</m:t>
                    </m:r>
                    <m:r>
                      <a:rPr lang="en-US" b="0" i="1" smtClean="0">
                        <a:latin typeface="Cambria Math"/>
                        <a:ea typeface="Cambria Math"/>
                      </a:rPr>
                      <m:t>𝑡</m:t>
                    </m:r>
                  </m:oMath>
                </a14:m>
                <a:r>
                  <a:rPr lang="en-US" dirty="0" smtClean="0"/>
                  <a:t>. </a:t>
                </a:r>
              </a:p>
              <a:p>
                <a:r>
                  <a:rPr lang="en-US" dirty="0" smtClean="0"/>
                  <a:t>This slope is </a:t>
                </a:r>
                <a:r>
                  <a:rPr lang="en-US" dirty="0"/>
                  <a:t>also equal to the tangent of </a:t>
                </a:r>
                <a:r>
                  <a:rPr lang="en-US" dirty="0" smtClean="0"/>
                  <a:t>angle </a:t>
                </a:r>
                <a14:m>
                  <m:oMath xmlns:m="http://schemas.openxmlformats.org/officeDocument/2006/math">
                    <m:r>
                      <a:rPr lang="en-US" i="1" smtClean="0">
                        <a:latin typeface="Cambria Math"/>
                        <a:ea typeface="Cambria Math"/>
                      </a:rPr>
                      <m:t>𝛼</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800600" cy="4525963"/>
              </a:xfrm>
              <a:blipFill rotWithShape="1">
                <a:blip r:embed="rId2"/>
                <a:stretch>
                  <a:fillRect l="-2792" t="-1752" r="-317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9830" y="2133600"/>
            <a:ext cx="3153528" cy="3657600"/>
          </a:xfrm>
          <a:prstGeom prst="rect">
            <a:avLst/>
          </a:prstGeom>
          <a:noFill/>
          <a:ln>
            <a:noFill/>
          </a:ln>
          <a:effectLst>
            <a:outerShdw blurRad="482600" dist="38100" dir="2700000" sx="102000" sy="102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34086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You’ll See in This Chapter</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This chapter gives a taste of linear kinematics and calculus. It is divided into eight sections. </a:t>
            </a:r>
          </a:p>
          <a:p>
            <a:r>
              <a:rPr lang="en-US" dirty="0" smtClean="0"/>
              <a:t>Section 11.1 gives an overview of what we hope to achieve. </a:t>
            </a:r>
          </a:p>
          <a:p>
            <a:r>
              <a:rPr lang="en-US" dirty="0" smtClean="0"/>
              <a:t>Section 11.2 talks about basic quantities and units.</a:t>
            </a:r>
          </a:p>
          <a:p>
            <a:r>
              <a:rPr lang="en-US" dirty="0" smtClean="0"/>
              <a:t>Section 11.3 introduces average velocity.</a:t>
            </a:r>
          </a:p>
          <a:p>
            <a:r>
              <a:rPr lang="en-US" dirty="0" smtClean="0"/>
              <a:t>Section 11.4 looks at instantaneous velocity and the derivative.</a:t>
            </a:r>
          </a:p>
          <a:p>
            <a:r>
              <a:rPr lang="en-US" dirty="0" smtClean="0"/>
              <a:t>Section 11.5 is about acceleration.</a:t>
            </a:r>
          </a:p>
          <a:p>
            <a:r>
              <a:rPr lang="en-US" dirty="0" smtClean="0"/>
              <a:t>Section 11.6 discusses motion under constant acceleration.</a:t>
            </a:r>
          </a:p>
          <a:p>
            <a:r>
              <a:rPr lang="en-US" dirty="0" smtClean="0"/>
              <a:t>Section 11.7 looks at acceleration and the integral.</a:t>
            </a:r>
          </a:p>
          <a:p>
            <a:r>
              <a:rPr lang="en-US" dirty="0" smtClean="0"/>
              <a:t>Section 11.8 examines uniform circular motion.</a:t>
            </a:r>
          </a:p>
          <a:p>
            <a:pPr>
              <a:buNone/>
            </a:pP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Date Placeholder 3"/>
          <p:cNvSpPr>
            <a:spLocks noGrp="1"/>
          </p:cNvSpPr>
          <p:nvPr>
            <p:ph type="dt" sz="half" idx="10"/>
          </p:nvPr>
        </p:nvSpPr>
        <p:spPr/>
        <p:txBody>
          <a:bodyPr/>
          <a:lstStyle/>
          <a:p>
            <a:r>
              <a:rPr lang="en-US" dirty="0" smtClean="0"/>
              <a:t>Chapter 11 Notes</a:t>
            </a:r>
            <a:endParaRPr lang="en-US" dirty="0"/>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 of Average Velocity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Average velocity can even be negative or 0. </a:t>
                </a:r>
              </a:p>
              <a:p>
                <a:r>
                  <a:rPr lang="en-US" dirty="0" smtClean="0"/>
                  <a:t>It is zero when </a:t>
                </a:r>
                <a14:m>
                  <m:oMath xmlns:m="http://schemas.openxmlformats.org/officeDocument/2006/math">
                    <m:r>
                      <m:rPr>
                        <m:sty m:val="p"/>
                      </m:rPr>
                      <a:rPr lang="el-GR" i="1">
                        <a:latin typeface="Cambria Math"/>
                        <a:ea typeface="Cambria Math"/>
                      </a:rPr>
                      <m:t>Δ</m:t>
                    </m:r>
                    <m:r>
                      <a:rPr lang="en-US" i="1">
                        <a:latin typeface="Cambria Math"/>
                        <a:ea typeface="Cambria Math"/>
                      </a:rPr>
                      <m:t>𝑥</m:t>
                    </m:r>
                    <m:r>
                      <a:rPr lang="en-US" b="0" i="1" smtClean="0">
                        <a:latin typeface="Cambria Math"/>
                        <a:ea typeface="Cambria Math"/>
                      </a:rPr>
                      <m:t>=0</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1300" y="3047999"/>
            <a:ext cx="3581400" cy="2721239"/>
          </a:xfrm>
          <a:prstGeom prst="rect">
            <a:avLst/>
          </a:prstGeom>
          <a:noFill/>
          <a:ln>
            <a:noFill/>
          </a:ln>
          <a:effectLst>
            <a:outerShdw blurRad="571500" dist="38100" dir="2700000" sx="103000" sy="103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00396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2700" dirty="0" smtClean="0"/>
              <a:t>Section 11.4:</a:t>
            </a:r>
            <a:br>
              <a:rPr lang="en-US" sz="2700" dirty="0" smtClean="0"/>
            </a:br>
            <a:r>
              <a:rPr lang="en-US" sz="4000" dirty="0" smtClean="0"/>
              <a:t>Instantaneous Velocity &amp; the Derivative</a:t>
            </a:r>
            <a:endParaRPr lang="en-US" dirty="0"/>
          </a:p>
        </p:txBody>
      </p:sp>
      <p:sp>
        <p:nvSpPr>
          <p:cNvPr id="18" name="Date Placeholder 3"/>
          <p:cNvSpPr>
            <a:spLocks noGrp="1"/>
          </p:cNvSpPr>
          <p:nvPr>
            <p:ph type="dt" sz="half" idx="10"/>
          </p:nvPr>
        </p:nvSpPr>
        <p:spPr>
          <a:xfrm>
            <a:off x="457200" y="6248400"/>
            <a:ext cx="2133600" cy="365125"/>
          </a:xfrm>
        </p:spPr>
        <p:txBody>
          <a:bodyPr/>
          <a:lstStyle/>
          <a:p>
            <a:r>
              <a:rPr lang="en-US" dirty="0" smtClean="0">
                <a:solidFill>
                  <a:schemeClr val="bg1"/>
                </a:solidFill>
              </a:rPr>
              <a:t>Chapter 11 Notes</a:t>
            </a:r>
            <a:endParaRPr lang="en-US" dirty="0">
              <a:solidFill>
                <a:schemeClr val="bg1"/>
              </a:solidFill>
            </a:endParaRPr>
          </a:p>
        </p:txBody>
      </p:sp>
      <p:sp>
        <p:nvSpPr>
          <p:cNvPr id="19" name="Footer Placeholder 4"/>
          <p:cNvSpPr>
            <a:spLocks noGrp="1"/>
          </p:cNvSpPr>
          <p:nvPr>
            <p:ph type="ftr" sz="quarter" idx="11"/>
          </p:nvPr>
        </p:nvSpPr>
        <p:spPr>
          <a:xfrm>
            <a:off x="3124200" y="6248400"/>
            <a:ext cx="2895600" cy="365125"/>
          </a:xfrm>
        </p:spPr>
        <p:txBody>
          <a:bodyPr/>
          <a:lstStyle/>
          <a:p>
            <a:r>
              <a:rPr lang="en-US" dirty="0" smtClean="0">
                <a:solidFill>
                  <a:schemeClr val="bg1"/>
                </a:solidFill>
              </a:rPr>
              <a:t>3D Math Primer for Graphics &amp; Game Dev</a:t>
            </a:r>
            <a:endParaRPr lang="en-US" dirty="0">
              <a:solidFill>
                <a:schemeClr val="bg1"/>
              </a:solidFill>
            </a:endParaRPr>
          </a:p>
        </p:txBody>
      </p:sp>
      <p:sp>
        <p:nvSpPr>
          <p:cNvPr id="20" name="Slide Number Placeholder 5"/>
          <p:cNvSpPr>
            <a:spLocks noGrp="1"/>
          </p:cNvSpPr>
          <p:nvPr>
            <p:ph type="sldNum" sz="quarter" idx="12"/>
          </p:nvPr>
        </p:nvSpPr>
        <p:spPr>
          <a:xfrm>
            <a:off x="6553200" y="6248400"/>
            <a:ext cx="2133600" cy="365125"/>
          </a:xfrm>
        </p:spPr>
        <p:txBody>
          <a:bodyPr/>
          <a:lstStyle/>
          <a:p>
            <a:fld id="{B6F15528-21DE-4FAA-801E-634DDDAF4B2B}" type="slidenum">
              <a:rPr lang="en-US" smtClean="0">
                <a:solidFill>
                  <a:schemeClr val="bg1"/>
                </a:solidFill>
              </a:rPr>
              <a:pPr/>
              <a:t>21</a:t>
            </a:fld>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Instantaneous Velocity?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Instantaneous velocity is velocity at a single point in time.</a:t>
                </a:r>
              </a:p>
              <a:p>
                <a:r>
                  <a:rPr lang="en-US" dirty="0" smtClean="0"/>
                  <a:t>So far we’ve only  defined average velocity over a time period. Recall:</a:t>
                </a:r>
              </a:p>
              <a:p>
                <a:pPr marL="0" indent="0" algn="ctr">
                  <a:buNone/>
                </a:pPr>
                <a14:m>
                  <m:oMath xmlns:m="http://schemas.openxmlformats.org/officeDocument/2006/math">
                    <m:r>
                      <a:rPr lang="en-US" sz="2800" i="1">
                        <a:latin typeface="Cambria Math"/>
                      </a:rPr>
                      <m:t>𝑎𝑣𝑒𝑟𝑎𝑔𝑒</m:t>
                    </m:r>
                    <m:r>
                      <a:rPr lang="en-US" sz="2800" i="1">
                        <a:latin typeface="Cambria Math"/>
                      </a:rPr>
                      <m:t> </m:t>
                    </m:r>
                    <m:r>
                      <a:rPr lang="en-US" sz="2800" i="1">
                        <a:latin typeface="Cambria Math"/>
                      </a:rPr>
                      <m:t>𝑣𝑒𝑙𝑜𝑐𝑖𝑡𝑦</m:t>
                    </m:r>
                    <m:r>
                      <a:rPr lang="en-US" sz="2800" i="1">
                        <a:latin typeface="Cambria Math"/>
                      </a:rPr>
                      <m:t>= </m:t>
                    </m:r>
                    <m:f>
                      <m:fPr>
                        <m:ctrlPr>
                          <a:rPr lang="en-US" sz="2800" i="1">
                            <a:latin typeface="Cambria Math"/>
                          </a:rPr>
                        </m:ctrlPr>
                      </m:fPr>
                      <m:num>
                        <m:r>
                          <a:rPr lang="en-US" sz="2800" i="1">
                            <a:latin typeface="Cambria Math"/>
                          </a:rPr>
                          <m:t>𝑑𝑖𝑠𝑝𝑙𝑎𝑐𝑒𝑚𝑒𝑛𝑡</m:t>
                        </m:r>
                      </m:num>
                      <m:den>
                        <m:r>
                          <a:rPr lang="en-US" sz="2800" i="1">
                            <a:latin typeface="Cambria Math"/>
                          </a:rPr>
                          <m:t>𝑡𝑖𝑚𝑒</m:t>
                        </m:r>
                      </m:den>
                    </m:f>
                    <m:r>
                      <a:rPr lang="en-US" sz="2800" i="1">
                        <a:latin typeface="Cambria Math"/>
                      </a:rPr>
                      <m:t>= </m:t>
                    </m:r>
                    <m:f>
                      <m:fPr>
                        <m:ctrlPr>
                          <a:rPr lang="en-US" sz="2800" i="1">
                            <a:latin typeface="Cambria Math"/>
                          </a:rPr>
                        </m:ctrlPr>
                      </m:fPr>
                      <m:num>
                        <m:r>
                          <m:rPr>
                            <m:sty m:val="p"/>
                          </m:rPr>
                          <a:rPr lang="el-GR" sz="2800" i="1">
                            <a:latin typeface="Cambria Math"/>
                            <a:ea typeface="Cambria Math"/>
                          </a:rPr>
                          <m:t>Δ</m:t>
                        </m:r>
                        <m:r>
                          <a:rPr lang="en-US" sz="2800" i="1">
                            <a:latin typeface="Cambria Math"/>
                            <a:ea typeface="Cambria Math"/>
                          </a:rPr>
                          <m:t>𝑥</m:t>
                        </m:r>
                      </m:num>
                      <m:den>
                        <m:r>
                          <m:rPr>
                            <m:sty m:val="p"/>
                          </m:rPr>
                          <a:rPr lang="el-GR" sz="2800" i="1">
                            <a:latin typeface="Cambria Math"/>
                            <a:ea typeface="Cambria Math"/>
                          </a:rPr>
                          <m:t>Δ</m:t>
                        </m:r>
                        <m:r>
                          <a:rPr lang="en-US" sz="2800" i="1">
                            <a:latin typeface="Cambria Math"/>
                            <a:ea typeface="Cambria Math"/>
                          </a:rPr>
                          <m:t>𝑡</m:t>
                        </m:r>
                      </m:den>
                    </m:f>
                    <m:r>
                      <a:rPr lang="en-US" sz="2800">
                        <a:latin typeface="Cambria Math"/>
                      </a:rPr>
                      <m:t>= </m:t>
                    </m:r>
                    <m:f>
                      <m:fPr>
                        <m:ctrlPr>
                          <a:rPr lang="en-US" sz="2800" i="1">
                            <a:latin typeface="Cambria Math"/>
                          </a:rPr>
                        </m:ctrlPr>
                      </m:fPr>
                      <m:num>
                        <m:r>
                          <a:rPr lang="en-US" sz="2800" i="1">
                            <a:latin typeface="Cambria Math"/>
                          </a:rPr>
                          <m:t>𝑥</m:t>
                        </m:r>
                        <m:d>
                          <m:dPr>
                            <m:ctrlPr>
                              <a:rPr lang="en-US" sz="2800" i="1">
                                <a:latin typeface="Cambria Math"/>
                              </a:rPr>
                            </m:ctrlPr>
                          </m:dPr>
                          <m:e>
                            <m:sSub>
                              <m:sSubPr>
                                <m:ctrlPr>
                                  <a:rPr lang="en-US" sz="2800" i="1">
                                    <a:latin typeface="Cambria Math"/>
                                  </a:rPr>
                                </m:ctrlPr>
                              </m:sSubPr>
                              <m:e>
                                <m:r>
                                  <a:rPr lang="en-US" sz="2800" i="1">
                                    <a:latin typeface="Cambria Math"/>
                                  </a:rPr>
                                  <m:t>𝑡</m:t>
                                </m:r>
                              </m:e>
                              <m:sub>
                                <m:r>
                                  <a:rPr lang="en-US" sz="2800" i="1">
                                    <a:latin typeface="Cambria Math"/>
                                  </a:rPr>
                                  <m:t>𝑏</m:t>
                                </m:r>
                              </m:sub>
                            </m:sSub>
                          </m:e>
                        </m:d>
                        <m:r>
                          <a:rPr lang="en-US" sz="2800" i="1">
                            <a:latin typeface="Cambria Math"/>
                          </a:rPr>
                          <m:t>−</m:t>
                        </m:r>
                        <m:r>
                          <a:rPr lang="en-US" sz="2800" i="1">
                            <a:latin typeface="Cambria Math"/>
                          </a:rPr>
                          <m:t>𝑥</m:t>
                        </m:r>
                        <m:r>
                          <a:rPr lang="en-US" sz="2800" i="1">
                            <a:latin typeface="Cambria Math"/>
                          </a:rPr>
                          <m:t>(</m:t>
                        </m:r>
                        <m:sSub>
                          <m:sSubPr>
                            <m:ctrlPr>
                              <a:rPr lang="en-US" sz="2800" i="1">
                                <a:latin typeface="Cambria Math"/>
                              </a:rPr>
                            </m:ctrlPr>
                          </m:sSubPr>
                          <m:e>
                            <m:r>
                              <a:rPr lang="en-US" sz="2800" i="1">
                                <a:latin typeface="Cambria Math"/>
                              </a:rPr>
                              <m:t>𝑡</m:t>
                            </m:r>
                          </m:e>
                          <m:sub>
                            <m:r>
                              <a:rPr lang="en-US" sz="2800" i="1">
                                <a:latin typeface="Cambria Math"/>
                              </a:rPr>
                              <m:t>𝑎</m:t>
                            </m:r>
                          </m:sub>
                        </m:sSub>
                        <m:r>
                          <a:rPr lang="en-US" sz="2800" i="1">
                            <a:latin typeface="Cambria Math"/>
                          </a:rPr>
                          <m:t>)</m:t>
                        </m:r>
                      </m:num>
                      <m:den>
                        <m:sSub>
                          <m:sSubPr>
                            <m:ctrlPr>
                              <a:rPr lang="en-US" sz="2800" i="1">
                                <a:latin typeface="Cambria Math"/>
                              </a:rPr>
                            </m:ctrlPr>
                          </m:sSubPr>
                          <m:e>
                            <m:r>
                              <a:rPr lang="en-US" sz="2800" i="1">
                                <a:latin typeface="Cambria Math"/>
                              </a:rPr>
                              <m:t>𝑡</m:t>
                            </m:r>
                          </m:e>
                          <m:sub>
                            <m:r>
                              <a:rPr lang="en-US" sz="2800" i="1">
                                <a:latin typeface="Cambria Math"/>
                              </a:rPr>
                              <m:t>𝑏</m:t>
                            </m:r>
                          </m:sub>
                        </m:sSub>
                        <m:r>
                          <a:rPr lang="en-US" sz="2800" i="1">
                            <a:latin typeface="Cambria Math"/>
                          </a:rPr>
                          <m:t>− </m:t>
                        </m:r>
                        <m:sSub>
                          <m:sSubPr>
                            <m:ctrlPr>
                              <a:rPr lang="en-US" sz="2800" i="1">
                                <a:latin typeface="Cambria Math"/>
                              </a:rPr>
                            </m:ctrlPr>
                          </m:sSubPr>
                          <m:e>
                            <m:r>
                              <a:rPr lang="en-US" sz="2800" i="1">
                                <a:latin typeface="Cambria Math"/>
                              </a:rPr>
                              <m:t>𝑡</m:t>
                            </m:r>
                          </m:e>
                          <m:sub>
                            <m:r>
                              <a:rPr lang="en-US" sz="2800" i="1">
                                <a:latin typeface="Cambria Math"/>
                              </a:rPr>
                              <m:t>𝑎</m:t>
                            </m:r>
                          </m:sub>
                        </m:sSub>
                      </m:den>
                    </m:f>
                  </m:oMath>
                </a14:m>
                <a:r>
                  <a:rPr lang="en-US" dirty="0"/>
                  <a:t> </a:t>
                </a:r>
                <a:endParaRPr lang="en-US" dirty="0" smtClean="0"/>
              </a:p>
              <a:p>
                <a:r>
                  <a:rPr lang="en-US" dirty="0" smtClean="0"/>
                  <a:t>But this fails when </a:t>
                </a:r>
                <a14:m>
                  <m:oMath xmlns:m="http://schemas.openxmlformats.org/officeDocument/2006/math">
                    <m:sSub>
                      <m:sSubPr>
                        <m:ctrlPr>
                          <a:rPr lang="en-US" i="1" smtClean="0">
                            <a:latin typeface="Cambria Math"/>
                          </a:rPr>
                        </m:ctrlPr>
                      </m:sSubPr>
                      <m:e>
                        <m:r>
                          <a:rPr lang="en-US" b="0" i="1" smtClean="0">
                            <a:latin typeface="Cambria Math"/>
                          </a:rPr>
                          <m:t>𝑡</m:t>
                        </m:r>
                      </m:e>
                      <m:sub>
                        <m:r>
                          <a:rPr lang="en-US" b="0" i="1" smtClean="0">
                            <a:latin typeface="Cambria Math"/>
                          </a:rPr>
                          <m:t>𝑏</m:t>
                        </m:r>
                      </m:sub>
                    </m:sSub>
                    <m:r>
                      <a:rPr lang="en-US" b="0" i="1" smtClean="0">
                        <a:latin typeface="Cambria Math"/>
                      </a:rPr>
                      <m:t>=</m:t>
                    </m:r>
                    <m:sSub>
                      <m:sSubPr>
                        <m:ctrlPr>
                          <a:rPr lang="en-US" b="0" i="1" smtClean="0">
                            <a:latin typeface="Cambria Math"/>
                          </a:rPr>
                        </m:ctrlPr>
                      </m:sSubPr>
                      <m:e>
                        <m:r>
                          <a:rPr lang="en-US" b="0" i="1" smtClean="0">
                            <a:latin typeface="Cambria Math"/>
                          </a:rPr>
                          <m:t>𝑡</m:t>
                        </m:r>
                      </m:e>
                      <m:sub>
                        <m:r>
                          <a:rPr lang="en-US" b="0" i="1" smtClean="0">
                            <a:latin typeface="Cambria Math"/>
                          </a:rPr>
                          <m:t>𝑎</m:t>
                        </m:r>
                      </m:sub>
                    </m:sSub>
                    <m:r>
                      <a:rPr lang="en-US" b="0" i="1" smtClean="0">
                        <a:latin typeface="Cambria Math"/>
                      </a:rPr>
                      <m:t> </m:t>
                    </m:r>
                  </m:oMath>
                </a14:m>
                <a:r>
                  <a:rPr lang="en-US" dirty="0" smtClean="0"/>
                  <a:t>(divide by zero error). So how are we going to define instantaneous velocity?</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283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3040878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Easy Case</a:t>
            </a:r>
            <a:endParaRPr lang="en-US" dirty="0"/>
          </a:p>
        </p:txBody>
      </p:sp>
      <p:sp>
        <p:nvSpPr>
          <p:cNvPr id="3" name="Content Placeholder 2"/>
          <p:cNvSpPr>
            <a:spLocks noGrp="1"/>
          </p:cNvSpPr>
          <p:nvPr>
            <p:ph idx="1"/>
          </p:nvPr>
        </p:nvSpPr>
        <p:spPr>
          <a:xfrm>
            <a:off x="457200" y="1600200"/>
            <a:ext cx="5181600" cy="4525963"/>
          </a:xfrm>
        </p:spPr>
        <p:txBody>
          <a:bodyPr>
            <a:normAutofit fontScale="92500"/>
          </a:bodyPr>
          <a:lstStyle/>
          <a:p>
            <a:r>
              <a:rPr lang="en-US" dirty="0" smtClean="0"/>
              <a:t>Instantaneous velocity is easy </a:t>
            </a:r>
            <a:r>
              <a:rPr lang="en-US" dirty="0" smtClean="0">
                <a:solidFill>
                  <a:srgbClr val="92D050"/>
                </a:solidFill>
              </a:rPr>
              <a:t>when velocity is a constant for a nonzero period of time</a:t>
            </a:r>
            <a:r>
              <a:rPr lang="en-US" dirty="0" smtClean="0"/>
              <a:t>.</a:t>
            </a:r>
          </a:p>
          <a:p>
            <a:r>
              <a:rPr lang="en-US" dirty="0" smtClean="0"/>
              <a:t>The velocity graph will be a straight line.</a:t>
            </a:r>
          </a:p>
          <a:p>
            <a:r>
              <a:rPr lang="en-US" dirty="0" smtClean="0"/>
              <a:t>The hard part is </a:t>
            </a:r>
            <a:r>
              <a:rPr lang="en-US" dirty="0" smtClean="0">
                <a:solidFill>
                  <a:srgbClr val="FF0000"/>
                </a:solidFill>
              </a:rPr>
              <a:t>when velocity is changing</a:t>
            </a:r>
            <a:r>
              <a:rPr lang="en-US" dirty="0" smtClean="0"/>
              <a:t>.</a:t>
            </a:r>
          </a:p>
          <a:p>
            <a:r>
              <a:rPr lang="en-US" dirty="0"/>
              <a:t>The velocity graph will </a:t>
            </a:r>
            <a:r>
              <a:rPr lang="en-US" b="1" dirty="0" smtClean="0"/>
              <a:t>not</a:t>
            </a:r>
            <a:r>
              <a:rPr lang="en-US" dirty="0" smtClean="0"/>
              <a:t> be </a:t>
            </a:r>
            <a:r>
              <a:rPr lang="en-US" dirty="0"/>
              <a:t>a straight line.</a:t>
            </a:r>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2133600"/>
            <a:ext cx="2762250" cy="371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95996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Sir Isaac Newton to the Rescue</a:t>
            </a:r>
            <a:endParaRPr lang="en-US" dirty="0"/>
          </a:p>
        </p:txBody>
      </p:sp>
      <p:sp>
        <p:nvSpPr>
          <p:cNvPr id="3" name="Date Placeholder 2"/>
          <p:cNvSpPr>
            <a:spLocks noGrp="1"/>
          </p:cNvSpPr>
          <p:nvPr>
            <p:ph type="dt" sz="half" idx="10"/>
          </p:nvPr>
        </p:nvSpPr>
        <p:spPr/>
        <p:txBody>
          <a:bodyPr/>
          <a:lstStyle/>
          <a:p>
            <a:r>
              <a:rPr lang="en-US" smtClean="0"/>
              <a:t>Chapter 11  Notes</a:t>
            </a:r>
            <a:endParaRPr lang="en-US"/>
          </a:p>
        </p:txBody>
      </p:sp>
      <p:sp>
        <p:nvSpPr>
          <p:cNvPr id="4" name="Footer Placeholder 3"/>
          <p:cNvSpPr>
            <a:spLocks noGrp="1"/>
          </p:cNvSpPr>
          <p:nvPr>
            <p:ph type="ftr" sz="quarter" idx="11"/>
          </p:nvPr>
        </p:nvSpPr>
        <p:spPr/>
        <p:txBody>
          <a:bodyPr/>
          <a:lstStyle/>
          <a:p>
            <a:r>
              <a:rPr lang="en-US" smtClean="0"/>
              <a:t>3D Math Primer for Graphics &amp; Game Dev</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pic>
        <p:nvPicPr>
          <p:cNvPr id="5122" name="Picture 2" descr="File:GodfreyKneller-IsaacNewton-168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1063" y="1524000"/>
            <a:ext cx="3321874" cy="4562475"/>
          </a:xfrm>
          <a:prstGeom prst="rect">
            <a:avLst/>
          </a:prstGeom>
          <a:noFill/>
          <a:effectLst>
            <a:outerShdw blurRad="406400" dist="38100" dir="2700000" sx="102000" sy="102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324600" y="5458365"/>
            <a:ext cx="2590800" cy="646331"/>
          </a:xfrm>
          <a:prstGeom prst="rect">
            <a:avLst/>
          </a:prstGeom>
          <a:noFill/>
        </p:spPr>
        <p:txBody>
          <a:bodyPr wrap="square" rtlCol="0">
            <a:spAutoFit/>
          </a:bodyPr>
          <a:lstStyle/>
          <a:p>
            <a:r>
              <a:rPr lang="en-US" dirty="0" smtClean="0"/>
              <a:t>Image: Wikimedia Commons</a:t>
            </a:r>
            <a:endParaRPr lang="en-US" dirty="0"/>
          </a:p>
        </p:txBody>
      </p:sp>
    </p:spTree>
    <p:extLst>
      <p:ext uri="{BB962C8B-B14F-4D97-AF65-F5344CB8AC3E}">
        <p14:creationId xmlns:p14="http://schemas.microsoft.com/office/powerpoint/2010/main" val="19399471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We Go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800600" cy="4525963"/>
              </a:xfrm>
            </p:spPr>
            <p:txBody>
              <a:bodyPr>
                <a:normAutofit fontScale="70000" lnSpcReduction="20000"/>
              </a:bodyPr>
              <a:lstStyle/>
              <a:p>
                <a:r>
                  <a:rPr lang="en-US" dirty="0" smtClean="0"/>
                  <a:t>Put some concrete units of time and space on it (minutes and furlongs).</a:t>
                </a:r>
              </a:p>
              <a:p>
                <a:r>
                  <a:rPr lang="en-US" dirty="0" smtClean="0"/>
                  <a:t>What was the hare’s instantaneous velocity at </a:t>
                </a:r>
                <a14:m>
                  <m:oMath xmlns:m="http://schemas.openxmlformats.org/officeDocument/2006/math">
                    <m:r>
                      <a:rPr lang="en-US" b="0" i="1" smtClean="0">
                        <a:latin typeface="Cambria Math"/>
                      </a:rPr>
                      <m:t>𝑡</m:t>
                    </m:r>
                    <m:r>
                      <a:rPr lang="en-US" b="0" i="1" smtClean="0">
                        <a:latin typeface="Cambria Math"/>
                      </a:rPr>
                      <m:t>=2.5</m:t>
                    </m:r>
                  </m:oMath>
                </a14:m>
                <a:r>
                  <a:rPr lang="en-US" dirty="0" smtClean="0"/>
                  <a:t>min?</a:t>
                </a:r>
              </a:p>
              <a:p>
                <a:r>
                  <a:rPr lang="en-US" dirty="0"/>
                  <a:t>For a small enough </a:t>
                </a:r>
                <a:r>
                  <a:rPr lang="en-US" dirty="0" smtClean="0"/>
                  <a:t>interval </a:t>
                </a:r>
                <a:r>
                  <a:rPr lang="en-US" dirty="0"/>
                  <a:t>the graph is nearly </a:t>
                </a:r>
                <a:r>
                  <a:rPr lang="en-US" dirty="0" smtClean="0"/>
                  <a:t>a </a:t>
                </a:r>
                <a:r>
                  <a:rPr lang="en-US" dirty="0"/>
                  <a:t>straight line </a:t>
                </a:r>
                <a:r>
                  <a:rPr lang="en-US" dirty="0" smtClean="0"/>
                  <a:t>segment </a:t>
                </a:r>
                <a:r>
                  <a:rPr lang="en-US" dirty="0"/>
                  <a:t>and the velocity is nearly </a:t>
                </a:r>
                <a:r>
                  <a:rPr lang="en-US" dirty="0" smtClean="0"/>
                  <a:t>constant.</a:t>
                </a:r>
              </a:p>
              <a:p>
                <a:r>
                  <a:rPr lang="en-US" dirty="0"/>
                  <a:t>S</a:t>
                </a:r>
                <a:r>
                  <a:rPr lang="en-US" dirty="0" smtClean="0"/>
                  <a:t>o the instantaneous </a:t>
                </a:r>
                <a:r>
                  <a:rPr lang="en-US" dirty="0"/>
                  <a:t>velocity at any given instant within the interval will </a:t>
                </a:r>
                <a:r>
                  <a:rPr lang="en-US" dirty="0" smtClean="0"/>
                  <a:t>be near the </a:t>
                </a:r>
                <a:r>
                  <a:rPr lang="en-US" dirty="0"/>
                  <a:t>average velocity over the whole interval</a:t>
                </a:r>
                <a:r>
                  <a:rPr lang="en-US" dirty="0" smtClean="0"/>
                  <a:t>.</a:t>
                </a:r>
              </a:p>
              <a:p>
                <a:r>
                  <a:rPr lang="en-US" dirty="0" smtClean="0">
                    <a:ea typeface="Cambria Math"/>
                  </a:rPr>
                  <a:t>Let’s try varying </a:t>
                </a:r>
                <a14:m>
                  <m:oMath xmlns:m="http://schemas.openxmlformats.org/officeDocument/2006/math">
                    <m:r>
                      <m:rPr>
                        <m:sty m:val="p"/>
                      </m:rPr>
                      <a:rPr lang="el-GR" i="1">
                        <a:latin typeface="Cambria Math"/>
                        <a:ea typeface="Cambria Math"/>
                      </a:rPr>
                      <m:t>Δ</m:t>
                    </m:r>
                    <m:r>
                      <a:rPr lang="en-US" i="1">
                        <a:latin typeface="Cambria Math"/>
                        <a:ea typeface="Cambria Math"/>
                      </a:rPr>
                      <m:t>𝑡</m:t>
                    </m:r>
                  </m:oMath>
                </a14:m>
                <a:r>
                  <a:rPr lang="en-US"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800600" cy="4525963"/>
              </a:xfrm>
              <a:blipFill rotWithShape="1">
                <a:blip r:embed="rId2"/>
                <a:stretch>
                  <a:fillRect l="-1396" t="-2156" r="-165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1905000"/>
            <a:ext cx="3038729" cy="4133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25891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Chapter 11  Notes</a:t>
            </a:r>
            <a:endParaRPr lang="en-US"/>
          </a:p>
        </p:txBody>
      </p:sp>
      <p:sp>
        <p:nvSpPr>
          <p:cNvPr id="3" name="Footer Placeholder 2"/>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33399"/>
            <a:ext cx="855345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52644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As </a:t>
                </a:r>
                <a14:m>
                  <m:oMath xmlns:m="http://schemas.openxmlformats.org/officeDocument/2006/math">
                    <m:r>
                      <m:rPr>
                        <m:sty m:val="p"/>
                      </m:rPr>
                      <a:rPr lang="el-GR" i="1">
                        <a:latin typeface="Cambria Math"/>
                        <a:ea typeface="Cambria Math"/>
                      </a:rPr>
                      <m:t>Δ</m:t>
                    </m:r>
                    <m:r>
                      <a:rPr lang="en-US" i="1">
                        <a:latin typeface="Cambria Math"/>
                        <a:ea typeface="Cambria Math"/>
                      </a:rPr>
                      <m:t>𝑡</m:t>
                    </m:r>
                  </m:oMath>
                </a14:m>
                <a:r>
                  <a:rPr lang="en-US" dirty="0"/>
                  <a:t> gets smaller, the velocity over that time interval approaches the instantaneous velocity</a:t>
                </a:r>
                <a:r>
                  <a:rPr lang="en-US" dirty="0" smtClean="0"/>
                  <a:t>.</a:t>
                </a:r>
              </a:p>
              <a:p>
                <a:pPr>
                  <a:spcAft>
                    <a:spcPts val="1200"/>
                  </a:spcAft>
                </a:pPr>
                <a:r>
                  <a:rPr lang="en-US" dirty="0" smtClean="0"/>
                  <a:t>In math terminology, the instantaneous velocity at time </a:t>
                </a:r>
                <a14:m>
                  <m:oMath xmlns:m="http://schemas.openxmlformats.org/officeDocument/2006/math">
                    <m:r>
                      <a:rPr lang="en-US" i="1">
                        <a:latin typeface="Cambria Math"/>
                      </a:rPr>
                      <m:t>𝑡</m:t>
                    </m:r>
                  </m:oMath>
                </a14:m>
                <a:r>
                  <a:rPr lang="en-US" dirty="0" smtClean="0"/>
                  <a:t>, </a:t>
                </a:r>
                <a14:m>
                  <m:oMath xmlns:m="http://schemas.openxmlformats.org/officeDocument/2006/math">
                    <m:r>
                      <a:rPr lang="en-US" b="0" i="1" smtClean="0">
                        <a:latin typeface="Cambria Math"/>
                      </a:rPr>
                      <m:t>𝑣</m:t>
                    </m:r>
                    <m:r>
                      <a:rPr lang="en-US" b="0" i="1" smtClean="0">
                        <a:latin typeface="Cambria Math"/>
                      </a:rPr>
                      <m:t>(</m:t>
                    </m:r>
                    <m:r>
                      <a:rPr lang="en-US" b="0" i="1" smtClean="0">
                        <a:latin typeface="Cambria Math"/>
                      </a:rPr>
                      <m:t>𝑡</m:t>
                    </m:r>
                    <m:r>
                      <a:rPr lang="en-US" b="0" i="1" smtClean="0">
                        <a:latin typeface="Cambria Math"/>
                      </a:rPr>
                      <m:t>)</m:t>
                    </m:r>
                  </m:oMath>
                </a14:m>
                <a:r>
                  <a:rPr lang="en-US" dirty="0" smtClean="0"/>
                  <a:t> is given by:</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𝑣</m:t>
                      </m:r>
                      <m:d>
                        <m:dPr>
                          <m:ctrlPr>
                            <a:rPr lang="en-US" b="0" i="1" smtClean="0">
                              <a:latin typeface="Cambria Math"/>
                            </a:rPr>
                          </m:ctrlPr>
                        </m:dPr>
                        <m:e>
                          <m:r>
                            <a:rPr lang="en-US" b="0" i="1" smtClean="0">
                              <a:latin typeface="Cambria Math"/>
                            </a:rPr>
                            <m:t>𝑡</m:t>
                          </m:r>
                        </m:e>
                      </m:d>
                      <m:r>
                        <a:rPr lang="en-US" b="0" i="1" smtClean="0">
                          <a:latin typeface="Cambria Math"/>
                        </a:rPr>
                        <m:t>=</m:t>
                      </m:r>
                      <m:func>
                        <m:funcPr>
                          <m:ctrlPr>
                            <a:rPr lang="en-US" i="1" smtClean="0">
                              <a:latin typeface="Cambria Math"/>
                            </a:rPr>
                          </m:ctrlPr>
                        </m:funcPr>
                        <m:fName>
                          <m:limLow>
                            <m:limLowPr>
                              <m:ctrlPr>
                                <a:rPr lang="en-US" i="1" smtClean="0">
                                  <a:latin typeface="Cambria Math"/>
                                </a:rPr>
                              </m:ctrlPr>
                            </m:limLowPr>
                            <m:e>
                              <m:r>
                                <m:rPr>
                                  <m:sty m:val="p"/>
                                </m:rPr>
                                <a:rPr lang="en-US" i="0" smtClean="0">
                                  <a:latin typeface="Cambria Math"/>
                                </a:rPr>
                                <m:t>lim</m:t>
                              </m:r>
                            </m:e>
                            <m:lim>
                              <m:r>
                                <m:rPr>
                                  <m:sty m:val="p"/>
                                </m:rPr>
                                <a:rPr lang="el-GR" i="1" smtClean="0">
                                  <a:latin typeface="Cambria Math"/>
                                  <a:ea typeface="Cambria Math"/>
                                </a:rPr>
                                <m:t>Δ</m:t>
                              </m:r>
                              <m:r>
                                <a:rPr lang="en-US" b="0" i="1" smtClean="0">
                                  <a:latin typeface="Cambria Math"/>
                                  <a:ea typeface="Cambria Math"/>
                                </a:rPr>
                                <m:t>𝑡</m:t>
                              </m:r>
                              <m:r>
                                <a:rPr lang="en-US" i="1" smtClean="0">
                                  <a:latin typeface="Cambria Math"/>
                                </a:rPr>
                                <m:t>→</m:t>
                              </m:r>
                              <m:r>
                                <a:rPr lang="en-US" b="0" i="1" smtClean="0">
                                  <a:latin typeface="Cambria Math"/>
                                </a:rPr>
                                <m:t>0</m:t>
                              </m:r>
                            </m:lim>
                          </m:limLow>
                        </m:fName>
                        <m:e>
                          <m:f>
                            <m:fPr>
                              <m:ctrlPr>
                                <a:rPr lang="en-US" i="1">
                                  <a:latin typeface="Cambria Math"/>
                                  <a:ea typeface="Cambria Math"/>
                                </a:rPr>
                              </m:ctrlPr>
                            </m:fPr>
                            <m:num>
                              <m:r>
                                <a:rPr lang="en-US" i="1">
                                  <a:latin typeface="Cambria Math"/>
                                  <a:ea typeface="Cambria Math"/>
                                </a:rPr>
                                <m:t>𝑥</m:t>
                              </m:r>
                              <m:d>
                                <m:dPr>
                                  <m:ctrlPr>
                                    <a:rPr lang="en-US" i="1">
                                      <a:latin typeface="Cambria Math"/>
                                    </a:rPr>
                                  </m:ctrlPr>
                                </m:dPr>
                                <m:e>
                                  <m:r>
                                    <a:rPr lang="en-US" i="1">
                                      <a:latin typeface="Cambria Math"/>
                                    </a:rPr>
                                    <m:t>𝑡</m:t>
                                  </m:r>
                                  <m:r>
                                    <a:rPr lang="en-US" i="1">
                                      <a:latin typeface="Cambria Math"/>
                                    </a:rPr>
                                    <m:t>+</m:t>
                                  </m:r>
                                  <m:r>
                                    <m:rPr>
                                      <m:sty m:val="p"/>
                                    </m:rPr>
                                    <a:rPr lang="el-GR" i="1">
                                      <a:latin typeface="Cambria Math"/>
                                      <a:ea typeface="Cambria Math"/>
                                    </a:rPr>
                                    <m:t>Δ</m:t>
                                  </m:r>
                                  <m:r>
                                    <a:rPr lang="en-US" i="1">
                                      <a:latin typeface="Cambria Math"/>
                                      <a:ea typeface="Cambria Math"/>
                                    </a:rPr>
                                    <m:t>𝑡</m:t>
                                  </m:r>
                                </m:e>
                              </m:d>
                              <m:r>
                                <a:rPr lang="en-US" i="1">
                                  <a:latin typeface="Cambria Math"/>
                                  <a:ea typeface="Cambria Math"/>
                                </a:rPr>
                                <m:t>−</m:t>
                              </m:r>
                              <m:r>
                                <a:rPr lang="en-US" i="1">
                                  <a:latin typeface="Cambria Math"/>
                                  <a:ea typeface="Cambria Math"/>
                                </a:rPr>
                                <m:t>𝑥</m:t>
                              </m:r>
                              <m:r>
                                <a:rPr lang="en-US" i="1">
                                  <a:latin typeface="Cambria Math"/>
                                  <a:ea typeface="Cambria Math"/>
                                </a:rPr>
                                <m:t>(</m:t>
                              </m:r>
                              <m:r>
                                <a:rPr lang="en-US" i="1">
                                  <a:latin typeface="Cambria Math"/>
                                  <a:ea typeface="Cambria Math"/>
                                </a:rPr>
                                <m:t>𝑡</m:t>
                              </m:r>
                              <m:r>
                                <a:rPr lang="en-US" i="1">
                                  <a:latin typeface="Cambria Math"/>
                                  <a:ea typeface="Cambria Math"/>
                                </a:rPr>
                                <m:t>)</m:t>
                              </m:r>
                            </m:num>
                            <m:den>
                              <m:r>
                                <m:rPr>
                                  <m:sty m:val="p"/>
                                </m:rPr>
                                <a:rPr lang="el-GR" i="1">
                                  <a:latin typeface="Cambria Math"/>
                                  <a:ea typeface="Cambria Math"/>
                                </a:rPr>
                                <m:t>Δ</m:t>
                              </m:r>
                              <m:r>
                                <a:rPr lang="en-US" i="1">
                                  <a:latin typeface="Cambria Math"/>
                                  <a:ea typeface="Cambria Math"/>
                                </a:rPr>
                                <m:t>𝑡</m:t>
                              </m:r>
                            </m:den>
                          </m:f>
                          <m:r>
                            <a:rPr lang="en-US" b="0" i="1" smtClean="0">
                              <a:latin typeface="Cambria Math"/>
                              <a:ea typeface="Cambria Math"/>
                            </a:rPr>
                            <m:t> </m:t>
                          </m:r>
                        </m:e>
                      </m:func>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617" r="-51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5392271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Calculus</a:t>
            </a:r>
            <a:endParaRPr lang="en-US" dirty="0"/>
          </a:p>
        </p:txBody>
      </p:sp>
      <p:sp>
        <p:nvSpPr>
          <p:cNvPr id="3" name="Content Placeholder 2"/>
          <p:cNvSpPr>
            <a:spLocks noGrp="1"/>
          </p:cNvSpPr>
          <p:nvPr>
            <p:ph idx="1"/>
          </p:nvPr>
        </p:nvSpPr>
        <p:spPr/>
        <p:txBody>
          <a:bodyPr>
            <a:normAutofit lnSpcReduction="10000"/>
          </a:bodyPr>
          <a:lstStyle/>
          <a:p>
            <a:r>
              <a:rPr lang="en-US" dirty="0" smtClean="0"/>
              <a:t>Hopefully you’ve taken Freshman Calculus. </a:t>
            </a:r>
          </a:p>
          <a:p>
            <a:r>
              <a:rPr lang="en-US" dirty="0" smtClean="0"/>
              <a:t>If not, there’s a summary in the book (Sections 11.4.2 to 11.4.7).</a:t>
            </a:r>
          </a:p>
          <a:p>
            <a:pPr marL="457200" lvl="1" indent="0">
              <a:buNone/>
            </a:pPr>
            <a:r>
              <a:rPr lang="en-US" dirty="0" smtClean="0"/>
              <a:t>11.4.2: Examples of Derivatives</a:t>
            </a:r>
          </a:p>
          <a:p>
            <a:pPr marL="457200" lvl="1" indent="0">
              <a:buNone/>
            </a:pPr>
            <a:r>
              <a:rPr lang="en-US" dirty="0" smtClean="0"/>
              <a:t>11.4.3: Calculating Derivatives from the Definition</a:t>
            </a:r>
          </a:p>
          <a:p>
            <a:pPr marL="457200" lvl="1" indent="0">
              <a:buNone/>
            </a:pPr>
            <a:r>
              <a:rPr lang="en-US" dirty="0" smtClean="0"/>
              <a:t>11.4.4: Notation</a:t>
            </a:r>
          </a:p>
          <a:p>
            <a:pPr marL="457200" lvl="1" indent="0">
              <a:buNone/>
            </a:pPr>
            <a:r>
              <a:rPr lang="en-US" dirty="0" smtClean="0"/>
              <a:t>11.4.5: </a:t>
            </a:r>
            <a:r>
              <a:rPr lang="en-US" dirty="0"/>
              <a:t>A Few </a:t>
            </a:r>
            <a:r>
              <a:rPr lang="en-US" dirty="0" smtClean="0"/>
              <a:t>Rules </a:t>
            </a:r>
            <a:r>
              <a:rPr lang="en-US" dirty="0"/>
              <a:t>and </a:t>
            </a:r>
            <a:r>
              <a:rPr lang="en-US" dirty="0" smtClean="0"/>
              <a:t>Shortcuts</a:t>
            </a:r>
          </a:p>
          <a:p>
            <a:pPr marL="457200" lvl="1" indent="0">
              <a:buNone/>
            </a:pPr>
            <a:r>
              <a:rPr lang="en-US" dirty="0" smtClean="0"/>
              <a:t>11.4.6: </a:t>
            </a:r>
            <a:r>
              <a:rPr lang="en-US" dirty="0"/>
              <a:t>Derivatives </a:t>
            </a:r>
            <a:r>
              <a:rPr lang="en-US" dirty="0" smtClean="0"/>
              <a:t>with </a:t>
            </a:r>
            <a:r>
              <a:rPr lang="en-US" dirty="0"/>
              <a:t>Taylor </a:t>
            </a:r>
            <a:r>
              <a:rPr lang="en-US" dirty="0" smtClean="0"/>
              <a:t>Series</a:t>
            </a:r>
          </a:p>
          <a:p>
            <a:pPr marL="457200" lvl="1" indent="0">
              <a:buNone/>
            </a:pPr>
            <a:r>
              <a:rPr lang="en-US" dirty="0" smtClean="0"/>
              <a:t>11.4.7: </a:t>
            </a:r>
            <a:r>
              <a:rPr lang="en-US" dirty="0"/>
              <a:t>The Chain Rule</a:t>
            </a:r>
          </a:p>
        </p:txBody>
      </p:sp>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9066137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700" dirty="0" smtClean="0"/>
              <a:t>Section 11.5:</a:t>
            </a:r>
            <a:br>
              <a:rPr lang="en-US" sz="2700" dirty="0" smtClean="0"/>
            </a:br>
            <a:r>
              <a:rPr lang="en-US" sz="4000" dirty="0" smtClean="0"/>
              <a:t>Acceleration</a:t>
            </a:r>
            <a:endParaRPr lang="en-US" dirty="0"/>
          </a:p>
        </p:txBody>
      </p:sp>
      <p:sp>
        <p:nvSpPr>
          <p:cNvPr id="18" name="Date Placeholder 3"/>
          <p:cNvSpPr>
            <a:spLocks noGrp="1"/>
          </p:cNvSpPr>
          <p:nvPr>
            <p:ph type="dt" sz="half" idx="10"/>
          </p:nvPr>
        </p:nvSpPr>
        <p:spPr>
          <a:xfrm>
            <a:off x="457200" y="6248400"/>
            <a:ext cx="2133600" cy="365125"/>
          </a:xfrm>
        </p:spPr>
        <p:txBody>
          <a:bodyPr/>
          <a:lstStyle/>
          <a:p>
            <a:r>
              <a:rPr lang="en-US" dirty="0" smtClean="0">
                <a:solidFill>
                  <a:schemeClr val="bg1"/>
                </a:solidFill>
              </a:rPr>
              <a:t>Chapter 11 Notes</a:t>
            </a:r>
            <a:endParaRPr lang="en-US" dirty="0">
              <a:solidFill>
                <a:schemeClr val="bg1"/>
              </a:solidFill>
            </a:endParaRPr>
          </a:p>
        </p:txBody>
      </p:sp>
      <p:sp>
        <p:nvSpPr>
          <p:cNvPr id="19" name="Footer Placeholder 4"/>
          <p:cNvSpPr>
            <a:spLocks noGrp="1"/>
          </p:cNvSpPr>
          <p:nvPr>
            <p:ph type="ftr" sz="quarter" idx="11"/>
          </p:nvPr>
        </p:nvSpPr>
        <p:spPr>
          <a:xfrm>
            <a:off x="3124200" y="6248400"/>
            <a:ext cx="2895600" cy="365125"/>
          </a:xfrm>
        </p:spPr>
        <p:txBody>
          <a:bodyPr/>
          <a:lstStyle/>
          <a:p>
            <a:r>
              <a:rPr lang="en-US" dirty="0" smtClean="0">
                <a:solidFill>
                  <a:schemeClr val="bg1"/>
                </a:solidFill>
              </a:rPr>
              <a:t>3D Math Primer for Graphics &amp; Game Dev</a:t>
            </a:r>
            <a:endParaRPr lang="en-US" dirty="0">
              <a:solidFill>
                <a:schemeClr val="bg1"/>
              </a:solidFill>
            </a:endParaRPr>
          </a:p>
        </p:txBody>
      </p:sp>
      <p:sp>
        <p:nvSpPr>
          <p:cNvPr id="20" name="Slide Number Placeholder 5"/>
          <p:cNvSpPr>
            <a:spLocks noGrp="1"/>
          </p:cNvSpPr>
          <p:nvPr>
            <p:ph type="sldNum" sz="quarter" idx="12"/>
          </p:nvPr>
        </p:nvSpPr>
        <p:spPr>
          <a:xfrm>
            <a:off x="6553200" y="6248400"/>
            <a:ext cx="2133600" cy="365125"/>
          </a:xfrm>
        </p:spPr>
        <p:txBody>
          <a:bodyPr/>
          <a:lstStyle/>
          <a:p>
            <a:fld id="{B6F15528-21DE-4FAA-801E-634DDDAF4B2B}" type="slidenum">
              <a:rPr lang="en-US" smtClean="0">
                <a:solidFill>
                  <a:schemeClr val="bg1"/>
                </a:solidFill>
              </a:rPr>
              <a:pPr/>
              <a:t>29</a:t>
            </a:fld>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001000" cy="1189038"/>
          </a:xfrm>
        </p:spPr>
        <p:txBody>
          <a:bodyPr/>
          <a:lstStyle/>
          <a:p>
            <a:r>
              <a:rPr lang="en-US" dirty="0" smtClean="0"/>
              <a:t>Word Cloud</a:t>
            </a:r>
            <a:endParaRPr lang="en-US" dirty="0"/>
          </a:p>
        </p:txBody>
      </p:sp>
      <p:sp>
        <p:nvSpPr>
          <p:cNvPr id="3" name="Date Placeholder 2"/>
          <p:cNvSpPr>
            <a:spLocks noGrp="1"/>
          </p:cNvSpPr>
          <p:nvPr>
            <p:ph type="dt" sz="half" idx="10"/>
          </p:nvPr>
        </p:nvSpPr>
        <p:spPr/>
        <p:txBody>
          <a:bodyPr/>
          <a:lstStyle/>
          <a:p>
            <a:r>
              <a:rPr lang="en-US" dirty="0" smtClean="0"/>
              <a:t>Chapter 11 Notes</a:t>
            </a:r>
            <a:endParaRPr lang="en-US" dirty="0"/>
          </a:p>
        </p:txBody>
      </p:sp>
      <p:sp>
        <p:nvSpPr>
          <p:cNvPr id="4" name="Footer Placeholder 3"/>
          <p:cNvSpPr>
            <a:spLocks noGrp="1"/>
          </p:cNvSpPr>
          <p:nvPr>
            <p:ph type="ftr" sz="quarter" idx="11"/>
          </p:nvPr>
        </p:nvSpPr>
        <p:spPr/>
        <p:txBody>
          <a:bodyPr/>
          <a:lstStyle/>
          <a:p>
            <a:r>
              <a:rPr lang="en-US" smtClean="0"/>
              <a:t>3D Math Primer for Graphics &amp; Game Dev</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7" name="Picture 2" descr="C:\Users\ian\Documents\Game Math Book\Wordle\Images\kinematicscalculus.png"/>
          <p:cNvPicPr>
            <a:picLocks noChangeAspect="1" noChangeArrowheads="1"/>
          </p:cNvPicPr>
          <p:nvPr/>
        </p:nvPicPr>
        <p:blipFill>
          <a:blip r:embed="rId2" cstate="print"/>
          <a:srcRect/>
          <a:stretch>
            <a:fillRect/>
          </a:stretch>
        </p:blipFill>
        <p:spPr bwMode="auto">
          <a:xfrm>
            <a:off x="533400" y="1524000"/>
            <a:ext cx="8022223" cy="4584127"/>
          </a:xfrm>
          <a:prstGeom prst="rect">
            <a:avLst/>
          </a:prstGeom>
          <a:noFill/>
          <a:effectLst>
            <a:outerShdw blurRad="215900" dist="38100" dir="2700000" sx="101000" sy="101000" algn="tl"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Acceleration?</a:t>
            </a:r>
            <a:endParaRPr lang="en-US" dirty="0"/>
          </a:p>
        </p:txBody>
      </p:sp>
      <p:sp>
        <p:nvSpPr>
          <p:cNvPr id="3" name="Content Placeholder 2"/>
          <p:cNvSpPr>
            <a:spLocks noGrp="1"/>
          </p:cNvSpPr>
          <p:nvPr>
            <p:ph idx="1"/>
          </p:nvPr>
        </p:nvSpPr>
        <p:spPr/>
        <p:txBody>
          <a:bodyPr>
            <a:normAutofit lnSpcReduction="10000"/>
          </a:bodyPr>
          <a:lstStyle/>
          <a:p>
            <a:r>
              <a:rPr lang="en-US" dirty="0" smtClean="0"/>
              <a:t>Acceleration is rate of change of velocity.</a:t>
            </a:r>
          </a:p>
          <a:p>
            <a:r>
              <a:rPr lang="en-US" dirty="0" smtClean="0"/>
              <a:t>Acceleration is a vector.</a:t>
            </a:r>
          </a:p>
          <a:p>
            <a:r>
              <a:rPr lang="en-US" dirty="0" smtClean="0"/>
              <a:t>For example, the acceleration due to gravity is about </a:t>
            </a:r>
            <a:r>
              <a:rPr lang="en-US" dirty="0"/>
              <a:t>32 </a:t>
            </a:r>
            <a:r>
              <a:rPr lang="en-US" dirty="0" err="1" smtClean="0"/>
              <a:t>ft</a:t>
            </a:r>
            <a:r>
              <a:rPr lang="en-US" dirty="0" smtClean="0"/>
              <a:t>/s</a:t>
            </a:r>
            <a:r>
              <a:rPr lang="en-US" baseline="30000" dirty="0" smtClean="0"/>
              <a:t>2</a:t>
            </a:r>
            <a:r>
              <a:rPr lang="en-US" dirty="0"/>
              <a:t>, </a:t>
            </a:r>
            <a:r>
              <a:rPr lang="en-US" dirty="0" smtClean="0"/>
              <a:t>equivalently 9.8 m/s</a:t>
            </a:r>
            <a:r>
              <a:rPr lang="en-US" baseline="30000" dirty="0" smtClean="0"/>
              <a:t>2</a:t>
            </a:r>
            <a:r>
              <a:rPr lang="en-US" dirty="0" smtClean="0"/>
              <a:t> downwards.</a:t>
            </a:r>
          </a:p>
          <a:p>
            <a:r>
              <a:rPr lang="en-US" dirty="0"/>
              <a:t>T</a:t>
            </a:r>
            <a:r>
              <a:rPr lang="en-US" dirty="0" smtClean="0"/>
              <a:t>he </a:t>
            </a:r>
            <a:r>
              <a:rPr lang="en-US" dirty="0"/>
              <a:t>velocity at an arbitrary time </a:t>
            </a:r>
            <a:r>
              <a:rPr lang="en-US" i="1" dirty="0"/>
              <a:t>t</a:t>
            </a:r>
            <a:r>
              <a:rPr lang="en-US" dirty="0"/>
              <a:t> of an object under </a:t>
            </a:r>
            <a:r>
              <a:rPr lang="en-US" dirty="0" smtClean="0"/>
              <a:t>constant acceleration </a:t>
            </a:r>
            <a:r>
              <a:rPr lang="en-US" i="1" dirty="0" smtClean="0"/>
              <a:t>a </a:t>
            </a:r>
            <a:r>
              <a:rPr lang="en-US" dirty="0" smtClean="0"/>
              <a:t>is </a:t>
            </a:r>
            <a:r>
              <a:rPr lang="en-US" dirty="0"/>
              <a:t>given by the simple linear </a:t>
            </a:r>
            <a:r>
              <a:rPr lang="en-US" dirty="0" smtClean="0"/>
              <a:t>formula </a:t>
            </a:r>
            <a:r>
              <a:rPr lang="en-US" i="1" dirty="0" smtClean="0"/>
              <a:t>v</a:t>
            </a:r>
            <a:r>
              <a:rPr lang="en-US" dirty="0" smtClean="0"/>
              <a:t>(</a:t>
            </a:r>
            <a:r>
              <a:rPr lang="en-US" i="1" dirty="0" smtClean="0"/>
              <a:t>t</a:t>
            </a:r>
            <a:r>
              <a:rPr lang="en-US" dirty="0"/>
              <a:t>) = </a:t>
            </a:r>
            <a:r>
              <a:rPr lang="en-US" i="1" dirty="0"/>
              <a:t>v</a:t>
            </a:r>
            <a:r>
              <a:rPr lang="en-US" baseline="-25000" dirty="0"/>
              <a:t>0</a:t>
            </a:r>
            <a:r>
              <a:rPr lang="en-US" dirty="0"/>
              <a:t> + </a:t>
            </a:r>
            <a:r>
              <a:rPr lang="en-US" i="1" dirty="0" smtClean="0"/>
              <a:t>at</a:t>
            </a:r>
            <a:r>
              <a:rPr lang="en-US" dirty="0" smtClean="0"/>
              <a:t>, where </a:t>
            </a:r>
            <a:r>
              <a:rPr lang="en-US" i="1" dirty="0"/>
              <a:t>v</a:t>
            </a:r>
            <a:r>
              <a:rPr lang="en-US" baseline="-25000" dirty="0"/>
              <a:t>0</a:t>
            </a:r>
            <a:r>
              <a:rPr lang="en-US" dirty="0"/>
              <a:t> is the initial velocity at time </a:t>
            </a:r>
            <a:r>
              <a:rPr lang="en-US" i="1" dirty="0"/>
              <a:t>t</a:t>
            </a:r>
            <a:r>
              <a:rPr lang="en-US" dirty="0"/>
              <a:t> = </a:t>
            </a:r>
            <a:r>
              <a:rPr lang="en-US" dirty="0" smtClean="0"/>
              <a:t>0</a:t>
            </a:r>
            <a:r>
              <a:rPr lang="en-US" dirty="0"/>
              <a:t>.</a:t>
            </a:r>
          </a:p>
        </p:txBody>
      </p:sp>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2234624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Chapter 11  Notes</a:t>
            </a:r>
            <a:endParaRPr lang="en-US"/>
          </a:p>
        </p:txBody>
      </p:sp>
      <p:sp>
        <p:nvSpPr>
          <p:cNvPr id="3" name="Footer Placeholder 2"/>
          <p:cNvSpPr>
            <a:spLocks noGrp="1"/>
          </p:cNvSpPr>
          <p:nvPr>
            <p:ph type="ftr" sz="quarter" idx="11"/>
          </p:nvPr>
        </p:nvSpPr>
        <p:spPr/>
        <p:txBody>
          <a:bodyPr/>
          <a:lstStyle/>
          <a:p>
            <a:r>
              <a:rPr lang="en-US" smtClean="0"/>
              <a:t>3D Math Primer for Graphics &amp; Game Dev</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506" y="304800"/>
            <a:ext cx="6964989" cy="5762625"/>
          </a:xfrm>
          <a:prstGeom prst="rect">
            <a:avLst/>
          </a:prstGeom>
          <a:noFill/>
          <a:ln>
            <a:noFill/>
          </a:ln>
          <a:effectLst>
            <a:outerShdw blurRad="431800" dist="38100" dir="2700000" sx="101000" sy="101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30077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Where the acceleration is zero, the velocity is constant and the </a:t>
                </a:r>
                <a:r>
                  <a:rPr lang="en-US" dirty="0" smtClean="0"/>
                  <a:t>position is </a:t>
                </a:r>
                <a:r>
                  <a:rPr lang="en-US" dirty="0"/>
                  <a:t>a straight (but possibly sloped) line.</a:t>
                </a:r>
              </a:p>
              <a:p>
                <a:r>
                  <a:rPr lang="en-US" dirty="0" smtClean="0"/>
                  <a:t>Where </a:t>
                </a:r>
                <a:r>
                  <a:rPr lang="en-US" dirty="0"/>
                  <a:t>the acceleration is positive, the position graph is curved </a:t>
                </a:r>
                <a:r>
                  <a:rPr lang="en-US" dirty="0" smtClean="0"/>
                  <a:t>like </a:t>
                </a:r>
                <a14:m>
                  <m:oMath xmlns:m="http://schemas.openxmlformats.org/officeDocument/2006/math">
                    <m:r>
                      <a:rPr lang="en-US" i="1" smtClean="0">
                        <a:latin typeface="Cambria Math"/>
                        <a:ea typeface="Cambria Math"/>
                      </a:rPr>
                      <m:t>∪</m:t>
                    </m:r>
                  </m:oMath>
                </a14:m>
                <a:r>
                  <a:rPr lang="en-US" dirty="0" smtClean="0"/>
                  <a:t>, </a:t>
                </a:r>
                <a:r>
                  <a:rPr lang="en-US" dirty="0"/>
                  <a:t>and where it is negative, the position graph is curved </a:t>
                </a:r>
                <a:r>
                  <a:rPr lang="en-US" dirty="0" smtClean="0"/>
                  <a:t>like </a:t>
                </a:r>
                <a14:m>
                  <m:oMath xmlns:m="http://schemas.openxmlformats.org/officeDocument/2006/math">
                    <m:r>
                      <a:rPr lang="en-US" i="1" smtClean="0">
                        <a:latin typeface="Cambria Math"/>
                        <a:ea typeface="Cambria Math"/>
                      </a:rPr>
                      <m:t>∩</m:t>
                    </m:r>
                  </m:oMath>
                </a14:m>
                <a:r>
                  <a:rPr lang="en-US" dirty="0" smtClean="0"/>
                  <a:t>.</a:t>
                </a:r>
                <a:endParaRPr lang="en-US" dirty="0"/>
              </a:p>
              <a:p>
                <a:r>
                  <a:rPr lang="en-US" dirty="0"/>
                  <a:t>The most interesting example occurs on the right side of the </a:t>
                </a:r>
                <a:r>
                  <a:rPr lang="en-US" dirty="0" smtClean="0"/>
                  <a:t>graphs. Notice </a:t>
                </a:r>
                <a:r>
                  <a:rPr lang="en-US" dirty="0"/>
                  <a:t>that at the time when the acceleration graph crosses </a:t>
                </a:r>
                <a:r>
                  <a:rPr lang="en-US" i="1" dirty="0"/>
                  <a:t>a</a:t>
                </a:r>
                <a:r>
                  <a:rPr lang="en-US" dirty="0"/>
                  <a:t> = </a:t>
                </a:r>
                <a:r>
                  <a:rPr lang="en-US" dirty="0" smtClean="0"/>
                  <a:t>0, the </a:t>
                </a:r>
                <a:r>
                  <a:rPr lang="en-US" dirty="0"/>
                  <a:t>velocity curve reaches its apex, and the position curve </a:t>
                </a:r>
                <a:r>
                  <a:rPr lang="en-US" dirty="0" smtClean="0"/>
                  <a:t>switches from</a:t>
                </a:r>
                <a:r>
                  <a:rPr lang="en-US" dirty="0"/>
                  <a:t> </a:t>
                </a:r>
                <a14:m>
                  <m:oMath xmlns:m="http://schemas.openxmlformats.org/officeDocument/2006/math">
                    <m:r>
                      <a:rPr lang="en-US" i="1">
                        <a:latin typeface="Cambria Math"/>
                        <a:ea typeface="Cambria Math"/>
                      </a:rPr>
                      <m:t>∪ </m:t>
                    </m:r>
                  </m:oMath>
                </a14:m>
                <a:r>
                  <a:rPr lang="en-US" dirty="0" smtClean="0"/>
                  <a:t>to</a:t>
                </a:r>
                <a:r>
                  <a:rPr lang="en-US" dirty="0">
                    <a:ea typeface="Cambria Math"/>
                  </a:rPr>
                  <a:t> </a:t>
                </a:r>
                <a14:m>
                  <m:oMath xmlns:m="http://schemas.openxmlformats.org/officeDocument/2006/math">
                    <m:r>
                      <a:rPr lang="en-US" i="1">
                        <a:latin typeface="Cambria Math"/>
                        <a:ea typeface="Cambria Math"/>
                      </a:rPr>
                      <m:t>∩</m:t>
                    </m:r>
                  </m:oMath>
                </a14:m>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3504" r="-81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7996839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Observations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discontinuity in the velocity function causes a </a:t>
            </a:r>
            <a:r>
              <a:rPr lang="en-US" dirty="0" smtClean="0"/>
              <a:t>kink </a:t>
            </a:r>
            <a:r>
              <a:rPr lang="en-US" dirty="0"/>
              <a:t>in the </a:t>
            </a:r>
            <a:r>
              <a:rPr lang="en-US" dirty="0" smtClean="0"/>
              <a:t>position graph</a:t>
            </a:r>
            <a:r>
              <a:rPr lang="en-US" dirty="0"/>
              <a:t>. Furthermore, it causes the acceleration to become </a:t>
            </a:r>
            <a:r>
              <a:rPr lang="en-US" dirty="0" smtClean="0"/>
              <a:t>infinite</a:t>
            </a:r>
            <a:r>
              <a:rPr lang="en-US" dirty="0"/>
              <a:t> </a:t>
            </a:r>
            <a:r>
              <a:rPr lang="en-US" dirty="0" smtClean="0"/>
              <a:t>(actually</a:t>
            </a:r>
            <a:r>
              <a:rPr lang="en-US" dirty="0"/>
              <a:t>, </a:t>
            </a:r>
            <a:r>
              <a:rPr lang="en-US" dirty="0" smtClean="0"/>
              <a:t>undefined). Such discontinuities don't </a:t>
            </a:r>
            <a:r>
              <a:rPr lang="en-US" dirty="0"/>
              <a:t>happen in the real world. </a:t>
            </a:r>
            <a:endParaRPr lang="en-US" dirty="0" smtClean="0"/>
          </a:p>
          <a:p>
            <a:r>
              <a:rPr lang="en-US" dirty="0" smtClean="0"/>
              <a:t>This </a:t>
            </a:r>
            <a:r>
              <a:rPr lang="en-US" dirty="0"/>
              <a:t>is why the lines </a:t>
            </a:r>
            <a:r>
              <a:rPr lang="en-US" dirty="0" smtClean="0"/>
              <a:t>in the </a:t>
            </a:r>
            <a:r>
              <a:rPr lang="en-US" dirty="0"/>
              <a:t>velocity graph are connected at those discontinuities, because </a:t>
            </a:r>
            <a:r>
              <a:rPr lang="en-US" dirty="0" smtClean="0"/>
              <a:t>the graph </a:t>
            </a:r>
            <a:r>
              <a:rPr lang="en-US" dirty="0"/>
              <a:t>is of a physical situation being approximated by a </a:t>
            </a:r>
            <a:r>
              <a:rPr lang="en-US" dirty="0" smtClean="0"/>
              <a:t>mathematical model</a:t>
            </a:r>
            <a:r>
              <a:rPr lang="en-US" dirty="0"/>
              <a:t>.</a:t>
            </a:r>
          </a:p>
          <a:p>
            <a:r>
              <a:rPr lang="en-US" dirty="0" smtClean="0"/>
              <a:t>A </a:t>
            </a:r>
            <a:r>
              <a:rPr lang="en-US" dirty="0"/>
              <a:t>discontinuity in the acceleration graph causes a kink in the </a:t>
            </a:r>
            <a:r>
              <a:rPr lang="en-US" dirty="0" smtClean="0"/>
              <a:t>velocity graph</a:t>
            </a:r>
            <a:r>
              <a:rPr lang="en-US" dirty="0"/>
              <a:t>, but notice that the position graph is still smooth. In </a:t>
            </a:r>
            <a:r>
              <a:rPr lang="en-US" dirty="0" smtClean="0"/>
              <a:t>fact, acceleration </a:t>
            </a:r>
            <a:r>
              <a:rPr lang="en-US" dirty="0"/>
              <a:t>can change instantaneously, and for this reason we </a:t>
            </a:r>
            <a:r>
              <a:rPr lang="en-US" dirty="0" smtClean="0"/>
              <a:t>have chosen </a:t>
            </a:r>
            <a:r>
              <a:rPr lang="en-US" dirty="0"/>
              <a:t>not to bridge the discontinuities in the acceleration graph.</a:t>
            </a:r>
          </a:p>
        </p:txBody>
      </p:sp>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5024191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700" dirty="0" smtClean="0"/>
              <a:t>Section 11.6:</a:t>
            </a:r>
            <a:br>
              <a:rPr lang="en-US" sz="2700" dirty="0" smtClean="0"/>
            </a:br>
            <a:r>
              <a:rPr lang="en-US" sz="4000" dirty="0" smtClean="0"/>
              <a:t>Motion Under Constant Acceleration</a:t>
            </a:r>
            <a:endParaRPr lang="en-US" dirty="0"/>
          </a:p>
        </p:txBody>
      </p:sp>
      <p:sp>
        <p:nvSpPr>
          <p:cNvPr id="18" name="Date Placeholder 3"/>
          <p:cNvSpPr>
            <a:spLocks noGrp="1"/>
          </p:cNvSpPr>
          <p:nvPr>
            <p:ph type="dt" sz="half" idx="10"/>
          </p:nvPr>
        </p:nvSpPr>
        <p:spPr>
          <a:xfrm>
            <a:off x="457200" y="6248400"/>
            <a:ext cx="2133600" cy="365125"/>
          </a:xfrm>
        </p:spPr>
        <p:txBody>
          <a:bodyPr/>
          <a:lstStyle/>
          <a:p>
            <a:r>
              <a:rPr lang="en-US" dirty="0" smtClean="0">
                <a:solidFill>
                  <a:schemeClr val="bg1"/>
                </a:solidFill>
              </a:rPr>
              <a:t>Chapter 11 Notes</a:t>
            </a:r>
            <a:endParaRPr lang="en-US" dirty="0">
              <a:solidFill>
                <a:schemeClr val="bg1"/>
              </a:solidFill>
            </a:endParaRPr>
          </a:p>
        </p:txBody>
      </p:sp>
      <p:sp>
        <p:nvSpPr>
          <p:cNvPr id="19" name="Footer Placeholder 4"/>
          <p:cNvSpPr>
            <a:spLocks noGrp="1"/>
          </p:cNvSpPr>
          <p:nvPr>
            <p:ph type="ftr" sz="quarter" idx="11"/>
          </p:nvPr>
        </p:nvSpPr>
        <p:spPr>
          <a:xfrm>
            <a:off x="3124200" y="6248400"/>
            <a:ext cx="2895600" cy="365125"/>
          </a:xfrm>
        </p:spPr>
        <p:txBody>
          <a:bodyPr/>
          <a:lstStyle/>
          <a:p>
            <a:r>
              <a:rPr lang="en-US" dirty="0" smtClean="0">
                <a:solidFill>
                  <a:schemeClr val="bg1"/>
                </a:solidFill>
              </a:rPr>
              <a:t>3D Math Primer for Graphics &amp; Game Dev</a:t>
            </a:r>
            <a:endParaRPr lang="en-US" dirty="0">
              <a:solidFill>
                <a:schemeClr val="bg1"/>
              </a:solidFill>
            </a:endParaRPr>
          </a:p>
        </p:txBody>
      </p:sp>
      <p:sp>
        <p:nvSpPr>
          <p:cNvPr id="20" name="Slide Number Placeholder 5"/>
          <p:cNvSpPr>
            <a:spLocks noGrp="1"/>
          </p:cNvSpPr>
          <p:nvPr>
            <p:ph type="sldNum" sz="quarter" idx="12"/>
          </p:nvPr>
        </p:nvSpPr>
        <p:spPr>
          <a:xfrm>
            <a:off x="6553200" y="6248400"/>
            <a:ext cx="2133600" cy="365125"/>
          </a:xfrm>
        </p:spPr>
        <p:txBody>
          <a:bodyPr/>
          <a:lstStyle/>
          <a:p>
            <a:fld id="{B6F15528-21DE-4FAA-801E-634DDDAF4B2B}" type="slidenum">
              <a:rPr lang="en-US" smtClean="0">
                <a:solidFill>
                  <a:schemeClr val="bg1"/>
                </a:solidFill>
              </a:rPr>
              <a:pPr/>
              <a:t>34</a:t>
            </a:fld>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Motion Under Zero Acceleration</a:t>
            </a:r>
            <a:endParaRPr lang="en-US" dirty="0"/>
          </a:p>
        </p:txBody>
      </p:sp>
      <p:sp>
        <p:nvSpPr>
          <p:cNvPr id="3" name="Content Placeholder 2"/>
          <p:cNvSpPr>
            <a:spLocks noGrp="1"/>
          </p:cNvSpPr>
          <p:nvPr>
            <p:ph idx="1"/>
          </p:nvPr>
        </p:nvSpPr>
        <p:spPr/>
        <p:txBody>
          <a:bodyPr/>
          <a:lstStyle/>
          <a:p>
            <a:r>
              <a:rPr lang="en-US" dirty="0" smtClean="0"/>
              <a:t>Position under zero acceleration is given by </a:t>
            </a:r>
            <a:r>
              <a:rPr lang="en-US" i="1" dirty="0" smtClean="0"/>
              <a:t>x</a:t>
            </a:r>
            <a:r>
              <a:rPr lang="en-US" dirty="0" smtClean="0"/>
              <a:t>(</a:t>
            </a:r>
            <a:r>
              <a:rPr lang="en-US" i="1" dirty="0" smtClean="0"/>
              <a:t>t</a:t>
            </a:r>
            <a:r>
              <a:rPr lang="en-US" dirty="0"/>
              <a:t>) = </a:t>
            </a:r>
            <a:r>
              <a:rPr lang="en-US" i="1" dirty="0" smtClean="0"/>
              <a:t>x</a:t>
            </a:r>
            <a:r>
              <a:rPr lang="en-US" baseline="-25000" dirty="0" smtClean="0"/>
              <a:t>0</a:t>
            </a:r>
            <a:r>
              <a:rPr lang="en-US" dirty="0" smtClean="0"/>
              <a:t> </a:t>
            </a:r>
            <a:r>
              <a:rPr lang="en-US" dirty="0"/>
              <a:t>+ </a:t>
            </a:r>
            <a:r>
              <a:rPr lang="en-US" i="1" dirty="0" err="1" smtClean="0"/>
              <a:t>vt</a:t>
            </a:r>
            <a:r>
              <a:rPr lang="en-US" dirty="0"/>
              <a:t>, where </a:t>
            </a:r>
            <a:r>
              <a:rPr lang="en-US" i="1" dirty="0" smtClean="0"/>
              <a:t>x</a:t>
            </a:r>
            <a:r>
              <a:rPr lang="en-US" baseline="-25000" dirty="0" smtClean="0"/>
              <a:t>0</a:t>
            </a:r>
            <a:r>
              <a:rPr lang="en-US" dirty="0" smtClean="0"/>
              <a:t> </a:t>
            </a:r>
            <a:r>
              <a:rPr lang="en-US" dirty="0"/>
              <a:t>is the initial </a:t>
            </a:r>
            <a:r>
              <a:rPr lang="en-US" dirty="0" smtClean="0"/>
              <a:t>position at </a:t>
            </a:r>
            <a:r>
              <a:rPr lang="en-US" dirty="0"/>
              <a:t>time </a:t>
            </a:r>
            <a:r>
              <a:rPr lang="en-US" i="1" dirty="0"/>
              <a:t>t</a:t>
            </a:r>
            <a:r>
              <a:rPr lang="en-US" dirty="0"/>
              <a:t> = </a:t>
            </a:r>
            <a:r>
              <a:rPr lang="en-US" dirty="0" smtClean="0"/>
              <a:t>0, and </a:t>
            </a:r>
            <a:r>
              <a:rPr lang="en-US" i="1" dirty="0" smtClean="0"/>
              <a:t>v</a:t>
            </a:r>
            <a:r>
              <a:rPr lang="en-US" dirty="0" smtClean="0"/>
              <a:t> is the constant velocity.</a:t>
            </a:r>
          </a:p>
          <a:p>
            <a:r>
              <a:rPr lang="en-US" dirty="0" smtClean="0"/>
              <a:t>This is also the parametric definition of a ray.</a:t>
            </a:r>
            <a:endParaRPr lang="en-US" dirty="0"/>
          </a:p>
          <a:p>
            <a:endParaRPr lang="en-US" dirty="0"/>
          </a:p>
        </p:txBody>
      </p:sp>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417216015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Projectile Motion</a:t>
            </a:r>
            <a:endParaRPr lang="en-US" dirty="0"/>
          </a:p>
        </p:txBody>
      </p:sp>
      <p:sp>
        <p:nvSpPr>
          <p:cNvPr id="3" name="Content Placeholder 2"/>
          <p:cNvSpPr>
            <a:spLocks noGrp="1"/>
          </p:cNvSpPr>
          <p:nvPr>
            <p:ph idx="1"/>
          </p:nvPr>
        </p:nvSpPr>
        <p:spPr/>
        <p:txBody>
          <a:bodyPr/>
          <a:lstStyle/>
          <a:p>
            <a:r>
              <a:rPr lang="en-US" dirty="0" smtClean="0"/>
              <a:t>Projectile motion is acceleration under gravity.</a:t>
            </a:r>
          </a:p>
          <a:p>
            <a:r>
              <a:rPr lang="en-US" dirty="0" smtClean="0"/>
              <a:t>For simplicity, we ignore wind resistance.</a:t>
            </a:r>
          </a:p>
          <a:p>
            <a:r>
              <a:rPr lang="en-US" dirty="0" smtClean="0"/>
              <a:t>Out goal is a function </a:t>
            </a:r>
            <a:r>
              <a:rPr lang="en-US" i="1" dirty="0" smtClean="0"/>
              <a:t>x</a:t>
            </a:r>
            <a:r>
              <a:rPr lang="en-US" dirty="0" smtClean="0"/>
              <a:t>(</a:t>
            </a:r>
            <a:r>
              <a:rPr lang="en-US" i="1" dirty="0" smtClean="0"/>
              <a:t>t</a:t>
            </a:r>
            <a:r>
              <a:rPr lang="en-US" dirty="0" smtClean="0"/>
              <a:t>) for the position of a projectile at time </a:t>
            </a:r>
            <a:r>
              <a:rPr lang="en-US" i="1" dirty="0" smtClean="0"/>
              <a:t>t</a:t>
            </a:r>
            <a:r>
              <a:rPr lang="en-US" dirty="0" smtClean="0"/>
              <a:t>.</a:t>
            </a:r>
          </a:p>
          <a:p>
            <a:r>
              <a:rPr lang="en-US" dirty="0" smtClean="0"/>
              <a:t>It’s confusing, but we’re going to use </a:t>
            </a:r>
            <a:r>
              <a:rPr lang="en-US" i="1" dirty="0" smtClean="0"/>
              <a:t>x</a:t>
            </a:r>
            <a:r>
              <a:rPr lang="en-US" dirty="0" smtClean="0"/>
              <a:t> for vertical distance here.</a:t>
            </a:r>
          </a:p>
        </p:txBody>
      </p:sp>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1655487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Approximation</a:t>
            </a:r>
            <a:endParaRPr lang="en-US" dirty="0"/>
          </a:p>
        </p:txBody>
      </p:sp>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362200"/>
            <a:ext cx="23622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752600"/>
            <a:ext cx="2619375"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43233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Approximation 2</a:t>
            </a:r>
            <a:endParaRPr lang="en-US" dirty="0"/>
          </a:p>
        </p:txBody>
      </p:sp>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47862"/>
            <a:ext cx="258127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1" y="2667000"/>
            <a:ext cx="2409825"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07700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Convergence</a:t>
            </a:r>
            <a:endParaRPr lang="en-US" dirty="0"/>
          </a:p>
        </p:txBody>
      </p:sp>
      <p:sp>
        <p:nvSpPr>
          <p:cNvPr id="3" name="Content Placeholder 2"/>
          <p:cNvSpPr>
            <a:spLocks noGrp="1"/>
          </p:cNvSpPr>
          <p:nvPr>
            <p:ph idx="1"/>
          </p:nvPr>
        </p:nvSpPr>
        <p:spPr/>
        <p:txBody>
          <a:bodyPr/>
          <a:lstStyle/>
          <a:p>
            <a:r>
              <a:rPr lang="en-US" dirty="0" smtClean="0"/>
              <a:t>The approximations get better as the number of time slices increase.</a:t>
            </a:r>
          </a:p>
          <a:p>
            <a:r>
              <a:rPr lang="en-US" dirty="0" smtClean="0"/>
              <a:t>We say that it </a:t>
            </a:r>
            <a:r>
              <a:rPr lang="en-US" i="1" dirty="0" smtClean="0"/>
              <a:t>converges</a:t>
            </a:r>
            <a:r>
              <a:rPr lang="en-US" dirty="0" smtClean="0"/>
              <a:t> to the correct value.</a:t>
            </a:r>
          </a:p>
          <a:p>
            <a:r>
              <a:rPr lang="en-US" dirty="0" smtClean="0"/>
              <a:t>Acceleration is the </a:t>
            </a:r>
            <a:r>
              <a:rPr lang="en-US" i="1" dirty="0" smtClean="0"/>
              <a:t>area</a:t>
            </a:r>
            <a:r>
              <a:rPr lang="en-US" dirty="0" smtClean="0"/>
              <a:t> under the velocity graph.</a:t>
            </a:r>
          </a:p>
          <a:p>
            <a:r>
              <a:rPr lang="en-US" dirty="0" smtClean="0"/>
              <a:t>We get a better approximation as the number of slices increases.</a:t>
            </a:r>
            <a:endParaRPr lang="en-US" dirty="0"/>
          </a:p>
        </p:txBody>
      </p:sp>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0993302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700" dirty="0" smtClean="0"/>
              <a:t>Section 11.1:</a:t>
            </a:r>
            <a:br>
              <a:rPr lang="en-US" sz="2700" dirty="0" smtClean="0"/>
            </a:br>
            <a:r>
              <a:rPr lang="en-US" sz="4000" dirty="0" smtClean="0"/>
              <a:t>Overview</a:t>
            </a:r>
            <a:endParaRPr lang="en-US" dirty="0"/>
          </a:p>
        </p:txBody>
      </p:sp>
      <p:sp>
        <p:nvSpPr>
          <p:cNvPr id="18" name="Date Placeholder 3"/>
          <p:cNvSpPr>
            <a:spLocks noGrp="1"/>
          </p:cNvSpPr>
          <p:nvPr>
            <p:ph type="dt" sz="half" idx="10"/>
          </p:nvPr>
        </p:nvSpPr>
        <p:spPr>
          <a:xfrm>
            <a:off x="457200" y="6248400"/>
            <a:ext cx="2133600" cy="365125"/>
          </a:xfrm>
        </p:spPr>
        <p:txBody>
          <a:bodyPr/>
          <a:lstStyle/>
          <a:p>
            <a:r>
              <a:rPr lang="en-US" dirty="0" smtClean="0">
                <a:solidFill>
                  <a:schemeClr val="bg1"/>
                </a:solidFill>
              </a:rPr>
              <a:t>Chapter 11 Notes</a:t>
            </a:r>
            <a:endParaRPr lang="en-US" dirty="0">
              <a:solidFill>
                <a:schemeClr val="bg1"/>
              </a:solidFill>
            </a:endParaRPr>
          </a:p>
        </p:txBody>
      </p:sp>
      <p:sp>
        <p:nvSpPr>
          <p:cNvPr id="19" name="Footer Placeholder 4"/>
          <p:cNvSpPr>
            <a:spLocks noGrp="1"/>
          </p:cNvSpPr>
          <p:nvPr>
            <p:ph type="ftr" sz="quarter" idx="11"/>
          </p:nvPr>
        </p:nvSpPr>
        <p:spPr>
          <a:xfrm>
            <a:off x="3124200" y="6248400"/>
            <a:ext cx="2895600" cy="365125"/>
          </a:xfrm>
        </p:spPr>
        <p:txBody>
          <a:bodyPr/>
          <a:lstStyle/>
          <a:p>
            <a:r>
              <a:rPr lang="en-US" dirty="0" smtClean="0">
                <a:solidFill>
                  <a:schemeClr val="bg1"/>
                </a:solidFill>
              </a:rPr>
              <a:t>3D Math Primer for Graphics &amp; Game Dev</a:t>
            </a:r>
            <a:endParaRPr lang="en-US" dirty="0">
              <a:solidFill>
                <a:schemeClr val="bg1"/>
              </a:solidFill>
            </a:endParaRPr>
          </a:p>
        </p:txBody>
      </p:sp>
      <p:sp>
        <p:nvSpPr>
          <p:cNvPr id="20" name="Slide Number Placeholder 5"/>
          <p:cNvSpPr>
            <a:spLocks noGrp="1"/>
          </p:cNvSpPr>
          <p:nvPr>
            <p:ph type="sldNum" sz="quarter" idx="12"/>
          </p:nvPr>
        </p:nvSpPr>
        <p:spPr>
          <a:xfrm>
            <a:off x="6553200" y="6248400"/>
            <a:ext cx="2133600" cy="365125"/>
          </a:xfrm>
        </p:spPr>
        <p:txBody>
          <a:bodyPr/>
          <a:lstStyle/>
          <a:p>
            <a:fld id="{B6F15528-21DE-4FAA-801E-634DDDAF4B2B}" type="slidenum">
              <a:rPr lang="en-US" smtClean="0">
                <a:solidFill>
                  <a:schemeClr val="bg1"/>
                </a:solidFill>
              </a:rPr>
              <a:pPr/>
              <a:t>4</a:t>
            </a:fld>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 Under the Velocity Graph</a:t>
            </a:r>
            <a:endParaRPr lang="en-US" dirty="0"/>
          </a:p>
        </p:txBody>
      </p:sp>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3505200" cy="2552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971800"/>
            <a:ext cx="3248025" cy="2419261"/>
          </a:xfrm>
          <a:prstGeom prst="rect">
            <a:avLst/>
          </a:prstGeom>
          <a:noFill/>
          <a:ln>
            <a:noFill/>
          </a:ln>
          <a:effectLst>
            <a:outerShdw blurRad="254000" dist="38100" dir="2700000" sx="101000" sy="101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4114799"/>
            <a:ext cx="2895600" cy="1990725"/>
          </a:xfrm>
          <a:prstGeom prst="rect">
            <a:avLst/>
          </a:prstGeom>
          <a:noFill/>
          <a:ln>
            <a:noFill/>
          </a:ln>
          <a:effectLst>
            <a:outerShdw blurRad="431800" dist="38100" dir="2700000" sx="103000" sy="103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75758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676400"/>
            <a:ext cx="3886200" cy="4449763"/>
          </a:xfrm>
        </p:spPr>
        <p:txBody>
          <a:bodyPr>
            <a:normAutofit fontScale="92500"/>
          </a:bodyPr>
          <a:lstStyle/>
          <a:p>
            <a:r>
              <a:rPr lang="en-US" dirty="0" smtClean="0"/>
              <a:t>Question: How far will an object thrown downwards from the top of a tall building at 5 </a:t>
            </a:r>
            <a:r>
              <a:rPr lang="en-US" dirty="0" err="1" smtClean="0"/>
              <a:t>ft</a:t>
            </a:r>
            <a:r>
              <a:rPr lang="en-US" dirty="0" smtClean="0"/>
              <a:t>/sec travel in 2.4 seconds?</a:t>
            </a:r>
          </a:p>
          <a:p>
            <a:r>
              <a:rPr lang="en-US" dirty="0" smtClean="0"/>
              <a:t>Answer: The area under </a:t>
            </a:r>
            <a:r>
              <a:rPr lang="en-US" i="1" dirty="0" smtClean="0"/>
              <a:t>v</a:t>
            </a:r>
            <a:r>
              <a:rPr lang="en-US" dirty="0" smtClean="0"/>
              <a:t>(</a:t>
            </a:r>
            <a:r>
              <a:rPr lang="en-US" i="1" dirty="0" smtClean="0"/>
              <a:t>t</a:t>
            </a:r>
            <a:r>
              <a:rPr lang="en-US" dirty="0" smtClean="0"/>
              <a:t>) from </a:t>
            </a:r>
            <a:r>
              <a:rPr lang="en-US" i="1" dirty="0" smtClean="0"/>
              <a:t>t</a:t>
            </a:r>
            <a:r>
              <a:rPr lang="en-US" dirty="0" smtClean="0"/>
              <a:t>=0 to </a:t>
            </a:r>
            <a:r>
              <a:rPr lang="en-US" i="1" dirty="0" smtClean="0"/>
              <a:t>t</a:t>
            </a:r>
            <a:r>
              <a:rPr lang="en-US" dirty="0" smtClean="0"/>
              <a:t>=2.4.</a:t>
            </a:r>
            <a:endParaRPr lang="en-US" dirty="0"/>
          </a:p>
        </p:txBody>
      </p:sp>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3004" y="1905000"/>
            <a:ext cx="4209348"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910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 This Formula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600201"/>
                <a:ext cx="8229600" cy="1600200"/>
              </a:xfrm>
            </p:spPr>
            <p:txBody>
              <a:bodyPr/>
              <a:lstStyle/>
              <a:p>
                <a:pPr marL="457200" indent="0">
                  <a:buNone/>
                </a:pPr>
                <a14:m>
                  <m:oMathPara xmlns:m="http://schemas.openxmlformats.org/officeDocument/2006/math">
                    <m:oMathParaPr>
                      <m:jc m:val="centerGroup"/>
                    </m:oMathParaPr>
                    <m:oMath xmlns:m="http://schemas.openxmlformats.org/officeDocument/2006/math">
                      <m:r>
                        <m:rPr>
                          <m:sty m:val="p"/>
                        </m:rPr>
                        <a:rPr lang="el-GR" sz="2800" i="1" smtClean="0">
                          <a:solidFill>
                            <a:srgbClr val="FF0000"/>
                          </a:solidFill>
                          <a:latin typeface="Cambria Math"/>
                          <a:ea typeface="Cambria Math"/>
                        </a:rPr>
                        <m:t>Δ</m:t>
                      </m:r>
                      <m:r>
                        <a:rPr lang="en-US" sz="2800" b="0" i="1" smtClean="0">
                          <a:solidFill>
                            <a:srgbClr val="FF0000"/>
                          </a:solidFill>
                          <a:latin typeface="Cambria Math"/>
                          <a:ea typeface="Cambria Math"/>
                        </a:rPr>
                        <m:t>𝑥</m:t>
                      </m:r>
                      <m:r>
                        <m:rPr>
                          <m:aln/>
                        </m:rPr>
                        <a:rPr lang="en-US" sz="2800" b="0" i="1" smtClean="0">
                          <a:latin typeface="Cambria Math"/>
                          <a:ea typeface="Cambria Math"/>
                        </a:rPr>
                        <m:t>=</m:t>
                      </m:r>
                      <m:d>
                        <m:dPr>
                          <m:ctrlPr>
                            <a:rPr lang="en-US" sz="2800" b="0" i="1" smtClean="0">
                              <a:latin typeface="Cambria Math"/>
                              <a:ea typeface="Cambria Math"/>
                            </a:rPr>
                          </m:ctrlPr>
                        </m:dPr>
                        <m:e>
                          <m:r>
                            <m:rPr>
                              <m:nor/>
                            </m:rPr>
                            <a:rPr lang="en-US" sz="2800" b="0" i="0" smtClean="0">
                              <a:latin typeface="Cambria Math"/>
                              <a:ea typeface="Cambria Math"/>
                            </a:rPr>
                            <m:t>Area</m:t>
                          </m:r>
                          <m:r>
                            <m:rPr>
                              <m:nor/>
                            </m:rPr>
                            <a:rPr lang="en-US" sz="2800" b="0" i="0" smtClean="0">
                              <a:latin typeface="Cambria Math"/>
                              <a:ea typeface="Cambria Math"/>
                            </a:rPr>
                            <m:t> </m:t>
                          </m:r>
                          <m:r>
                            <m:rPr>
                              <m:nor/>
                            </m:rPr>
                            <a:rPr lang="en-US" sz="2800" b="0" i="0" smtClean="0">
                              <a:latin typeface="Cambria Math"/>
                              <a:ea typeface="Cambria Math"/>
                            </a:rPr>
                            <m:t>of</m:t>
                          </m:r>
                          <m:r>
                            <m:rPr>
                              <m:nor/>
                            </m:rPr>
                            <a:rPr lang="en-US" sz="2800" b="0" i="0" smtClean="0">
                              <a:latin typeface="Cambria Math"/>
                              <a:ea typeface="Cambria Math"/>
                            </a:rPr>
                            <m:t> </m:t>
                          </m:r>
                          <m:r>
                            <m:rPr>
                              <m:nor/>
                            </m:rPr>
                            <a:rPr lang="en-US" sz="2800" b="0" i="0" smtClean="0">
                              <a:latin typeface="Cambria Math"/>
                              <a:ea typeface="Cambria Math"/>
                            </a:rPr>
                            <m:t>Rectangle</m:t>
                          </m:r>
                        </m:e>
                      </m:d>
                      <m:r>
                        <a:rPr lang="en-US" sz="2800" b="0" i="1" smtClean="0">
                          <a:latin typeface="Cambria Math"/>
                          <a:ea typeface="Cambria Math"/>
                        </a:rPr>
                        <m:t>+</m:t>
                      </m:r>
                      <m:d>
                        <m:dPr>
                          <m:ctrlPr>
                            <a:rPr lang="en-US" sz="2800" b="0" i="1" smtClean="0">
                              <a:latin typeface="Cambria Math"/>
                              <a:ea typeface="Cambria Math"/>
                            </a:rPr>
                          </m:ctrlPr>
                        </m:dPr>
                        <m:e>
                          <m:r>
                            <m:rPr>
                              <m:nor/>
                            </m:rPr>
                            <a:rPr lang="en-US" sz="2800" b="0" i="0" smtClean="0">
                              <a:latin typeface="Cambria Math"/>
                              <a:ea typeface="Cambria Math"/>
                            </a:rPr>
                            <m:t>Area</m:t>
                          </m:r>
                          <m:r>
                            <m:rPr>
                              <m:nor/>
                            </m:rPr>
                            <a:rPr lang="en-US" sz="2800" b="0" i="0" smtClean="0">
                              <a:latin typeface="Cambria Math"/>
                              <a:ea typeface="Cambria Math"/>
                            </a:rPr>
                            <m:t> </m:t>
                          </m:r>
                          <m:r>
                            <m:rPr>
                              <m:nor/>
                            </m:rPr>
                            <a:rPr lang="en-US" sz="2800" b="0" i="0" smtClean="0">
                              <a:latin typeface="Cambria Math"/>
                              <a:ea typeface="Cambria Math"/>
                            </a:rPr>
                            <m:t>of</m:t>
                          </m:r>
                          <m:r>
                            <m:rPr>
                              <m:nor/>
                            </m:rPr>
                            <a:rPr lang="en-US" sz="2800" b="0" i="0" smtClean="0">
                              <a:latin typeface="Cambria Math"/>
                              <a:ea typeface="Cambria Math"/>
                            </a:rPr>
                            <m:t> </m:t>
                          </m:r>
                          <m:r>
                            <m:rPr>
                              <m:nor/>
                            </m:rPr>
                            <a:rPr lang="en-US" sz="2800" b="0" i="0" smtClean="0">
                              <a:latin typeface="Cambria Math"/>
                              <a:ea typeface="Cambria Math"/>
                            </a:rPr>
                            <m:t>Triangle</m:t>
                          </m:r>
                        </m:e>
                      </m:d>
                      <m:r>
                        <m:rPr>
                          <m:aln/>
                        </m:rPr>
                        <a:rPr lang="en-US" sz="2800" i="1">
                          <a:latin typeface="Cambria Math"/>
                          <a:ea typeface="Cambria Math"/>
                        </a:rPr>
                        <m:t>=</m:t>
                      </m:r>
                      <m:d>
                        <m:dPr>
                          <m:ctrlPr>
                            <a:rPr lang="en-US" sz="2800" i="1">
                              <a:latin typeface="Cambria Math"/>
                              <a:ea typeface="Cambria Math"/>
                            </a:rPr>
                          </m:ctrlPr>
                        </m:dPr>
                        <m:e>
                          <m:r>
                            <m:rPr>
                              <m:nor/>
                            </m:rPr>
                            <a:rPr lang="en-US" sz="2800">
                              <a:latin typeface="Cambria Math"/>
                              <a:ea typeface="Cambria Math"/>
                            </a:rPr>
                            <m:t>Rec</m:t>
                          </m:r>
                          <m:r>
                            <m:rPr>
                              <m:nor/>
                            </m:rPr>
                            <a:rPr lang="en-US" sz="2800" b="0" i="0" smtClean="0">
                              <a:latin typeface="Cambria Math"/>
                              <a:ea typeface="Cambria Math"/>
                            </a:rPr>
                            <m:t>t</m:t>
                          </m:r>
                          <m:r>
                            <a:rPr lang="en-US" sz="2800" b="0" i="1" smtClean="0">
                              <a:latin typeface="Cambria Math"/>
                              <a:ea typeface="Cambria Math"/>
                            </a:rPr>
                            <m:t> </m:t>
                          </m:r>
                          <m:r>
                            <m:rPr>
                              <m:nor/>
                            </m:rPr>
                            <a:rPr lang="en-US" sz="2800" b="0" i="0" smtClean="0">
                              <a:latin typeface="Cambria Math"/>
                              <a:ea typeface="Cambria Math"/>
                            </a:rPr>
                            <m:t>Base</m:t>
                          </m:r>
                        </m:e>
                      </m:d>
                      <m:d>
                        <m:dPr>
                          <m:ctrlPr>
                            <a:rPr lang="en-US" sz="2800" b="0" i="1" smtClean="0">
                              <a:latin typeface="Cambria Math"/>
                              <a:ea typeface="Cambria Math"/>
                            </a:rPr>
                          </m:ctrlPr>
                        </m:dPr>
                        <m:e>
                          <m:r>
                            <m:rPr>
                              <m:nor/>
                            </m:rPr>
                            <a:rPr lang="en-US" sz="2800" b="0" i="0" smtClean="0">
                              <a:latin typeface="Cambria Math"/>
                              <a:ea typeface="Cambria Math"/>
                            </a:rPr>
                            <m:t>Rect</m:t>
                          </m:r>
                          <m:r>
                            <m:rPr>
                              <m:nor/>
                            </m:rPr>
                            <a:rPr lang="en-US" sz="2800" b="0" i="0" smtClean="0">
                              <a:latin typeface="Cambria Math"/>
                              <a:ea typeface="Cambria Math"/>
                            </a:rPr>
                            <m:t> </m:t>
                          </m:r>
                          <m:r>
                            <m:rPr>
                              <m:nor/>
                            </m:rPr>
                            <a:rPr lang="en-US" sz="2800" b="0" i="0" smtClean="0">
                              <a:latin typeface="Cambria Math"/>
                              <a:ea typeface="Cambria Math"/>
                            </a:rPr>
                            <m:t>Ht</m:t>
                          </m:r>
                        </m:e>
                      </m:d>
                      <m:r>
                        <a:rPr lang="en-US" sz="2800" i="1">
                          <a:latin typeface="Cambria Math"/>
                          <a:ea typeface="Cambria Math"/>
                        </a:rPr>
                        <m:t>+</m:t>
                      </m:r>
                      <m:f>
                        <m:fPr>
                          <m:type m:val="lin"/>
                          <m:ctrlPr>
                            <a:rPr lang="en-US" sz="2800" i="1" smtClean="0">
                              <a:latin typeface="Cambria Math"/>
                              <a:ea typeface="Cambria Math"/>
                            </a:rPr>
                          </m:ctrlPr>
                        </m:fPr>
                        <m:num>
                          <m:d>
                            <m:dPr>
                              <m:ctrlPr>
                                <a:rPr lang="en-US" sz="2800" i="1">
                                  <a:latin typeface="Cambria Math"/>
                                  <a:ea typeface="Cambria Math"/>
                                </a:rPr>
                              </m:ctrlPr>
                            </m:dPr>
                            <m:e>
                              <m:r>
                                <m:rPr>
                                  <m:nor/>
                                </m:rPr>
                                <a:rPr lang="en-US" sz="2800">
                                  <a:latin typeface="Cambria Math"/>
                                  <a:ea typeface="Cambria Math"/>
                                </a:rPr>
                                <m:t>Tri</m:t>
                              </m:r>
                              <m:r>
                                <m:rPr>
                                  <m:nor/>
                                </m:rPr>
                                <a:rPr lang="en-US" sz="2800">
                                  <a:latin typeface="Cambria Math"/>
                                  <a:ea typeface="Cambria Math"/>
                                </a:rPr>
                                <m:t> </m:t>
                              </m:r>
                              <m:r>
                                <m:rPr>
                                  <m:nor/>
                                </m:rPr>
                                <a:rPr lang="en-US" sz="2800">
                                  <a:latin typeface="Cambria Math"/>
                                  <a:ea typeface="Cambria Math"/>
                                </a:rPr>
                                <m:t>Base</m:t>
                              </m:r>
                            </m:e>
                          </m:d>
                          <m:d>
                            <m:dPr>
                              <m:ctrlPr>
                                <a:rPr lang="en-US" sz="2800" i="1">
                                  <a:latin typeface="Cambria Math"/>
                                  <a:ea typeface="Cambria Math"/>
                                </a:rPr>
                              </m:ctrlPr>
                            </m:dPr>
                            <m:e>
                              <m:r>
                                <m:rPr>
                                  <m:nor/>
                                </m:rPr>
                                <a:rPr lang="en-US" sz="2800">
                                  <a:latin typeface="Cambria Math"/>
                                  <a:ea typeface="Cambria Math"/>
                                </a:rPr>
                                <m:t>Tri</m:t>
                              </m:r>
                              <m:r>
                                <m:rPr>
                                  <m:nor/>
                                </m:rPr>
                                <a:rPr lang="en-US" sz="2800">
                                  <a:latin typeface="Cambria Math"/>
                                  <a:ea typeface="Cambria Math"/>
                                </a:rPr>
                                <m:t> </m:t>
                              </m:r>
                              <m:r>
                                <m:rPr>
                                  <m:nor/>
                                </m:rPr>
                                <a:rPr lang="en-US" sz="2800">
                                  <a:latin typeface="Cambria Math"/>
                                  <a:ea typeface="Cambria Math"/>
                                </a:rPr>
                                <m:t>Ht</m:t>
                              </m:r>
                            </m:e>
                          </m:d>
                        </m:num>
                        <m:den>
                          <m:r>
                            <a:rPr lang="en-US" sz="2800" b="0" i="1" smtClean="0">
                              <a:latin typeface="Cambria Math"/>
                              <a:ea typeface="Cambria Math"/>
                            </a:rPr>
                            <m:t>2</m:t>
                          </m:r>
                        </m:den>
                      </m:f>
                      <m:r>
                        <m:rPr>
                          <m:brk/>
                          <m:aln/>
                        </m:rPr>
                        <a:rPr lang="en-US" sz="2800" b="0" i="1" smtClean="0">
                          <a:latin typeface="Cambria Math"/>
                          <a:ea typeface="Cambria Math"/>
                        </a:rPr>
                        <m:t>=</m:t>
                      </m:r>
                      <m:r>
                        <a:rPr lang="en-US" sz="2800" b="0" i="1" smtClean="0">
                          <a:latin typeface="Cambria Math"/>
                          <a:ea typeface="Cambria Math"/>
                        </a:rPr>
                        <m:t>𝑡𝑣</m:t>
                      </m:r>
                      <m:r>
                        <a:rPr lang="en-US" sz="2800" b="0" i="1" baseline="-25000" smtClean="0">
                          <a:latin typeface="Cambria Math"/>
                          <a:ea typeface="Cambria Math"/>
                        </a:rPr>
                        <m:t>0</m:t>
                      </m:r>
                      <m:r>
                        <a:rPr lang="en-US" sz="2800" i="1">
                          <a:latin typeface="Cambria Math"/>
                          <a:ea typeface="Cambria Math"/>
                        </a:rPr>
                        <m:t>+</m:t>
                      </m:r>
                      <m:r>
                        <a:rPr lang="en-US" sz="2800" b="0" i="1" smtClean="0">
                          <a:latin typeface="Cambria Math"/>
                          <a:ea typeface="Cambria Math"/>
                        </a:rPr>
                        <m:t>𝑡</m:t>
                      </m:r>
                      <m:r>
                        <a:rPr lang="en-US" sz="2800" b="0" i="1" smtClean="0">
                          <a:latin typeface="Cambria Math"/>
                          <a:ea typeface="Cambria Math"/>
                        </a:rPr>
                        <m:t>. </m:t>
                      </m:r>
                      <m:r>
                        <a:rPr lang="en-US" sz="2800" b="0" i="1" smtClean="0">
                          <a:latin typeface="Cambria Math"/>
                          <a:ea typeface="Cambria Math"/>
                        </a:rPr>
                        <m:t>𝑎𝑡</m:t>
                      </m:r>
                      <m:r>
                        <a:rPr lang="en-US" sz="2800" b="0" i="1" smtClean="0">
                          <a:latin typeface="Cambria Math"/>
                          <a:ea typeface="Cambria Math"/>
                        </a:rPr>
                        <m:t>/2</m:t>
                      </m:r>
                      <m:r>
                        <m:rPr>
                          <m:aln/>
                        </m:rPr>
                        <a:rPr lang="en-US" sz="2800" b="0" i="1" smtClean="0">
                          <a:solidFill>
                            <a:srgbClr val="FF0000"/>
                          </a:solidFill>
                          <a:latin typeface="Cambria Math"/>
                          <a:ea typeface="Cambria Math"/>
                        </a:rPr>
                        <m:t>=</m:t>
                      </m:r>
                      <m:r>
                        <a:rPr lang="en-US" sz="2800" i="1">
                          <a:solidFill>
                            <a:srgbClr val="FF0000"/>
                          </a:solidFill>
                          <a:latin typeface="Cambria Math"/>
                          <a:ea typeface="Cambria Math"/>
                        </a:rPr>
                        <m:t>𝑣</m:t>
                      </m:r>
                      <m:r>
                        <a:rPr lang="en-US" sz="2800" i="1" baseline="-25000">
                          <a:solidFill>
                            <a:srgbClr val="FF0000"/>
                          </a:solidFill>
                          <a:latin typeface="Cambria Math"/>
                          <a:ea typeface="Cambria Math"/>
                        </a:rPr>
                        <m:t>0</m:t>
                      </m:r>
                      <m:r>
                        <a:rPr lang="en-US" sz="2800" i="1">
                          <a:solidFill>
                            <a:srgbClr val="FF0000"/>
                          </a:solidFill>
                          <a:latin typeface="Cambria Math"/>
                          <a:ea typeface="Cambria Math"/>
                        </a:rPr>
                        <m:t>𝑡</m:t>
                      </m:r>
                      <m:r>
                        <a:rPr lang="en-US" sz="2800" i="1">
                          <a:solidFill>
                            <a:srgbClr val="FF0000"/>
                          </a:solidFill>
                          <a:latin typeface="Cambria Math"/>
                          <a:ea typeface="Cambria Math"/>
                        </a:rPr>
                        <m:t>+</m:t>
                      </m:r>
                      <m:f>
                        <m:fPr>
                          <m:type m:val="lin"/>
                          <m:ctrlPr>
                            <a:rPr lang="en-US" sz="2800" i="1" smtClean="0">
                              <a:solidFill>
                                <a:srgbClr val="FF0000"/>
                              </a:solidFill>
                              <a:latin typeface="Cambria Math"/>
                              <a:ea typeface="Cambria Math"/>
                            </a:rPr>
                          </m:ctrlPr>
                        </m:fPr>
                        <m:num>
                          <m:r>
                            <a:rPr lang="en-US" sz="2800" i="1">
                              <a:solidFill>
                                <a:srgbClr val="FF0000"/>
                              </a:solidFill>
                              <a:latin typeface="Cambria Math"/>
                              <a:ea typeface="Cambria Math"/>
                            </a:rPr>
                            <m:t>𝑎𝑡</m:t>
                          </m:r>
                          <m:r>
                            <a:rPr lang="en-US" sz="2800" i="1" baseline="30000">
                              <a:solidFill>
                                <a:srgbClr val="FF0000"/>
                              </a:solidFill>
                              <a:latin typeface="Cambria Math"/>
                              <a:ea typeface="Cambria Math"/>
                            </a:rPr>
                            <m:t>2</m:t>
                          </m:r>
                        </m:num>
                        <m:den>
                          <m:r>
                            <a:rPr lang="en-US" sz="2800" i="1">
                              <a:solidFill>
                                <a:srgbClr val="FF0000"/>
                              </a:solidFill>
                              <a:latin typeface="Cambria Math"/>
                              <a:ea typeface="Cambria Math"/>
                            </a:rPr>
                            <m:t>2</m:t>
                          </m:r>
                        </m:den>
                      </m:f>
                    </m:oMath>
                  </m:oMathPara>
                </a14:m>
                <a:endParaRPr lang="en-US" sz="2800" b="0" baseline="-25000" dirty="0" smtClean="0">
                  <a:ea typeface="Cambria Math"/>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600201"/>
                <a:ext cx="8229600" cy="1600200"/>
              </a:xfrm>
              <a:blipFill rotWithShape="1">
                <a:blip r:embed="rId2"/>
                <a:stretch>
                  <a:fillRect/>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dirty="0" smtClean="0"/>
              <a:t>Chapter 11  Notes</a:t>
            </a:r>
            <a:endParaRPr lang="en-US" dirty="0"/>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3124199"/>
            <a:ext cx="3886200" cy="2743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38407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the Answer Is…</a:t>
            </a:r>
            <a:endParaRPr lang="en-US" dirty="0"/>
          </a:p>
        </p:txBody>
      </p:sp>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mc:AlternateContent xmlns:mc="http://schemas.openxmlformats.org/markup-compatibility/2006" xmlns:a14="http://schemas.microsoft.com/office/drawing/2010/main">
        <mc:Choice Requires="a14">
          <p:sp>
            <p:nvSpPr>
              <p:cNvPr id="7" name="Content Placeholder 2"/>
              <p:cNvSpPr>
                <a:spLocks noGrp="1"/>
              </p:cNvSpPr>
              <p:nvPr>
                <p:ph idx="1"/>
              </p:nvPr>
            </p:nvSpPr>
            <p:spPr/>
            <p:txBody>
              <a:bodyPr/>
              <a:lstStyle/>
              <a:p>
                <a:pPr marL="457200" indent="0">
                  <a:buNone/>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a:ea typeface="Cambria Math"/>
                        </a:rPr>
                        <m:t>     </m:t>
                      </m:r>
                      <m:r>
                        <m:rPr>
                          <m:sty m:val="p"/>
                        </m:rPr>
                        <a:rPr lang="el-GR" sz="2800" i="1" smtClean="0">
                          <a:solidFill>
                            <a:schemeClr val="tx1"/>
                          </a:solidFill>
                          <a:latin typeface="Cambria Math"/>
                          <a:ea typeface="Cambria Math"/>
                        </a:rPr>
                        <m:t>Δ</m:t>
                      </m:r>
                      <m:r>
                        <a:rPr lang="en-US" sz="2800" b="0" i="1" smtClean="0">
                          <a:solidFill>
                            <a:schemeClr val="tx1"/>
                          </a:solidFill>
                          <a:latin typeface="Cambria Math"/>
                          <a:ea typeface="Cambria Math"/>
                        </a:rPr>
                        <m:t>𝑥</m:t>
                      </m:r>
                      <m:r>
                        <m:rPr>
                          <m:brk/>
                          <m:aln/>
                        </m:rPr>
                        <a:rPr lang="en-US" sz="2800" b="0" i="1" smtClean="0">
                          <a:latin typeface="Cambria Math"/>
                          <a:ea typeface="Cambria Math"/>
                        </a:rPr>
                        <m:t>=</m:t>
                      </m:r>
                      <m:r>
                        <a:rPr lang="en-US" sz="2800" i="1" smtClean="0">
                          <a:solidFill>
                            <a:schemeClr val="tx1"/>
                          </a:solidFill>
                          <a:latin typeface="Cambria Math"/>
                          <a:ea typeface="Cambria Math"/>
                        </a:rPr>
                        <m:t>𝑣</m:t>
                      </m:r>
                      <m:r>
                        <a:rPr lang="en-US" sz="2800" i="1" baseline="-25000">
                          <a:solidFill>
                            <a:schemeClr val="tx1"/>
                          </a:solidFill>
                          <a:latin typeface="Cambria Math"/>
                          <a:ea typeface="Cambria Math"/>
                        </a:rPr>
                        <m:t>0</m:t>
                      </m:r>
                      <m:r>
                        <a:rPr lang="en-US" sz="2800" i="1">
                          <a:solidFill>
                            <a:schemeClr val="tx1"/>
                          </a:solidFill>
                          <a:latin typeface="Cambria Math"/>
                          <a:ea typeface="Cambria Math"/>
                        </a:rPr>
                        <m:t>𝑡</m:t>
                      </m:r>
                      <m:r>
                        <a:rPr lang="en-US" sz="2800" i="1">
                          <a:solidFill>
                            <a:schemeClr val="tx1"/>
                          </a:solidFill>
                          <a:latin typeface="Cambria Math"/>
                          <a:ea typeface="Cambria Math"/>
                        </a:rPr>
                        <m:t>+</m:t>
                      </m:r>
                      <m:f>
                        <m:fPr>
                          <m:type m:val="lin"/>
                          <m:ctrlPr>
                            <a:rPr lang="en-US" sz="2800" i="1" smtClean="0">
                              <a:solidFill>
                                <a:schemeClr val="tx1"/>
                              </a:solidFill>
                              <a:latin typeface="Cambria Math"/>
                              <a:ea typeface="Cambria Math"/>
                            </a:rPr>
                          </m:ctrlPr>
                        </m:fPr>
                        <m:num>
                          <m:r>
                            <a:rPr lang="en-US" sz="2800" i="1">
                              <a:solidFill>
                                <a:schemeClr val="tx1"/>
                              </a:solidFill>
                              <a:latin typeface="Cambria Math"/>
                              <a:ea typeface="Cambria Math"/>
                            </a:rPr>
                            <m:t>𝑎𝑡</m:t>
                          </m:r>
                          <m:r>
                            <a:rPr lang="en-US" sz="2800" i="1" baseline="30000">
                              <a:solidFill>
                                <a:schemeClr val="tx1"/>
                              </a:solidFill>
                              <a:latin typeface="Cambria Math"/>
                              <a:ea typeface="Cambria Math"/>
                            </a:rPr>
                            <m:t>2</m:t>
                          </m:r>
                        </m:num>
                        <m:den>
                          <m:r>
                            <a:rPr lang="en-US" sz="2800" i="1">
                              <a:solidFill>
                                <a:schemeClr val="tx1"/>
                              </a:solidFill>
                              <a:latin typeface="Cambria Math"/>
                              <a:ea typeface="Cambria Math"/>
                            </a:rPr>
                            <m:t>2</m:t>
                          </m:r>
                        </m:den>
                      </m:f>
                      <m:r>
                        <m:rPr>
                          <m:brk/>
                          <m:aln/>
                        </m:rPr>
                        <a:rPr lang="en-US" sz="2800" b="0" i="1" smtClean="0">
                          <a:solidFill>
                            <a:schemeClr val="tx1"/>
                          </a:solidFill>
                          <a:latin typeface="Cambria Math"/>
                          <a:ea typeface="Cambria Math"/>
                        </a:rPr>
                        <m:t>=</m:t>
                      </m:r>
                      <m:r>
                        <a:rPr lang="en-US" sz="2800" b="0" i="1" smtClean="0">
                          <a:solidFill>
                            <a:schemeClr val="tx1"/>
                          </a:solidFill>
                          <a:latin typeface="Cambria Math"/>
                          <a:ea typeface="Cambria Math"/>
                        </a:rPr>
                        <m:t>5⋅2.4+32</m:t>
                      </m:r>
                      <m:r>
                        <a:rPr lang="en-US" sz="2800" i="1">
                          <a:latin typeface="Cambria Math"/>
                          <a:ea typeface="Cambria Math"/>
                        </a:rPr>
                        <m:t>⋅</m:t>
                      </m:r>
                      <m:f>
                        <m:fPr>
                          <m:type m:val="lin"/>
                          <m:ctrlPr>
                            <a:rPr lang="en-US" sz="2800" i="1" smtClean="0">
                              <a:latin typeface="Cambria Math"/>
                              <a:ea typeface="Cambria Math"/>
                            </a:rPr>
                          </m:ctrlPr>
                        </m:fPr>
                        <m:num>
                          <m:r>
                            <a:rPr lang="en-US" sz="2800" i="1">
                              <a:latin typeface="Cambria Math"/>
                              <a:ea typeface="Cambria Math"/>
                            </a:rPr>
                            <m:t>2.4</m:t>
                          </m:r>
                          <m:r>
                            <a:rPr lang="en-US" sz="2800" i="1" baseline="30000">
                              <a:latin typeface="Cambria Math"/>
                              <a:ea typeface="Cambria Math"/>
                            </a:rPr>
                            <m:t>2</m:t>
                          </m:r>
                        </m:num>
                        <m:den>
                          <m:r>
                            <a:rPr lang="en-US" sz="2800" i="1">
                              <a:latin typeface="Cambria Math"/>
                              <a:ea typeface="Cambria Math"/>
                            </a:rPr>
                            <m:t>2</m:t>
                          </m:r>
                        </m:den>
                      </m:f>
                      <m:r>
                        <m:rPr>
                          <m:brk/>
                          <m:aln/>
                        </m:rPr>
                        <a:rPr lang="en-US" sz="2800" b="0" i="1" smtClean="0">
                          <a:solidFill>
                            <a:schemeClr val="tx1"/>
                          </a:solidFill>
                          <a:latin typeface="Cambria Math"/>
                          <a:ea typeface="Cambria Math"/>
                        </a:rPr>
                        <m:t>=</m:t>
                      </m:r>
                      <m:r>
                        <a:rPr lang="en-US" sz="2800" b="0" i="1" smtClean="0">
                          <a:solidFill>
                            <a:schemeClr val="tx1"/>
                          </a:solidFill>
                          <a:latin typeface="Cambria Math"/>
                          <a:ea typeface="Cambria Math"/>
                        </a:rPr>
                        <m:t>12+256</m:t>
                      </m:r>
                      <m:r>
                        <m:rPr>
                          <m:brk/>
                        </m:rPr>
                        <a:rPr lang="en-US" sz="2800" b="0" i="1" smtClean="0">
                          <a:solidFill>
                            <a:schemeClr val="tx1"/>
                          </a:solidFill>
                          <a:latin typeface="Cambria Math"/>
                          <a:ea typeface="Cambria Math"/>
                        </a:rPr>
                        <m:t>=</m:t>
                      </m:r>
                      <m:r>
                        <a:rPr lang="en-US" sz="2800" b="0" i="1" smtClean="0">
                          <a:solidFill>
                            <a:schemeClr val="tx1"/>
                          </a:solidFill>
                          <a:latin typeface="Cambria Math"/>
                          <a:ea typeface="Cambria Math"/>
                        </a:rPr>
                        <m:t>268</m:t>
                      </m:r>
                      <m:r>
                        <m:rPr>
                          <m:nor/>
                        </m:rPr>
                        <a:rPr lang="en-US" sz="2800" b="0" i="0" smtClean="0">
                          <a:solidFill>
                            <a:schemeClr val="tx1"/>
                          </a:solidFill>
                          <a:latin typeface="Cambria Math"/>
                          <a:ea typeface="Cambria Math"/>
                        </a:rPr>
                        <m:t>ft</m:t>
                      </m:r>
                    </m:oMath>
                  </m:oMathPara>
                </a14:m>
                <a:endParaRPr lang="en-US" sz="2800" b="0" baseline="30000" dirty="0" smtClean="0">
                  <a:ea typeface="Cambria Math"/>
                </a:endParaRPr>
              </a:p>
            </p:txBody>
          </p:sp>
        </mc:Choice>
        <mc:Fallback xmlns="">
          <p:sp>
            <p:nvSpPr>
              <p:cNvPr id="7"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336543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700" dirty="0" smtClean="0"/>
              <a:t>Section 11.7:</a:t>
            </a:r>
            <a:br>
              <a:rPr lang="en-US" sz="2700" dirty="0" smtClean="0"/>
            </a:br>
            <a:r>
              <a:rPr lang="en-US" sz="4000" dirty="0" smtClean="0"/>
              <a:t>The Integral</a:t>
            </a:r>
            <a:endParaRPr lang="en-US" dirty="0"/>
          </a:p>
        </p:txBody>
      </p:sp>
      <p:sp>
        <p:nvSpPr>
          <p:cNvPr id="18" name="Date Placeholder 3"/>
          <p:cNvSpPr>
            <a:spLocks noGrp="1"/>
          </p:cNvSpPr>
          <p:nvPr>
            <p:ph type="dt" sz="half" idx="10"/>
          </p:nvPr>
        </p:nvSpPr>
        <p:spPr>
          <a:xfrm>
            <a:off x="457200" y="6248400"/>
            <a:ext cx="2133600" cy="365125"/>
          </a:xfrm>
        </p:spPr>
        <p:txBody>
          <a:bodyPr/>
          <a:lstStyle/>
          <a:p>
            <a:r>
              <a:rPr lang="en-US" dirty="0" smtClean="0">
                <a:solidFill>
                  <a:schemeClr val="bg1"/>
                </a:solidFill>
              </a:rPr>
              <a:t>Chapter 11 Notes</a:t>
            </a:r>
            <a:endParaRPr lang="en-US" dirty="0">
              <a:solidFill>
                <a:schemeClr val="bg1"/>
              </a:solidFill>
            </a:endParaRPr>
          </a:p>
        </p:txBody>
      </p:sp>
      <p:sp>
        <p:nvSpPr>
          <p:cNvPr id="19" name="Footer Placeholder 4"/>
          <p:cNvSpPr>
            <a:spLocks noGrp="1"/>
          </p:cNvSpPr>
          <p:nvPr>
            <p:ph type="ftr" sz="quarter" idx="11"/>
          </p:nvPr>
        </p:nvSpPr>
        <p:spPr>
          <a:xfrm>
            <a:off x="3124200" y="6248400"/>
            <a:ext cx="2895600" cy="365125"/>
          </a:xfrm>
        </p:spPr>
        <p:txBody>
          <a:bodyPr/>
          <a:lstStyle/>
          <a:p>
            <a:r>
              <a:rPr lang="en-US" dirty="0" smtClean="0">
                <a:solidFill>
                  <a:schemeClr val="bg1"/>
                </a:solidFill>
              </a:rPr>
              <a:t>3D Math Primer for Graphics &amp; Game Dev</a:t>
            </a:r>
            <a:endParaRPr lang="en-US" dirty="0">
              <a:solidFill>
                <a:schemeClr val="bg1"/>
              </a:solidFill>
            </a:endParaRPr>
          </a:p>
        </p:txBody>
      </p:sp>
      <p:sp>
        <p:nvSpPr>
          <p:cNvPr id="20" name="Slide Number Placeholder 5"/>
          <p:cNvSpPr>
            <a:spLocks noGrp="1"/>
          </p:cNvSpPr>
          <p:nvPr>
            <p:ph type="sldNum" sz="quarter" idx="12"/>
          </p:nvPr>
        </p:nvSpPr>
        <p:spPr>
          <a:xfrm>
            <a:off x="6553200" y="6248400"/>
            <a:ext cx="2133600" cy="365125"/>
          </a:xfrm>
        </p:spPr>
        <p:txBody>
          <a:bodyPr/>
          <a:lstStyle/>
          <a:p>
            <a:fld id="{B6F15528-21DE-4FAA-801E-634DDDAF4B2B}" type="slidenum">
              <a:rPr lang="en-US" smtClean="0">
                <a:solidFill>
                  <a:schemeClr val="bg1"/>
                </a:solidFill>
              </a:rPr>
              <a:pPr/>
              <a:t>44</a:t>
            </a:fld>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700" dirty="0" smtClean="0"/>
              <a:t>Section 11.8:</a:t>
            </a:r>
            <a:br>
              <a:rPr lang="en-US" sz="2700" dirty="0" smtClean="0"/>
            </a:br>
            <a:r>
              <a:rPr lang="en-US" sz="4000" dirty="0" smtClean="0"/>
              <a:t>Uniform Circular Motion</a:t>
            </a:r>
            <a:endParaRPr lang="en-US" dirty="0"/>
          </a:p>
        </p:txBody>
      </p:sp>
      <p:sp>
        <p:nvSpPr>
          <p:cNvPr id="18" name="Date Placeholder 3"/>
          <p:cNvSpPr>
            <a:spLocks noGrp="1"/>
          </p:cNvSpPr>
          <p:nvPr>
            <p:ph type="dt" sz="half" idx="10"/>
          </p:nvPr>
        </p:nvSpPr>
        <p:spPr>
          <a:xfrm>
            <a:off x="457200" y="6248400"/>
            <a:ext cx="2133600" cy="365125"/>
          </a:xfrm>
        </p:spPr>
        <p:txBody>
          <a:bodyPr/>
          <a:lstStyle/>
          <a:p>
            <a:r>
              <a:rPr lang="en-US" dirty="0" smtClean="0">
                <a:solidFill>
                  <a:schemeClr val="bg1"/>
                </a:solidFill>
              </a:rPr>
              <a:t>Chapter 11 Notes</a:t>
            </a:r>
            <a:endParaRPr lang="en-US" dirty="0">
              <a:solidFill>
                <a:schemeClr val="bg1"/>
              </a:solidFill>
            </a:endParaRPr>
          </a:p>
        </p:txBody>
      </p:sp>
      <p:sp>
        <p:nvSpPr>
          <p:cNvPr id="19" name="Footer Placeholder 4"/>
          <p:cNvSpPr>
            <a:spLocks noGrp="1"/>
          </p:cNvSpPr>
          <p:nvPr>
            <p:ph type="ftr" sz="quarter" idx="11"/>
          </p:nvPr>
        </p:nvSpPr>
        <p:spPr>
          <a:xfrm>
            <a:off x="3124200" y="6248400"/>
            <a:ext cx="2895600" cy="365125"/>
          </a:xfrm>
        </p:spPr>
        <p:txBody>
          <a:bodyPr/>
          <a:lstStyle/>
          <a:p>
            <a:r>
              <a:rPr lang="en-US" dirty="0" smtClean="0">
                <a:solidFill>
                  <a:schemeClr val="bg1"/>
                </a:solidFill>
              </a:rPr>
              <a:t>3D Math Primer for Graphics &amp; Game Dev</a:t>
            </a:r>
            <a:endParaRPr lang="en-US" dirty="0">
              <a:solidFill>
                <a:schemeClr val="bg1"/>
              </a:solidFill>
            </a:endParaRPr>
          </a:p>
        </p:txBody>
      </p:sp>
      <p:sp>
        <p:nvSpPr>
          <p:cNvPr id="20" name="Slide Number Placeholder 5"/>
          <p:cNvSpPr>
            <a:spLocks noGrp="1"/>
          </p:cNvSpPr>
          <p:nvPr>
            <p:ph type="sldNum" sz="quarter" idx="12"/>
          </p:nvPr>
        </p:nvSpPr>
        <p:spPr>
          <a:xfrm>
            <a:off x="6553200" y="6248400"/>
            <a:ext cx="2133600" cy="365125"/>
          </a:xfrm>
        </p:spPr>
        <p:txBody>
          <a:bodyPr/>
          <a:lstStyle/>
          <a:p>
            <a:fld id="{B6F15528-21DE-4FAA-801E-634DDDAF4B2B}" type="slidenum">
              <a:rPr lang="en-US" smtClean="0">
                <a:solidFill>
                  <a:schemeClr val="bg1"/>
                </a:solidFill>
              </a:rPr>
              <a:pPr/>
              <a:t>45</a:t>
            </a:fld>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0425"/>
            <a:ext cx="8534400" cy="1679575"/>
          </a:xfrm>
        </p:spPr>
        <p:txBody>
          <a:bodyPr>
            <a:normAutofit/>
          </a:bodyPr>
          <a:lstStyle/>
          <a:p>
            <a:r>
              <a:rPr lang="en-US" sz="2800" dirty="0" smtClean="0"/>
              <a:t>That concludes Chapter 11. Next, Chapter 12:</a:t>
            </a:r>
            <a:r>
              <a:rPr lang="en-US" sz="4000" dirty="0" smtClean="0"/>
              <a:t/>
            </a:r>
            <a:br>
              <a:rPr lang="en-US" sz="4000" dirty="0" smtClean="0"/>
            </a:br>
            <a:r>
              <a:rPr lang="en-US" sz="3600" dirty="0" smtClean="0"/>
              <a:t> Mechanics 2: Linear &amp; Rotational Dynamics</a:t>
            </a:r>
            <a:endParaRPr lang="en-US" dirty="0"/>
          </a:p>
        </p:txBody>
      </p:sp>
      <p:sp>
        <p:nvSpPr>
          <p:cNvPr id="18" name="Date Placeholder 3"/>
          <p:cNvSpPr>
            <a:spLocks noGrp="1"/>
          </p:cNvSpPr>
          <p:nvPr>
            <p:ph type="dt" sz="half" idx="10"/>
          </p:nvPr>
        </p:nvSpPr>
        <p:spPr>
          <a:xfrm>
            <a:off x="457200" y="6248400"/>
            <a:ext cx="2133600" cy="365125"/>
          </a:xfrm>
        </p:spPr>
        <p:txBody>
          <a:bodyPr/>
          <a:lstStyle/>
          <a:p>
            <a:r>
              <a:rPr lang="en-US" dirty="0" smtClean="0">
                <a:solidFill>
                  <a:schemeClr val="bg1"/>
                </a:solidFill>
              </a:rPr>
              <a:t>Chapter 11 Notes</a:t>
            </a:r>
            <a:endParaRPr lang="en-US" dirty="0">
              <a:solidFill>
                <a:schemeClr val="bg1"/>
              </a:solidFill>
            </a:endParaRPr>
          </a:p>
        </p:txBody>
      </p:sp>
      <p:sp>
        <p:nvSpPr>
          <p:cNvPr id="19" name="Footer Placeholder 4"/>
          <p:cNvSpPr>
            <a:spLocks noGrp="1"/>
          </p:cNvSpPr>
          <p:nvPr>
            <p:ph type="ftr" sz="quarter" idx="11"/>
          </p:nvPr>
        </p:nvSpPr>
        <p:spPr>
          <a:xfrm>
            <a:off x="3124200" y="6248400"/>
            <a:ext cx="2895600" cy="365125"/>
          </a:xfrm>
        </p:spPr>
        <p:txBody>
          <a:bodyPr/>
          <a:lstStyle/>
          <a:p>
            <a:r>
              <a:rPr lang="en-US" dirty="0" smtClean="0">
                <a:solidFill>
                  <a:schemeClr val="bg1"/>
                </a:solidFill>
              </a:rPr>
              <a:t>3D Math Primer for Graphics &amp; Game Dev</a:t>
            </a:r>
            <a:endParaRPr lang="en-US" dirty="0">
              <a:solidFill>
                <a:schemeClr val="bg1"/>
              </a:solidFill>
            </a:endParaRPr>
          </a:p>
        </p:txBody>
      </p:sp>
      <p:sp>
        <p:nvSpPr>
          <p:cNvPr id="20" name="Slide Number Placeholder 5"/>
          <p:cNvSpPr>
            <a:spLocks noGrp="1"/>
          </p:cNvSpPr>
          <p:nvPr>
            <p:ph type="sldNum" sz="quarter" idx="12"/>
          </p:nvPr>
        </p:nvSpPr>
        <p:spPr>
          <a:xfrm>
            <a:off x="6553200" y="6248400"/>
            <a:ext cx="2133600" cy="365125"/>
          </a:xfrm>
        </p:spPr>
        <p:txBody>
          <a:bodyPr/>
          <a:lstStyle/>
          <a:p>
            <a:fld id="{B6F15528-21DE-4FAA-801E-634DDDAF4B2B}" type="slidenum">
              <a:rPr lang="en-US" smtClean="0">
                <a:solidFill>
                  <a:schemeClr val="bg1"/>
                </a:solidFill>
              </a:rPr>
              <a:pPr/>
              <a:t>46</a:t>
            </a:fld>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Modest Proposal</a:t>
            </a:r>
            <a:endParaRPr lang="en-US" dirty="0"/>
          </a:p>
        </p:txBody>
      </p:sp>
      <p:sp>
        <p:nvSpPr>
          <p:cNvPr id="3" name="Content Placeholder 2"/>
          <p:cNvSpPr>
            <a:spLocks noGrp="1"/>
          </p:cNvSpPr>
          <p:nvPr>
            <p:ph idx="1"/>
          </p:nvPr>
        </p:nvSpPr>
        <p:spPr/>
        <p:txBody>
          <a:bodyPr>
            <a:normAutofit/>
          </a:bodyPr>
          <a:lstStyle/>
          <a:p>
            <a:pPr>
              <a:buNone/>
            </a:pPr>
            <a:r>
              <a:rPr lang="en-US" dirty="0" smtClean="0"/>
              <a:t>After reading this chapter, you should know:</a:t>
            </a:r>
          </a:p>
          <a:p>
            <a:r>
              <a:rPr lang="en-US" dirty="0" smtClean="0"/>
              <a:t>The basic idea of what a derivative measures and what it is used for.</a:t>
            </a:r>
          </a:p>
          <a:p>
            <a:r>
              <a:rPr lang="en-US" dirty="0" smtClean="0"/>
              <a:t>The basic idea of what an integral measures and what it is used for.</a:t>
            </a:r>
          </a:p>
          <a:p>
            <a:r>
              <a:rPr lang="en-US" dirty="0" smtClean="0"/>
              <a:t>Derivatives and integrals of trivial expressions containing polynomials and trig functions.</a:t>
            </a:r>
            <a:endParaRPr lang="en-US" dirty="0"/>
          </a:p>
        </p:txBody>
      </p:sp>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Much Calculus is Needed?</a:t>
            </a:r>
            <a:endParaRPr lang="en-US" dirty="0"/>
          </a:p>
        </p:txBody>
      </p:sp>
      <p:sp>
        <p:nvSpPr>
          <p:cNvPr id="3" name="Content Placeholder 2"/>
          <p:cNvSpPr>
            <a:spLocks noGrp="1"/>
          </p:cNvSpPr>
          <p:nvPr>
            <p:ph idx="1"/>
          </p:nvPr>
        </p:nvSpPr>
        <p:spPr/>
        <p:txBody>
          <a:bodyPr>
            <a:normAutofit fontScale="85000" lnSpcReduction="10000"/>
          </a:bodyPr>
          <a:lstStyle/>
          <a:p>
            <a:pPr marL="747522" lvl="1" indent="-347472">
              <a:buFont typeface="+mj-lt"/>
              <a:buAutoNum type="arabicPeriod"/>
            </a:pPr>
            <a:r>
              <a:rPr lang="en-US" dirty="0" smtClean="0"/>
              <a:t>I know absolutely nothing about derivatives or integrals.</a:t>
            </a:r>
          </a:p>
          <a:p>
            <a:pPr marL="747522" lvl="1" indent="-347472">
              <a:buFont typeface="+mj-lt"/>
              <a:buAutoNum type="arabicPeriod"/>
            </a:pPr>
            <a:r>
              <a:rPr lang="en-US" dirty="0" smtClean="0"/>
              <a:t>I know the basic idea of derivatives or integrals, but probably couldn't solve any freshman calculus problems with a pencil and paper.</a:t>
            </a:r>
          </a:p>
          <a:p>
            <a:pPr marL="747522" lvl="1" indent="-347472">
              <a:buFont typeface="+mj-lt"/>
              <a:buAutoNum type="arabicPeriod"/>
            </a:pPr>
            <a:r>
              <a:rPr lang="en-US" dirty="0" smtClean="0"/>
              <a:t>I have studied some calculus.</a:t>
            </a:r>
          </a:p>
          <a:p>
            <a:pPr marL="0" indent="0">
              <a:buNone/>
            </a:pPr>
            <a:r>
              <a:rPr lang="en-US" dirty="0" smtClean="0"/>
              <a:t>Level 2 knowledge of calculus is sufficient for this book, and our goal is to move everybody who is currently in category 1 into category 2. If you're in category 3, our calculus discussions will be a (hopefully entertaining) review. We have no delusions that we can move anyone into category 3 who is not already there.</a:t>
            </a:r>
            <a:endParaRPr lang="en-US" dirty="0"/>
          </a:p>
        </p:txBody>
      </p:sp>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5800" cy="1189038"/>
          </a:xfrm>
        </p:spPr>
        <p:txBody>
          <a:bodyPr>
            <a:normAutofit fontScale="90000"/>
          </a:bodyPr>
          <a:lstStyle/>
          <a:p>
            <a:r>
              <a:rPr lang="en-US" dirty="0" smtClean="0"/>
              <a:t>Doublethink About Discreteness &amp; Continuity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There is strong evidence that the Universe (the real one) is discrete in both time and space.</a:t>
            </a:r>
          </a:p>
          <a:p>
            <a:r>
              <a:rPr lang="en-US" dirty="0" smtClean="0"/>
              <a:t>Continuous approximation of the Universe is a harmless but useful delusion.</a:t>
            </a:r>
          </a:p>
          <a:p>
            <a:r>
              <a:rPr lang="en-US" dirty="0" smtClean="0"/>
              <a:t>It is useful because continuous mathematics is, in general, easier than discrete mathematics.</a:t>
            </a:r>
          </a:p>
          <a:p>
            <a:r>
              <a:rPr lang="en-US" dirty="0" smtClean="0"/>
              <a:t>Computers do discrete math, so we will be using a discrete approximation of a continuous approximation of the discrete Universe.</a:t>
            </a:r>
          </a:p>
          <a:p>
            <a:r>
              <a:rPr lang="en-US" dirty="0" smtClean="0"/>
              <a:t>However, we can do as we damn well please in our virtual worlds provided they are real enough to trigger willing suspension of disbelief long enough to play a game.</a:t>
            </a:r>
            <a:endParaRPr lang="en-US" dirty="0"/>
          </a:p>
        </p:txBody>
      </p:sp>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Classical Mechanics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We are going to study </a:t>
            </a:r>
            <a:r>
              <a:rPr lang="en-US" i="1" dirty="0" smtClean="0"/>
              <a:t>classical mechanics</a:t>
            </a:r>
            <a:r>
              <a:rPr lang="en-US" dirty="0" smtClean="0"/>
              <a:t>, also known as </a:t>
            </a:r>
            <a:r>
              <a:rPr lang="en-US" i="1" dirty="0" smtClean="0"/>
              <a:t>Newtonian mechanics</a:t>
            </a:r>
            <a:r>
              <a:rPr lang="en-US" dirty="0" smtClean="0"/>
              <a:t>, which has several simplifying assumptions that are incorrect in general but true in everyday life in most ways that really matter to us:</a:t>
            </a:r>
          </a:p>
          <a:p>
            <a:pPr lvl="1">
              <a:buFont typeface="Arial" pitchFamily="34" charset="0"/>
              <a:buChar char="•"/>
            </a:pPr>
            <a:r>
              <a:rPr lang="en-US" dirty="0" smtClean="0"/>
              <a:t>Time is absolute</a:t>
            </a:r>
          </a:p>
          <a:p>
            <a:pPr lvl="1">
              <a:buFont typeface="Arial" pitchFamily="34" charset="0"/>
              <a:buChar char="•"/>
            </a:pPr>
            <a:r>
              <a:rPr lang="en-US" dirty="0" smtClean="0"/>
              <a:t>Space is Euclidian</a:t>
            </a:r>
          </a:p>
          <a:p>
            <a:pPr lvl="1">
              <a:buFont typeface="Arial" pitchFamily="34" charset="0"/>
              <a:buChar char="•"/>
            </a:pPr>
            <a:r>
              <a:rPr lang="en-US" dirty="0" smtClean="0"/>
              <a:t>Precise measurements are possible</a:t>
            </a:r>
          </a:p>
          <a:p>
            <a:pPr lvl="1">
              <a:buFont typeface="Arial" pitchFamily="34" charset="0"/>
              <a:buChar char="•"/>
            </a:pPr>
            <a:r>
              <a:rPr lang="en-US" dirty="0" smtClean="0"/>
              <a:t>The universe exhibits causality and complete predictability</a:t>
            </a:r>
          </a:p>
          <a:p>
            <a:pPr marL="0" indent="0">
              <a:buNone/>
            </a:pPr>
            <a:r>
              <a:rPr lang="en-US" dirty="0" smtClean="0"/>
              <a:t>The first two are shattered by relativity, the second two by quantum mechanics. Thankfully, these two subjects are not necessary for video games.</a:t>
            </a:r>
            <a:endParaRPr lang="en-US" dirty="0"/>
          </a:p>
        </p:txBody>
      </p:sp>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Particles and Dimensions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aim, in this chapter, to do the math to get equations that predict the position, velocity, and acceleration of a particle at any given time </a:t>
            </a:r>
            <a:r>
              <a:rPr lang="en-US" i="1" dirty="0" smtClean="0"/>
              <a:t>t</a:t>
            </a:r>
            <a:r>
              <a:rPr lang="en-US" dirty="0" smtClean="0"/>
              <a:t>.</a:t>
            </a:r>
          </a:p>
          <a:p>
            <a:r>
              <a:rPr lang="en-US" dirty="0" smtClean="0"/>
              <a:t>Because we are treating our objects as particles, we will not consider their orientation or rotational effects until Chapter 12. </a:t>
            </a:r>
          </a:p>
          <a:p>
            <a:r>
              <a:rPr lang="en-US" dirty="0" smtClean="0"/>
              <a:t>When rotation is ignored, all of the ideas of linear kinematics extend into 3D in a straightforward way, and so for now we will be limiting ourselves to 2D (and 1D).</a:t>
            </a:r>
            <a:endParaRPr lang="en-US" dirty="0"/>
          </a:p>
        </p:txBody>
      </p:sp>
      <p:sp>
        <p:nvSpPr>
          <p:cNvPr id="4" name="Date Placeholder 3"/>
          <p:cNvSpPr>
            <a:spLocks noGrp="1"/>
          </p:cNvSpPr>
          <p:nvPr>
            <p:ph type="dt" sz="half" idx="10"/>
          </p:nvPr>
        </p:nvSpPr>
        <p:spPr/>
        <p:txBody>
          <a:bodyPr/>
          <a:lstStyle/>
          <a:p>
            <a:r>
              <a:rPr lang="en-US" smtClean="0"/>
              <a:t>Chapter 11  Notes</a:t>
            </a:r>
            <a:endParaRPr lang="en-US"/>
          </a:p>
        </p:txBody>
      </p:sp>
      <p:sp>
        <p:nvSpPr>
          <p:cNvPr id="5" name="Footer Placeholder 4"/>
          <p:cNvSpPr>
            <a:spLocks noGrp="1"/>
          </p:cNvSpPr>
          <p:nvPr>
            <p:ph type="ftr" sz="quarter" idx="11"/>
          </p:nvPr>
        </p:nvSpPr>
        <p:spPr/>
        <p:txBody>
          <a:bodyPr/>
          <a:lstStyle/>
          <a:p>
            <a:r>
              <a:rPr lang="en-US" smtClean="0"/>
              <a:t>3D Math Primer for Graphics &amp; Game Dev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Game Math Lecture Not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Game Math Lecture Notes</Template>
  <TotalTime>1816</TotalTime>
  <Words>2659</Words>
  <Application>Microsoft Office PowerPoint</Application>
  <PresentationFormat>On-screen Show (4:3)</PresentationFormat>
  <Paragraphs>295</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Game Math Lecture Notes</vt:lpstr>
      <vt:lpstr>Chapter 11:  Mechanics 1: Linear Kinematics &amp; Calculus</vt:lpstr>
      <vt:lpstr>What You’ll See in This Chapter</vt:lpstr>
      <vt:lpstr>Word Cloud</vt:lpstr>
      <vt:lpstr>Section 11.1: Overview</vt:lpstr>
      <vt:lpstr>A Modest Proposal</vt:lpstr>
      <vt:lpstr>How Much Calculus is Needed?</vt:lpstr>
      <vt:lpstr>Doublethink About Discreteness &amp; Continuity</vt:lpstr>
      <vt:lpstr>Classical Mechanics</vt:lpstr>
      <vt:lpstr>Particles and Dimensions</vt:lpstr>
      <vt:lpstr>Section 11.2: Basic Quantities and Units</vt:lpstr>
      <vt:lpstr>Length, Time, and Mass</vt:lpstr>
      <vt:lpstr>Mass and Weight</vt:lpstr>
      <vt:lpstr>PowerPoint Presentation</vt:lpstr>
      <vt:lpstr>Section 11.3: Average Velocity</vt:lpstr>
      <vt:lpstr>Story of the Tortoise &amp; the Hare (Math Version)</vt:lpstr>
      <vt:lpstr>The Tortoise and the Hare</vt:lpstr>
      <vt:lpstr>PowerPoint Presentation</vt:lpstr>
      <vt:lpstr>Average Velocity</vt:lpstr>
      <vt:lpstr>Example</vt:lpstr>
      <vt:lpstr>Sign of Average Velocity</vt:lpstr>
      <vt:lpstr>Section 11.4: Instantaneous Velocity &amp; the Derivative</vt:lpstr>
      <vt:lpstr>What is Instantaneous Velocity?</vt:lpstr>
      <vt:lpstr>An Easy Case</vt:lpstr>
      <vt:lpstr>Sir Isaac Newton to the Rescue</vt:lpstr>
      <vt:lpstr>Here We Go</vt:lpstr>
      <vt:lpstr>PowerPoint Presentation</vt:lpstr>
      <vt:lpstr>Limits</vt:lpstr>
      <vt:lpstr>Calculus</vt:lpstr>
      <vt:lpstr>Section 11.5: Acceleration</vt:lpstr>
      <vt:lpstr>What is Acceleration?</vt:lpstr>
      <vt:lpstr>PowerPoint Presentation</vt:lpstr>
      <vt:lpstr>Observations</vt:lpstr>
      <vt:lpstr>More Observations</vt:lpstr>
      <vt:lpstr>Section 11.6: Motion Under Constant Acceleration</vt:lpstr>
      <vt:lpstr>Motion Under Zero Acceleration</vt:lpstr>
      <vt:lpstr>Projectile Motion</vt:lpstr>
      <vt:lpstr>Numerical Approximation</vt:lpstr>
      <vt:lpstr>Numerical Approximation 2</vt:lpstr>
      <vt:lpstr>Convergence</vt:lpstr>
      <vt:lpstr>Area Under the Velocity Graph</vt:lpstr>
      <vt:lpstr>Example</vt:lpstr>
      <vt:lpstr>Remember This Formula</vt:lpstr>
      <vt:lpstr>So the Answer Is…</vt:lpstr>
      <vt:lpstr>Section 11.7: The Integral</vt:lpstr>
      <vt:lpstr>Section 11.8: Uniform Circular Motion</vt:lpstr>
      <vt:lpstr>That concludes Chapter 11. Next, Chapter 12:  Mechanics 2: Linear &amp; Rotational Dynamics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Notes for Chapter 11: Mechanics 1</dc:title>
  <dc:creator>Ian Parberry</dc:creator>
  <cp:lastModifiedBy>Ian</cp:lastModifiedBy>
  <cp:revision>43</cp:revision>
  <dcterms:created xsi:type="dcterms:W3CDTF">2006-08-16T00:00:00Z</dcterms:created>
  <dcterms:modified xsi:type="dcterms:W3CDTF">2011-11-03T16:07:51Z</dcterms:modified>
  <cp:version>1</cp:version>
</cp:coreProperties>
</file>