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8" r:id="rId3"/>
    <p:sldId id="257" r:id="rId4"/>
    <p:sldId id="301" r:id="rId5"/>
    <p:sldId id="327" r:id="rId6"/>
    <p:sldId id="328" r:id="rId7"/>
    <p:sldId id="329"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1" d="100"/>
          <a:sy n="171" d="100"/>
        </p:scale>
        <p:origin x="667" y="125"/>
      </p:cViewPr>
      <p:guideLst/>
    </p:cSldViewPr>
  </p:slid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0E2FA4-032C-404F-8FB9-E4E398410F6B}" type="datetimeFigureOut">
              <a:rPr lang="en-US" smtClean="0"/>
              <a:t>12/5/2023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C12614-9E27-4617-94A5-18DE964988CF}" type="slidenum">
              <a:rPr lang="en-US" smtClean="0"/>
              <a:t>‹#›</a:t>
            </a:fld>
            <a:endParaRPr lang="en-US"/>
          </a:p>
        </p:txBody>
      </p:sp>
    </p:spTree>
    <p:extLst>
      <p:ext uri="{BB962C8B-B14F-4D97-AF65-F5344CB8AC3E}">
        <p14:creationId xmlns:p14="http://schemas.microsoft.com/office/powerpoint/2010/main" val="454768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we are finished talking about distance. Now we want to talk about computing the new</a:t>
            </a:r>
            <a:r>
              <a:rPr lang="en-US" baseline="0" dirty="0"/>
              <a:t> velocity vectors after collision. So tell them to resent their brains here.</a:t>
            </a:r>
          </a:p>
          <a:p>
            <a:endParaRPr lang="en-US" dirty="0"/>
          </a:p>
          <a:p>
            <a:r>
              <a:rPr lang="en-US" dirty="0"/>
              <a:t>The</a:t>
            </a:r>
            <a:r>
              <a:rPr lang="en-US" baseline="0" dirty="0"/>
              <a:t> primes on the green vector names are the velocities after collision. Here you see both before and after. Yes, these are different vectors than I’ve used up to now in the bug example. Get over it.  “</a:t>
            </a:r>
            <a:r>
              <a:rPr lang="en-US" sz="1300" dirty="0"/>
              <a:t>A foolish consistency is the hobgoblin of little minds” --- Emerson.</a:t>
            </a:r>
            <a:endParaRPr lang="en-US" dirty="0"/>
          </a:p>
        </p:txBody>
      </p:sp>
      <p:sp>
        <p:nvSpPr>
          <p:cNvPr id="4" name="Slide Number Placeholder 3"/>
          <p:cNvSpPr>
            <a:spLocks noGrp="1"/>
          </p:cNvSpPr>
          <p:nvPr>
            <p:ph type="sldNum" sz="quarter" idx="10"/>
          </p:nvPr>
        </p:nvSpPr>
        <p:spPr/>
        <p:txBody>
          <a:bodyPr/>
          <a:lstStyle/>
          <a:p>
            <a:fld id="{513FBD7A-0E24-493F-9645-920964AB6E55}"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225653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a tangent at the POI. It’s orthogonal to the line joining the balls’ centers. Hopefully I don’t need to define tangent; high school math has to teach them *something*!</a:t>
            </a:r>
          </a:p>
          <a:p>
            <a:endParaRPr lang="en-US" dirty="0"/>
          </a:p>
          <a:p>
            <a:r>
              <a:rPr lang="en-US" dirty="0"/>
              <a:t>Vector</a:t>
            </a:r>
            <a:r>
              <a:rPr lang="en-US" baseline="0" dirty="0"/>
              <a:t> n-hat is the tangent normal which we get by subtracting the balls’ positions and normalizing (remind them what that is) .</a:t>
            </a:r>
          </a:p>
          <a:p>
            <a:endParaRPr lang="en-US" baseline="0" dirty="0"/>
          </a:p>
          <a:p>
            <a:r>
              <a:rPr lang="en-US" baseline="0" dirty="0"/>
              <a:t>It could point either way, but you need to get it right in code or your collisions will be backwards.</a:t>
            </a:r>
          </a:p>
          <a:p>
            <a:endParaRPr lang="en-US" baseline="0" dirty="0"/>
          </a:p>
          <a:p>
            <a:r>
              <a:rPr lang="en-US" baseline="0" dirty="0"/>
              <a:t>Your coding team should adopt a convention as to which way </a:t>
            </a:r>
            <a:r>
              <a:rPr lang="en-US" baseline="0" dirty="0" err="1"/>
              <a:t>normals</a:t>
            </a:r>
            <a:r>
              <a:rPr lang="en-US" baseline="0" dirty="0"/>
              <a:t> should point and stick to it!</a:t>
            </a:r>
          </a:p>
          <a:p>
            <a:endParaRPr lang="en-US" baseline="0" dirty="0"/>
          </a:p>
          <a:p>
            <a:r>
              <a:rPr lang="en-US" baseline="0" dirty="0"/>
              <a:t>Emphasize that the component of the balls’ velocity along the tangent is not changed by the collision. It’s only the component normal to the tangent that changes. We saw that in ball-wall and ball-line collision response.</a:t>
            </a:r>
            <a:endParaRPr lang="en-US" dirty="0"/>
          </a:p>
        </p:txBody>
      </p:sp>
      <p:sp>
        <p:nvSpPr>
          <p:cNvPr id="4" name="Slide Number Placeholder 3"/>
          <p:cNvSpPr>
            <a:spLocks noGrp="1"/>
          </p:cNvSpPr>
          <p:nvPr>
            <p:ph type="sldNum" sz="quarter" idx="10"/>
          </p:nvPr>
        </p:nvSpPr>
        <p:spPr/>
        <p:txBody>
          <a:bodyPr/>
          <a:lstStyle/>
          <a:p>
            <a:fld id="{513FBD7A-0E24-493F-9645-920964AB6E55}"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139298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8B2293-C92A-45D8-B67B-C67BEF3F85AE}"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AE7A1-38A4-42E6-96F9-19CBE7568011}" type="slidenum">
              <a:rPr lang="en-US" smtClean="0"/>
              <a:t>‹#›</a:t>
            </a:fld>
            <a:endParaRPr lang="en-US"/>
          </a:p>
        </p:txBody>
      </p:sp>
    </p:spTree>
    <p:extLst>
      <p:ext uri="{BB962C8B-B14F-4D97-AF65-F5344CB8AC3E}">
        <p14:creationId xmlns:p14="http://schemas.microsoft.com/office/powerpoint/2010/main" val="159155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8B2293-C92A-45D8-B67B-C67BEF3F85AE}"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AE7A1-38A4-42E6-96F9-19CBE7568011}" type="slidenum">
              <a:rPr lang="en-US" smtClean="0"/>
              <a:t>‹#›</a:t>
            </a:fld>
            <a:endParaRPr lang="en-US"/>
          </a:p>
        </p:txBody>
      </p:sp>
    </p:spTree>
    <p:extLst>
      <p:ext uri="{BB962C8B-B14F-4D97-AF65-F5344CB8AC3E}">
        <p14:creationId xmlns:p14="http://schemas.microsoft.com/office/powerpoint/2010/main" val="955006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8B2293-C92A-45D8-B67B-C67BEF3F85AE}"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AE7A1-38A4-42E6-96F9-19CBE7568011}" type="slidenum">
              <a:rPr lang="en-US" smtClean="0"/>
              <a:t>‹#›</a:t>
            </a:fld>
            <a:endParaRPr lang="en-US"/>
          </a:p>
        </p:txBody>
      </p:sp>
    </p:spTree>
    <p:extLst>
      <p:ext uri="{BB962C8B-B14F-4D97-AF65-F5344CB8AC3E}">
        <p14:creationId xmlns:p14="http://schemas.microsoft.com/office/powerpoint/2010/main" val="2490342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8B2293-C92A-45D8-B67B-C67BEF3F85AE}"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AE7A1-38A4-42E6-96F9-19CBE7568011}" type="slidenum">
              <a:rPr lang="en-US" smtClean="0"/>
              <a:t>‹#›</a:t>
            </a:fld>
            <a:endParaRPr lang="en-US"/>
          </a:p>
        </p:txBody>
      </p:sp>
    </p:spTree>
    <p:extLst>
      <p:ext uri="{BB962C8B-B14F-4D97-AF65-F5344CB8AC3E}">
        <p14:creationId xmlns:p14="http://schemas.microsoft.com/office/powerpoint/2010/main" val="49429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8B2293-C92A-45D8-B67B-C67BEF3F85AE}"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CAE7A1-38A4-42E6-96F9-19CBE7568011}" type="slidenum">
              <a:rPr lang="en-US" smtClean="0"/>
              <a:t>‹#›</a:t>
            </a:fld>
            <a:endParaRPr lang="en-US"/>
          </a:p>
        </p:txBody>
      </p:sp>
    </p:spTree>
    <p:extLst>
      <p:ext uri="{BB962C8B-B14F-4D97-AF65-F5344CB8AC3E}">
        <p14:creationId xmlns:p14="http://schemas.microsoft.com/office/powerpoint/2010/main" val="940160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8B2293-C92A-45D8-B67B-C67BEF3F85AE}"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AE7A1-38A4-42E6-96F9-19CBE7568011}" type="slidenum">
              <a:rPr lang="en-US" smtClean="0"/>
              <a:t>‹#›</a:t>
            </a:fld>
            <a:endParaRPr lang="en-US"/>
          </a:p>
        </p:txBody>
      </p:sp>
    </p:spTree>
    <p:extLst>
      <p:ext uri="{BB962C8B-B14F-4D97-AF65-F5344CB8AC3E}">
        <p14:creationId xmlns:p14="http://schemas.microsoft.com/office/powerpoint/2010/main" val="3501546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8B2293-C92A-45D8-B67B-C67BEF3F85AE}"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CAE7A1-38A4-42E6-96F9-19CBE7568011}" type="slidenum">
              <a:rPr lang="en-US" smtClean="0"/>
              <a:t>‹#›</a:t>
            </a:fld>
            <a:endParaRPr lang="en-US"/>
          </a:p>
        </p:txBody>
      </p:sp>
    </p:spTree>
    <p:extLst>
      <p:ext uri="{BB962C8B-B14F-4D97-AF65-F5344CB8AC3E}">
        <p14:creationId xmlns:p14="http://schemas.microsoft.com/office/powerpoint/2010/main" val="1390874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8B2293-C92A-45D8-B67B-C67BEF3F85AE}"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CAE7A1-38A4-42E6-96F9-19CBE7568011}" type="slidenum">
              <a:rPr lang="en-US" smtClean="0"/>
              <a:t>‹#›</a:t>
            </a:fld>
            <a:endParaRPr lang="en-US"/>
          </a:p>
        </p:txBody>
      </p:sp>
    </p:spTree>
    <p:extLst>
      <p:ext uri="{BB962C8B-B14F-4D97-AF65-F5344CB8AC3E}">
        <p14:creationId xmlns:p14="http://schemas.microsoft.com/office/powerpoint/2010/main" val="239476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8B2293-C92A-45D8-B67B-C67BEF3F85AE}"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CAE7A1-38A4-42E6-96F9-19CBE7568011}" type="slidenum">
              <a:rPr lang="en-US" smtClean="0"/>
              <a:t>‹#›</a:t>
            </a:fld>
            <a:endParaRPr lang="en-US"/>
          </a:p>
        </p:txBody>
      </p:sp>
    </p:spTree>
    <p:extLst>
      <p:ext uri="{BB962C8B-B14F-4D97-AF65-F5344CB8AC3E}">
        <p14:creationId xmlns:p14="http://schemas.microsoft.com/office/powerpoint/2010/main" val="607358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8B2293-C92A-45D8-B67B-C67BEF3F85AE}"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AE7A1-38A4-42E6-96F9-19CBE7568011}" type="slidenum">
              <a:rPr lang="en-US" smtClean="0"/>
              <a:t>‹#›</a:t>
            </a:fld>
            <a:endParaRPr lang="en-US"/>
          </a:p>
        </p:txBody>
      </p:sp>
    </p:spTree>
    <p:extLst>
      <p:ext uri="{BB962C8B-B14F-4D97-AF65-F5344CB8AC3E}">
        <p14:creationId xmlns:p14="http://schemas.microsoft.com/office/powerpoint/2010/main" val="980999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8B2293-C92A-45D8-B67B-C67BEF3F85AE}"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CAE7A1-38A4-42E6-96F9-19CBE7568011}" type="slidenum">
              <a:rPr lang="en-US" smtClean="0"/>
              <a:t>‹#›</a:t>
            </a:fld>
            <a:endParaRPr lang="en-US"/>
          </a:p>
        </p:txBody>
      </p:sp>
    </p:spTree>
    <p:extLst>
      <p:ext uri="{BB962C8B-B14F-4D97-AF65-F5344CB8AC3E}">
        <p14:creationId xmlns:p14="http://schemas.microsoft.com/office/powerpoint/2010/main" val="323614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8B2293-C92A-45D8-B67B-C67BEF3F85AE}" type="datetimeFigureOut">
              <a:rPr lang="en-US" smtClean="0"/>
              <a:t>12/5/2023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AE7A1-38A4-42E6-96F9-19CBE7568011}" type="slidenum">
              <a:rPr lang="en-US" smtClean="0"/>
              <a:t>‹#›</a:t>
            </a:fld>
            <a:endParaRPr lang="en-US"/>
          </a:p>
        </p:txBody>
      </p:sp>
    </p:spTree>
    <p:extLst>
      <p:ext uri="{BB962C8B-B14F-4D97-AF65-F5344CB8AC3E}">
        <p14:creationId xmlns:p14="http://schemas.microsoft.com/office/powerpoint/2010/main" val="29641741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image" Target="../media/image98.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D07D823-D54A-44FE-99C8-88A846A23E36}"/>
              </a:ext>
            </a:extLst>
          </p:cNvPr>
          <p:cNvSpPr/>
          <p:nvPr/>
        </p:nvSpPr>
        <p:spPr>
          <a:xfrm>
            <a:off x="2661847" y="2526826"/>
            <a:ext cx="1667336" cy="1689479"/>
          </a:xfrm>
          <a:prstGeom prst="ellipse">
            <a:avLst/>
          </a:prstGeom>
          <a:solidFill>
            <a:srgbClr val="B7833D">
              <a:alpha val="28235"/>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Oval 3">
            <a:extLst>
              <a:ext uri="{FF2B5EF4-FFF2-40B4-BE49-F238E27FC236}">
                <a16:creationId xmlns:a16="http://schemas.microsoft.com/office/drawing/2014/main" id="{4D2742B7-8633-44C1-8C6A-0B4F315FAB59}"/>
              </a:ext>
            </a:extLst>
          </p:cNvPr>
          <p:cNvSpPr/>
          <p:nvPr/>
        </p:nvSpPr>
        <p:spPr>
          <a:xfrm>
            <a:off x="3508238" y="1310776"/>
            <a:ext cx="1667336" cy="1689479"/>
          </a:xfrm>
          <a:prstGeom prst="ellipse">
            <a:avLst/>
          </a:prstGeom>
          <a:solidFill>
            <a:srgbClr val="FFFFCC"/>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308EB38-B959-43BB-B1FF-710E4D422947}"/>
                  </a:ext>
                </a:extLst>
              </p:cNvPr>
              <p:cNvSpPr txBox="1"/>
              <p:nvPr/>
            </p:nvSpPr>
            <p:spPr>
              <a:xfrm>
                <a:off x="4185269" y="1684935"/>
                <a:ext cx="3693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prstClr val="black"/>
                              </a:solidFill>
                              <a:latin typeface="Cambria Math" panose="02040503050406030204" pitchFamily="18" charset="0"/>
                            </a:rPr>
                          </m:ctrlPr>
                        </m:accPr>
                        <m:e>
                          <m:r>
                            <a:rPr lang="en-US" i="1" smtClean="0">
                              <a:solidFill>
                                <a:prstClr val="black"/>
                              </a:solidFill>
                              <a:latin typeface="Cambria Math"/>
                            </a:rPr>
                            <m:t>𝑣</m:t>
                          </m:r>
                        </m:e>
                      </m:acc>
                    </m:oMath>
                  </m:oMathPara>
                </a14:m>
                <a:endParaRPr lang="en-US" dirty="0">
                  <a:solidFill>
                    <a:prstClr val="black"/>
                  </a:solidFill>
                </a:endParaRPr>
              </a:p>
            </p:txBody>
          </p:sp>
        </mc:Choice>
        <mc:Fallback xmlns="">
          <p:sp>
            <p:nvSpPr>
              <p:cNvPr id="6" name="TextBox 5">
                <a:extLst>
                  <a:ext uri="{FF2B5EF4-FFF2-40B4-BE49-F238E27FC236}">
                    <a16:creationId xmlns:a16="http://schemas.microsoft.com/office/drawing/2014/main" id="{1308EB38-B959-43BB-B1FF-710E4D422947}"/>
                  </a:ext>
                </a:extLst>
              </p:cNvPr>
              <p:cNvSpPr txBox="1">
                <a:spLocks noRot="1" noChangeAspect="1" noMove="1" noResize="1" noEditPoints="1" noAdjustHandles="1" noChangeArrowheads="1" noChangeShapeType="1" noTextEdit="1"/>
              </p:cNvSpPr>
              <p:nvPr/>
            </p:nvSpPr>
            <p:spPr>
              <a:xfrm>
                <a:off x="4185269" y="1684935"/>
                <a:ext cx="369332" cy="369332"/>
              </a:xfrm>
              <a:prstGeom prst="rect">
                <a:avLst/>
              </a:prstGeom>
              <a:blipFill>
                <a:blip r:embed="rId2"/>
                <a:stretch>
                  <a:fillRect t="-22951" r="-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1B08E1A-C95A-498C-A9E9-056907567DCF}"/>
                  </a:ext>
                </a:extLst>
              </p:cNvPr>
              <p:cNvSpPr txBox="1"/>
              <p:nvPr/>
            </p:nvSpPr>
            <p:spPr>
              <a:xfrm>
                <a:off x="2533929" y="2409290"/>
                <a:ext cx="4817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𝐵</m:t>
                          </m:r>
                        </m:e>
                        <m:sub>
                          <m:r>
                            <a:rPr lang="en-US" i="1" smtClean="0">
                              <a:solidFill>
                                <a:prstClr val="black"/>
                              </a:solidFill>
                              <a:latin typeface="Cambria Math"/>
                              <a:ea typeface="Cambria Math"/>
                            </a:rPr>
                            <m:t>1</m:t>
                          </m:r>
                        </m:sub>
                      </m:sSub>
                    </m:oMath>
                  </m:oMathPara>
                </a14:m>
                <a:endParaRPr lang="en-US" dirty="0">
                  <a:solidFill>
                    <a:prstClr val="black"/>
                  </a:solidFill>
                </a:endParaRPr>
              </a:p>
            </p:txBody>
          </p:sp>
        </mc:Choice>
        <mc:Fallback xmlns="">
          <p:sp>
            <p:nvSpPr>
              <p:cNvPr id="7" name="TextBox 6">
                <a:extLst>
                  <a:ext uri="{FF2B5EF4-FFF2-40B4-BE49-F238E27FC236}">
                    <a16:creationId xmlns:a16="http://schemas.microsoft.com/office/drawing/2014/main" id="{B1B08E1A-C95A-498C-A9E9-056907567DCF}"/>
                  </a:ext>
                </a:extLst>
              </p:cNvPr>
              <p:cNvSpPr txBox="1">
                <a:spLocks noRot="1" noChangeAspect="1" noMove="1" noResize="1" noEditPoints="1" noAdjustHandles="1" noChangeArrowheads="1" noChangeShapeType="1" noTextEdit="1"/>
              </p:cNvSpPr>
              <p:nvPr/>
            </p:nvSpPr>
            <p:spPr>
              <a:xfrm>
                <a:off x="2533929" y="2409290"/>
                <a:ext cx="481735"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E05E491-D31C-474C-9BFB-5585B5E6013F}"/>
                  </a:ext>
                </a:extLst>
              </p:cNvPr>
              <p:cNvSpPr txBox="1"/>
              <p:nvPr/>
            </p:nvSpPr>
            <p:spPr>
              <a:xfrm>
                <a:off x="5166040" y="1955460"/>
                <a:ext cx="4870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𝐵</m:t>
                          </m:r>
                        </m:e>
                        <m:sub>
                          <m:r>
                            <a:rPr lang="en-US" i="1" smtClean="0">
                              <a:solidFill>
                                <a:prstClr val="black"/>
                              </a:solidFill>
                              <a:latin typeface="Cambria Math"/>
                              <a:ea typeface="Cambria Math"/>
                            </a:rPr>
                            <m:t>2</m:t>
                          </m:r>
                        </m:sub>
                      </m:sSub>
                    </m:oMath>
                  </m:oMathPara>
                </a14:m>
                <a:endParaRPr lang="en-US" dirty="0">
                  <a:solidFill>
                    <a:prstClr val="black"/>
                  </a:solidFill>
                </a:endParaRPr>
              </a:p>
            </p:txBody>
          </p:sp>
        </mc:Choice>
        <mc:Fallback xmlns="">
          <p:sp>
            <p:nvSpPr>
              <p:cNvPr id="8" name="TextBox 7">
                <a:extLst>
                  <a:ext uri="{FF2B5EF4-FFF2-40B4-BE49-F238E27FC236}">
                    <a16:creationId xmlns:a16="http://schemas.microsoft.com/office/drawing/2014/main" id="{6E05E491-D31C-474C-9BFB-5585B5E6013F}"/>
                  </a:ext>
                </a:extLst>
              </p:cNvPr>
              <p:cNvSpPr txBox="1">
                <a:spLocks noRot="1" noChangeAspect="1" noMove="1" noResize="1" noEditPoints="1" noAdjustHandles="1" noChangeArrowheads="1" noChangeShapeType="1" noTextEdit="1"/>
              </p:cNvSpPr>
              <p:nvPr/>
            </p:nvSpPr>
            <p:spPr>
              <a:xfrm>
                <a:off x="5166040" y="1955460"/>
                <a:ext cx="487056" cy="369332"/>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C5A73F0C-96F5-4C78-8478-58E407F2F61C}"/>
              </a:ext>
            </a:extLst>
          </p:cNvPr>
          <p:cNvCxnSpPr>
            <a:cxnSpLocks/>
          </p:cNvCxnSpPr>
          <p:nvPr/>
        </p:nvCxnSpPr>
        <p:spPr>
          <a:xfrm>
            <a:off x="4341906" y="2177093"/>
            <a:ext cx="824134" cy="2274862"/>
          </a:xfrm>
          <a:prstGeom prst="straightConnector1">
            <a:avLst/>
          </a:prstGeom>
          <a:ln w="15875" cap="rnd">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C829CDF-6DCD-4D4B-8244-A24A9C593597}"/>
              </a:ext>
            </a:extLst>
          </p:cNvPr>
          <p:cNvCxnSpPr/>
          <p:nvPr/>
        </p:nvCxnSpPr>
        <p:spPr>
          <a:xfrm>
            <a:off x="4116545" y="1522223"/>
            <a:ext cx="225360" cy="654870"/>
          </a:xfrm>
          <a:prstGeom prst="straightConnector1">
            <a:avLst/>
          </a:prstGeom>
          <a:ln w="25400" cap="rnd">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E932F57-3D04-4583-86A9-D339A80657B3}"/>
              </a:ext>
            </a:extLst>
          </p:cNvPr>
          <p:cNvSpPr/>
          <p:nvPr/>
        </p:nvSpPr>
        <p:spPr>
          <a:xfrm>
            <a:off x="4286033" y="2101415"/>
            <a:ext cx="104774" cy="1104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54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CA8E890-8280-4E58-B872-75F01ED22A78}"/>
              </a:ext>
            </a:extLst>
          </p:cNvPr>
          <p:cNvSpPr/>
          <p:nvPr/>
        </p:nvSpPr>
        <p:spPr>
          <a:xfrm>
            <a:off x="2661847" y="2526826"/>
            <a:ext cx="1667336" cy="1689479"/>
          </a:xfrm>
          <a:prstGeom prst="ellipse">
            <a:avLst/>
          </a:prstGeom>
          <a:solidFill>
            <a:srgbClr val="B7833D">
              <a:alpha val="28235"/>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Oval 3">
            <a:extLst>
              <a:ext uri="{FF2B5EF4-FFF2-40B4-BE49-F238E27FC236}">
                <a16:creationId xmlns:a16="http://schemas.microsoft.com/office/drawing/2014/main" id="{052DBB75-F5DD-42C5-8E4A-518189C9BFA5}"/>
              </a:ext>
            </a:extLst>
          </p:cNvPr>
          <p:cNvSpPr/>
          <p:nvPr/>
        </p:nvSpPr>
        <p:spPr>
          <a:xfrm>
            <a:off x="3508238" y="1310776"/>
            <a:ext cx="1667336" cy="1689479"/>
          </a:xfrm>
          <a:prstGeom prst="ellipse">
            <a:avLst/>
          </a:prstGeom>
          <a:solidFill>
            <a:srgbClr val="FFFFCC"/>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Oval 4">
            <a:extLst>
              <a:ext uri="{FF2B5EF4-FFF2-40B4-BE49-F238E27FC236}">
                <a16:creationId xmlns:a16="http://schemas.microsoft.com/office/drawing/2014/main" id="{FAC27C85-28FD-477B-BBA5-67ED77A7BB5B}"/>
              </a:ext>
            </a:extLst>
          </p:cNvPr>
          <p:cNvSpPr/>
          <p:nvPr/>
        </p:nvSpPr>
        <p:spPr>
          <a:xfrm>
            <a:off x="4194038" y="3245154"/>
            <a:ext cx="1667336" cy="1689479"/>
          </a:xfrm>
          <a:prstGeom prst="ellipse">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21C1A4-EAB3-41F6-A6DD-32739775BDDD}"/>
                  </a:ext>
                </a:extLst>
              </p:cNvPr>
              <p:cNvSpPr txBox="1"/>
              <p:nvPr/>
            </p:nvSpPr>
            <p:spPr>
              <a:xfrm>
                <a:off x="4185269" y="1684935"/>
                <a:ext cx="3693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prstClr val="black"/>
                              </a:solidFill>
                              <a:latin typeface="Cambria Math" panose="02040503050406030204" pitchFamily="18" charset="0"/>
                            </a:rPr>
                          </m:ctrlPr>
                        </m:accPr>
                        <m:e>
                          <m:r>
                            <a:rPr lang="en-US" i="1" smtClean="0">
                              <a:solidFill>
                                <a:prstClr val="black"/>
                              </a:solidFill>
                              <a:latin typeface="Cambria Math"/>
                            </a:rPr>
                            <m:t>𝑣</m:t>
                          </m:r>
                        </m:e>
                      </m:acc>
                    </m:oMath>
                  </m:oMathPara>
                </a14:m>
                <a:endParaRPr lang="en-US" dirty="0">
                  <a:solidFill>
                    <a:prstClr val="black"/>
                  </a:solidFill>
                </a:endParaRPr>
              </a:p>
            </p:txBody>
          </p:sp>
        </mc:Choice>
        <mc:Fallback xmlns="">
          <p:sp>
            <p:nvSpPr>
              <p:cNvPr id="6" name="TextBox 5">
                <a:extLst>
                  <a:ext uri="{FF2B5EF4-FFF2-40B4-BE49-F238E27FC236}">
                    <a16:creationId xmlns:a16="http://schemas.microsoft.com/office/drawing/2014/main" id="{9521C1A4-EAB3-41F6-A6DD-32739775BDDD}"/>
                  </a:ext>
                </a:extLst>
              </p:cNvPr>
              <p:cNvSpPr txBox="1">
                <a:spLocks noRot="1" noChangeAspect="1" noMove="1" noResize="1" noEditPoints="1" noAdjustHandles="1" noChangeArrowheads="1" noChangeShapeType="1" noTextEdit="1"/>
              </p:cNvSpPr>
              <p:nvPr/>
            </p:nvSpPr>
            <p:spPr>
              <a:xfrm>
                <a:off x="4185269" y="1684935"/>
                <a:ext cx="369332" cy="369332"/>
              </a:xfrm>
              <a:prstGeom prst="rect">
                <a:avLst/>
              </a:prstGeom>
              <a:blipFill>
                <a:blip r:embed="rId2"/>
                <a:stretch>
                  <a:fillRect t="-22951" r="-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FF399A0-3049-433E-98C3-E30AF3FA3CD3}"/>
                  </a:ext>
                </a:extLst>
              </p:cNvPr>
              <p:cNvSpPr txBox="1"/>
              <p:nvPr/>
            </p:nvSpPr>
            <p:spPr>
              <a:xfrm>
                <a:off x="2533929" y="2409290"/>
                <a:ext cx="4817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𝐵</m:t>
                          </m:r>
                        </m:e>
                        <m:sub>
                          <m:r>
                            <a:rPr lang="en-US" i="1" smtClean="0">
                              <a:solidFill>
                                <a:prstClr val="black"/>
                              </a:solidFill>
                              <a:latin typeface="Cambria Math"/>
                              <a:ea typeface="Cambria Math"/>
                            </a:rPr>
                            <m:t>1</m:t>
                          </m:r>
                        </m:sub>
                      </m:sSub>
                    </m:oMath>
                  </m:oMathPara>
                </a14:m>
                <a:endParaRPr lang="en-US" dirty="0">
                  <a:solidFill>
                    <a:prstClr val="black"/>
                  </a:solidFill>
                </a:endParaRPr>
              </a:p>
            </p:txBody>
          </p:sp>
        </mc:Choice>
        <mc:Fallback xmlns="">
          <p:sp>
            <p:nvSpPr>
              <p:cNvPr id="7" name="TextBox 6">
                <a:extLst>
                  <a:ext uri="{FF2B5EF4-FFF2-40B4-BE49-F238E27FC236}">
                    <a16:creationId xmlns:a16="http://schemas.microsoft.com/office/drawing/2014/main" id="{2FF399A0-3049-433E-98C3-E30AF3FA3CD3}"/>
                  </a:ext>
                </a:extLst>
              </p:cNvPr>
              <p:cNvSpPr txBox="1">
                <a:spLocks noRot="1" noChangeAspect="1" noMove="1" noResize="1" noEditPoints="1" noAdjustHandles="1" noChangeArrowheads="1" noChangeShapeType="1" noTextEdit="1"/>
              </p:cNvSpPr>
              <p:nvPr/>
            </p:nvSpPr>
            <p:spPr>
              <a:xfrm>
                <a:off x="2533929" y="2409290"/>
                <a:ext cx="481735"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11D460E-E7FA-4D29-8064-15626CD8B4FD}"/>
                  </a:ext>
                </a:extLst>
              </p:cNvPr>
              <p:cNvSpPr txBox="1"/>
              <p:nvPr/>
            </p:nvSpPr>
            <p:spPr>
              <a:xfrm>
                <a:off x="5166040" y="1955460"/>
                <a:ext cx="1826847" cy="646331"/>
              </a:xfrm>
              <a:prstGeom prst="rect">
                <a:avLst/>
              </a:prstGeom>
              <a:noFill/>
            </p:spPr>
            <p:txBody>
              <a:bodyPr wrap="none" rtlCol="0">
                <a:spAutoFit/>
              </a:bodyPr>
              <a:lstStyle/>
              <a:p>
                <a14:m>
                  <m:oMath xmlns:m="http://schemas.openxmlformats.org/officeDocument/2006/math">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𝐵</m:t>
                        </m:r>
                      </m:e>
                      <m:sub>
                        <m:r>
                          <a:rPr lang="en-US" i="1" smtClean="0">
                            <a:solidFill>
                              <a:prstClr val="black"/>
                            </a:solidFill>
                            <a:latin typeface="Cambria Math"/>
                            <a:ea typeface="Cambria Math"/>
                          </a:rPr>
                          <m:t>2</m:t>
                        </m:r>
                      </m:sub>
                    </m:sSub>
                  </m:oMath>
                </a14:m>
                <a:r>
                  <a:rPr lang="en-US" dirty="0">
                    <a:solidFill>
                      <a:prstClr val="black"/>
                    </a:solidFill>
                  </a:rPr>
                  <a:t> when collision</a:t>
                </a:r>
              </a:p>
              <a:p>
                <a:pPr algn="ctr"/>
                <a:r>
                  <a:rPr lang="en-US" dirty="0">
                    <a:solidFill>
                      <a:prstClr val="black"/>
                    </a:solidFill>
                  </a:rPr>
                  <a:t>detected</a:t>
                </a:r>
              </a:p>
            </p:txBody>
          </p:sp>
        </mc:Choice>
        <mc:Fallback xmlns="">
          <p:sp>
            <p:nvSpPr>
              <p:cNvPr id="8" name="TextBox 7">
                <a:extLst>
                  <a:ext uri="{FF2B5EF4-FFF2-40B4-BE49-F238E27FC236}">
                    <a16:creationId xmlns:a16="http://schemas.microsoft.com/office/drawing/2014/main" id="{211D460E-E7FA-4D29-8064-15626CD8B4FD}"/>
                  </a:ext>
                </a:extLst>
              </p:cNvPr>
              <p:cNvSpPr txBox="1">
                <a:spLocks noRot="1" noChangeAspect="1" noMove="1" noResize="1" noEditPoints="1" noAdjustHandles="1" noChangeArrowheads="1" noChangeShapeType="1" noTextEdit="1"/>
              </p:cNvSpPr>
              <p:nvPr/>
            </p:nvSpPr>
            <p:spPr>
              <a:xfrm>
                <a:off x="5166040" y="1955460"/>
                <a:ext cx="1826847" cy="646331"/>
              </a:xfrm>
              <a:prstGeom prst="rect">
                <a:avLst/>
              </a:prstGeom>
              <a:blipFill>
                <a:blip r:embed="rId4"/>
                <a:stretch>
                  <a:fillRect t="-5660" r="-3000" b="-14151"/>
                </a:stretch>
              </a:blipFill>
            </p:spPr>
            <p:txBody>
              <a:bodyPr/>
              <a:lstStyle/>
              <a:p>
                <a:r>
                  <a:rPr lang="en-US">
                    <a:noFill/>
                  </a:rPr>
                  <a:t> </a:t>
                </a:r>
              </a:p>
            </p:txBody>
          </p:sp>
        </mc:Fallback>
      </mc:AlternateContent>
      <p:sp>
        <p:nvSpPr>
          <p:cNvPr id="9" name="Right Brace 8">
            <a:extLst>
              <a:ext uri="{FF2B5EF4-FFF2-40B4-BE49-F238E27FC236}">
                <a16:creationId xmlns:a16="http://schemas.microsoft.com/office/drawing/2014/main" id="{3CBFA0D8-B0C2-4ACD-9093-B60B70CC13FA}"/>
              </a:ext>
            </a:extLst>
          </p:cNvPr>
          <p:cNvSpPr/>
          <p:nvPr/>
        </p:nvSpPr>
        <p:spPr>
          <a:xfrm rot="20425377">
            <a:off x="4807143" y="2003581"/>
            <a:ext cx="215952" cy="2083036"/>
          </a:xfrm>
          <a:prstGeom prst="rightBrace">
            <a:avLst>
              <a:gd name="adj1" fmla="val 32066"/>
              <a:gd name="adj2" fmla="val 50000"/>
            </a:avLst>
          </a:prstGeom>
          <a:ln w="19050" cap="rnd">
            <a:solidFill>
              <a:schemeClr val="tx1"/>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8FE2B72-A143-424F-9E6B-5FE351A2CB8D}"/>
                  </a:ext>
                </a:extLst>
              </p:cNvPr>
              <p:cNvSpPr txBox="1"/>
              <p:nvPr/>
            </p:nvSpPr>
            <p:spPr>
              <a:xfrm>
                <a:off x="4966242" y="2805359"/>
                <a:ext cx="3866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a:ea typeface="Cambria Math"/>
                        </a:rPr>
                        <m:t>𝑑</m:t>
                      </m:r>
                    </m:oMath>
                  </m:oMathPara>
                </a14:m>
                <a:endParaRPr lang="en-US" dirty="0">
                  <a:solidFill>
                    <a:prstClr val="black"/>
                  </a:solidFill>
                </a:endParaRPr>
              </a:p>
            </p:txBody>
          </p:sp>
        </mc:Choice>
        <mc:Fallback xmlns="">
          <p:sp>
            <p:nvSpPr>
              <p:cNvPr id="10" name="TextBox 9">
                <a:extLst>
                  <a:ext uri="{FF2B5EF4-FFF2-40B4-BE49-F238E27FC236}">
                    <a16:creationId xmlns:a16="http://schemas.microsoft.com/office/drawing/2014/main" id="{C8FE2B72-A143-424F-9E6B-5FE351A2CB8D}"/>
                  </a:ext>
                </a:extLst>
              </p:cNvPr>
              <p:cNvSpPr txBox="1">
                <a:spLocks noRot="1" noChangeAspect="1" noMove="1" noResize="1" noEditPoints="1" noAdjustHandles="1" noChangeArrowheads="1" noChangeShapeType="1" noTextEdit="1"/>
              </p:cNvSpPr>
              <p:nvPr/>
            </p:nvSpPr>
            <p:spPr>
              <a:xfrm>
                <a:off x="4966242" y="2805359"/>
                <a:ext cx="386644" cy="369332"/>
              </a:xfrm>
              <a:prstGeom prst="rect">
                <a:avLst/>
              </a:prstGeom>
              <a:blipFill>
                <a:blip r:embed="rId5"/>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67D82F80-48B2-4EBD-BAD7-0F24A036DE51}"/>
              </a:ext>
            </a:extLst>
          </p:cNvPr>
          <p:cNvCxnSpPr/>
          <p:nvPr/>
        </p:nvCxnSpPr>
        <p:spPr>
          <a:xfrm>
            <a:off x="4341906" y="2177093"/>
            <a:ext cx="1144219" cy="3158394"/>
          </a:xfrm>
          <a:prstGeom prst="straightConnector1">
            <a:avLst/>
          </a:prstGeom>
          <a:ln w="15875" cap="rnd">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035D7D4-EB66-41FE-B7A2-C7670BDD4607}"/>
              </a:ext>
            </a:extLst>
          </p:cNvPr>
          <p:cNvCxnSpPr/>
          <p:nvPr/>
        </p:nvCxnSpPr>
        <p:spPr>
          <a:xfrm>
            <a:off x="4116545" y="1522223"/>
            <a:ext cx="225360" cy="654870"/>
          </a:xfrm>
          <a:prstGeom prst="straightConnector1">
            <a:avLst/>
          </a:prstGeom>
          <a:ln w="25400" cap="rnd">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CD5A9EC-FDE1-419C-80FE-36F51ACA36E3}"/>
              </a:ext>
            </a:extLst>
          </p:cNvPr>
          <p:cNvCxnSpPr/>
          <p:nvPr/>
        </p:nvCxnSpPr>
        <p:spPr>
          <a:xfrm>
            <a:off x="4345317" y="2177093"/>
            <a:ext cx="701641" cy="1951409"/>
          </a:xfrm>
          <a:prstGeom prst="straightConnector1">
            <a:avLst/>
          </a:prstGeom>
          <a:ln w="15875" cap="rnd">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E5B5D3A-6273-4868-9619-F05184CAE4F0}"/>
                  </a:ext>
                </a:extLst>
              </p:cNvPr>
              <p:cNvSpPr txBox="1"/>
              <p:nvPr/>
            </p:nvSpPr>
            <p:spPr>
              <a:xfrm>
                <a:off x="5818304" y="3566406"/>
                <a:ext cx="1041054" cy="369332"/>
              </a:xfrm>
              <a:prstGeom prst="rect">
                <a:avLst/>
              </a:prstGeom>
              <a:noFill/>
            </p:spPr>
            <p:txBody>
              <a:bodyPr wrap="none" rtlCol="0">
                <a:spAutoFit/>
              </a:bodyPr>
              <a:lstStyle/>
              <a:p>
                <a14:m>
                  <m:oMath xmlns:m="http://schemas.openxmlformats.org/officeDocument/2006/math">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𝐵</m:t>
                        </m:r>
                      </m:e>
                      <m:sub>
                        <m:r>
                          <a:rPr lang="en-US" i="1" smtClean="0">
                            <a:solidFill>
                              <a:prstClr val="black"/>
                            </a:solidFill>
                            <a:latin typeface="Cambria Math"/>
                            <a:ea typeface="Cambria Math"/>
                          </a:rPr>
                          <m:t>2</m:t>
                        </m:r>
                      </m:sub>
                    </m:sSub>
                  </m:oMath>
                </a14:m>
                <a:r>
                  <a:rPr lang="en-US" dirty="0">
                    <a:solidFill>
                      <a:prstClr val="black"/>
                    </a:solidFill>
                  </a:rPr>
                  <a:t> at TOI</a:t>
                </a:r>
              </a:p>
            </p:txBody>
          </p:sp>
        </mc:Choice>
        <mc:Fallback xmlns="">
          <p:sp>
            <p:nvSpPr>
              <p:cNvPr id="21" name="TextBox 20">
                <a:extLst>
                  <a:ext uri="{FF2B5EF4-FFF2-40B4-BE49-F238E27FC236}">
                    <a16:creationId xmlns:a16="http://schemas.microsoft.com/office/drawing/2014/main" id="{FE5B5D3A-6273-4868-9619-F05184CAE4F0}"/>
                  </a:ext>
                </a:extLst>
              </p:cNvPr>
              <p:cNvSpPr txBox="1">
                <a:spLocks noRot="1" noChangeAspect="1" noMove="1" noResize="1" noEditPoints="1" noAdjustHandles="1" noChangeArrowheads="1" noChangeShapeType="1" noTextEdit="1"/>
              </p:cNvSpPr>
              <p:nvPr/>
            </p:nvSpPr>
            <p:spPr>
              <a:xfrm>
                <a:off x="5818304" y="3566406"/>
                <a:ext cx="1041054" cy="369332"/>
              </a:xfrm>
              <a:prstGeom prst="rect">
                <a:avLst/>
              </a:prstGeom>
              <a:blipFill>
                <a:blip r:embed="rId6"/>
                <a:stretch>
                  <a:fillRect t="-8197" r="-5263" b="-24590"/>
                </a:stretch>
              </a:blipFill>
            </p:spPr>
            <p:txBody>
              <a:bodyPr/>
              <a:lstStyle/>
              <a:p>
                <a:r>
                  <a:rPr lang="en-US">
                    <a:noFill/>
                  </a:rPr>
                  <a:t> </a:t>
                </a:r>
              </a:p>
            </p:txBody>
          </p:sp>
        </mc:Fallback>
      </mc:AlternateContent>
      <p:sp>
        <p:nvSpPr>
          <p:cNvPr id="22" name="Oval 21">
            <a:extLst>
              <a:ext uri="{FF2B5EF4-FFF2-40B4-BE49-F238E27FC236}">
                <a16:creationId xmlns:a16="http://schemas.microsoft.com/office/drawing/2014/main" id="{9DAAD7DC-2589-498A-AB33-76DA0D8DA812}"/>
              </a:ext>
            </a:extLst>
          </p:cNvPr>
          <p:cNvSpPr/>
          <p:nvPr/>
        </p:nvSpPr>
        <p:spPr>
          <a:xfrm>
            <a:off x="4973339" y="4028798"/>
            <a:ext cx="104774" cy="1104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1A58059-8CC9-4347-8EA6-8226BF23FB85}"/>
              </a:ext>
            </a:extLst>
          </p:cNvPr>
          <p:cNvSpPr/>
          <p:nvPr/>
        </p:nvSpPr>
        <p:spPr>
          <a:xfrm>
            <a:off x="4286033" y="2101415"/>
            <a:ext cx="104774" cy="1104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1281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AF68AA9-E2A8-4865-A678-7D0BF609E790}"/>
              </a:ext>
            </a:extLst>
          </p:cNvPr>
          <p:cNvGrpSpPr/>
          <p:nvPr/>
        </p:nvGrpSpPr>
        <p:grpSpPr>
          <a:xfrm>
            <a:off x="2533929" y="1310776"/>
            <a:ext cx="4458958" cy="4024711"/>
            <a:chOff x="3901812" y="1288474"/>
            <a:chExt cx="4458958" cy="4024711"/>
          </a:xfrm>
        </p:grpSpPr>
        <p:sp>
          <p:nvSpPr>
            <p:cNvPr id="3" name="Oval 2">
              <a:extLst>
                <a:ext uri="{FF2B5EF4-FFF2-40B4-BE49-F238E27FC236}">
                  <a16:creationId xmlns:a16="http://schemas.microsoft.com/office/drawing/2014/main" id="{6D80DA7A-1E45-4D45-BAD1-78D6E8D6E850}"/>
                </a:ext>
              </a:extLst>
            </p:cNvPr>
            <p:cNvSpPr/>
            <p:nvPr/>
          </p:nvSpPr>
          <p:spPr>
            <a:xfrm>
              <a:off x="4029730" y="2504524"/>
              <a:ext cx="1667336" cy="1689479"/>
            </a:xfrm>
            <a:prstGeom prst="ellipse">
              <a:avLst/>
            </a:prstGeom>
            <a:solidFill>
              <a:srgbClr val="B7833D">
                <a:alpha val="28235"/>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Oval 3">
              <a:extLst>
                <a:ext uri="{FF2B5EF4-FFF2-40B4-BE49-F238E27FC236}">
                  <a16:creationId xmlns:a16="http://schemas.microsoft.com/office/drawing/2014/main" id="{B94F9F7B-EBFD-4EEE-8509-ADEC9B15E6C7}"/>
                </a:ext>
              </a:extLst>
            </p:cNvPr>
            <p:cNvSpPr/>
            <p:nvPr/>
          </p:nvSpPr>
          <p:spPr>
            <a:xfrm>
              <a:off x="4876121" y="1288474"/>
              <a:ext cx="1667336" cy="1689479"/>
            </a:xfrm>
            <a:prstGeom prst="ellipse">
              <a:avLst/>
            </a:prstGeom>
            <a:solidFill>
              <a:srgbClr val="FFFFCC"/>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Oval 4">
              <a:extLst>
                <a:ext uri="{FF2B5EF4-FFF2-40B4-BE49-F238E27FC236}">
                  <a16:creationId xmlns:a16="http://schemas.microsoft.com/office/drawing/2014/main" id="{FBD41AEB-EDC5-4815-BD2B-CBE649122FC2}"/>
                </a:ext>
              </a:extLst>
            </p:cNvPr>
            <p:cNvSpPr/>
            <p:nvPr/>
          </p:nvSpPr>
          <p:spPr>
            <a:xfrm>
              <a:off x="5561921" y="3222852"/>
              <a:ext cx="1667336" cy="1689479"/>
            </a:xfrm>
            <a:prstGeom prst="ellipse">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3224AFE-A359-4E5F-BEB5-03690F536BE6}"/>
                    </a:ext>
                  </a:extLst>
                </p:cNvPr>
                <p:cNvSpPr txBox="1"/>
                <p:nvPr/>
              </p:nvSpPr>
              <p:spPr>
                <a:xfrm>
                  <a:off x="5553152" y="1662633"/>
                  <a:ext cx="3693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prstClr val="black"/>
                                </a:solidFill>
                                <a:latin typeface="Cambria Math" panose="02040503050406030204" pitchFamily="18" charset="0"/>
                              </a:rPr>
                            </m:ctrlPr>
                          </m:accPr>
                          <m:e>
                            <m:r>
                              <a:rPr lang="en-US" i="1" smtClean="0">
                                <a:solidFill>
                                  <a:prstClr val="black"/>
                                </a:solidFill>
                                <a:latin typeface="Cambria Math"/>
                              </a:rPr>
                              <m:t>𝑣</m:t>
                            </m:r>
                          </m:e>
                        </m:acc>
                      </m:oMath>
                    </m:oMathPara>
                  </a14:m>
                  <a:endParaRPr lang="en-US" dirty="0">
                    <a:solidFill>
                      <a:prstClr val="black"/>
                    </a:solidFill>
                  </a:endParaRPr>
                </a:p>
              </p:txBody>
            </p:sp>
          </mc:Choice>
          <mc:Fallback xmlns="">
            <p:sp>
              <p:nvSpPr>
                <p:cNvPr id="6" name="TextBox 5">
                  <a:extLst>
                    <a:ext uri="{FF2B5EF4-FFF2-40B4-BE49-F238E27FC236}">
                      <a16:creationId xmlns:a16="http://schemas.microsoft.com/office/drawing/2014/main" id="{33224AFE-A359-4E5F-BEB5-03690F536BE6}"/>
                    </a:ext>
                  </a:extLst>
                </p:cNvPr>
                <p:cNvSpPr txBox="1">
                  <a:spLocks noRot="1" noChangeAspect="1" noMove="1" noResize="1" noEditPoints="1" noAdjustHandles="1" noChangeArrowheads="1" noChangeShapeType="1" noTextEdit="1"/>
                </p:cNvSpPr>
                <p:nvPr/>
              </p:nvSpPr>
              <p:spPr>
                <a:xfrm>
                  <a:off x="5553152" y="1662633"/>
                  <a:ext cx="369332" cy="369332"/>
                </a:xfrm>
                <a:prstGeom prst="rect">
                  <a:avLst/>
                </a:prstGeom>
                <a:blipFill>
                  <a:blip r:embed="rId2"/>
                  <a:stretch>
                    <a:fillRect t="-22951" r="-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27CAFD7-C5A1-41A7-B8FE-EEB8FB67195F}"/>
                    </a:ext>
                  </a:extLst>
                </p:cNvPr>
                <p:cNvSpPr txBox="1"/>
                <p:nvPr/>
              </p:nvSpPr>
              <p:spPr>
                <a:xfrm>
                  <a:off x="3901812" y="2386988"/>
                  <a:ext cx="4817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𝐵</m:t>
                            </m:r>
                          </m:e>
                          <m:sub>
                            <m:r>
                              <a:rPr lang="en-US" i="1" smtClean="0">
                                <a:solidFill>
                                  <a:prstClr val="black"/>
                                </a:solidFill>
                                <a:latin typeface="Cambria Math"/>
                                <a:ea typeface="Cambria Math"/>
                              </a:rPr>
                              <m:t>1</m:t>
                            </m:r>
                          </m:sub>
                        </m:sSub>
                      </m:oMath>
                    </m:oMathPara>
                  </a14:m>
                  <a:endParaRPr lang="en-US" dirty="0">
                    <a:solidFill>
                      <a:prstClr val="black"/>
                    </a:solidFill>
                  </a:endParaRPr>
                </a:p>
              </p:txBody>
            </p:sp>
          </mc:Choice>
          <mc:Fallback xmlns="">
            <p:sp>
              <p:nvSpPr>
                <p:cNvPr id="7" name="TextBox 6">
                  <a:extLst>
                    <a:ext uri="{FF2B5EF4-FFF2-40B4-BE49-F238E27FC236}">
                      <a16:creationId xmlns:a16="http://schemas.microsoft.com/office/drawing/2014/main" id="{E27CAFD7-C5A1-41A7-B8FE-EEB8FB67195F}"/>
                    </a:ext>
                  </a:extLst>
                </p:cNvPr>
                <p:cNvSpPr txBox="1">
                  <a:spLocks noRot="1" noChangeAspect="1" noMove="1" noResize="1" noEditPoints="1" noAdjustHandles="1" noChangeArrowheads="1" noChangeShapeType="1" noTextEdit="1"/>
                </p:cNvSpPr>
                <p:nvPr/>
              </p:nvSpPr>
              <p:spPr>
                <a:xfrm>
                  <a:off x="3901812" y="2386988"/>
                  <a:ext cx="481735"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4FFDC27-9A57-4854-8180-19479CCB120B}"/>
                    </a:ext>
                  </a:extLst>
                </p:cNvPr>
                <p:cNvSpPr txBox="1"/>
                <p:nvPr/>
              </p:nvSpPr>
              <p:spPr>
                <a:xfrm>
                  <a:off x="6533923" y="1933158"/>
                  <a:ext cx="1826847" cy="646331"/>
                </a:xfrm>
                <a:prstGeom prst="rect">
                  <a:avLst/>
                </a:prstGeom>
                <a:noFill/>
              </p:spPr>
              <p:txBody>
                <a:bodyPr wrap="none" rtlCol="0">
                  <a:spAutoFit/>
                </a:bodyPr>
                <a:lstStyle/>
                <a:p>
                  <a14:m>
                    <m:oMath xmlns:m="http://schemas.openxmlformats.org/officeDocument/2006/math">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𝐵</m:t>
                          </m:r>
                        </m:e>
                        <m:sub>
                          <m:r>
                            <a:rPr lang="en-US" i="1" smtClean="0">
                              <a:solidFill>
                                <a:prstClr val="black"/>
                              </a:solidFill>
                              <a:latin typeface="Cambria Math"/>
                              <a:ea typeface="Cambria Math"/>
                            </a:rPr>
                            <m:t>2</m:t>
                          </m:r>
                        </m:sub>
                      </m:sSub>
                    </m:oMath>
                  </a14:m>
                  <a:r>
                    <a:rPr lang="en-US" dirty="0">
                      <a:solidFill>
                        <a:prstClr val="black"/>
                      </a:solidFill>
                    </a:rPr>
                    <a:t> when collision</a:t>
                  </a:r>
                </a:p>
                <a:p>
                  <a:pPr algn="ctr"/>
                  <a:r>
                    <a:rPr lang="en-US" dirty="0">
                      <a:solidFill>
                        <a:prstClr val="black"/>
                      </a:solidFill>
                    </a:rPr>
                    <a:t>detected</a:t>
                  </a:r>
                </a:p>
              </p:txBody>
            </p:sp>
          </mc:Choice>
          <mc:Fallback xmlns="">
            <p:sp>
              <p:nvSpPr>
                <p:cNvPr id="8" name="TextBox 7">
                  <a:extLst>
                    <a:ext uri="{FF2B5EF4-FFF2-40B4-BE49-F238E27FC236}">
                      <a16:creationId xmlns:a16="http://schemas.microsoft.com/office/drawing/2014/main" id="{14FFDC27-9A57-4854-8180-19479CCB120B}"/>
                    </a:ext>
                  </a:extLst>
                </p:cNvPr>
                <p:cNvSpPr txBox="1">
                  <a:spLocks noRot="1" noChangeAspect="1" noMove="1" noResize="1" noEditPoints="1" noAdjustHandles="1" noChangeArrowheads="1" noChangeShapeType="1" noTextEdit="1"/>
                </p:cNvSpPr>
                <p:nvPr/>
              </p:nvSpPr>
              <p:spPr>
                <a:xfrm>
                  <a:off x="6533923" y="1933158"/>
                  <a:ext cx="1826847" cy="646331"/>
                </a:xfrm>
                <a:prstGeom prst="rect">
                  <a:avLst/>
                </a:prstGeom>
                <a:blipFill>
                  <a:blip r:embed="rId4"/>
                  <a:stretch>
                    <a:fillRect t="-5660" r="-300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AB3872A-BA45-4B35-9C5C-B466DC426029}"/>
                    </a:ext>
                  </a:extLst>
                </p:cNvPr>
                <p:cNvSpPr txBox="1"/>
                <p:nvPr/>
              </p:nvSpPr>
              <p:spPr>
                <a:xfrm>
                  <a:off x="6334125" y="2783057"/>
                  <a:ext cx="3866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a:ea typeface="Cambria Math"/>
                          </a:rPr>
                          <m:t>𝑑</m:t>
                        </m:r>
                      </m:oMath>
                    </m:oMathPara>
                  </a14:m>
                  <a:endParaRPr lang="en-US" dirty="0">
                    <a:solidFill>
                      <a:prstClr val="black"/>
                    </a:solidFill>
                  </a:endParaRPr>
                </a:p>
              </p:txBody>
            </p:sp>
          </mc:Choice>
          <mc:Fallback xmlns="">
            <p:sp>
              <p:nvSpPr>
                <p:cNvPr id="10" name="TextBox 9">
                  <a:extLst>
                    <a:ext uri="{FF2B5EF4-FFF2-40B4-BE49-F238E27FC236}">
                      <a16:creationId xmlns:a16="http://schemas.microsoft.com/office/drawing/2014/main" id="{FAB3872A-BA45-4B35-9C5C-B466DC426029}"/>
                    </a:ext>
                  </a:extLst>
                </p:cNvPr>
                <p:cNvSpPr txBox="1">
                  <a:spLocks noRot="1" noChangeAspect="1" noMove="1" noResize="1" noEditPoints="1" noAdjustHandles="1" noChangeArrowheads="1" noChangeShapeType="1" noTextEdit="1"/>
                </p:cNvSpPr>
                <p:nvPr/>
              </p:nvSpPr>
              <p:spPr>
                <a:xfrm>
                  <a:off x="6334125" y="2783057"/>
                  <a:ext cx="386644" cy="369332"/>
                </a:xfrm>
                <a:prstGeom prst="rect">
                  <a:avLst/>
                </a:prstGeom>
                <a:blipFill>
                  <a:blip r:embed="rId5"/>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EBA835EE-C7B9-4E8D-84E4-AB4E50ED09C8}"/>
                </a:ext>
              </a:extLst>
            </p:cNvPr>
            <p:cNvCxnSpPr/>
            <p:nvPr/>
          </p:nvCxnSpPr>
          <p:spPr>
            <a:xfrm>
              <a:off x="5709789" y="2154791"/>
              <a:ext cx="1144219" cy="3158394"/>
            </a:xfrm>
            <a:prstGeom prst="straightConnector1">
              <a:avLst/>
            </a:prstGeom>
            <a:ln w="15875" cap="rnd">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0282166-2FEE-47FD-BD60-9B8AA027975D}"/>
                </a:ext>
              </a:extLst>
            </p:cNvPr>
            <p:cNvCxnSpPr/>
            <p:nvPr/>
          </p:nvCxnSpPr>
          <p:spPr>
            <a:xfrm>
              <a:off x="5484428" y="1499921"/>
              <a:ext cx="225360" cy="654870"/>
            </a:xfrm>
            <a:prstGeom prst="straightConnector1">
              <a:avLst/>
            </a:prstGeom>
            <a:ln w="25400" cap="rnd">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5D59621-8114-4D48-A6EF-60405C390C31}"/>
                </a:ext>
              </a:extLst>
            </p:cNvPr>
            <p:cNvCxnSpPr/>
            <p:nvPr/>
          </p:nvCxnSpPr>
          <p:spPr>
            <a:xfrm>
              <a:off x="4873536" y="3351341"/>
              <a:ext cx="1539185" cy="754859"/>
            </a:xfrm>
            <a:prstGeom prst="straightConnector1">
              <a:avLst/>
            </a:prstGeom>
            <a:ln w="15875" cap="rnd">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8982099-F534-4ED0-B2E0-EB1C5EFE6EDD}"/>
                </a:ext>
              </a:extLst>
            </p:cNvPr>
            <p:cNvCxnSpPr/>
            <p:nvPr/>
          </p:nvCxnSpPr>
          <p:spPr>
            <a:xfrm>
              <a:off x="5713200" y="2154791"/>
              <a:ext cx="701641" cy="1951409"/>
            </a:xfrm>
            <a:prstGeom prst="straightConnector1">
              <a:avLst/>
            </a:prstGeom>
            <a:ln w="15875" cap="rnd">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9DA702F-8915-40DA-94D1-55A376B1E1C3}"/>
                    </a:ext>
                  </a:extLst>
                </p:cNvPr>
                <p:cNvSpPr txBox="1"/>
                <p:nvPr/>
              </p:nvSpPr>
              <p:spPr>
                <a:xfrm>
                  <a:off x="5172136" y="2153947"/>
                  <a:ext cx="3506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prstClr val="black"/>
                                </a:solidFill>
                                <a:latin typeface="Cambria Math" panose="02040503050406030204" pitchFamily="18" charset="0"/>
                              </a:rPr>
                            </m:ctrlPr>
                          </m:accPr>
                          <m:e>
                            <m:r>
                              <a:rPr lang="en-US" i="1" smtClean="0">
                                <a:solidFill>
                                  <a:prstClr val="black"/>
                                </a:solidFill>
                                <a:latin typeface="Cambria Math"/>
                              </a:rPr>
                              <m:t>𝑐</m:t>
                            </m:r>
                          </m:e>
                        </m:acc>
                      </m:oMath>
                    </m:oMathPara>
                  </a14:m>
                  <a:endParaRPr lang="en-US" dirty="0">
                    <a:solidFill>
                      <a:prstClr val="black"/>
                    </a:solidFill>
                  </a:endParaRPr>
                </a:p>
              </p:txBody>
            </p:sp>
          </mc:Choice>
          <mc:Fallback xmlns="">
            <p:sp>
              <p:nvSpPr>
                <p:cNvPr id="15" name="TextBox 14">
                  <a:extLst>
                    <a:ext uri="{FF2B5EF4-FFF2-40B4-BE49-F238E27FC236}">
                      <a16:creationId xmlns:a16="http://schemas.microsoft.com/office/drawing/2014/main" id="{69DA702F-8915-40DA-94D1-55A376B1E1C3}"/>
                    </a:ext>
                  </a:extLst>
                </p:cNvPr>
                <p:cNvSpPr txBox="1">
                  <a:spLocks noRot="1" noChangeAspect="1" noMove="1" noResize="1" noEditPoints="1" noAdjustHandles="1" noChangeArrowheads="1" noChangeShapeType="1" noTextEdit="1"/>
                </p:cNvSpPr>
                <p:nvPr/>
              </p:nvSpPr>
              <p:spPr>
                <a:xfrm>
                  <a:off x="5172136" y="2153947"/>
                  <a:ext cx="350672" cy="369332"/>
                </a:xfrm>
                <a:prstGeom prst="rect">
                  <a:avLst/>
                </a:prstGeom>
                <a:blipFill>
                  <a:blip r:embed="rId6"/>
                  <a:stretch>
                    <a:fillRect t="-22951" r="-25862"/>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43251F7F-F5E1-4B52-8154-D42FBE832387}"/>
                </a:ext>
              </a:extLst>
            </p:cNvPr>
            <p:cNvCxnSpPr>
              <a:cxnSpLocks/>
              <a:stCxn id="26" idx="7"/>
            </p:cNvCxnSpPr>
            <p:nvPr/>
          </p:nvCxnSpPr>
          <p:spPr>
            <a:xfrm flipV="1">
              <a:off x="4900441" y="2144022"/>
              <a:ext cx="808055" cy="1160652"/>
            </a:xfrm>
            <a:prstGeom prst="straightConnector1">
              <a:avLst/>
            </a:prstGeom>
            <a:ln w="25400">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836B9AD-028D-40DF-AA8C-23BE9B907027}"/>
                    </a:ext>
                  </a:extLst>
                </p:cNvPr>
                <p:cNvSpPr txBox="1"/>
                <p:nvPr/>
              </p:nvSpPr>
              <p:spPr>
                <a:xfrm>
                  <a:off x="5501736" y="2489305"/>
                  <a:ext cx="3741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a:ea typeface="Cambria Math"/>
                          </a:rPr>
                          <m:t>𝜃</m:t>
                        </m:r>
                      </m:oMath>
                    </m:oMathPara>
                  </a14:m>
                  <a:endParaRPr lang="en-US" dirty="0">
                    <a:solidFill>
                      <a:prstClr val="black"/>
                    </a:solidFill>
                  </a:endParaRPr>
                </a:p>
              </p:txBody>
            </p:sp>
          </mc:Choice>
          <mc:Fallback xmlns="">
            <p:sp>
              <p:nvSpPr>
                <p:cNvPr id="17" name="TextBox 16">
                  <a:extLst>
                    <a:ext uri="{FF2B5EF4-FFF2-40B4-BE49-F238E27FC236}">
                      <a16:creationId xmlns:a16="http://schemas.microsoft.com/office/drawing/2014/main" id="{7836B9AD-028D-40DF-AA8C-23BE9B907027}"/>
                    </a:ext>
                  </a:extLst>
                </p:cNvPr>
                <p:cNvSpPr txBox="1">
                  <a:spLocks noRot="1" noChangeAspect="1" noMove="1" noResize="1" noEditPoints="1" noAdjustHandles="1" noChangeArrowheads="1" noChangeShapeType="1" noTextEdit="1"/>
                </p:cNvSpPr>
                <p:nvPr/>
              </p:nvSpPr>
              <p:spPr>
                <a:xfrm>
                  <a:off x="5501736" y="2489305"/>
                  <a:ext cx="374140" cy="369332"/>
                </a:xfrm>
                <a:prstGeom prst="rect">
                  <a:avLst/>
                </a:prstGeom>
                <a:blipFill>
                  <a:blip r:embed="rId7"/>
                  <a:stretch>
                    <a:fillRect/>
                  </a:stretch>
                </a:blipFill>
              </p:spPr>
              <p:txBody>
                <a:bodyPr/>
                <a:lstStyle/>
                <a:p>
                  <a:r>
                    <a:rPr lang="en-US">
                      <a:noFill/>
                    </a:rPr>
                    <a:t> </a:t>
                  </a:r>
                </a:p>
              </p:txBody>
            </p:sp>
          </mc:Fallback>
        </mc:AlternateContent>
        <p:sp>
          <p:nvSpPr>
            <p:cNvPr id="18" name="Pie 29">
              <a:extLst>
                <a:ext uri="{FF2B5EF4-FFF2-40B4-BE49-F238E27FC236}">
                  <a16:creationId xmlns:a16="http://schemas.microsoft.com/office/drawing/2014/main" id="{59F0D21C-1E53-48F4-9E06-7D8621C801AF}"/>
                </a:ext>
              </a:extLst>
            </p:cNvPr>
            <p:cNvSpPr/>
            <p:nvPr/>
          </p:nvSpPr>
          <p:spPr>
            <a:xfrm>
              <a:off x="5343573" y="1807875"/>
              <a:ext cx="720447" cy="705157"/>
            </a:xfrm>
            <a:prstGeom prst="pie">
              <a:avLst>
                <a:gd name="adj1" fmla="val 4128946"/>
                <a:gd name="adj2" fmla="val 7464521"/>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19" name="Right Brace 18">
              <a:extLst>
                <a:ext uri="{FF2B5EF4-FFF2-40B4-BE49-F238E27FC236}">
                  <a16:creationId xmlns:a16="http://schemas.microsoft.com/office/drawing/2014/main" id="{9EC494B6-3AB9-4B27-99C4-2DEEB72CFDED}"/>
                </a:ext>
              </a:extLst>
            </p:cNvPr>
            <p:cNvSpPr/>
            <p:nvPr/>
          </p:nvSpPr>
          <p:spPr>
            <a:xfrm rot="6916827">
              <a:off x="5434327" y="3051907"/>
              <a:ext cx="208436" cy="1708396"/>
            </a:xfrm>
            <a:prstGeom prst="rightBrace">
              <a:avLst>
                <a:gd name="adj1" fmla="val 23514"/>
                <a:gd name="adj2" fmla="val 50000"/>
              </a:avLst>
            </a:prstGeom>
            <a:ln w="19050" cap="rnd">
              <a:solidFill>
                <a:schemeClr val="tx1"/>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3221337-6DE2-42E1-831E-1575FC7D7471}"/>
                    </a:ext>
                  </a:extLst>
                </p:cNvPr>
                <p:cNvSpPr txBox="1"/>
                <p:nvPr/>
              </p:nvSpPr>
              <p:spPr>
                <a:xfrm>
                  <a:off x="5240429" y="3968201"/>
                  <a:ext cx="3700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a:ea typeface="Cambria Math"/>
                          </a:rPr>
                          <m:t>𝛿</m:t>
                        </m:r>
                      </m:oMath>
                    </m:oMathPara>
                  </a14:m>
                  <a:endParaRPr lang="en-US" dirty="0">
                    <a:solidFill>
                      <a:prstClr val="black"/>
                    </a:solidFill>
                  </a:endParaRPr>
                </a:p>
              </p:txBody>
            </p:sp>
          </mc:Choice>
          <mc:Fallback xmlns="">
            <p:sp>
              <p:nvSpPr>
                <p:cNvPr id="20" name="TextBox 19">
                  <a:extLst>
                    <a:ext uri="{FF2B5EF4-FFF2-40B4-BE49-F238E27FC236}">
                      <a16:creationId xmlns:a16="http://schemas.microsoft.com/office/drawing/2014/main" id="{E3221337-6DE2-42E1-831E-1575FC7D7471}"/>
                    </a:ext>
                  </a:extLst>
                </p:cNvPr>
                <p:cNvSpPr txBox="1">
                  <a:spLocks noRot="1" noChangeAspect="1" noMove="1" noResize="1" noEditPoints="1" noAdjustHandles="1" noChangeArrowheads="1" noChangeShapeType="1" noTextEdit="1"/>
                </p:cNvSpPr>
                <p:nvPr/>
              </p:nvSpPr>
              <p:spPr>
                <a:xfrm>
                  <a:off x="5240429" y="3968201"/>
                  <a:ext cx="370038"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818F2F5-03F4-4152-8928-548AB9EE2818}"/>
                    </a:ext>
                  </a:extLst>
                </p:cNvPr>
                <p:cNvSpPr txBox="1"/>
                <p:nvPr/>
              </p:nvSpPr>
              <p:spPr>
                <a:xfrm>
                  <a:off x="7186187" y="3544104"/>
                  <a:ext cx="1041054" cy="369332"/>
                </a:xfrm>
                <a:prstGeom prst="rect">
                  <a:avLst/>
                </a:prstGeom>
                <a:noFill/>
              </p:spPr>
              <p:txBody>
                <a:bodyPr wrap="none" rtlCol="0">
                  <a:spAutoFit/>
                </a:bodyPr>
                <a:lstStyle/>
                <a:p>
                  <a14:m>
                    <m:oMath xmlns:m="http://schemas.openxmlformats.org/officeDocument/2006/math">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𝐵</m:t>
                          </m:r>
                        </m:e>
                        <m:sub>
                          <m:r>
                            <a:rPr lang="en-US" i="1" smtClean="0">
                              <a:solidFill>
                                <a:prstClr val="black"/>
                              </a:solidFill>
                              <a:latin typeface="Cambria Math"/>
                              <a:ea typeface="Cambria Math"/>
                            </a:rPr>
                            <m:t>2</m:t>
                          </m:r>
                        </m:sub>
                      </m:sSub>
                    </m:oMath>
                  </a14:m>
                  <a:r>
                    <a:rPr lang="en-US" dirty="0">
                      <a:solidFill>
                        <a:prstClr val="black"/>
                      </a:solidFill>
                    </a:rPr>
                    <a:t> at TOI</a:t>
                  </a:r>
                </a:p>
              </p:txBody>
            </p:sp>
          </mc:Choice>
          <mc:Fallback xmlns="">
            <p:sp>
              <p:nvSpPr>
                <p:cNvPr id="21" name="TextBox 20">
                  <a:extLst>
                    <a:ext uri="{FF2B5EF4-FFF2-40B4-BE49-F238E27FC236}">
                      <a16:creationId xmlns:a16="http://schemas.microsoft.com/office/drawing/2014/main" id="{F818F2F5-03F4-4152-8928-548AB9EE2818}"/>
                    </a:ext>
                  </a:extLst>
                </p:cNvPr>
                <p:cNvSpPr txBox="1">
                  <a:spLocks noRot="1" noChangeAspect="1" noMove="1" noResize="1" noEditPoints="1" noAdjustHandles="1" noChangeArrowheads="1" noChangeShapeType="1" noTextEdit="1"/>
                </p:cNvSpPr>
                <p:nvPr/>
              </p:nvSpPr>
              <p:spPr>
                <a:xfrm>
                  <a:off x="7186187" y="3544104"/>
                  <a:ext cx="1041054" cy="369332"/>
                </a:xfrm>
                <a:prstGeom prst="rect">
                  <a:avLst/>
                </a:prstGeom>
                <a:blipFill>
                  <a:blip r:embed="rId9"/>
                  <a:stretch>
                    <a:fillRect t="-8197" r="-5263" b="-24590"/>
                  </a:stretch>
                </a:blipFill>
              </p:spPr>
              <p:txBody>
                <a:bodyPr/>
                <a:lstStyle/>
                <a:p>
                  <a:r>
                    <a:rPr lang="en-US">
                      <a:noFill/>
                    </a:rPr>
                    <a:t> </a:t>
                  </a:r>
                </a:p>
              </p:txBody>
            </p:sp>
          </mc:Fallback>
        </mc:AlternateContent>
      </p:grpSp>
      <p:sp>
        <p:nvSpPr>
          <p:cNvPr id="22" name="Right Brace 21">
            <a:extLst>
              <a:ext uri="{FF2B5EF4-FFF2-40B4-BE49-F238E27FC236}">
                <a16:creationId xmlns:a16="http://schemas.microsoft.com/office/drawing/2014/main" id="{E082A268-B5BB-4427-AE16-628D6B377C40}"/>
              </a:ext>
            </a:extLst>
          </p:cNvPr>
          <p:cNvSpPr/>
          <p:nvPr/>
        </p:nvSpPr>
        <p:spPr>
          <a:xfrm rot="20425377">
            <a:off x="4807143" y="2003581"/>
            <a:ext cx="215952" cy="2083036"/>
          </a:xfrm>
          <a:prstGeom prst="rightBrace">
            <a:avLst>
              <a:gd name="adj1" fmla="val 32066"/>
              <a:gd name="adj2" fmla="val 50000"/>
            </a:avLst>
          </a:prstGeom>
          <a:ln w="19050" cap="rnd">
            <a:solidFill>
              <a:schemeClr val="tx1"/>
            </a:solidFill>
            <a:roun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24" name="Oval 23">
            <a:extLst>
              <a:ext uri="{FF2B5EF4-FFF2-40B4-BE49-F238E27FC236}">
                <a16:creationId xmlns:a16="http://schemas.microsoft.com/office/drawing/2014/main" id="{5D057924-6134-4292-B22A-20BC7DAD744E}"/>
              </a:ext>
            </a:extLst>
          </p:cNvPr>
          <p:cNvSpPr/>
          <p:nvPr/>
        </p:nvSpPr>
        <p:spPr>
          <a:xfrm>
            <a:off x="4973339" y="4028798"/>
            <a:ext cx="104774" cy="1104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43CF295-B6EA-4240-B6F4-02BA5C40BC59}"/>
              </a:ext>
            </a:extLst>
          </p:cNvPr>
          <p:cNvSpPr/>
          <p:nvPr/>
        </p:nvSpPr>
        <p:spPr>
          <a:xfrm>
            <a:off x="3443128" y="3310797"/>
            <a:ext cx="104774" cy="1104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3500B2D-6EA2-4AE2-93A0-B5DEDC006C9D}"/>
              </a:ext>
            </a:extLst>
          </p:cNvPr>
          <p:cNvSpPr/>
          <p:nvPr/>
        </p:nvSpPr>
        <p:spPr>
          <a:xfrm>
            <a:off x="4286033" y="2101415"/>
            <a:ext cx="104774" cy="11047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008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864548" y="1504783"/>
            <a:ext cx="7414903" cy="3848433"/>
          </a:xfrm>
          <a:prstGeom prst="rect">
            <a:avLst/>
          </a:prstGeom>
        </p:spPr>
      </p:pic>
      <p:cxnSp>
        <p:nvCxnSpPr>
          <p:cNvPr id="3" name="Straight Connector 2"/>
          <p:cNvCxnSpPr/>
          <p:nvPr/>
        </p:nvCxnSpPr>
        <p:spPr>
          <a:xfrm>
            <a:off x="2921000" y="2026920"/>
            <a:ext cx="3107121" cy="1244600"/>
          </a:xfrm>
          <a:prstGeom prst="line">
            <a:avLst/>
          </a:prstGeom>
          <a:ln w="38100">
            <a:solidFill>
              <a:srgbClr val="FFFF00"/>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rot="1318868">
            <a:off x="3168689" y="2625862"/>
            <a:ext cx="2447385" cy="369332"/>
          </a:xfrm>
          <a:prstGeom prst="rect">
            <a:avLst/>
          </a:prstGeom>
          <a:noFill/>
        </p:spPr>
        <p:txBody>
          <a:bodyPr wrap="square" rtlCol="0">
            <a:spAutoFit/>
          </a:bodyPr>
          <a:lstStyle/>
          <a:p>
            <a:r>
              <a:rPr lang="en-US" dirty="0">
                <a:solidFill>
                  <a:prstClr val="white"/>
                </a:solidFill>
                <a:effectLst>
                  <a:outerShdw blurRad="38100" dist="38100" dir="2700000" algn="tl">
                    <a:srgbClr val="000000">
                      <a:alpha val="43137"/>
                    </a:srgbClr>
                  </a:outerShdw>
                </a:effectLst>
              </a:rPr>
              <a:t>Initial path of cue-ball</a:t>
            </a:r>
          </a:p>
        </p:txBody>
      </p:sp>
      <p:sp>
        <p:nvSpPr>
          <p:cNvPr id="27" name="TextBox 26"/>
          <p:cNvSpPr txBox="1"/>
          <p:nvPr/>
        </p:nvSpPr>
        <p:spPr>
          <a:xfrm rot="2061807">
            <a:off x="3700502" y="2246733"/>
            <a:ext cx="2937873" cy="369332"/>
          </a:xfrm>
          <a:prstGeom prst="rect">
            <a:avLst/>
          </a:prstGeom>
          <a:noFill/>
        </p:spPr>
        <p:txBody>
          <a:bodyPr wrap="square" rtlCol="0">
            <a:spAutoFit/>
          </a:bodyPr>
          <a:lstStyle/>
          <a:p>
            <a:r>
              <a:rPr lang="en-US" dirty="0">
                <a:solidFill>
                  <a:prstClr val="white"/>
                </a:solidFill>
                <a:effectLst>
                  <a:outerShdw blurRad="38100" dist="38100" dir="2700000" algn="tl">
                    <a:srgbClr val="000000">
                      <a:alpha val="43137"/>
                    </a:srgbClr>
                  </a:outerShdw>
                </a:effectLst>
              </a:rPr>
              <a:t>Line joining centers at TOI</a:t>
            </a:r>
          </a:p>
        </p:txBody>
      </p:sp>
      <p:sp>
        <p:nvSpPr>
          <p:cNvPr id="32" name="TextBox 31"/>
          <p:cNvSpPr txBox="1"/>
          <p:nvPr/>
        </p:nvSpPr>
        <p:spPr>
          <a:xfrm rot="18260767">
            <a:off x="3649933" y="4097385"/>
            <a:ext cx="2937873" cy="369332"/>
          </a:xfrm>
          <a:prstGeom prst="rect">
            <a:avLst/>
          </a:prstGeom>
          <a:noFill/>
        </p:spPr>
        <p:txBody>
          <a:bodyPr wrap="square" rtlCol="0">
            <a:spAutoFit/>
          </a:bodyPr>
          <a:lstStyle/>
          <a:p>
            <a:pPr algn="ctr"/>
            <a:r>
              <a:rPr lang="en-US" dirty="0">
                <a:solidFill>
                  <a:prstClr val="white"/>
                </a:solidFill>
                <a:effectLst>
                  <a:outerShdw blurRad="38100" dist="38100" dir="2700000" algn="tl">
                    <a:srgbClr val="000000">
                      <a:alpha val="43137"/>
                    </a:srgbClr>
                  </a:outerShdw>
                </a:effectLst>
              </a:rPr>
              <a:t>Tangent to balls at POI</a:t>
            </a:r>
          </a:p>
        </p:txBody>
      </p:sp>
      <p:cxnSp>
        <p:nvCxnSpPr>
          <p:cNvPr id="26" name="Straight Connector 25"/>
          <p:cNvCxnSpPr/>
          <p:nvPr/>
        </p:nvCxnSpPr>
        <p:spPr>
          <a:xfrm flipV="1">
            <a:off x="4641354" y="1950735"/>
            <a:ext cx="2303006" cy="3375645"/>
          </a:xfrm>
          <a:prstGeom prst="line">
            <a:avLst/>
          </a:prstGeom>
          <a:ln w="38100">
            <a:solidFill>
              <a:schemeClr val="bg1"/>
            </a:solidFill>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H="1" flipV="1">
            <a:off x="3496458" y="1531620"/>
            <a:ext cx="4756002" cy="3244743"/>
          </a:xfrm>
          <a:prstGeom prst="line">
            <a:avLst/>
          </a:prstGeom>
          <a:ln w="38100">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848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7"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3173413" y="2339292"/>
            <a:ext cx="1667336" cy="1689479"/>
          </a:xfrm>
          <a:prstGeom prst="ellipse">
            <a:avLst/>
          </a:prstGeom>
          <a:solidFill>
            <a:srgbClr val="D1FFFF"/>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4621213" y="3190959"/>
            <a:ext cx="1667336" cy="1689479"/>
          </a:xfrm>
          <a:prstGeom prst="ellipse">
            <a:avLst/>
          </a:prstGeom>
          <a:solidFill>
            <a:srgbClr val="FDB1ED"/>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1" name="Straight Arrow Connector 10"/>
          <p:cNvCxnSpPr/>
          <p:nvPr/>
        </p:nvCxnSpPr>
        <p:spPr>
          <a:xfrm>
            <a:off x="5099195" y="2685268"/>
            <a:ext cx="355686" cy="1388530"/>
          </a:xfrm>
          <a:prstGeom prst="straightConnector1">
            <a:avLst/>
          </a:prstGeom>
          <a:ln w="25400" cap="rnd">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007562" y="3206952"/>
            <a:ext cx="409606" cy="574025"/>
          </a:xfrm>
          <a:prstGeom prst="straightConnector1">
            <a:avLst/>
          </a:prstGeom>
          <a:ln w="25400" cap="rnd">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2660324" y="2983976"/>
                <a:ext cx="51308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ea typeface="Cambria Math"/>
                            </a:rPr>
                          </m:ctrlPr>
                        </m:sSubPr>
                        <m:e>
                          <m:r>
                            <a:rPr lang="en-US" sz="2000" i="1" smtClean="0">
                              <a:solidFill>
                                <a:prstClr val="black"/>
                              </a:solidFill>
                              <a:latin typeface="Cambria Math"/>
                              <a:ea typeface="Cambria Math"/>
                            </a:rPr>
                            <m:t>𝐵</m:t>
                          </m:r>
                        </m:e>
                        <m:sub>
                          <m:r>
                            <a:rPr lang="en-US" sz="2000" i="1" smtClean="0">
                              <a:solidFill>
                                <a:prstClr val="black"/>
                              </a:solidFill>
                              <a:latin typeface="Cambria Math"/>
                              <a:ea typeface="Cambria Math"/>
                            </a:rPr>
                            <m:t>1</m:t>
                          </m:r>
                        </m:sub>
                      </m:sSub>
                    </m:oMath>
                  </m:oMathPara>
                </a14:m>
                <a:endParaRPr lang="en-US" sz="2000" dirty="0">
                  <a:solidFill>
                    <a:prstClr val="black"/>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2660324" y="2983976"/>
                <a:ext cx="513089" cy="40011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6288549" y="3835643"/>
                <a:ext cx="51905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ea typeface="Cambria Math"/>
                            </a:rPr>
                          </m:ctrlPr>
                        </m:sSubPr>
                        <m:e>
                          <m:r>
                            <a:rPr lang="en-US" sz="2000" i="1" smtClean="0">
                              <a:solidFill>
                                <a:prstClr val="black"/>
                              </a:solidFill>
                              <a:latin typeface="Cambria Math"/>
                              <a:ea typeface="Cambria Math"/>
                            </a:rPr>
                            <m:t>𝐵</m:t>
                          </m:r>
                        </m:e>
                        <m:sub>
                          <m:r>
                            <a:rPr lang="en-US" sz="2000" i="1" smtClean="0">
                              <a:solidFill>
                                <a:prstClr val="black"/>
                              </a:solidFill>
                              <a:latin typeface="Cambria Math"/>
                              <a:ea typeface="Cambria Math"/>
                            </a:rPr>
                            <m:t>2</m:t>
                          </m:r>
                        </m:sub>
                      </m:sSub>
                    </m:oMath>
                  </m:oMathPara>
                </a14:m>
                <a:endParaRPr lang="en-US" sz="2000" dirty="0">
                  <a:solidFill>
                    <a:prstClr val="black"/>
                  </a:solidFill>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6288549" y="3835643"/>
                <a:ext cx="519053" cy="400110"/>
              </a:xfrm>
              <a:prstGeom prst="rect">
                <a:avLst/>
              </a:prstGeom>
              <a:blipFill rotWithShape="1">
                <a:blip r:embed="rId4"/>
                <a:stretch>
                  <a:fillRect/>
                </a:stretch>
              </a:blipFill>
            </p:spPr>
            <p:txBody>
              <a:bodyPr/>
              <a:lstStyle/>
              <a:p>
                <a:r>
                  <a:rPr lang="en-US">
                    <a:noFill/>
                  </a:rPr>
                  <a:t> </a:t>
                </a:r>
              </a:p>
            </p:txBody>
          </p:sp>
        </mc:Fallback>
      </mc:AlternateContent>
      <p:sp>
        <p:nvSpPr>
          <p:cNvPr id="18" name="TextBox 17"/>
          <p:cNvSpPr txBox="1"/>
          <p:nvPr/>
        </p:nvSpPr>
        <p:spPr>
          <a:xfrm>
            <a:off x="6094941" y="3184032"/>
            <a:ext cx="990600" cy="369332"/>
          </a:xfrm>
          <a:prstGeom prst="rect">
            <a:avLst/>
          </a:prstGeom>
          <a:noFill/>
        </p:spPr>
        <p:txBody>
          <a:bodyPr wrap="square" rtlCol="0">
            <a:spAutoFit/>
          </a:bodyPr>
          <a:lstStyle/>
          <a:p>
            <a:endParaRPr lang="en-US" dirty="0">
              <a:solidFill>
                <a:prstClr val="black"/>
              </a:solidFill>
            </a:endParaRPr>
          </a:p>
        </p:txBody>
      </p:sp>
      <mc:AlternateContent xmlns:mc="http://schemas.openxmlformats.org/markup-compatibility/2006" xmlns:a14="http://schemas.microsoft.com/office/drawing/2010/main">
        <mc:Choice Requires="a14">
          <p:sp>
            <p:nvSpPr>
              <p:cNvPr id="21" name="TextBox 20"/>
              <p:cNvSpPr txBox="1"/>
              <p:nvPr/>
            </p:nvSpPr>
            <p:spPr>
              <a:xfrm>
                <a:off x="5237020" y="3379533"/>
                <a:ext cx="51905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solidFill>
                                <a:prstClr val="black"/>
                              </a:solidFill>
                              <a:latin typeface="Cambria Math" panose="02040503050406030204" pitchFamily="18" charset="0"/>
                            </a:rPr>
                          </m:ctrlPr>
                        </m:accPr>
                        <m:e>
                          <m:r>
                            <a:rPr lang="en-US" sz="2000" i="1" smtClean="0">
                              <a:solidFill>
                                <a:prstClr val="black"/>
                              </a:solidFill>
                              <a:latin typeface="Cambria Math"/>
                            </a:rPr>
                            <m:t>𝑣</m:t>
                          </m:r>
                        </m:e>
                      </m:acc>
                    </m:oMath>
                  </m:oMathPara>
                </a14:m>
                <a:endParaRPr lang="en-US" sz="2000" dirty="0">
                  <a:solidFill>
                    <a:prstClr val="black"/>
                  </a:solidFill>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5237020" y="3379533"/>
                <a:ext cx="519053" cy="400110"/>
              </a:xfrm>
              <a:prstGeom prst="rect">
                <a:avLst/>
              </a:prstGeom>
              <a:blipFill rotWithShape="1">
                <a:blip r:embed="rId5"/>
                <a:stretch>
                  <a:fillRect t="-18182" r="-341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3766586" y="3307374"/>
                <a:ext cx="51905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a:solidFill>
                                <a:prstClr val="black"/>
                              </a:solidFill>
                              <a:latin typeface="Cambria Math" panose="02040503050406030204" pitchFamily="18" charset="0"/>
                            </a:rPr>
                          </m:ctrlPr>
                        </m:accPr>
                        <m:e>
                          <m:r>
                            <a:rPr lang="en-US" sz="2000" i="1">
                              <a:solidFill>
                                <a:prstClr val="black"/>
                              </a:solidFill>
                              <a:latin typeface="Cambria Math"/>
                            </a:rPr>
                            <m:t>𝑢</m:t>
                          </m:r>
                        </m:e>
                      </m:acc>
                    </m:oMath>
                  </m:oMathPara>
                </a14:m>
                <a:endParaRPr lang="en-US" sz="2000" dirty="0">
                  <a:solidFill>
                    <a:prstClr val="black"/>
                  </a:solidFill>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3766586" y="3307374"/>
                <a:ext cx="519053" cy="400110"/>
              </a:xfrm>
              <a:prstGeom prst="rect">
                <a:avLst/>
              </a:prstGeom>
              <a:blipFill rotWithShape="1">
                <a:blip r:embed="rId6"/>
                <a:stretch>
                  <a:fillRect/>
                </a:stretch>
              </a:blipFill>
            </p:spPr>
            <p:txBody>
              <a:bodyPr/>
              <a:lstStyle/>
              <a:p>
                <a:r>
                  <a:rPr lang="en-US">
                    <a:noFill/>
                  </a:rPr>
                  <a:t> </a:t>
                </a:r>
              </a:p>
            </p:txBody>
          </p:sp>
        </mc:Fallback>
      </mc:AlternateContent>
      <p:sp>
        <p:nvSpPr>
          <p:cNvPr id="41" name="TextBox 40"/>
          <p:cNvSpPr txBox="1"/>
          <p:nvPr/>
        </p:nvSpPr>
        <p:spPr>
          <a:xfrm>
            <a:off x="4750689" y="3369237"/>
            <a:ext cx="551754" cy="400110"/>
          </a:xfrm>
          <a:prstGeom prst="rect">
            <a:avLst/>
          </a:prstGeom>
          <a:noFill/>
        </p:spPr>
        <p:txBody>
          <a:bodyPr wrap="none" rtlCol="0">
            <a:spAutoFit/>
          </a:bodyPr>
          <a:lstStyle/>
          <a:p>
            <a:r>
              <a:rPr lang="en-US" sz="2000" dirty="0">
                <a:solidFill>
                  <a:prstClr val="black"/>
                </a:solidFill>
              </a:rPr>
              <a:t>POI</a:t>
            </a:r>
          </a:p>
        </p:txBody>
      </p:sp>
      <p:sp>
        <p:nvSpPr>
          <p:cNvPr id="42" name="Oval 41"/>
          <p:cNvSpPr/>
          <p:nvPr/>
        </p:nvSpPr>
        <p:spPr>
          <a:xfrm>
            <a:off x="4680036" y="3589611"/>
            <a:ext cx="92084" cy="85534"/>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33" name="Straight Arrow Connector 32"/>
          <p:cNvCxnSpPr/>
          <p:nvPr/>
        </p:nvCxnSpPr>
        <p:spPr>
          <a:xfrm>
            <a:off x="4007081" y="3206952"/>
            <a:ext cx="1447800" cy="866846"/>
          </a:xfrm>
          <a:prstGeom prst="straightConnector1">
            <a:avLst/>
          </a:prstGeom>
          <a:ln w="19050">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97515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347265" y="2858900"/>
            <a:ext cx="990600" cy="369332"/>
          </a:xfrm>
          <a:prstGeom prst="rect">
            <a:avLst/>
          </a:prstGeom>
          <a:noFill/>
        </p:spPr>
        <p:txBody>
          <a:bodyPr wrap="square" rtlCol="0">
            <a:spAutoFit/>
          </a:bodyPr>
          <a:lstStyle/>
          <a:p>
            <a:endParaRPr lang="en-US" dirty="0">
              <a:solidFill>
                <a:prstClr val="black"/>
              </a:solidFill>
            </a:endParaRPr>
          </a:p>
        </p:txBody>
      </p:sp>
      <p:sp>
        <p:nvSpPr>
          <p:cNvPr id="25" name="Oval 24"/>
          <p:cNvSpPr/>
          <p:nvPr/>
        </p:nvSpPr>
        <p:spPr>
          <a:xfrm>
            <a:off x="3061924" y="2191899"/>
            <a:ext cx="1667336" cy="1689479"/>
          </a:xfrm>
          <a:prstGeom prst="ellipse">
            <a:avLst/>
          </a:prstGeom>
          <a:solidFill>
            <a:srgbClr val="D1FFFF"/>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p:nvSpPr>
        <p:spPr>
          <a:xfrm>
            <a:off x="4509724" y="3043566"/>
            <a:ext cx="1667336" cy="1689479"/>
          </a:xfrm>
          <a:prstGeom prst="ellipse">
            <a:avLst/>
          </a:prstGeom>
          <a:solidFill>
            <a:srgbClr val="FDB1ED"/>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mc:AlternateContent xmlns:mc="http://schemas.openxmlformats.org/markup-compatibility/2006" xmlns:a14="http://schemas.microsoft.com/office/drawing/2010/main">
        <mc:Choice Requires="a14">
          <p:sp>
            <p:nvSpPr>
              <p:cNvPr id="29" name="TextBox 28"/>
              <p:cNvSpPr txBox="1"/>
              <p:nvPr/>
            </p:nvSpPr>
            <p:spPr>
              <a:xfrm>
                <a:off x="3629243" y="1782908"/>
                <a:ext cx="51308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ea typeface="Cambria Math"/>
                            </a:rPr>
                          </m:ctrlPr>
                        </m:sSubPr>
                        <m:e>
                          <m:r>
                            <a:rPr lang="en-US" sz="2000" i="1" smtClean="0">
                              <a:solidFill>
                                <a:prstClr val="black"/>
                              </a:solidFill>
                              <a:latin typeface="Cambria Math"/>
                              <a:ea typeface="Cambria Math"/>
                            </a:rPr>
                            <m:t>𝐵</m:t>
                          </m:r>
                        </m:e>
                        <m:sub>
                          <m:r>
                            <a:rPr lang="en-US" sz="2000" i="1" smtClean="0">
                              <a:solidFill>
                                <a:prstClr val="black"/>
                              </a:solidFill>
                              <a:latin typeface="Cambria Math"/>
                              <a:ea typeface="Cambria Math"/>
                            </a:rPr>
                            <m:t>1</m:t>
                          </m:r>
                        </m:sub>
                      </m:sSub>
                    </m:oMath>
                  </m:oMathPara>
                </a14:m>
                <a:endParaRPr lang="en-US" sz="2000" dirty="0">
                  <a:solidFill>
                    <a:prstClr val="black"/>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3629243" y="1782908"/>
                <a:ext cx="513089" cy="400110"/>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5127449" y="4754920"/>
                <a:ext cx="51905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ea typeface="Cambria Math"/>
                            </a:rPr>
                          </m:ctrlPr>
                        </m:sSubPr>
                        <m:e>
                          <m:r>
                            <a:rPr lang="en-US" sz="2000" i="1" smtClean="0">
                              <a:solidFill>
                                <a:prstClr val="black"/>
                              </a:solidFill>
                              <a:latin typeface="Cambria Math"/>
                              <a:ea typeface="Cambria Math"/>
                            </a:rPr>
                            <m:t>𝐵</m:t>
                          </m:r>
                        </m:e>
                        <m:sub>
                          <m:r>
                            <a:rPr lang="en-US" sz="2000" i="1" smtClean="0">
                              <a:solidFill>
                                <a:prstClr val="black"/>
                              </a:solidFill>
                              <a:latin typeface="Cambria Math"/>
                              <a:ea typeface="Cambria Math"/>
                            </a:rPr>
                            <m:t>2</m:t>
                          </m:r>
                        </m:sub>
                      </m:sSub>
                    </m:oMath>
                  </m:oMathPara>
                </a14:m>
                <a:endParaRPr lang="en-US" sz="2000" dirty="0">
                  <a:solidFill>
                    <a:prstClr val="black"/>
                  </a:solidFill>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5127449" y="4754920"/>
                <a:ext cx="519053" cy="400110"/>
              </a:xfrm>
              <a:prstGeom prst="rect">
                <a:avLst/>
              </a:prstGeom>
              <a:blipFill rotWithShape="1">
                <a:blip r:embed="rId4"/>
                <a:stretch>
                  <a:fillRect/>
                </a:stretch>
              </a:blipFill>
            </p:spPr>
            <p:txBody>
              <a:bodyPr/>
              <a:lstStyle/>
              <a:p>
                <a:r>
                  <a:rPr lang="en-US">
                    <a:noFill/>
                  </a:rPr>
                  <a:t> </a:t>
                </a:r>
              </a:p>
            </p:txBody>
          </p:sp>
        </mc:Fallback>
      </mc:AlternateContent>
      <p:cxnSp>
        <p:nvCxnSpPr>
          <p:cNvPr id="34" name="Straight Arrow Connector 33"/>
          <p:cNvCxnSpPr/>
          <p:nvPr/>
        </p:nvCxnSpPr>
        <p:spPr>
          <a:xfrm flipH="1" flipV="1">
            <a:off x="2556565" y="2243527"/>
            <a:ext cx="4357255" cy="2625438"/>
          </a:xfrm>
          <a:prstGeom prst="straightConnector1">
            <a:avLst/>
          </a:prstGeom>
          <a:ln w="25400">
            <a:solidFill>
              <a:schemeClr val="bg1">
                <a:lumMod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602586" y="2063418"/>
            <a:ext cx="1870361" cy="3082637"/>
          </a:xfrm>
          <a:prstGeom prst="straightConnector1">
            <a:avLst/>
          </a:prstGeom>
          <a:ln w="25400">
            <a:solidFill>
              <a:schemeClr val="bg1">
                <a:lumMod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4614895" y="3485228"/>
            <a:ext cx="518583" cy="308724"/>
          </a:xfrm>
          <a:prstGeom prst="straightConnector1">
            <a:avLst/>
          </a:prstGeom>
          <a:ln w="31750" cap="rnd">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p:cNvSpPr txBox="1"/>
              <p:nvPr/>
            </p:nvSpPr>
            <p:spPr>
              <a:xfrm>
                <a:off x="4698780" y="3285173"/>
                <a:ext cx="51905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solidFill>
                                <a:prstClr val="black"/>
                              </a:solidFill>
                              <a:latin typeface="Cambria Math" panose="02040503050406030204" pitchFamily="18" charset="0"/>
                            </a:rPr>
                          </m:ctrlPr>
                        </m:accPr>
                        <m:e>
                          <m:r>
                            <a:rPr lang="en-US" sz="2000" i="1" smtClean="0">
                              <a:solidFill>
                                <a:prstClr val="black"/>
                              </a:solidFill>
                              <a:latin typeface="Cambria Math"/>
                            </a:rPr>
                            <m:t>𝑛</m:t>
                          </m:r>
                        </m:e>
                      </m:acc>
                    </m:oMath>
                  </m:oMathPara>
                </a14:m>
                <a:endParaRPr lang="en-US" sz="2000" dirty="0">
                  <a:solidFill>
                    <a:prstClr val="black"/>
                  </a:solidFill>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4698780" y="3285173"/>
                <a:ext cx="519053" cy="400110"/>
              </a:xfrm>
              <a:prstGeom prst="rect">
                <a:avLst/>
              </a:prstGeom>
              <a:blipFill rotWithShape="1">
                <a:blip r:embed="rId5"/>
                <a:stretch>
                  <a:fillRect t="-6061" r="-25882"/>
                </a:stretch>
              </a:blipFill>
            </p:spPr>
            <p:txBody>
              <a:bodyPr/>
              <a:lstStyle/>
              <a:p>
                <a:r>
                  <a:rPr lang="en-US">
                    <a:noFill/>
                  </a:rPr>
                  <a:t> </a:t>
                </a:r>
              </a:p>
            </p:txBody>
          </p:sp>
        </mc:Fallback>
      </mc:AlternateContent>
      <p:sp>
        <p:nvSpPr>
          <p:cNvPr id="9" name="Rectangle 8"/>
          <p:cNvSpPr/>
          <p:nvPr/>
        </p:nvSpPr>
        <p:spPr>
          <a:xfrm rot="1916611">
            <a:off x="4446867" y="3167636"/>
            <a:ext cx="242659" cy="274156"/>
          </a:xfrm>
          <a:prstGeom prst="rect">
            <a:avLst/>
          </a:prstGeom>
          <a:noFill/>
          <a:ln w="15875">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9455829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6882713-B746-FC46-1437-505084C2A513}"/>
              </a:ext>
            </a:extLst>
          </p:cNvPr>
          <p:cNvSpPr/>
          <p:nvPr/>
        </p:nvSpPr>
        <p:spPr>
          <a:xfrm>
            <a:off x="981436" y="1698718"/>
            <a:ext cx="833668" cy="844739"/>
          </a:xfrm>
          <a:prstGeom prst="ellipse">
            <a:avLst/>
          </a:prstGeom>
          <a:solidFill>
            <a:srgbClr val="D1FFFF"/>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Oval 2">
            <a:extLst>
              <a:ext uri="{FF2B5EF4-FFF2-40B4-BE49-F238E27FC236}">
                <a16:creationId xmlns:a16="http://schemas.microsoft.com/office/drawing/2014/main" id="{8F544353-0F60-3754-543A-437805B9D876}"/>
              </a:ext>
            </a:extLst>
          </p:cNvPr>
          <p:cNvSpPr/>
          <p:nvPr/>
        </p:nvSpPr>
        <p:spPr>
          <a:xfrm>
            <a:off x="2617470" y="1698717"/>
            <a:ext cx="833668" cy="844739"/>
          </a:xfrm>
          <a:prstGeom prst="ellipse">
            <a:avLst/>
          </a:prstGeom>
          <a:solidFill>
            <a:srgbClr val="FDB1ED"/>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 name="Straight Arrow Connector 3">
            <a:extLst>
              <a:ext uri="{FF2B5EF4-FFF2-40B4-BE49-F238E27FC236}">
                <a16:creationId xmlns:a16="http://schemas.microsoft.com/office/drawing/2014/main" id="{5B3DCC16-8C11-254D-B6FD-C5A24F9D7BB9}"/>
              </a:ext>
            </a:extLst>
          </p:cNvPr>
          <p:cNvCxnSpPr/>
          <p:nvPr/>
        </p:nvCxnSpPr>
        <p:spPr>
          <a:xfrm flipH="1">
            <a:off x="1398270" y="2126802"/>
            <a:ext cx="685800" cy="0"/>
          </a:xfrm>
          <a:prstGeom prst="straightConnector1">
            <a:avLst/>
          </a:prstGeom>
          <a:ln w="31750" cap="rnd">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22A7EAA5-39C8-57D6-04B6-D1E350595B90}"/>
              </a:ext>
            </a:extLst>
          </p:cNvPr>
          <p:cNvCxnSpPr/>
          <p:nvPr/>
        </p:nvCxnSpPr>
        <p:spPr>
          <a:xfrm flipV="1">
            <a:off x="2236470" y="2126261"/>
            <a:ext cx="797834" cy="541"/>
          </a:xfrm>
          <a:prstGeom prst="straightConnector1">
            <a:avLst/>
          </a:prstGeom>
          <a:ln w="31750" cap="rnd">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35A14DC-9ACF-180A-964E-52A04CC93E95}"/>
                  </a:ext>
                </a:extLst>
              </p:cNvPr>
              <p:cNvSpPr txBox="1"/>
              <p:nvPr/>
            </p:nvSpPr>
            <p:spPr>
              <a:xfrm>
                <a:off x="1690457" y="1636916"/>
                <a:ext cx="609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prstClr val="black"/>
                              </a:solidFill>
                              <a:latin typeface="Cambria Math" panose="02040503050406030204" pitchFamily="18" charset="0"/>
                            </a:rPr>
                          </m:ctrlPr>
                        </m:sSubPr>
                        <m:e>
                          <m:r>
                            <a:rPr lang="en-US" sz="2400" b="0" i="1" smtClean="0">
                              <a:solidFill>
                                <a:prstClr val="black"/>
                              </a:solidFill>
                              <a:latin typeface="Cambria Math" panose="02040503050406030204" pitchFamily="18" charset="0"/>
                            </a:rPr>
                            <m:t>𝑣</m:t>
                          </m:r>
                        </m:e>
                        <m:sub>
                          <m:r>
                            <a:rPr lang="en-US" sz="2400" i="1">
                              <a:solidFill>
                                <a:prstClr val="black"/>
                              </a:solidFill>
                              <a:latin typeface="Cambria Math" panose="02040503050406030204" pitchFamily="18" charset="0"/>
                            </a:rPr>
                            <m:t>1</m:t>
                          </m:r>
                        </m:sub>
                      </m:sSub>
                    </m:oMath>
                  </m:oMathPara>
                </a14:m>
                <a:endParaRPr lang="en-US" sz="2400" dirty="0">
                  <a:solidFill>
                    <a:prstClr val="black"/>
                  </a:solidFill>
                </a:endParaRPr>
              </a:p>
            </p:txBody>
          </p:sp>
        </mc:Choice>
        <mc:Fallback>
          <p:sp>
            <p:nvSpPr>
              <p:cNvPr id="6" name="TextBox 5">
                <a:extLst>
                  <a:ext uri="{FF2B5EF4-FFF2-40B4-BE49-F238E27FC236}">
                    <a16:creationId xmlns:a16="http://schemas.microsoft.com/office/drawing/2014/main" id="{C35A14DC-9ACF-180A-964E-52A04CC93E95}"/>
                  </a:ext>
                </a:extLst>
              </p:cNvPr>
              <p:cNvSpPr txBox="1">
                <a:spLocks noRot="1" noChangeAspect="1" noMove="1" noResize="1" noEditPoints="1" noAdjustHandles="1" noChangeArrowheads="1" noChangeShapeType="1" noTextEdit="1"/>
              </p:cNvSpPr>
              <p:nvPr/>
            </p:nvSpPr>
            <p:spPr>
              <a:xfrm>
                <a:off x="1690457" y="1636916"/>
                <a:ext cx="609600" cy="461665"/>
              </a:xfrm>
              <a:prstGeom prst="rect">
                <a:avLst/>
              </a:prstGeom>
              <a:blipFill>
                <a:blip r:embed="rId2"/>
                <a:stretch>
                  <a:fillRect b="-1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510FFCC-B4F7-20E1-10B9-C386E3A38449}"/>
                  </a:ext>
                </a:extLst>
              </p:cNvPr>
              <p:cNvSpPr txBox="1"/>
              <p:nvPr/>
            </p:nvSpPr>
            <p:spPr>
              <a:xfrm>
                <a:off x="2163453" y="1644447"/>
                <a:ext cx="609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prstClr val="black"/>
                              </a:solidFill>
                              <a:latin typeface="Cambria Math" panose="02040503050406030204" pitchFamily="18" charset="0"/>
                            </a:rPr>
                          </m:ctrlPr>
                        </m:sSubPr>
                        <m:e>
                          <m:r>
                            <a:rPr lang="en-US" sz="2400" b="0" i="1" smtClean="0">
                              <a:solidFill>
                                <a:prstClr val="black"/>
                              </a:solidFill>
                              <a:latin typeface="Cambria Math" panose="02040503050406030204" pitchFamily="18" charset="0"/>
                            </a:rPr>
                            <m:t>𝑣</m:t>
                          </m:r>
                        </m:e>
                        <m:sub>
                          <m:r>
                            <a:rPr lang="en-US" sz="2400" i="1" smtClean="0">
                              <a:solidFill>
                                <a:prstClr val="black"/>
                              </a:solidFill>
                              <a:latin typeface="Cambria Math" panose="02040503050406030204" pitchFamily="18" charset="0"/>
                            </a:rPr>
                            <m:t>2</m:t>
                          </m:r>
                        </m:sub>
                      </m:sSub>
                    </m:oMath>
                  </m:oMathPara>
                </a14:m>
                <a:endParaRPr lang="en-US" sz="2400" dirty="0">
                  <a:solidFill>
                    <a:prstClr val="black"/>
                  </a:solidFill>
                </a:endParaRPr>
              </a:p>
            </p:txBody>
          </p:sp>
        </mc:Choice>
        <mc:Fallback>
          <p:sp>
            <p:nvSpPr>
              <p:cNvPr id="7" name="TextBox 6">
                <a:extLst>
                  <a:ext uri="{FF2B5EF4-FFF2-40B4-BE49-F238E27FC236}">
                    <a16:creationId xmlns:a16="http://schemas.microsoft.com/office/drawing/2014/main" id="{0510FFCC-B4F7-20E1-10B9-C386E3A38449}"/>
                  </a:ext>
                </a:extLst>
              </p:cNvPr>
              <p:cNvSpPr txBox="1">
                <a:spLocks noRot="1" noChangeAspect="1" noMove="1" noResize="1" noEditPoints="1" noAdjustHandles="1" noChangeArrowheads="1" noChangeShapeType="1" noTextEdit="1"/>
              </p:cNvSpPr>
              <p:nvPr/>
            </p:nvSpPr>
            <p:spPr>
              <a:xfrm>
                <a:off x="2163453" y="1644447"/>
                <a:ext cx="609600" cy="461665"/>
              </a:xfrm>
              <a:prstGeom prst="rect">
                <a:avLst/>
              </a:prstGeom>
              <a:blipFill>
                <a:blip r:embed="rId3"/>
                <a:stretch>
                  <a:fillRect b="-1333"/>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285DD871-BFA3-D1E4-50B8-1429DFA7C947}"/>
              </a:ext>
            </a:extLst>
          </p:cNvPr>
          <p:cNvSpPr/>
          <p:nvPr/>
        </p:nvSpPr>
        <p:spPr>
          <a:xfrm>
            <a:off x="5907766" y="1698718"/>
            <a:ext cx="833668" cy="844739"/>
          </a:xfrm>
          <a:prstGeom prst="ellipse">
            <a:avLst/>
          </a:prstGeom>
          <a:solidFill>
            <a:srgbClr val="D1FFFF"/>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a:extLst>
              <a:ext uri="{FF2B5EF4-FFF2-40B4-BE49-F238E27FC236}">
                <a16:creationId xmlns:a16="http://schemas.microsoft.com/office/drawing/2014/main" id="{74D65C1B-BA2E-AE5C-025C-348827B7469C}"/>
              </a:ext>
            </a:extLst>
          </p:cNvPr>
          <p:cNvSpPr/>
          <p:nvPr/>
        </p:nvSpPr>
        <p:spPr>
          <a:xfrm>
            <a:off x="7280672" y="1698717"/>
            <a:ext cx="833668" cy="844739"/>
          </a:xfrm>
          <a:prstGeom prst="ellipse">
            <a:avLst/>
          </a:prstGeom>
          <a:solidFill>
            <a:srgbClr val="FDB1ED"/>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0" name="Straight Arrow Connector 9">
            <a:extLst>
              <a:ext uri="{FF2B5EF4-FFF2-40B4-BE49-F238E27FC236}">
                <a16:creationId xmlns:a16="http://schemas.microsoft.com/office/drawing/2014/main" id="{76C23FFA-8A21-8736-7291-81BCFB9719CC}"/>
              </a:ext>
            </a:extLst>
          </p:cNvPr>
          <p:cNvCxnSpPr/>
          <p:nvPr/>
        </p:nvCxnSpPr>
        <p:spPr>
          <a:xfrm flipH="1">
            <a:off x="7697506" y="2126802"/>
            <a:ext cx="685800" cy="0"/>
          </a:xfrm>
          <a:prstGeom prst="straightConnector1">
            <a:avLst/>
          </a:prstGeom>
          <a:ln w="31750" cap="rnd">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7BC7779-9E0A-8717-2DCA-3AD4A28E8F08}"/>
              </a:ext>
            </a:extLst>
          </p:cNvPr>
          <p:cNvCxnSpPr/>
          <p:nvPr/>
        </p:nvCxnSpPr>
        <p:spPr>
          <a:xfrm flipV="1">
            <a:off x="5526766" y="2130612"/>
            <a:ext cx="797834" cy="541"/>
          </a:xfrm>
          <a:prstGeom prst="straightConnector1">
            <a:avLst/>
          </a:prstGeom>
          <a:ln w="31750" cap="rnd">
            <a:solidFill>
              <a:schemeClr val="tx1"/>
            </a:solidFill>
            <a:headEnd type="arrow"/>
            <a:tailEnd type="non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36D4AAE5-4AAA-512B-7709-FEF791B47215}"/>
                  </a:ext>
                </a:extLst>
              </p:cNvPr>
              <p:cNvSpPr txBox="1"/>
              <p:nvPr/>
            </p:nvSpPr>
            <p:spPr>
              <a:xfrm>
                <a:off x="5412466" y="1643312"/>
                <a:ext cx="609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prstClr val="black"/>
                              </a:solidFill>
                              <a:latin typeface="Cambria Math" panose="02040503050406030204" pitchFamily="18" charset="0"/>
                            </a:rPr>
                          </m:ctrlPr>
                        </m:sSubPr>
                        <m:e>
                          <m:r>
                            <a:rPr lang="en-US" sz="2400" i="1" smtClean="0">
                              <a:solidFill>
                                <a:prstClr val="black"/>
                              </a:solidFill>
                              <a:latin typeface="Cambria Math" panose="02040503050406030204" pitchFamily="18" charset="0"/>
                            </a:rPr>
                            <m:t>𝑣</m:t>
                          </m:r>
                        </m:e>
                        <m:sub>
                          <m:r>
                            <a:rPr lang="en-US" sz="2400" i="1">
                              <a:solidFill>
                                <a:prstClr val="black"/>
                              </a:solidFill>
                              <a:latin typeface="Cambria Math" panose="02040503050406030204" pitchFamily="18" charset="0"/>
                            </a:rPr>
                            <m:t>1</m:t>
                          </m:r>
                        </m:sub>
                      </m:sSub>
                      <m:r>
                        <a:rPr lang="en-US" sz="2400" b="0" i="1" smtClean="0">
                          <a:solidFill>
                            <a:prstClr val="black"/>
                          </a:solidFill>
                          <a:latin typeface="Cambria Math" panose="02040503050406030204" pitchFamily="18" charset="0"/>
                        </a:rPr>
                        <m:t>′</m:t>
                      </m:r>
                    </m:oMath>
                  </m:oMathPara>
                </a14:m>
                <a:endParaRPr lang="en-US" sz="2400" dirty="0">
                  <a:solidFill>
                    <a:prstClr val="black"/>
                  </a:solidFill>
                </a:endParaRPr>
              </a:p>
            </p:txBody>
          </p:sp>
        </mc:Choice>
        <mc:Fallback>
          <p:sp>
            <p:nvSpPr>
              <p:cNvPr id="12" name="TextBox 11">
                <a:extLst>
                  <a:ext uri="{FF2B5EF4-FFF2-40B4-BE49-F238E27FC236}">
                    <a16:creationId xmlns:a16="http://schemas.microsoft.com/office/drawing/2014/main" id="{36D4AAE5-4AAA-512B-7709-FEF791B47215}"/>
                  </a:ext>
                </a:extLst>
              </p:cNvPr>
              <p:cNvSpPr txBox="1">
                <a:spLocks noRot="1" noChangeAspect="1" noMove="1" noResize="1" noEditPoints="1" noAdjustHandles="1" noChangeArrowheads="1" noChangeShapeType="1" noTextEdit="1"/>
              </p:cNvSpPr>
              <p:nvPr/>
            </p:nvSpPr>
            <p:spPr>
              <a:xfrm>
                <a:off x="5412466" y="1643312"/>
                <a:ext cx="609600" cy="461665"/>
              </a:xfrm>
              <a:prstGeom prst="rect">
                <a:avLst/>
              </a:prstGeom>
              <a:blipFill>
                <a:blip r:embed="rId4"/>
                <a:stretch>
                  <a:fillRect b="-1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F9FC1D0A-AD83-D98A-CEAF-F02DB206C09E}"/>
                  </a:ext>
                </a:extLst>
              </p:cNvPr>
              <p:cNvSpPr txBox="1"/>
              <p:nvPr/>
            </p:nvSpPr>
            <p:spPr>
              <a:xfrm>
                <a:off x="8040406" y="1643312"/>
                <a:ext cx="609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prstClr val="black"/>
                              </a:solidFill>
                              <a:latin typeface="Cambria Math" panose="02040503050406030204" pitchFamily="18" charset="0"/>
                            </a:rPr>
                          </m:ctrlPr>
                        </m:sSubPr>
                        <m:e>
                          <m:r>
                            <a:rPr lang="en-US" sz="2400" i="1">
                              <a:solidFill>
                                <a:prstClr val="black"/>
                              </a:solidFill>
                              <a:latin typeface="Cambria Math" panose="02040503050406030204" pitchFamily="18" charset="0"/>
                            </a:rPr>
                            <m:t>𝑣</m:t>
                          </m:r>
                        </m:e>
                        <m:sub>
                          <m:r>
                            <a:rPr lang="en-US" sz="2400" i="1" smtClean="0">
                              <a:solidFill>
                                <a:prstClr val="black"/>
                              </a:solidFill>
                              <a:latin typeface="Cambria Math" panose="02040503050406030204" pitchFamily="18" charset="0"/>
                            </a:rPr>
                            <m:t>2</m:t>
                          </m:r>
                        </m:sub>
                      </m:sSub>
                      <m:r>
                        <a:rPr lang="en-US" sz="2400" b="0" i="1" smtClean="0">
                          <a:solidFill>
                            <a:prstClr val="black"/>
                          </a:solidFill>
                          <a:latin typeface="Cambria Math" panose="02040503050406030204" pitchFamily="18" charset="0"/>
                        </a:rPr>
                        <m:t>′</m:t>
                      </m:r>
                    </m:oMath>
                  </m:oMathPara>
                </a14:m>
                <a:endParaRPr lang="en-US" sz="2400" dirty="0">
                  <a:solidFill>
                    <a:prstClr val="black"/>
                  </a:solidFill>
                </a:endParaRPr>
              </a:p>
            </p:txBody>
          </p:sp>
        </mc:Choice>
        <mc:Fallback>
          <p:sp>
            <p:nvSpPr>
              <p:cNvPr id="13" name="TextBox 12">
                <a:extLst>
                  <a:ext uri="{FF2B5EF4-FFF2-40B4-BE49-F238E27FC236}">
                    <a16:creationId xmlns:a16="http://schemas.microsoft.com/office/drawing/2014/main" id="{F9FC1D0A-AD83-D98A-CEAF-F02DB206C09E}"/>
                  </a:ext>
                </a:extLst>
              </p:cNvPr>
              <p:cNvSpPr txBox="1">
                <a:spLocks noRot="1" noChangeAspect="1" noMove="1" noResize="1" noEditPoints="1" noAdjustHandles="1" noChangeArrowheads="1" noChangeShapeType="1" noTextEdit="1"/>
              </p:cNvSpPr>
              <p:nvPr/>
            </p:nvSpPr>
            <p:spPr>
              <a:xfrm>
                <a:off x="8040406" y="1643312"/>
                <a:ext cx="609600" cy="461665"/>
              </a:xfrm>
              <a:prstGeom prst="rect">
                <a:avLst/>
              </a:prstGeom>
              <a:blipFill>
                <a:blip r:embed="rId5"/>
                <a:stretch>
                  <a:fillRect r="-1000" b="-1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067F7AC4-1968-044F-15EE-9549B40F7BC6}"/>
                  </a:ext>
                </a:extLst>
              </p:cNvPr>
              <p:cNvSpPr txBox="1"/>
              <p:nvPr/>
            </p:nvSpPr>
            <p:spPr>
              <a:xfrm>
                <a:off x="1141725" y="1243202"/>
                <a:ext cx="51308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ea typeface="Cambria Math"/>
                            </a:rPr>
                          </m:ctrlPr>
                        </m:sSubPr>
                        <m:e>
                          <m:r>
                            <a:rPr lang="en-US" sz="2000" i="1" smtClean="0">
                              <a:solidFill>
                                <a:prstClr val="black"/>
                              </a:solidFill>
                              <a:latin typeface="Cambria Math"/>
                              <a:ea typeface="Cambria Math"/>
                            </a:rPr>
                            <m:t>𝐵</m:t>
                          </m:r>
                        </m:e>
                        <m:sub>
                          <m:r>
                            <a:rPr lang="en-US" sz="2000" i="1" smtClean="0">
                              <a:solidFill>
                                <a:prstClr val="black"/>
                              </a:solidFill>
                              <a:latin typeface="Cambria Math"/>
                              <a:ea typeface="Cambria Math"/>
                            </a:rPr>
                            <m:t>1</m:t>
                          </m:r>
                        </m:sub>
                      </m:sSub>
                    </m:oMath>
                  </m:oMathPara>
                </a14:m>
                <a:endParaRPr lang="en-US" sz="2000" dirty="0">
                  <a:solidFill>
                    <a:prstClr val="black"/>
                  </a:solidFill>
                </a:endParaRPr>
              </a:p>
            </p:txBody>
          </p:sp>
        </mc:Choice>
        <mc:Fallback>
          <p:sp>
            <p:nvSpPr>
              <p:cNvPr id="14" name="TextBox 13">
                <a:extLst>
                  <a:ext uri="{FF2B5EF4-FFF2-40B4-BE49-F238E27FC236}">
                    <a16:creationId xmlns:a16="http://schemas.microsoft.com/office/drawing/2014/main" id="{067F7AC4-1968-044F-15EE-9549B40F7BC6}"/>
                  </a:ext>
                </a:extLst>
              </p:cNvPr>
              <p:cNvSpPr txBox="1">
                <a:spLocks noRot="1" noChangeAspect="1" noMove="1" noResize="1" noEditPoints="1" noAdjustHandles="1" noChangeArrowheads="1" noChangeShapeType="1" noTextEdit="1"/>
              </p:cNvSpPr>
              <p:nvPr/>
            </p:nvSpPr>
            <p:spPr>
              <a:xfrm>
                <a:off x="1141725" y="1243202"/>
                <a:ext cx="513089" cy="4001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291B095-C49E-1268-10AC-F1D05FD6CE97}"/>
                  </a:ext>
                </a:extLst>
              </p:cNvPr>
              <p:cNvSpPr txBox="1"/>
              <p:nvPr/>
            </p:nvSpPr>
            <p:spPr>
              <a:xfrm>
                <a:off x="6068055" y="1234543"/>
                <a:ext cx="51308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ea typeface="Cambria Math"/>
                            </a:rPr>
                          </m:ctrlPr>
                        </m:sSubPr>
                        <m:e>
                          <m:r>
                            <a:rPr lang="en-US" sz="2000" i="1" smtClean="0">
                              <a:solidFill>
                                <a:prstClr val="black"/>
                              </a:solidFill>
                              <a:latin typeface="Cambria Math"/>
                              <a:ea typeface="Cambria Math"/>
                            </a:rPr>
                            <m:t>𝐵</m:t>
                          </m:r>
                        </m:e>
                        <m:sub>
                          <m:r>
                            <a:rPr lang="en-US" sz="2000" i="1" smtClean="0">
                              <a:solidFill>
                                <a:prstClr val="black"/>
                              </a:solidFill>
                              <a:latin typeface="Cambria Math"/>
                              <a:ea typeface="Cambria Math"/>
                            </a:rPr>
                            <m:t>1</m:t>
                          </m:r>
                        </m:sub>
                      </m:sSub>
                    </m:oMath>
                  </m:oMathPara>
                </a14:m>
                <a:endParaRPr lang="en-US" sz="2000" dirty="0">
                  <a:solidFill>
                    <a:prstClr val="black"/>
                  </a:solidFill>
                </a:endParaRPr>
              </a:p>
            </p:txBody>
          </p:sp>
        </mc:Choice>
        <mc:Fallback>
          <p:sp>
            <p:nvSpPr>
              <p:cNvPr id="15" name="TextBox 14">
                <a:extLst>
                  <a:ext uri="{FF2B5EF4-FFF2-40B4-BE49-F238E27FC236}">
                    <a16:creationId xmlns:a16="http://schemas.microsoft.com/office/drawing/2014/main" id="{B291B095-C49E-1268-10AC-F1D05FD6CE97}"/>
                  </a:ext>
                </a:extLst>
              </p:cNvPr>
              <p:cNvSpPr txBox="1">
                <a:spLocks noRot="1" noChangeAspect="1" noMove="1" noResize="1" noEditPoints="1" noAdjustHandles="1" noChangeArrowheads="1" noChangeShapeType="1" noTextEdit="1"/>
              </p:cNvSpPr>
              <p:nvPr/>
            </p:nvSpPr>
            <p:spPr>
              <a:xfrm>
                <a:off x="6068055" y="1234543"/>
                <a:ext cx="513089" cy="40011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C372107F-AEDE-D179-4B00-C71672F063D7}"/>
                  </a:ext>
                </a:extLst>
              </p:cNvPr>
              <p:cNvSpPr txBox="1"/>
              <p:nvPr/>
            </p:nvSpPr>
            <p:spPr>
              <a:xfrm>
                <a:off x="2790776" y="1265321"/>
                <a:ext cx="4870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𝐵</m:t>
                          </m:r>
                        </m:e>
                        <m:sub>
                          <m:r>
                            <a:rPr lang="en-US" i="1" smtClean="0">
                              <a:solidFill>
                                <a:prstClr val="black"/>
                              </a:solidFill>
                              <a:latin typeface="Cambria Math"/>
                              <a:ea typeface="Cambria Math"/>
                            </a:rPr>
                            <m:t>2</m:t>
                          </m:r>
                        </m:sub>
                      </m:sSub>
                    </m:oMath>
                  </m:oMathPara>
                </a14:m>
                <a:endParaRPr lang="en-US" dirty="0">
                  <a:solidFill>
                    <a:prstClr val="black"/>
                  </a:solidFill>
                </a:endParaRPr>
              </a:p>
            </p:txBody>
          </p:sp>
        </mc:Choice>
        <mc:Fallback>
          <p:sp>
            <p:nvSpPr>
              <p:cNvPr id="16" name="TextBox 15">
                <a:extLst>
                  <a:ext uri="{FF2B5EF4-FFF2-40B4-BE49-F238E27FC236}">
                    <a16:creationId xmlns:a16="http://schemas.microsoft.com/office/drawing/2014/main" id="{C372107F-AEDE-D179-4B00-C71672F063D7}"/>
                  </a:ext>
                </a:extLst>
              </p:cNvPr>
              <p:cNvSpPr txBox="1">
                <a:spLocks noRot="1" noChangeAspect="1" noMove="1" noResize="1" noEditPoints="1" noAdjustHandles="1" noChangeArrowheads="1" noChangeShapeType="1" noTextEdit="1"/>
              </p:cNvSpPr>
              <p:nvPr/>
            </p:nvSpPr>
            <p:spPr>
              <a:xfrm>
                <a:off x="2790776" y="1265321"/>
                <a:ext cx="48705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B3AF9F2D-0339-8AC6-70E0-39C3E0A405C6}"/>
                  </a:ext>
                </a:extLst>
              </p:cNvPr>
              <p:cNvSpPr txBox="1"/>
              <p:nvPr/>
            </p:nvSpPr>
            <p:spPr>
              <a:xfrm>
                <a:off x="7453978" y="1258591"/>
                <a:ext cx="4870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ea typeface="Cambria Math"/>
                            </a:rPr>
                          </m:ctrlPr>
                        </m:sSubPr>
                        <m:e>
                          <m:r>
                            <a:rPr lang="en-US" i="1" smtClean="0">
                              <a:solidFill>
                                <a:prstClr val="black"/>
                              </a:solidFill>
                              <a:latin typeface="Cambria Math"/>
                              <a:ea typeface="Cambria Math"/>
                            </a:rPr>
                            <m:t>𝐵</m:t>
                          </m:r>
                        </m:e>
                        <m:sub>
                          <m:r>
                            <a:rPr lang="en-US" i="1" smtClean="0">
                              <a:solidFill>
                                <a:prstClr val="black"/>
                              </a:solidFill>
                              <a:latin typeface="Cambria Math"/>
                              <a:ea typeface="Cambria Math"/>
                            </a:rPr>
                            <m:t>2</m:t>
                          </m:r>
                        </m:sub>
                      </m:sSub>
                    </m:oMath>
                  </m:oMathPara>
                </a14:m>
                <a:endParaRPr lang="en-US" dirty="0">
                  <a:solidFill>
                    <a:prstClr val="black"/>
                  </a:solidFill>
                </a:endParaRPr>
              </a:p>
            </p:txBody>
          </p:sp>
        </mc:Choice>
        <mc:Fallback>
          <p:sp>
            <p:nvSpPr>
              <p:cNvPr id="17" name="TextBox 16">
                <a:extLst>
                  <a:ext uri="{FF2B5EF4-FFF2-40B4-BE49-F238E27FC236}">
                    <a16:creationId xmlns:a16="http://schemas.microsoft.com/office/drawing/2014/main" id="{B3AF9F2D-0339-8AC6-70E0-39C3E0A405C6}"/>
                  </a:ext>
                </a:extLst>
              </p:cNvPr>
              <p:cNvSpPr txBox="1">
                <a:spLocks noRot="1" noChangeAspect="1" noMove="1" noResize="1" noEditPoints="1" noAdjustHandles="1" noChangeArrowheads="1" noChangeShapeType="1" noTextEdit="1"/>
              </p:cNvSpPr>
              <p:nvPr/>
            </p:nvSpPr>
            <p:spPr>
              <a:xfrm>
                <a:off x="7453978" y="1258591"/>
                <a:ext cx="487056" cy="36933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274348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TotalTime>
  <Words>292</Words>
  <Application>Microsoft Office PowerPoint</Application>
  <PresentationFormat>On-screen Show (4:3)</PresentationFormat>
  <Paragraphs>51</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Parberry, Ian</dc:creator>
  <cp:lastModifiedBy>Ian Parberry</cp:lastModifiedBy>
  <cp:revision>4</cp:revision>
  <dcterms:created xsi:type="dcterms:W3CDTF">2023-12-04T19:49:33Z</dcterms:created>
  <dcterms:modified xsi:type="dcterms:W3CDTF">2023-12-05T18:20:42Z</dcterms:modified>
</cp:coreProperties>
</file>