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9c15a18e4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9c15a18e4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9c15a18e4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9c15a18e4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9c15a18e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9c15a18e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9c15a18e4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9c15a18e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9c15a18e4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9c15a18e4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bd92fbb8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bd92fbb8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bd92fbb8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bd92fbb8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bd92fbb8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bd92fbb8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bd92fbb8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bd92fbb8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bd92fbb8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bd92fbb8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bd92fbb8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bd92fbb8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bd92fbb8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bd92fbb8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bef914e5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bef914e5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gif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gif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gif"/><Relationship Id="rId4" Type="http://schemas.openxmlformats.org/officeDocument/2006/relationships/image" Target="../media/image9.png"/><Relationship Id="rId5" Type="http://schemas.openxmlformats.org/officeDocument/2006/relationships/image" Target="../media/image25.png"/><Relationship Id="rId6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5.png"/><Relationship Id="rId6" Type="http://schemas.openxmlformats.org/officeDocument/2006/relationships/image" Target="../media/image21.png"/><Relationship Id="rId7" Type="http://schemas.openxmlformats.org/officeDocument/2006/relationships/image" Target="../media/image30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26.png"/><Relationship Id="rId13" Type="http://schemas.openxmlformats.org/officeDocument/2006/relationships/image" Target="../media/image24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1.png"/><Relationship Id="rId5" Type="http://schemas.openxmlformats.org/officeDocument/2006/relationships/image" Target="../media/image28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Circles to Play Tag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 Sinclair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75" y="1352750"/>
            <a:ext cx="3402425" cy="340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>
            <p:ph type="title"/>
          </p:nvPr>
        </p:nvSpPr>
        <p:spPr>
          <a:xfrm>
            <a:off x="1524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Grid</a:t>
            </a:r>
            <a:endParaRPr sz="2700"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675" y="141520"/>
            <a:ext cx="714745" cy="578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75" y="1352750"/>
            <a:ext cx="3402425" cy="340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>
            <p:ph type="title"/>
          </p:nvPr>
        </p:nvSpPr>
        <p:spPr>
          <a:xfrm>
            <a:off x="1524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Grid + Time Decoupling</a:t>
            </a:r>
            <a:endParaRPr sz="2700"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675" y="141527"/>
            <a:ext cx="1017583" cy="8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2600" y="141525"/>
            <a:ext cx="911200" cy="8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75" y="1352750"/>
            <a:ext cx="3402425" cy="340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>
            <p:ph type="title"/>
          </p:nvPr>
        </p:nvSpPr>
        <p:spPr>
          <a:xfrm>
            <a:off x="1524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Grid + Time Decoupling</a:t>
            </a:r>
            <a:endParaRPr sz="2700"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675" y="141520"/>
            <a:ext cx="714745" cy="578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 rotWithShape="1">
          <a:blip r:embed="rId5">
            <a:alphaModFix/>
          </a:blip>
          <a:srcRect b="0" l="58742" r="3637" t="0"/>
          <a:stretch/>
        </p:blipFill>
        <p:spPr>
          <a:xfrm>
            <a:off x="7678228" y="297140"/>
            <a:ext cx="563947" cy="30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8050" y="297140"/>
            <a:ext cx="873791" cy="30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524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Grid + Quadrant + Time Decoupling</a:t>
            </a:r>
            <a:endParaRPr sz="2700"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275" y="141520"/>
            <a:ext cx="714745" cy="578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4713" y="115450"/>
            <a:ext cx="758103" cy="6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 rotWithShape="1">
          <a:blip r:embed="rId5">
            <a:alphaModFix/>
          </a:blip>
          <a:srcRect b="0" l="58742" r="3637" t="0"/>
          <a:stretch/>
        </p:blipFill>
        <p:spPr>
          <a:xfrm>
            <a:off x="8287828" y="297140"/>
            <a:ext cx="563947" cy="30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7650" y="297140"/>
            <a:ext cx="873791" cy="30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2100" y="1447125"/>
            <a:ext cx="3402425" cy="34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40675" y="284325"/>
            <a:ext cx="76386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Multi-Agent Q-learning Algorithm</a:t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987025" y="1304300"/>
            <a:ext cx="7638600" cy="1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Two agents compete with different tasks during training to maximize their own reward.</a:t>
            </a:r>
            <a:endParaRPr sz="2000"/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987025" y="2190800"/>
            <a:ext cx="7638600" cy="1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Environments are randomized so that the agents can learn adaptive policies.</a:t>
            </a:r>
            <a:endParaRPr sz="2000"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218725" y="3069200"/>
            <a:ext cx="7638600" cy="1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Purpose: Encode the state space in the smallest way possible that still allows the agents to learn.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1524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Environment</a:t>
            </a:r>
            <a:endParaRPr sz="2700"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34132" t="0"/>
          <a:stretch/>
        </p:blipFill>
        <p:spPr>
          <a:xfrm>
            <a:off x="152400" y="669275"/>
            <a:ext cx="3748474" cy="367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type="title"/>
          </p:nvPr>
        </p:nvSpPr>
        <p:spPr>
          <a:xfrm>
            <a:off x="3712200" y="619888"/>
            <a:ext cx="54318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Randomly Generated </a:t>
            </a:r>
            <a:r>
              <a:rPr lang="en" sz="2700"/>
              <a:t>2D grid world</a:t>
            </a:r>
            <a:endParaRPr sz="2255"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3900875" y="1273013"/>
            <a:ext cx="8652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5"/>
              <a:t>Size:</a:t>
            </a:r>
            <a:endParaRPr sz="2255"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23527" l="8061" r="7529" t="12296"/>
          <a:stretch/>
        </p:blipFill>
        <p:spPr>
          <a:xfrm>
            <a:off x="4688675" y="1273000"/>
            <a:ext cx="3478850" cy="4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type="title"/>
          </p:nvPr>
        </p:nvSpPr>
        <p:spPr>
          <a:xfrm>
            <a:off x="4623375" y="1864200"/>
            <a:ext cx="42666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9"/>
              <a:t>Walls block character movement</a:t>
            </a:r>
            <a:endParaRPr sz="1530"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5">
            <a:alphaModFix/>
          </a:blip>
          <a:srcRect b="16397" l="18865" r="24412" t="26846"/>
          <a:stretch/>
        </p:blipFill>
        <p:spPr>
          <a:xfrm>
            <a:off x="4066037" y="1999350"/>
            <a:ext cx="534875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6">
            <a:alphaModFix/>
          </a:blip>
          <a:srcRect b="22955" l="6501" r="7388" t="13908"/>
          <a:stretch/>
        </p:blipFill>
        <p:spPr>
          <a:xfrm>
            <a:off x="4766038" y="2304150"/>
            <a:ext cx="3748474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572" y="217650"/>
            <a:ext cx="4255525" cy="20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>
            <p:ph type="title"/>
          </p:nvPr>
        </p:nvSpPr>
        <p:spPr>
          <a:xfrm>
            <a:off x="635125" y="598650"/>
            <a:ext cx="2034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Agents</a:t>
            </a:r>
            <a:endParaRPr sz="2255"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575" y="-41700"/>
            <a:ext cx="4255525" cy="22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>
            <p:ph type="title"/>
          </p:nvPr>
        </p:nvSpPr>
        <p:spPr>
          <a:xfrm>
            <a:off x="204500" y="2016600"/>
            <a:ext cx="14628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Seeker</a:t>
            </a:r>
            <a:endParaRPr sz="2255"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635125" y="2571750"/>
            <a:ext cx="27153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9"/>
              <a:t>Goal: Tag the runner by occupying the same grid tile</a:t>
            </a:r>
            <a:endParaRPr sz="1430"/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4967725" y="2016600"/>
            <a:ext cx="14628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Runner</a:t>
            </a:r>
            <a:endParaRPr sz="2255"/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5398350" y="2571750"/>
            <a:ext cx="2715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9"/>
              <a:t>Goal: Avoid the seeker</a:t>
            </a:r>
            <a:endParaRPr sz="1430"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1481700" y="3696400"/>
            <a:ext cx="61806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9"/>
              <a:t>The game runs for 200 steps or until the seeker tags the runner.</a:t>
            </a:r>
            <a:endParaRPr sz="143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77925" y="-87150"/>
            <a:ext cx="2034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Success</a:t>
            </a:r>
            <a:endParaRPr sz="2255"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787525" y="488875"/>
            <a:ext cx="8267700" cy="1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9"/>
              <a:t>A success if measured by a comparison of average game time over 1000 epocs against random </a:t>
            </a:r>
            <a:r>
              <a:rPr lang="en" sz="1729"/>
              <a:t>collision</a:t>
            </a:r>
            <a:r>
              <a:rPr lang="en" sz="1729"/>
              <a:t>.</a:t>
            </a:r>
            <a:endParaRPr sz="1330"/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590550" y="1215600"/>
            <a:ext cx="8267700" cy="1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9"/>
              <a:t>High variance from random is a good indicator of learning by either the seeker or the runner.</a:t>
            </a:r>
            <a:endParaRPr sz="1330"/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787525" y="1996450"/>
            <a:ext cx="8267700" cy="1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9"/>
              <a:t>We also consider normalized mean change in manhattan distance between the agents averaged over every 1000 games.</a:t>
            </a:r>
            <a:endParaRPr sz="1330"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50" y="2981325"/>
            <a:ext cx="4381499" cy="14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24" y="3057524"/>
            <a:ext cx="3992076" cy="11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115907">
            <a:off x="512310" y="3625911"/>
            <a:ext cx="1083630" cy="1589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115907">
            <a:off x="4761310" y="3778311"/>
            <a:ext cx="1083630" cy="1589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82725" y="598650"/>
            <a:ext cx="4524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Online Q Learning</a:t>
            </a:r>
            <a:endParaRPr sz="2255"/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758425" y="1380500"/>
            <a:ext cx="7279200" cy="9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Each agent has a Q table. Which is updated online through trial and error using Bellman Equation</a:t>
            </a:r>
            <a:endParaRPr sz="2500"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00" y="2222600"/>
            <a:ext cx="6585600" cy="9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588" y="3162300"/>
            <a:ext cx="5382435" cy="7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075" y="3924300"/>
            <a:ext cx="4978922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4150" y="2897950"/>
            <a:ext cx="1525354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5498" y="3707225"/>
            <a:ext cx="1822645" cy="9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524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State Space</a:t>
            </a:r>
            <a:endParaRPr sz="2700"/>
          </a:p>
        </p:txBody>
      </p:sp>
      <p:sp>
        <p:nvSpPr>
          <p:cNvPr id="148" name="Google Shape;148;p19"/>
          <p:cNvSpPr txBox="1"/>
          <p:nvPr>
            <p:ph type="title"/>
          </p:nvPr>
        </p:nvSpPr>
        <p:spPr>
          <a:xfrm>
            <a:off x="519150" y="619900"/>
            <a:ext cx="68895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Encode the entire game board as a state</a:t>
            </a:r>
            <a:endParaRPr sz="2255"/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960625" y="1357700"/>
            <a:ext cx="5274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Problem: State space is to big</a:t>
            </a:r>
            <a:endParaRPr sz="2255"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025" y="1942575"/>
            <a:ext cx="40386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6025" y="3824300"/>
            <a:ext cx="5679936" cy="13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5613" y="3295650"/>
            <a:ext cx="1432775" cy="7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1524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State Space</a:t>
            </a:r>
            <a:endParaRPr sz="2700"/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944900" y="535200"/>
            <a:ext cx="6825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Three Decoupled Levels</a:t>
            </a:r>
            <a:endParaRPr sz="2255"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75" y="1412675"/>
            <a:ext cx="1933699" cy="15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0700" y="1342349"/>
            <a:ext cx="2051000" cy="18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825" y="3124524"/>
            <a:ext cx="1028985" cy="6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>
            <p:ph type="title"/>
          </p:nvPr>
        </p:nvSpPr>
        <p:spPr>
          <a:xfrm>
            <a:off x="1117400" y="3183475"/>
            <a:ext cx="88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30"/>
              <a:t>Grid</a:t>
            </a:r>
            <a:endParaRPr sz="2230"/>
          </a:p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>
            <a:off x="2542200" y="3183475"/>
            <a:ext cx="2842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30"/>
              <a:t>Quadrant of target</a:t>
            </a:r>
            <a:endParaRPr sz="2230"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875" y="4086121"/>
            <a:ext cx="2364300" cy="1057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03638" y="4071739"/>
            <a:ext cx="1028975" cy="10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 rotWithShape="1">
          <a:blip r:embed="rId8">
            <a:alphaModFix/>
          </a:blip>
          <a:srcRect b="0" l="58742" r="3637" t="0"/>
          <a:stretch/>
        </p:blipFill>
        <p:spPr>
          <a:xfrm>
            <a:off x="7522475" y="1832475"/>
            <a:ext cx="1525724" cy="81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>
            <p:ph type="title"/>
          </p:nvPr>
        </p:nvSpPr>
        <p:spPr>
          <a:xfrm>
            <a:off x="5683150" y="3216000"/>
            <a:ext cx="336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30"/>
              <a:t>Time State Decoupling</a:t>
            </a:r>
            <a:endParaRPr sz="2230"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84699" y="1832475"/>
            <a:ext cx="2363986" cy="8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63038" y="4071075"/>
            <a:ext cx="1408273" cy="10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94611" y="4071075"/>
            <a:ext cx="1021088" cy="10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34211" y="4071075"/>
            <a:ext cx="1021088" cy="10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55011" y="4071075"/>
            <a:ext cx="1161229" cy="10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749325" y="4140738"/>
            <a:ext cx="2363975" cy="94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Results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