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45FB-BC9F-2B27-FCC9-05E788668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416E5-BD1C-9DF6-FC79-36A5D7E29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0887F-2F8A-8FC4-9A84-FE0D4D25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BA94-06C5-49C3-9965-155DBC211B6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8E607-83EA-BD35-334C-0BDD22C3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D6D08-0D92-9F55-9BAC-CAE60D6B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6B4-05B4-4317-A022-2C921060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3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C412-DDB4-8D64-F4DA-3B0768B3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39267-726B-2AB7-B581-B4DC6467C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7AF3-A71F-ED26-7D36-77EBD547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BA94-06C5-49C3-9965-155DBC211B6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87FE4-7957-652D-926E-D7B0B926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E772E-E400-DE1C-AB3C-2C24ADD0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6B4-05B4-4317-A022-2C921060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3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C039C-D1AC-433B-CD4C-44A25898C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106FE-E823-40AB-09C1-9EE09746B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813AA-DBAC-0D1E-1516-69253E76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BA94-06C5-49C3-9965-155DBC211B6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3AC08-C736-DE5B-E936-F426BA38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B1F1F-63CA-BCB7-AA2A-7E54EEF2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6B4-05B4-4317-A022-2C921060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3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85CAB-9041-B866-A946-8A3F7C41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601C-6802-04F9-FF9F-DF19C223A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6FA0-C507-BB77-2A4B-9213C65D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BA94-06C5-49C3-9965-155DBC211B6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D9F5D-91AE-CCC2-E345-FC296474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803EB-DB31-5AAF-0164-1E5AD4F9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6B4-05B4-4317-A022-2C921060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8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4C64-867B-0178-0494-EE4C596B5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86E25-0D07-69ED-414E-E3F1F249E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5ED0F-0066-83DB-2DFF-247FC695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BA94-06C5-49C3-9965-155DBC211B6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7A226-536A-74E9-3EAF-12783E2E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20DA4-5AB2-F6D1-8497-21AFF1FD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6B4-05B4-4317-A022-2C921060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8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80DA-231E-7209-0B85-1B41544B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0126-C2DA-113F-35B2-B56DCDEA9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FA9CE-75B3-EC82-E63A-1D92C20D4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FBAF4-6FF8-8A35-94D7-0C341D49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BA94-06C5-49C3-9965-155DBC211B6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106E2-3B80-029C-8B73-647E8DA0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7F444-E135-A9C2-0FC6-5FC0AB07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6B4-05B4-4317-A022-2C921060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1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9EE6-E993-01D5-695E-40B02A5F6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7B521-A464-9069-0AD2-B98D254CE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D8F60-BA29-2BE9-A3DD-EB737404D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A0060-B9AD-3CB3-30BB-0E682E6F6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68050-BC02-7DE4-0741-C30D9D57E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60920-C5D9-B9DF-57C0-9022FCAF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BA94-06C5-49C3-9965-155DBC211B6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9221B-6569-FF58-FF57-FFEBB9C4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5283B-C3B1-1013-7ECF-1C68BAB8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6B4-05B4-4317-A022-2C921060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5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2333-E3C1-F540-015C-48570B49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D32EB-E031-C6A9-517F-17C069C3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BA94-06C5-49C3-9965-155DBC211B6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15568-49D8-9B5A-A569-5463550A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6253E-8631-F372-DE2C-60407490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6B4-05B4-4317-A022-2C921060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2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9E781-0578-498C-D154-7C20AFD8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BA94-06C5-49C3-9965-155DBC211B6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675AB8-B379-853A-E043-391919F4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ECC35-F372-2EA4-BB65-93225947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6B4-05B4-4317-A022-2C921060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1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23F8-46EF-684C-D61D-24F16429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6676-DF17-4121-942F-0CAB83366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A2ACE-801C-6F21-B0F4-D22D67358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CAEC3-28D9-1666-8F7B-78B1D8F7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BA94-06C5-49C3-9965-155DBC211B6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DF95B-AA12-4B7A-8078-39F88FC1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4C4EF-5B9C-15AC-3FB9-D4ADA020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6B4-05B4-4317-A022-2C921060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CCB3-A2F3-349C-D524-A8E3DD08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205A2-BBEC-1AD9-4DC3-F8FE1C01A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1BC64-6121-A0AB-3B87-64B2193D1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57579-C33C-800B-D86F-CD4A5B1A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BA94-06C5-49C3-9965-155DBC211B6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3283D-5595-4757-3F62-39ECAA91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5950C-085F-8A0D-3F65-604DBBC2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B6B4-05B4-4317-A022-2C921060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7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BF309-F521-6C56-84B9-6699AF63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A5B31-AEA6-CB28-B12E-810842584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7D990-F7F0-03C7-5252-81EFAD828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BA94-06C5-49C3-9965-155DBC211B6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CF6C-EA36-C18B-D729-AAC7F8056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B9412-51E8-157C-6C8B-037B8E9F0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3B6B4-05B4-4317-A022-2C921060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24847-BB96-5E8C-A583-A34D16415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640080"/>
            <a:ext cx="6894576" cy="3566160"/>
          </a:xfrm>
        </p:spPr>
        <p:txBody>
          <a:bodyPr anchor="b">
            <a:normAutofit/>
          </a:bodyPr>
          <a:lstStyle/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en-US" sz="5600" b="1" i="0" u="none" strike="noStrike">
                <a:effectLst/>
                <a:latin typeface="Arial" panose="020B0604020202020204" pitchFamily="34" charset="0"/>
              </a:rPr>
              <a:t>ANALYSIS AND VISUALIZATION OF YAHOO FINANCE FUNDS DATASET</a:t>
            </a:r>
            <a:endParaRPr lang="en-US" sz="5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86269-97F5-B04D-CA3C-6169BA41C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636008"/>
            <a:ext cx="6894576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Ian Mbaya</a:t>
            </a:r>
            <a:endParaRPr lang="en-US"/>
          </a:p>
          <a:p>
            <a:pPr algn="l"/>
            <a:r>
              <a:rPr lang="en-US" dirty="0"/>
              <a:t>Irene </a:t>
            </a:r>
            <a:r>
              <a:rPr lang="en-US" dirty="0" err="1"/>
              <a:t>Kibet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ACD35-7A3C-AA02-5044-6BD5E5038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23" r="35808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FAA2D-18F7-2EF3-A9AD-6EFB6E63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Introduction</a:t>
            </a:r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D6D696BC-A1A5-91FD-758B-5EC75EE49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19" r="29537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C9E47-8D89-149E-3144-BAF213984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000"/>
              <a:t>Mutual Funds – Financial instruments  that pool money from multiple investors and invest in different securities.</a:t>
            </a:r>
          </a:p>
          <a:p>
            <a:pPr lvl="1"/>
            <a:r>
              <a:rPr lang="en-US" sz="2000"/>
              <a:t>Helps to diversify risk.</a:t>
            </a:r>
          </a:p>
          <a:p>
            <a:r>
              <a:rPr lang="en-US" sz="2000"/>
              <a:t>Investors  need to assess characteristics like historical performance, asset allocation, sector investment, returns and risk.</a:t>
            </a:r>
          </a:p>
          <a:p>
            <a:r>
              <a:rPr lang="en-US" sz="2000"/>
              <a:t>We use a Kaggle  Dataset from Yahoo Finance to visualize Mutual Funds in the US.</a:t>
            </a:r>
          </a:p>
          <a:p>
            <a:r>
              <a:rPr lang="en-US" sz="2000"/>
              <a:t>Primary audience: New Investors. </a:t>
            </a:r>
          </a:p>
          <a:p>
            <a:r>
              <a:rPr lang="en-US" sz="2000"/>
              <a:t>Others: Financial analysts and experienced investors. </a:t>
            </a:r>
          </a:p>
          <a:p>
            <a:endParaRPr lang="en-US" sz="2000"/>
          </a:p>
          <a:p>
            <a:pPr marL="457200" lvl="1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8956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0C95C-EFF2-0166-347F-9C1608FB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/>
              <a:t>Literature Review &amp; Project Justification</a:t>
            </a:r>
            <a:endParaRPr lang="en-US" dirty="0"/>
          </a:p>
        </p:txBody>
      </p:sp>
      <p:pic>
        <p:nvPicPr>
          <p:cNvPr id="15" name="Picture 4" descr="Magnifying glass showing decling performance">
            <a:extLst>
              <a:ext uri="{FF2B5EF4-FFF2-40B4-BE49-F238E27FC236}">
                <a16:creationId xmlns:a16="http://schemas.microsoft.com/office/drawing/2014/main" id="{3C6511B9-E26D-DA09-C493-BCE397BAC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45" r="47009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176CB-3E23-2F3B-6A1F-CB5DC1DB3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n-US" sz="2000"/>
              <a:t>Existing solutions for  this  problem include: MorningStar, FinViz, Yahoo Finance, Financial Times, etc.</a:t>
            </a:r>
          </a:p>
          <a:p>
            <a:r>
              <a:rPr lang="en-US" sz="2000"/>
              <a:t>These  tools  are not curated to focus  on mutual funds and  can be very complex for new investors.</a:t>
            </a:r>
          </a:p>
          <a:p>
            <a:r>
              <a:rPr lang="en-US" sz="2000"/>
              <a:t>We  relied  on Edward Tufte’s principle  of  data  integrity  to create simple and  straightforward charts and dashboards  for  inexperienced investors.</a:t>
            </a:r>
          </a:p>
        </p:txBody>
      </p:sp>
    </p:spTree>
    <p:extLst>
      <p:ext uri="{BB962C8B-B14F-4D97-AF65-F5344CB8AC3E}">
        <p14:creationId xmlns:p14="http://schemas.microsoft.com/office/powerpoint/2010/main" val="289245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9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D90FC-67AB-C018-CFE1-6E88523C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Mutual Fund Characteristics -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Treemap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EBECD-1B10-9818-EC8E-2E24AD222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Treemap to show important characteristics of each fund.</a:t>
            </a:r>
          </a:p>
          <a:p>
            <a:r>
              <a:rPr lang="en-US" sz="2000"/>
              <a:t>Sized by Total Net Asset Value.</a:t>
            </a:r>
          </a:p>
          <a:p>
            <a:r>
              <a:rPr lang="en-US" sz="2000"/>
              <a:t>Different color for each fund.</a:t>
            </a:r>
          </a:p>
          <a:p>
            <a:r>
              <a:rPr lang="en-US" sz="2000"/>
              <a:t>Tooltip to resolve space constraint.</a:t>
            </a:r>
          </a:p>
        </p:txBody>
      </p:sp>
      <p:pic>
        <p:nvPicPr>
          <p:cNvPr id="5" name="Content Placeholder 4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C1E61B8E-B69F-DC82-D458-7670ED5D7B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57" y="1540471"/>
            <a:ext cx="6155141" cy="38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1666C-18C4-E5B0-B24B-DFED7019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Asset Allocation – Donut Chart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49A3A7A-361E-57D4-6777-39BE67C34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dirty="0"/>
              <a:t>Mutual funds can be allocated to different securities i.e., Stocks, Cash, Bonds, Convertibles etc.</a:t>
            </a:r>
          </a:p>
          <a:p>
            <a:r>
              <a:rPr lang="en-US" sz="2000" dirty="0"/>
              <a:t>Donut chart displays the market allocation of each security.</a:t>
            </a:r>
          </a:p>
          <a:p>
            <a:r>
              <a:rPr lang="en-US" sz="2000" dirty="0"/>
              <a:t>Stocks are the most prominent security in the dataset.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7647B1-AED0-FB1D-C62B-CE1EB1BCA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85" y="2184914"/>
            <a:ext cx="4444869" cy="3755915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CC76B-B04A-0126-AD4B-B67D411E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Sectors – Bar Chart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E70468-CAE9-A955-6FF7-1C49810E9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/>
              <a:t>Mutual funds can be diversified into different industries i.e, Health, Energy, Tech, etc.</a:t>
            </a:r>
          </a:p>
          <a:p>
            <a:r>
              <a:rPr lang="en-US" sz="2000"/>
              <a:t>Helps investors identify how diversified or concentrated a fund is.</a:t>
            </a:r>
          </a:p>
          <a:p>
            <a:pPr lvl="1"/>
            <a:r>
              <a:rPr lang="en-US" sz="2000"/>
              <a:t>Diversified less risky.</a:t>
            </a:r>
          </a:p>
          <a:p>
            <a:pPr lvl="1"/>
            <a:r>
              <a:rPr lang="en-US" sz="2000"/>
              <a:t>Concentrated funds tend to be more profitable.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1E89606-DC15-A7D7-F55E-368645237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986" y="1033250"/>
            <a:ext cx="4747547" cy="481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9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6AC5B-ABBA-7765-7398-FACA9BEB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kern="1200" dirty="0">
                <a:latin typeface="+mj-lt"/>
                <a:ea typeface="+mj-ea"/>
                <a:cs typeface="+mj-cs"/>
              </a:rPr>
              <a:t>Risk and Return - Scatterplot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3835422-D208-B548-6E99-971123D4A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Plots  the Returns  of a fund against  standard deviation risk.</a:t>
            </a:r>
          </a:p>
          <a:p>
            <a:r>
              <a:rPr lang="en-US" sz="2200"/>
              <a:t>Helps  identify  the  potential returns of a fund and the associated risk.</a:t>
            </a:r>
          </a:p>
          <a:p>
            <a:r>
              <a:rPr lang="en-US" sz="2200"/>
              <a:t>Filtered and colored by category to facilitate comparison with other funds in similar category.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57EB812-AB51-F2F2-5D5C-2EC5C32B5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733634"/>
            <a:ext cx="5458968" cy="539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6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542E6-52EE-8DBE-7089-766FB103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latin typeface="+mj-lt"/>
                <a:ea typeface="+mj-ea"/>
                <a:cs typeface="+mj-cs"/>
              </a:rPr>
              <a:t>Historical Performance – Area Chart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F89ED6E-442B-71FB-13B0-515A8298C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Plots the average Nav Per Share across time.</a:t>
            </a:r>
          </a:p>
          <a:p>
            <a:r>
              <a:rPr lang="en-US" sz="2200" dirty="0"/>
              <a:t>Investors can use  this plot to see the average  price of share at different periods.</a:t>
            </a:r>
          </a:p>
          <a:p>
            <a:r>
              <a:rPr lang="en-US" sz="2200" dirty="0"/>
              <a:t>Visualize price rise and falls.</a:t>
            </a:r>
          </a:p>
          <a:p>
            <a:r>
              <a:rPr lang="en-US" sz="2200" dirty="0"/>
              <a:t>Can be filtered to show only a few funds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92114CB-6CA7-BE8B-29D4-4499FD964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511537"/>
            <a:ext cx="5458968" cy="383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B9983-ABB2-6B9A-BFF3-E7A472359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Dashboard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6501B45-ADEB-4AD6-10D6-9FC952104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 dirty="0"/>
              <a:t>Combines Historical Performance, Risk and Returns, Asset Allocation, and Sectors.</a:t>
            </a:r>
          </a:p>
          <a:p>
            <a:r>
              <a:rPr lang="en-US" sz="2000" dirty="0"/>
              <a:t>Filter to select funds you want to compare  or visualize.</a:t>
            </a:r>
          </a:p>
          <a:p>
            <a:r>
              <a:rPr lang="en-US" sz="2000" dirty="0"/>
              <a:t>Can be assessed by selecting a fund on the Characteristics </a:t>
            </a:r>
            <a:r>
              <a:rPr lang="en-US" sz="2000" dirty="0" err="1"/>
              <a:t>Treemap</a:t>
            </a:r>
            <a:r>
              <a:rPr lang="en-US" sz="2000" dirty="0"/>
              <a:t>.</a:t>
            </a:r>
          </a:p>
        </p:txBody>
      </p: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3E15FA8-8367-8960-4249-095701165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57" y="917262"/>
            <a:ext cx="6155141" cy="504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3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8680C831826478DCC86232BCD578A" ma:contentTypeVersion="2" ma:contentTypeDescription="Create a new document." ma:contentTypeScope="" ma:versionID="b3866bdfb3382b26516e7ca0dd341713">
  <xsd:schema xmlns:xsd="http://www.w3.org/2001/XMLSchema" xmlns:xs="http://www.w3.org/2001/XMLSchema" xmlns:p="http://schemas.microsoft.com/office/2006/metadata/properties" xmlns:ns3="e5217e69-cf6c-44d3-bb95-57f25cb5fa86" targetNamespace="http://schemas.microsoft.com/office/2006/metadata/properties" ma:root="true" ma:fieldsID="ad1c3f15033ea981ec9003e019e4998d" ns3:_="">
    <xsd:import namespace="e5217e69-cf6c-44d3-bb95-57f25cb5fa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17e69-cf6c-44d3-bb95-57f25cb5fa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92C546-DF83-448B-820F-C29BBFF114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17e69-cf6c-44d3-bb95-57f25cb5fa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FDA5BD-F89F-447C-BFC8-C9C166B043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F4C375-65DE-4803-AD3E-F849BA35696C}">
  <ds:schemaRefs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e5217e69-cf6c-44d3-bb95-57f25cb5fa86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401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ANALYSIS AND VISUALIZATION OF YAHOO FINANCE FUNDS DATASET</vt:lpstr>
      <vt:lpstr>Introduction</vt:lpstr>
      <vt:lpstr>Literature Review &amp; Project Justification</vt:lpstr>
      <vt:lpstr>Mutual Fund Characteristics - Treemap</vt:lpstr>
      <vt:lpstr>Asset Allocation – Donut Chart</vt:lpstr>
      <vt:lpstr>Sectors – Bar Chart</vt:lpstr>
      <vt:lpstr>Risk and Return - Scatterplot</vt:lpstr>
      <vt:lpstr>Historical Performance – Area Chart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VISUALIZATION OF YAHOO FINANCE FUNDS DATASET</dc:title>
  <dc:creator>Ian Mbaya</dc:creator>
  <cp:lastModifiedBy>Ian Mbaya</cp:lastModifiedBy>
  <cp:revision>1</cp:revision>
  <dcterms:created xsi:type="dcterms:W3CDTF">2023-04-16T20:16:34Z</dcterms:created>
  <dcterms:modified xsi:type="dcterms:W3CDTF">2023-04-16T22:11:03Z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0x01010065B8680C831826478DCC86232BCD578A</vt:lpwstr>
  </property>
</Properties>
</file>