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B8EA5-C6DF-491E-A11E-8A70430E5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C5E753-FEA9-4B45-BBDA-2A3FFDBBD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A9DC2-8795-4707-B4C3-392ADC09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6B92-D84A-40AE-9D67-434992AE79A7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9C88B-79C6-4CF5-A6CA-94AD383D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6FE86-DC73-4BD6-800E-D21D2DDF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85BB-6C55-4446-8B6B-76B4E15C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76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C58E2-E2F5-4422-81B7-AC22B9AA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D2AA0D-7AA5-48B5-9A05-ADD1FF384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770DF-4308-413B-9550-B5706D6A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6B92-D84A-40AE-9D67-434992AE79A7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48F0-935D-41E6-B211-F68BD7A3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6E84B-66E7-4631-B230-1BB9894D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85BB-6C55-4446-8B6B-76B4E15C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1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64462B-2659-49F8-9A74-5FAD7712B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DAEC1-8696-44AC-BCB3-B677ED9A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AEC97-F3C4-43EF-AD94-A8DBAB39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6B92-D84A-40AE-9D67-434992AE79A7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466D5-C736-489A-B197-5D8FD826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12D05-5CDB-448D-866F-63481733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85BB-6C55-4446-8B6B-76B4E15C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4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0F6CA-C4BD-4741-BF36-6B052C7A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AE7C6-47AF-46A7-8E60-2591589C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8406E-24A9-4EBD-9900-F4FBB8C2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6B92-D84A-40AE-9D67-434992AE79A7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6AC19-0182-4616-B636-93DD229B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FFCAA-F4E8-456B-88E1-697AA18E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85BB-6C55-4446-8B6B-76B4E15C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7EDC0-4A06-4C71-8D54-58B72114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75E865-FD5E-4325-A83B-4D33659AC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7EB1D-6B00-4CA0-8508-06635D46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6B92-D84A-40AE-9D67-434992AE79A7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2D81F-10C5-40F7-8B2F-7BC9BD84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13401-8DF1-4C02-AF53-B36057F8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85BB-6C55-4446-8B6B-76B4E15C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53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29FDF-83F2-4C96-A516-470FB67F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E10D5-1D21-40F2-A519-E37A4B3E8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47E6F0-029B-4DE7-9C75-3B08C579B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10138-58B8-40F0-894A-82DE2203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6B92-D84A-40AE-9D67-434992AE79A7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0FB32-9A76-4FCB-A6C2-60BCAD9F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0E93C3-0D5C-4D02-A64F-E36A06B2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85BB-6C55-4446-8B6B-76B4E15C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72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89960-69F2-4D90-B819-522B4350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37646-935D-4BC4-821C-C50A555F7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507884-4FA3-458C-84B4-2E94B6E8C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F32A37-7BF5-426C-82E7-BF291C0DC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23BA11-7D90-419F-959C-31477761C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B7F002-7528-4BB4-8C76-35ADBB8F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6B92-D84A-40AE-9D67-434992AE79A7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3F8FA3-297B-460E-83A9-FDEBB914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11DA09-2561-470F-8126-BD8EB779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85BB-6C55-4446-8B6B-76B4E15C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3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3B15C-817C-4D1F-8787-8EE78CFF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60CE2C-1F05-48B2-BBC0-6F6FC87D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6B92-D84A-40AE-9D67-434992AE79A7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AD7A20-DEA9-4A05-9D6F-1CB2695C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16F44-8F35-462C-B4D4-7C4D4B31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85BB-6C55-4446-8B6B-76B4E15C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33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2D4524-4643-4B4D-9160-88DC593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6B92-D84A-40AE-9D67-434992AE79A7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C0AC97-D557-4DEC-8558-F4636C10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9D8D0-6B4D-4BF7-9819-53686253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85BB-6C55-4446-8B6B-76B4E15C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0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058A3-BA2B-4F27-B7BC-3381E608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E945-EA24-4776-B943-DC0718E0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4D49E7-71F4-47FB-BDE2-329337B9F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CEAA6-AD91-49F1-A187-5E24FDB0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6B92-D84A-40AE-9D67-434992AE79A7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090C0-DF07-4D4A-B019-DE5C8C7D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4CB09A-42E7-4D95-9DE4-E2EF7747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85BB-6C55-4446-8B6B-76B4E15C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4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7EE76-67F3-44B3-863C-602A002DC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3A827A-B7E5-4F85-A845-08720DB57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A2399-2966-4073-8BD7-371C2D41F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FC783-B7A2-4356-B4D3-F5AD79A4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6B92-D84A-40AE-9D67-434992AE79A7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6DB336-6B8B-4E64-B208-CA12205B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906D79-D5D6-478B-98A1-5FE2ED6B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85BB-6C55-4446-8B6B-76B4E15C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95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11F6E0-568C-48E4-AC8C-219EEF3B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62C5EC-740F-4D35-A30B-6777AF43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2E312-167E-4AE7-8001-851B33BCD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6B92-D84A-40AE-9D67-434992AE79A7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BEDE4-F0B7-40AE-BDFF-93950B508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06EBA-79A4-42ED-97FA-22AA46711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485BB-6C55-4446-8B6B-76B4E15C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9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EFEE53-4E9A-402D-BB1A-92E4FA8FE7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74"/>
          <a:stretch/>
        </p:blipFill>
        <p:spPr>
          <a:xfrm rot="1275270">
            <a:off x="7194184" y="2253694"/>
            <a:ext cx="1769708" cy="3561087"/>
          </a:xfrm>
          <a:prstGeom prst="rect">
            <a:avLst/>
          </a:prstGeom>
        </p:spPr>
      </p:pic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DA8093D9-2DCD-412C-A6DE-4FDEF096543A}"/>
              </a:ext>
            </a:extLst>
          </p:cNvPr>
          <p:cNvSpPr/>
          <p:nvPr/>
        </p:nvSpPr>
        <p:spPr>
          <a:xfrm flipV="1">
            <a:off x="2503055" y="1799921"/>
            <a:ext cx="1322773" cy="1242874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75FE406F-8360-4A76-A716-EB73C3F41667}"/>
              </a:ext>
            </a:extLst>
          </p:cNvPr>
          <p:cNvSpPr/>
          <p:nvPr/>
        </p:nvSpPr>
        <p:spPr>
          <a:xfrm flipV="1">
            <a:off x="2799830" y="2039246"/>
            <a:ext cx="1322773" cy="124287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69A1A6D0-806D-49A8-9957-A971FB31F48C}"/>
              </a:ext>
            </a:extLst>
          </p:cNvPr>
          <p:cNvSpPr/>
          <p:nvPr/>
        </p:nvSpPr>
        <p:spPr>
          <a:xfrm flipV="1">
            <a:off x="3089340" y="2288337"/>
            <a:ext cx="1322773" cy="1242874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7D460-D8ED-46E0-94C3-2A5A141F745F}"/>
              </a:ext>
            </a:extLst>
          </p:cNvPr>
          <p:cNvSpPr txBox="1"/>
          <p:nvPr/>
        </p:nvSpPr>
        <p:spPr>
          <a:xfrm>
            <a:off x="2503055" y="2510034"/>
            <a:ext cx="6040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Berlin Sans FB" panose="020E0602020502020306" pitchFamily="34" charset="0"/>
              </a:rPr>
              <a:t>Google Bert Application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A78EF-40C6-4BF6-9BC9-824C76D85C88}"/>
              </a:ext>
            </a:extLst>
          </p:cNvPr>
          <p:cNvSpPr txBox="1"/>
          <p:nvPr/>
        </p:nvSpPr>
        <p:spPr>
          <a:xfrm>
            <a:off x="3219079" y="2835248"/>
            <a:ext cx="6040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Berlin Sans FB" panose="020E0602020502020306" pitchFamily="34" charset="0"/>
              </a:rPr>
              <a:t>Author</a:t>
            </a:r>
            <a:r>
              <a:rPr lang="ko-KR" altLang="en-US" sz="2400" dirty="0">
                <a:latin typeface="Berlin Sans FB" panose="020E0602020502020306" pitchFamily="34" charset="0"/>
              </a:rPr>
              <a:t> </a:t>
            </a:r>
            <a:r>
              <a:rPr lang="en-US" altLang="ko-KR" sz="2400" dirty="0">
                <a:latin typeface="Berlin Sans FB" panose="020E0602020502020306" pitchFamily="34" charset="0"/>
              </a:rPr>
              <a:t>:</a:t>
            </a:r>
            <a:r>
              <a:rPr lang="ko-KR" altLang="en-US" sz="2400" dirty="0">
                <a:latin typeface="Berlin Sans FB" panose="020E0602020502020306" pitchFamily="34" charset="0"/>
              </a:rPr>
              <a:t> </a:t>
            </a:r>
            <a:r>
              <a:rPr lang="en-US" altLang="ko-KR" sz="2400" dirty="0">
                <a:latin typeface="Berlin Sans FB" panose="020E0602020502020306" pitchFamily="34" charset="0"/>
              </a:rPr>
              <a:t>Hyun</a:t>
            </a:r>
            <a:r>
              <a:rPr lang="ko-KR" altLang="en-US" sz="2400" dirty="0">
                <a:latin typeface="Berlin Sans FB" panose="020E0602020502020306" pitchFamily="34" charset="0"/>
              </a:rPr>
              <a:t> </a:t>
            </a:r>
            <a:r>
              <a:rPr lang="en-US" altLang="ko-KR" sz="2400" dirty="0" err="1">
                <a:latin typeface="Berlin Sans FB" panose="020E0602020502020306" pitchFamily="34" charset="0"/>
              </a:rPr>
              <a:t>Sik</a:t>
            </a:r>
            <a:r>
              <a:rPr lang="ko-KR" altLang="en-US" sz="2400" dirty="0">
                <a:latin typeface="Berlin Sans FB" panose="020E0602020502020306" pitchFamily="34" charset="0"/>
              </a:rPr>
              <a:t> </a:t>
            </a:r>
            <a:r>
              <a:rPr lang="en-US" altLang="ko-KR" sz="2400" dirty="0">
                <a:latin typeface="Berlin Sans FB" panose="020E0602020502020306" pitchFamily="34" charset="0"/>
              </a:rPr>
              <a:t>Kim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52FCF-D76C-41A8-AC61-5664B9BD76D7}"/>
              </a:ext>
            </a:extLst>
          </p:cNvPr>
          <p:cNvSpPr txBox="1"/>
          <p:nvPr/>
        </p:nvSpPr>
        <p:spPr>
          <a:xfrm>
            <a:off x="2917481" y="3184378"/>
            <a:ext cx="6040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Berlin Sans FB" panose="020E0602020502020306" pitchFamily="34" charset="0"/>
              </a:rPr>
              <a:t>Https://github.com/Ian0720</a:t>
            </a:r>
          </a:p>
        </p:txBody>
      </p:sp>
    </p:spTree>
    <p:extLst>
      <p:ext uri="{BB962C8B-B14F-4D97-AF65-F5344CB8AC3E}">
        <p14:creationId xmlns:p14="http://schemas.microsoft.com/office/powerpoint/2010/main" val="416944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A3C3552-FE1E-4867-99DB-4E51A6F2BA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8" r="620"/>
          <a:stretch/>
        </p:blipFill>
        <p:spPr>
          <a:xfrm flipH="1">
            <a:off x="8746837" y="3057525"/>
            <a:ext cx="3445163" cy="380047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F32E81-C3D3-4B81-BF60-995F5216B2A3}"/>
              </a:ext>
            </a:extLst>
          </p:cNvPr>
          <p:cNvCxnSpPr/>
          <p:nvPr/>
        </p:nvCxnSpPr>
        <p:spPr>
          <a:xfrm>
            <a:off x="0" y="951345"/>
            <a:ext cx="3916218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218AB8D-B24D-4169-A45E-CE2F0B5EA0AE}"/>
              </a:ext>
            </a:extLst>
          </p:cNvPr>
          <p:cNvSpPr txBox="1"/>
          <p:nvPr/>
        </p:nvSpPr>
        <p:spPr>
          <a:xfrm>
            <a:off x="637308" y="277091"/>
            <a:ext cx="3676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Berlin Sans FB" panose="020E0602020502020306" pitchFamily="34" charset="0"/>
              </a:rPr>
              <a:t>INDEX</a:t>
            </a:r>
            <a:endParaRPr lang="ko-KR" altLang="en-US" sz="3200" dirty="0">
              <a:latin typeface="Berlin Sans FB" panose="020E0602020502020306" pitchFamily="34" charset="0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BB38A02-DBE8-4F1B-B9E3-D9157AF0B88A}"/>
              </a:ext>
            </a:extLst>
          </p:cNvPr>
          <p:cNvSpPr/>
          <p:nvPr/>
        </p:nvSpPr>
        <p:spPr>
          <a:xfrm flipV="1">
            <a:off x="1140692" y="1285296"/>
            <a:ext cx="932872" cy="1018885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ADCA0-EF9A-4526-AC6B-C587EF13E2CD}"/>
              </a:ext>
            </a:extLst>
          </p:cNvPr>
          <p:cNvSpPr txBox="1"/>
          <p:nvPr/>
        </p:nvSpPr>
        <p:spPr>
          <a:xfrm>
            <a:off x="1403928" y="1616364"/>
            <a:ext cx="67887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atin typeface="Berlin Sans FB" panose="020E0602020502020306" pitchFamily="34" charset="0"/>
                <a:ea typeface="레시피코리아 Medium" panose="02020603020101020101" pitchFamily="18" charset="-127"/>
              </a:rPr>
              <a:t>About BERT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Berlin Sans FB" panose="020E0602020502020306" pitchFamily="34" charset="0"/>
              <a:ea typeface="레시피코리아 Medium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Berlin Sans FB" panose="020E0602020502020306" pitchFamily="34" charset="0"/>
                <a:ea typeface="레시피코리아 Medium" panose="02020603020101020101" pitchFamily="18" charset="-127"/>
              </a:rPr>
              <a:t>Motivation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Berlin Sans FB" panose="020E0602020502020306" pitchFamily="34" charset="0"/>
              <a:ea typeface="레시피코리아 Medium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Berlin Sans FB" panose="020E0602020502020306" pitchFamily="34" charset="0"/>
                <a:ea typeface="레시피코리아 Medium" panose="02020603020101020101" pitchFamily="18" charset="-127"/>
              </a:rPr>
              <a:t>Architecture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Berlin Sans FB" panose="020E0602020502020306" pitchFamily="34" charset="0"/>
              <a:ea typeface="레시피코리아 Medium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Berlin Sans FB" panose="020E0602020502020306" pitchFamily="34" charset="0"/>
                <a:ea typeface="레시피코리아 Medium" panose="02020603020101020101" pitchFamily="18" charset="-127"/>
              </a:rPr>
              <a:t>About Project (Kind of Application Model)</a:t>
            </a:r>
          </a:p>
        </p:txBody>
      </p:sp>
    </p:spTree>
    <p:extLst>
      <p:ext uri="{BB962C8B-B14F-4D97-AF65-F5344CB8AC3E}">
        <p14:creationId xmlns:p14="http://schemas.microsoft.com/office/powerpoint/2010/main" val="164182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9EBD0F4-9351-4C23-A160-7AF6BB83E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3200400"/>
            <a:ext cx="2743200" cy="365760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9ACFE6-E179-4CC4-BA3D-3DA99024B486}"/>
              </a:ext>
            </a:extLst>
          </p:cNvPr>
          <p:cNvCxnSpPr/>
          <p:nvPr/>
        </p:nvCxnSpPr>
        <p:spPr>
          <a:xfrm>
            <a:off x="0" y="951345"/>
            <a:ext cx="3916218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FCB657-1CD3-4F46-9567-A1CEC7589144}"/>
              </a:ext>
            </a:extLst>
          </p:cNvPr>
          <p:cNvSpPr txBox="1"/>
          <p:nvPr/>
        </p:nvSpPr>
        <p:spPr>
          <a:xfrm>
            <a:off x="637308" y="277091"/>
            <a:ext cx="3676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Berlin Sans FB" panose="020E0602020502020306" pitchFamily="34" charset="0"/>
              </a:rPr>
              <a:t>About ‘BERT’</a:t>
            </a:r>
            <a:endParaRPr lang="ko-KR" altLang="en-US" sz="3200" dirty="0">
              <a:latin typeface="Berlin Sans FB" panose="020E0602020502020306" pitchFamily="34" charset="0"/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A14C1ACA-64FB-47FF-87A6-ACB110329FC5}"/>
              </a:ext>
            </a:extLst>
          </p:cNvPr>
          <p:cNvSpPr/>
          <p:nvPr/>
        </p:nvSpPr>
        <p:spPr>
          <a:xfrm flipV="1">
            <a:off x="1140692" y="1285296"/>
            <a:ext cx="932872" cy="1018885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C0D87-8A41-45A4-AF51-AA1BDB51EDC0}"/>
              </a:ext>
            </a:extLst>
          </p:cNvPr>
          <p:cNvSpPr txBox="1"/>
          <p:nvPr/>
        </p:nvSpPr>
        <p:spPr>
          <a:xfrm>
            <a:off x="1403928" y="1616364"/>
            <a:ext cx="8820727" cy="4269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Lucida Sans Unicode" panose="020B0602030504020204" pitchFamily="34" charset="0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구글이 공개한 인공지능</a:t>
            </a: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 (AI) </a:t>
            </a:r>
            <a:r>
              <a:rPr lang="ko-KR" altLang="en-US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언어모델 </a:t>
            </a: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‘BERT(Bidirectional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     Encoder Representations from Transformers)’</a:t>
            </a:r>
            <a:r>
              <a:rPr lang="ko-KR" altLang="en-US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는 일부 성능</a:t>
            </a:r>
            <a:endParaRPr lang="en-US" altLang="ko-KR" sz="2000" dirty="0">
              <a:latin typeface="레시피코리아 Medium" panose="02020603020101020101" pitchFamily="18" charset="-127"/>
              <a:ea typeface="레시피코리아 Medium" panose="02020603020101020101" pitchFamily="18" charset="-127"/>
              <a:cs typeface="Lucida Sans Unicode" panose="020B0602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     </a:t>
            </a:r>
            <a:r>
              <a:rPr lang="ko-KR" altLang="en-US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평가에서 인간보다 더 높은 정확도를 보이는 자연어 처리</a:t>
            </a: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(NLP) AI</a:t>
            </a:r>
            <a:r>
              <a:rPr lang="ko-KR" altLang="en-US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의</a:t>
            </a:r>
            <a:endParaRPr lang="en-US" altLang="ko-KR" sz="2000" dirty="0">
              <a:latin typeface="레시피코리아 Medium" panose="02020603020101020101" pitchFamily="18" charset="-127"/>
              <a:ea typeface="레시피코리아 Medium" panose="02020603020101020101" pitchFamily="18" charset="-127"/>
              <a:cs typeface="Lucida Sans Unicode" panose="020B0602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     </a:t>
            </a:r>
            <a:r>
              <a:rPr lang="ko-KR" altLang="en-US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최첨단 딥러닝 모델이다</a:t>
            </a: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레시피코리아 Medium" panose="02020603020101020101" pitchFamily="18" charset="-127"/>
              <a:ea typeface="레시피코리아 Medium" panose="02020603020101020101" pitchFamily="18" charset="-127"/>
              <a:cs typeface="Lucida Sans Unicode" panose="020B0602030504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‘BERT’ </a:t>
            </a:r>
            <a:r>
              <a:rPr lang="ko-KR" altLang="en-US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언어표현 사전학습의 새로운 방법으로 그 의미는 </a:t>
            </a: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‘</a:t>
            </a:r>
            <a:r>
              <a:rPr lang="ko-KR" altLang="en-US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큰 텍스트 </a:t>
            </a:r>
            <a:r>
              <a:rPr lang="ko-KR" altLang="en-US" sz="20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코퍼</a:t>
            </a:r>
            <a:endParaRPr lang="en-US" altLang="ko-KR" sz="2000" dirty="0">
              <a:latin typeface="레시피코리아 Medium" panose="02020603020101020101" pitchFamily="18" charset="-127"/>
              <a:ea typeface="레시피코리아 Medium" panose="02020603020101020101" pitchFamily="18" charset="-127"/>
              <a:cs typeface="Lucida Sans Unicode" panose="020B0602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      </a:t>
            </a:r>
            <a:r>
              <a:rPr lang="ko-KR" altLang="en-US" sz="20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스</a:t>
            </a: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(Wikipedia)’</a:t>
            </a:r>
            <a:r>
              <a:rPr lang="ko-KR" altLang="en-US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를 이용하여 범용 목적의 </a:t>
            </a: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‘</a:t>
            </a:r>
            <a:r>
              <a:rPr lang="ko-KR" altLang="en-US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언어 이해</a:t>
            </a: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’ </a:t>
            </a:r>
            <a:r>
              <a:rPr lang="ko-KR" altLang="en-US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모델을 훈련 시키는</a:t>
            </a:r>
            <a:endParaRPr lang="en-US" altLang="ko-KR" sz="2000" dirty="0">
              <a:latin typeface="레시피코리아 Medium" panose="02020603020101020101" pitchFamily="18" charset="-127"/>
              <a:ea typeface="레시피코리아 Medium" panose="02020603020101020101" pitchFamily="18" charset="-127"/>
              <a:cs typeface="Lucida Sans Unicode" panose="020B0602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      </a:t>
            </a:r>
            <a:r>
              <a:rPr lang="ko-KR" altLang="en-US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것과 그 모델에 관심 있는 실제의 자연 언어 처리 </a:t>
            </a: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Task(</a:t>
            </a:r>
            <a:r>
              <a:rPr lang="ko-KR" altLang="en-US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질문 및 응답</a:t>
            </a: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)</a:t>
            </a:r>
            <a:r>
              <a:rPr lang="ko-KR" altLang="en-US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에</a:t>
            </a:r>
            <a:endParaRPr lang="en-US" altLang="ko-KR" sz="2000" dirty="0">
              <a:latin typeface="레시피코리아 Medium" panose="02020603020101020101" pitchFamily="18" charset="-127"/>
              <a:ea typeface="레시피코리아 Medium" panose="02020603020101020101" pitchFamily="18" charset="-127"/>
              <a:cs typeface="Lucida Sans Unicode" panose="020B0602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      </a:t>
            </a:r>
            <a:r>
              <a:rPr lang="ko-KR" altLang="en-US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적용하는 것이다</a:t>
            </a: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  <a:cs typeface="Lucida Sans Unicode" panose="020B0602030504020204" pitchFamily="34" charset="0"/>
              </a:rPr>
              <a:t>.</a:t>
            </a:r>
            <a:endParaRPr lang="en-US" altLang="ko-KR" sz="2400" dirty="0">
              <a:latin typeface="Berlin Sans FB" panose="020E0602020502020306" pitchFamily="34" charset="0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78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9EBD0F4-9351-4C23-A160-7AF6BB83E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3200400"/>
            <a:ext cx="2743200" cy="365760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9ACFE6-E179-4CC4-BA3D-3DA99024B486}"/>
              </a:ext>
            </a:extLst>
          </p:cNvPr>
          <p:cNvCxnSpPr/>
          <p:nvPr/>
        </p:nvCxnSpPr>
        <p:spPr>
          <a:xfrm>
            <a:off x="0" y="951345"/>
            <a:ext cx="3916218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FCB657-1CD3-4F46-9567-A1CEC7589144}"/>
              </a:ext>
            </a:extLst>
          </p:cNvPr>
          <p:cNvSpPr txBox="1"/>
          <p:nvPr/>
        </p:nvSpPr>
        <p:spPr>
          <a:xfrm>
            <a:off x="637308" y="277091"/>
            <a:ext cx="3676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Berlin Sans FB" panose="020E0602020502020306" pitchFamily="34" charset="0"/>
              </a:rPr>
              <a:t>About ‘BERT’</a:t>
            </a:r>
            <a:endParaRPr lang="ko-KR" altLang="en-US" sz="3200" dirty="0">
              <a:latin typeface="Berlin Sans FB" panose="020E0602020502020306" pitchFamily="34" charset="0"/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A14C1ACA-64FB-47FF-87A6-ACB110329FC5}"/>
              </a:ext>
            </a:extLst>
          </p:cNvPr>
          <p:cNvSpPr/>
          <p:nvPr/>
        </p:nvSpPr>
        <p:spPr>
          <a:xfrm flipV="1">
            <a:off x="1140692" y="1285296"/>
            <a:ext cx="932872" cy="1018885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C0D87-8A41-45A4-AF51-AA1BDB51EDC0}"/>
              </a:ext>
            </a:extLst>
          </p:cNvPr>
          <p:cNvSpPr txBox="1"/>
          <p:nvPr/>
        </p:nvSpPr>
        <p:spPr>
          <a:xfrm>
            <a:off x="1403928" y="1616364"/>
            <a:ext cx="8820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‘BERT’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는 종래보다 우수한 성능을 발휘한다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자연어 처리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Task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교육없이 양방향으로 사전 학습하는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첫번째 시스템이다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이전에는 데이터의 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전처리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임베딩을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Word2Vec,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GloVe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Fasttext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방식을 많이 사용했지만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요즘은 대부분 고성능을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내는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‘BERT’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많이 사용한다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386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EEC4A9F-DFF6-4833-AE96-5C968D052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9961"/>
            <a:ext cx="3932210" cy="289803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9ACFE6-E179-4CC4-BA3D-3DA99024B486}"/>
              </a:ext>
            </a:extLst>
          </p:cNvPr>
          <p:cNvCxnSpPr/>
          <p:nvPr/>
        </p:nvCxnSpPr>
        <p:spPr>
          <a:xfrm>
            <a:off x="0" y="951345"/>
            <a:ext cx="3916218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FCB657-1CD3-4F46-9567-A1CEC7589144}"/>
              </a:ext>
            </a:extLst>
          </p:cNvPr>
          <p:cNvSpPr txBox="1"/>
          <p:nvPr/>
        </p:nvSpPr>
        <p:spPr>
          <a:xfrm>
            <a:off x="637308" y="277091"/>
            <a:ext cx="3676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Berlin Sans FB" panose="020E0602020502020306" pitchFamily="34" charset="0"/>
              </a:rPr>
              <a:t>Motivation</a:t>
            </a:r>
            <a:endParaRPr lang="ko-KR" altLang="en-US" sz="3200" dirty="0">
              <a:latin typeface="Berlin Sans FB" panose="020E0602020502020306" pitchFamily="34" charset="0"/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A14C1ACA-64FB-47FF-87A6-ACB110329FC5}"/>
              </a:ext>
            </a:extLst>
          </p:cNvPr>
          <p:cNvSpPr/>
          <p:nvPr/>
        </p:nvSpPr>
        <p:spPr>
          <a:xfrm flipV="1">
            <a:off x="1140692" y="1285296"/>
            <a:ext cx="932872" cy="1018885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C0D87-8A41-45A4-AF51-AA1BDB51EDC0}"/>
              </a:ext>
            </a:extLst>
          </p:cNvPr>
          <p:cNvSpPr txBox="1"/>
          <p:nvPr/>
        </p:nvSpPr>
        <p:spPr>
          <a:xfrm>
            <a:off x="1403928" y="1616364"/>
            <a:ext cx="88207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이전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Transformer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활용하여 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챗봇을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만들어 보았다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또한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본인은 자연어 처리 및 이해 분야에 매우 깊은 관심을 보이는 것이 사실이어서 한층 업그레이드 된 형태인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‘BERT’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이용 및 자세히 공부를 하기 위해 응용 예제를 풀어보며 개인       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  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고유의 프로젝트 수행에도 확고한 목표가 생겨서 지금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  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이렇게 쓰는 와중에도 이런저런 논문을 보면서 공부하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         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고 이해 안되는 부분은 커뮤니티에 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물어봐가며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지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             식을 습득 중에 있다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72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5EAAFB-E8EF-40A1-BC3D-EE8C38638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8" t="1549" r="20218" b="-1549"/>
          <a:stretch/>
        </p:blipFill>
        <p:spPr>
          <a:xfrm>
            <a:off x="0" y="2638131"/>
            <a:ext cx="5320146" cy="428625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9ACFE6-E179-4CC4-BA3D-3DA99024B486}"/>
              </a:ext>
            </a:extLst>
          </p:cNvPr>
          <p:cNvCxnSpPr/>
          <p:nvPr/>
        </p:nvCxnSpPr>
        <p:spPr>
          <a:xfrm>
            <a:off x="0" y="951345"/>
            <a:ext cx="3916218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FCB657-1CD3-4F46-9567-A1CEC7589144}"/>
              </a:ext>
            </a:extLst>
          </p:cNvPr>
          <p:cNvSpPr txBox="1"/>
          <p:nvPr/>
        </p:nvSpPr>
        <p:spPr>
          <a:xfrm>
            <a:off x="637308" y="277091"/>
            <a:ext cx="3676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Berlin Sans FB" panose="020E0602020502020306" pitchFamily="34" charset="0"/>
              </a:rPr>
              <a:t>Architecture</a:t>
            </a:r>
            <a:endParaRPr lang="ko-KR" altLang="en-US" sz="3200" dirty="0">
              <a:latin typeface="Berlin Sans FB" panose="020E0602020502020306" pitchFamily="34" charset="0"/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A14C1ACA-64FB-47FF-87A6-ACB110329FC5}"/>
              </a:ext>
            </a:extLst>
          </p:cNvPr>
          <p:cNvSpPr/>
          <p:nvPr/>
        </p:nvSpPr>
        <p:spPr>
          <a:xfrm flipV="1">
            <a:off x="2983346" y="1285296"/>
            <a:ext cx="932872" cy="1018885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C0D87-8A41-45A4-AF51-AA1BDB51EDC0}"/>
              </a:ext>
            </a:extLst>
          </p:cNvPr>
          <p:cNvSpPr txBox="1"/>
          <p:nvPr/>
        </p:nvSpPr>
        <p:spPr>
          <a:xfrm>
            <a:off x="3297383" y="1437758"/>
            <a:ext cx="8820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크게 메인 파일인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bert_test.ipynb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’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을 필두로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공식 폴더로부터 불러온 여러 파일들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관계 추출 실습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감정분류 학습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KorQuAD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학습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학습데이터 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전처리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코드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BERT Vocab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생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성 코드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로 이루어져 있다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이는 미리 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적어놓은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본인의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Github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주소에서 파일들을 확인 및 다운로드가 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        가능하다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197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9900E34-9B12-44AC-8C1F-E6599F3CB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7421">
            <a:off x="731120" y="2318613"/>
            <a:ext cx="3297383" cy="3977927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9ACFE6-E179-4CC4-BA3D-3DA99024B486}"/>
              </a:ext>
            </a:extLst>
          </p:cNvPr>
          <p:cNvCxnSpPr/>
          <p:nvPr/>
        </p:nvCxnSpPr>
        <p:spPr>
          <a:xfrm>
            <a:off x="0" y="951345"/>
            <a:ext cx="3916218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FCB657-1CD3-4F46-9567-A1CEC7589144}"/>
              </a:ext>
            </a:extLst>
          </p:cNvPr>
          <p:cNvSpPr txBox="1"/>
          <p:nvPr/>
        </p:nvSpPr>
        <p:spPr>
          <a:xfrm>
            <a:off x="637308" y="277091"/>
            <a:ext cx="3676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Berlin Sans FB" panose="020E0602020502020306" pitchFamily="34" charset="0"/>
              </a:rPr>
              <a:t>About Project</a:t>
            </a:r>
            <a:endParaRPr lang="ko-KR" altLang="en-US" sz="3200" dirty="0">
              <a:latin typeface="Berlin Sans FB" panose="020E0602020502020306" pitchFamily="34" charset="0"/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A14C1ACA-64FB-47FF-87A6-ACB110329FC5}"/>
              </a:ext>
            </a:extLst>
          </p:cNvPr>
          <p:cNvSpPr/>
          <p:nvPr/>
        </p:nvSpPr>
        <p:spPr>
          <a:xfrm flipV="1">
            <a:off x="2983346" y="1285296"/>
            <a:ext cx="932872" cy="1018885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C0D87-8A41-45A4-AF51-AA1BDB51EDC0}"/>
              </a:ext>
            </a:extLst>
          </p:cNvPr>
          <p:cNvSpPr txBox="1"/>
          <p:nvPr/>
        </p:nvSpPr>
        <p:spPr>
          <a:xfrm>
            <a:off x="3297383" y="1437758"/>
            <a:ext cx="88207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MODEL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구조를 설명하자면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이는 개인 수행 프로젝트다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&lt;Text: 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InputLayer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 Preprocessing: 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KerasLayer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BERT_encoder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KerasLayer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Dropout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은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Steady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Classifier: Dense&gt;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이와 같다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     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해당 개인 프로젝트 파일 명은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‘BERTText.py’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     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며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예제의 용량은 앞서 소개한대로 용량이 너무 큰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     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탓에 전부를 업로드 할 수는 없었다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894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3B3E85B-FD7B-4951-8111-16EE4FBEB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7421">
            <a:off x="731120" y="2318613"/>
            <a:ext cx="3297383" cy="3977927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9ACFE6-E179-4CC4-BA3D-3DA99024B486}"/>
              </a:ext>
            </a:extLst>
          </p:cNvPr>
          <p:cNvCxnSpPr/>
          <p:nvPr/>
        </p:nvCxnSpPr>
        <p:spPr>
          <a:xfrm>
            <a:off x="0" y="951345"/>
            <a:ext cx="3916218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FCB657-1CD3-4F46-9567-A1CEC7589144}"/>
              </a:ext>
            </a:extLst>
          </p:cNvPr>
          <p:cNvSpPr txBox="1"/>
          <p:nvPr/>
        </p:nvSpPr>
        <p:spPr>
          <a:xfrm>
            <a:off x="637308" y="277091"/>
            <a:ext cx="3676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Berlin Sans FB" panose="020E0602020502020306" pitchFamily="34" charset="0"/>
              </a:rPr>
              <a:t>About Project</a:t>
            </a:r>
            <a:endParaRPr lang="ko-KR" altLang="en-US" sz="3200" dirty="0">
              <a:latin typeface="Berlin Sans FB" panose="020E0602020502020306" pitchFamily="34" charset="0"/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A14C1ACA-64FB-47FF-87A6-ACB110329FC5}"/>
              </a:ext>
            </a:extLst>
          </p:cNvPr>
          <p:cNvSpPr/>
          <p:nvPr/>
        </p:nvSpPr>
        <p:spPr>
          <a:xfrm flipV="1">
            <a:off x="2983346" y="1285296"/>
            <a:ext cx="932872" cy="1018885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C0D87-8A41-45A4-AF51-AA1BDB51EDC0}"/>
              </a:ext>
            </a:extLst>
          </p:cNvPr>
          <p:cNvSpPr txBox="1"/>
          <p:nvPr/>
        </p:nvSpPr>
        <p:spPr>
          <a:xfrm>
            <a:off x="3297383" y="1437758"/>
            <a:ext cx="88207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본인 같은 경우는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인터넷 영화 데이터 베이스에서 가져온 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약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50,000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여개의 영화 리뷰 텍스트가 포함된 대형 영화 리뷰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데이터 세트를 참고하였으며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이를 통하여 영화 리뷰를 긍정적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또는 부정적으로 분류하는 감정 분석 모델을 구축해보았다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    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아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그리고 다국어 지원을 위한 파일도 올려 놓았으니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    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이는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250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여개 국어의 데이터가 입력 되어 있으므로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    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얼마든지 응용해도 좋다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03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437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레시피코리아 Medium</vt:lpstr>
      <vt:lpstr>맑은 고딕</vt:lpstr>
      <vt:lpstr>Arial</vt:lpstr>
      <vt:lpstr>Berlin Sans FB</vt:lpstr>
      <vt:lpstr>Lucida Sans Unicode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35</cp:revision>
  <dcterms:created xsi:type="dcterms:W3CDTF">2021-02-26T06:12:05Z</dcterms:created>
  <dcterms:modified xsi:type="dcterms:W3CDTF">2021-02-26T07:18:24Z</dcterms:modified>
</cp:coreProperties>
</file>