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Times New Roman Condensed Bold" charset="1" panose="02030806070405020303"/>
      <p:regular r:id="rId46"/>
    </p:embeddedFont>
    <p:embeddedFont>
      <p:font typeface="Canva Sans" charset="1" panose="020B0503030501040103"/>
      <p:regular r:id="rId47"/>
    </p:embeddedFont>
    <p:embeddedFont>
      <p:font typeface="Times New Roman Condensed" charset="1" panose="02030506070405020303"/>
      <p:regular r:id="rId48"/>
    </p:embeddedFont>
    <p:embeddedFont>
      <p:font typeface="Gotham" charset="1" panose="00000000000000000000"/>
      <p:regular r:id="rId49"/>
    </p:embeddedFont>
    <p:embeddedFont>
      <p:font typeface="Gotham Bold" charset="1" panose="00000000000000000000"/>
      <p:regular r:id="rId50"/>
    </p:embeddedFont>
    <p:embeddedFont>
      <p:font typeface="Canva Sans Bold" charset="1" panose="020B0803030501040103"/>
      <p:regular r:id="rId51"/>
    </p:embeddedFont>
    <p:embeddedFont>
      <p:font typeface="Roboto Mono" charset="1" panose="00000000000000000000"/>
      <p:regular r:id="rId52"/>
    </p:embeddedFont>
    <p:embeddedFont>
      <p:font typeface="Roboto Mono Bold" charset="1" panose="00000000000000000000"/>
      <p:regular r:id="rId53"/>
    </p:embeddedFont>
    <p:embeddedFont>
      <p:font typeface="Times New Roman Condensed Italics" charset="1" panose="02030506070405090303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6375" y="2981821"/>
            <a:ext cx="13747396" cy="188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b="true" sz="8000" spc="-304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DATA VISUALIZATION: PIE CHARTS AND OPENGL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5900" y="5311211"/>
            <a:ext cx="108467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Progr</a:t>
            </a: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amming assignment on fruit preference survey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6310" y="6534481"/>
            <a:ext cx="26727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GROUP 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3846" y="2291104"/>
            <a:ext cx="14830259" cy="11201400"/>
            <a:chOff x="0" y="0"/>
            <a:chExt cx="19773678" cy="14935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58099" y="-104775"/>
              <a:ext cx="17351298" cy="15039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spc="-52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f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or i, val in enumerate(values):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slicePe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rcentage = val / total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sliceAngl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e =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slicePercentage * 360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...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canvas.create_polygon(points, fill="black", outline="white")</a:t>
              </a:r>
            </a:p>
            <a:p>
              <a:pPr algn="l">
                <a:lnSpc>
                  <a:spcPts val="5250"/>
                </a:lnSpc>
              </a:pP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Loops through data to compute angles.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Draws each slice using polygon-based wedges.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Adds white outlines for clarity.</a:t>
              </a: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735943"/>
              <a:ext cx="19773678" cy="1704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39238" y="819531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03846" y="104775"/>
            <a:ext cx="16655454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IMPLEMENTING A PIE CHART IN TKINTER (PYTHON)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846" y="6474429"/>
            <a:ext cx="1483025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819531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03846" y="853147"/>
            <a:ext cx="16655454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EXPLANATION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3846" y="2177121"/>
            <a:ext cx="38556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Positioning Labels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37926" y="3120707"/>
            <a:ext cx="14830259" cy="11201400"/>
            <a:chOff x="0" y="0"/>
            <a:chExt cx="19773678" cy="14935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58099" y="-104775"/>
              <a:ext cx="17351298" cy="15039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spc="-52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m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idAngle = startAngle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+ sliceA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ngle / 2  #Midpoint angle determines label placement.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labelX = centerX + (radius + label_offs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et) *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math.cos(midRad)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labelY = centerY + (radius + label_offset) * math.sin(midRad)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if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labels[i] in label_offsets: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labelX += offset_x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labelY += offset_y</a:t>
              </a: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35943"/>
              <a:ext cx="19773678" cy="1704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853459" y="7728585"/>
            <a:ext cx="1096443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Uses custom x/y offsets for better positioning.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846" y="6474429"/>
            <a:ext cx="1483025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819531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03846" y="491197"/>
            <a:ext cx="16655454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EXPLANATION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3846" y="1815171"/>
            <a:ext cx="28502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Styling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98330" y="2885346"/>
            <a:ext cx="14830259" cy="12534900"/>
            <a:chOff x="0" y="0"/>
            <a:chExt cx="19773678" cy="16713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58099" y="-104775"/>
              <a:ext cx="17351298" cy="16817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spc="-52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#Create canvas with black background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nvas = tk.Canvas(root, width=canva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s_width, height=ca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nvas_height, bg="black")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 Draw the outer white circle around the pie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canvas.create_oval(centerX - radius, cent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erY -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radius,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    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 centerX + radius, centerY + radius,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               outline="white")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#Add chart title at the top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anvas.create_text(centerX, 50, text=chartTitle, fill="white", font=("Helvetica", 16)) </a:t>
              </a: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35943"/>
              <a:ext cx="19773678" cy="1704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978" y="619809"/>
            <a:ext cx="14423006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146682"/>
            <a:ext cx="6193227" cy="6111618"/>
          </a:xfrm>
          <a:custGeom>
            <a:avLst/>
            <a:gdLst/>
            <a:ahLst/>
            <a:cxnLst/>
            <a:rect r="r" b="b" t="t" l="l"/>
            <a:pathLst>
              <a:path h="6111618" w="6193227">
                <a:moveTo>
                  <a:pt x="0" y="0"/>
                </a:moveTo>
                <a:lnTo>
                  <a:pt x="6193227" y="0"/>
                </a:lnTo>
                <a:lnTo>
                  <a:pt x="6193227" y="6111618"/>
                </a:lnTo>
                <a:lnTo>
                  <a:pt x="0" y="611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94" t="-2590" r="0" b="-259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9922" y="2912432"/>
            <a:ext cx="6262785" cy="6345868"/>
          </a:xfrm>
          <a:custGeom>
            <a:avLst/>
            <a:gdLst/>
            <a:ahLst/>
            <a:cxnLst/>
            <a:rect r="r" b="b" t="t" l="l"/>
            <a:pathLst>
              <a:path h="6345868" w="6262785">
                <a:moveTo>
                  <a:pt x="0" y="0"/>
                </a:moveTo>
                <a:lnTo>
                  <a:pt x="6262785" y="0"/>
                </a:lnTo>
                <a:lnTo>
                  <a:pt x="6262785" y="6345868"/>
                </a:lnTo>
                <a:lnTo>
                  <a:pt x="0" y="634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9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978" y="1778049"/>
            <a:ext cx="6773949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 Using 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97035" y="1778049"/>
            <a:ext cx="761195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 Using  Python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4411" y="347759"/>
            <a:ext cx="1442300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C++ VS. PYTHON COMPARISON</a:t>
            </a:r>
          </a:p>
          <a:p>
            <a:pPr algn="l">
              <a:lnSpc>
                <a:spcPts val="783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298665" y="1677664"/>
            <a:ext cx="16569160" cy="3191509"/>
            <a:chOff x="0" y="0"/>
            <a:chExt cx="22092213" cy="42553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95524" y="-85725"/>
              <a:ext cx="13171565" cy="182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1. Text Rendering </a:t>
              </a:r>
            </a:p>
            <a:p>
              <a:pPr algn="l">
                <a:lnSpc>
                  <a:spcPts val="56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95524" y="2439457"/>
              <a:ext cx="9901227" cy="1079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C++ (GLUT)  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glutBitmapCharacter(GLUT_BITMAP_HELVETICA_18, *c); 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190987" y="2439457"/>
              <a:ext cx="9901227" cy="1815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anvas.create_text(x, y, text=ch, fill="white", font=("Helvetica", 18))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896751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92239" y="4047715"/>
            <a:ext cx="16569160" cy="6782434"/>
            <a:chOff x="0" y="0"/>
            <a:chExt cx="22092213" cy="904324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995524" y="-85725"/>
              <a:ext cx="13171565" cy="182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2. Main Loop Structure</a:t>
              </a:r>
            </a:p>
            <a:p>
              <a:pPr algn="l">
                <a:lnSpc>
                  <a:spcPts val="56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95524" y="2439457"/>
              <a:ext cx="9901227" cy="1447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 main() {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glutInit(&amp;argc, argv);glutCreateWindow("Pie Chart");glutDisplayFunc(display);  // Callback registration  }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190987" y="2439457"/>
              <a:ext cx="9901227" cy="6603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import tkinter as tk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draw_pie_chart():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pass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main():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 = tk.Tk()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root.title("Pie Chart")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canvas = 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tk.Canvas(root, width=600, height=600, bg="black")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canvas.pack()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draw_pie_chart()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root.mainloop()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__name__ == "__main__":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main()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896751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0938" y="746643"/>
            <a:ext cx="16043744" cy="4516163"/>
            <a:chOff x="0" y="0"/>
            <a:chExt cx="21391659" cy="60215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3171565" cy="182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3. Label Repositioning Logic</a:t>
              </a:r>
            </a:p>
            <a:p>
              <a:pPr algn="l">
                <a:lnSpc>
                  <a:spcPts val="56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48312"/>
              <a:ext cx="9901227" cy="2920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Adjust Banana label outward (extra space)if (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std::string(labels[i]) == "Banana") {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labelRadius = radius + 0.42f;  // Push further out}// Adjust Kiwifruit label leftwardif (std::string(labels[i]) == "Kiwifruit") {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labelRadius = radius + 0.20f;  // Slightly out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labelX -= 0.09f;              // Shift left}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490433" y="2732462"/>
              <a:ext cx="9901227" cy="328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if labels[i] == "Banan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a":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labelText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= f"{labels[i]}\n({pct:.1f}%)"   # "Banana" on the first line, percentage on the second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else: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labelText = f"{labels[i]} ({pct:.1f}%)"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#For "Banana", a newline is inserted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between the fruit name and its percentage value.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917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143482" y="17917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0938" y="6545580"/>
            <a:ext cx="15545982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Same Output: Both versions produce identical visuals.</a:t>
            </a:r>
          </a:p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Syntax Differences: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C++: Explicit types, manual string formatting.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Python: Dynamic typing,</a:t>
            </a: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f-strings.</a:t>
            </a:r>
          </a:p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Workflow:</a:t>
            </a: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Python is quicker for prototyping; C++ offers more control.</a:t>
            </a:r>
          </a:p>
          <a:p>
            <a:pPr algn="l">
              <a:lnSpc>
                <a:spcPts val="45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30938" y="5574587"/>
            <a:ext cx="318373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Key Takeaways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410252"/>
            <a:ext cx="16230600" cy="410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5"/>
              </a:lnSpc>
            </a:pPr>
          </a:p>
          <a:p>
            <a:pPr algn="just" marL="748415" indent="-374207" lvl="1">
              <a:lnSpc>
                <a:spcPts val="5199"/>
              </a:lnSpc>
              <a:buFont typeface="Arial"/>
              <a:buChar char="•"/>
            </a:pPr>
            <a:r>
              <a:rPr lang="en-US" sz="3466" spc="-5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Redraw the pie chart so that each section corresponds to the color of the fruit represented when ripest. </a:t>
            </a:r>
          </a:p>
          <a:p>
            <a:pPr algn="l">
              <a:lnSpc>
                <a:spcPts val="4505"/>
              </a:lnSpc>
            </a:pPr>
          </a:p>
          <a:p>
            <a:pPr algn="l">
              <a:lnSpc>
                <a:spcPts val="4505"/>
              </a:lnSpc>
            </a:pPr>
          </a:p>
          <a:p>
            <a:pPr algn="l">
              <a:lnSpc>
                <a:spcPts val="4505"/>
              </a:lnSpc>
            </a:pPr>
          </a:p>
          <a:p>
            <a:pPr algn="l">
              <a:lnSpc>
                <a:spcPts val="450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5521081" cy="2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b="true" sz="10899" spc="-272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PROBLEM 2 – FRUIT COLORED PIE CHART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307" y="4618407"/>
            <a:ext cx="120417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4888" y="1421759"/>
            <a:ext cx="1623060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8526"/>
            <a:ext cx="987867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Color Selection Explanation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9112" y="4139883"/>
            <a:ext cx="17259300" cy="469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Avocado: The greenish color (0.82, 0.81, 0.41) represents the distinctive flesh color of a ripe avocado.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Orange: A vibrant </a:t>
            </a: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orange shade (0.93, 0.55, 0.14) that mimics the citrus fruit's characteristic color.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Banana: A bright yellow (1.0, 0.87, 0.35) selected to match a perfectly ripe banana skin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Kiwifruit: Deeper green (0.43, 0.51, 0.04) representing the kiwi's flesh once cut open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Mango: Orange-red shade (1.0, 0.51, 0.26) capturing the warm tones of a ripe mango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Grapes: Rich purple (0.44, 0.18, 0.66) mimicking the deep color of dark grapes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5631" y="1162050"/>
            <a:ext cx="15612104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b="true" sz="10884" spc="-272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COLORED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2625" y="4002001"/>
            <a:ext cx="10702749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Walkthrough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7472" y="923997"/>
            <a:ext cx="1623060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973301"/>
            <a:ext cx="15033531" cy="3116666"/>
            <a:chOff x="0" y="0"/>
            <a:chExt cx="20044708" cy="41555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814050" y="1792085"/>
              <a:ext cx="12700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13171565" cy="890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Structure Setup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03067"/>
              <a:ext cx="9901227" cy="2552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Data for the pie chart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values[] = {36.0f, 41.0f, 19.0f, 28.0f, 30.0f, 16.0f};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const char *labels[] = {"Ovacado", "Orange", "Banana", "Kiwifruit", "Mangos", "Grapes"};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const int NUM_SLICES = sizeof(values) / sizeof(values[0]);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143482" y="1603067"/>
              <a:ext cx="9901227" cy="2552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Survey da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ta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fruits = ['Avocado', 'Orange', 'Banana', 'Kiwifruit', 'Mango', 'Grapes']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people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= [36, 41, 19, 28, 30, 16]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total = sum(people)  # Total number of responses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percentages = [round((count / total) * 100, 1) for count in people]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46512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143482" y="846512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181450"/>
            <a:ext cx="14845049" cy="3911643"/>
            <a:chOff x="0" y="0"/>
            <a:chExt cx="19793398" cy="52155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814050" y="1338214"/>
              <a:ext cx="12700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13171565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Color Array Definition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95109"/>
              <a:ext cx="9649916" cy="2920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Fruit colors (R, G, B)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colors[][3] = { {0.34f, 0.51f, 0.01f}, // Avocado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0.65f, 0.0f}, // Orange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0.87f, 0.35f}, // Banana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{0.65f, 0.89f, 0.18f}, // Kiwifruit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0.51f, 0.26f}, // Mango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{0.44f, 0.18f, 0.66f} // Grapes;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814050" y="1895109"/>
              <a:ext cx="8560090" cy="3320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Fruit colors (R, G, B)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</a:t>
              </a: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it_colors = [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(0.82, 0.81, 0.41),   # Avocado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</a:t>
              </a: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0.93, 0.55, 0.14),   # Orange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(1.0, 0.87, 0.35),    # Banana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</a:t>
              </a: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0.43, 0.51, 0.04),   # Kiwifruit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</a:t>
              </a: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1.0, 0.51, 0.26),    # Mango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</a:t>
              </a: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0.44, 0.18, 0.66)    # Grapes </a:t>
              </a:r>
            </a:p>
            <a:p>
              <a:pPr algn="just">
                <a:lnSpc>
                  <a:spcPts val="2235"/>
                </a:lnSpc>
                <a:spcBef>
                  <a:spcPct val="0"/>
                </a:spcBef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534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0143482" y="992534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126928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TEAM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689" y="3275282"/>
            <a:ext cx="7877184" cy="323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Ian Ndolo Mwau    SCT 211-0034/2022 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Maureen Mukami   SCT 211-0052/2022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David Nzambuli     SCT 211-00682022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Pharis Kariuki        SCT 211-0033/2022</a:t>
            </a:r>
          </a:p>
          <a:p>
            <a:pPr algn="l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9819" y="702770"/>
            <a:ext cx="1623060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973301"/>
            <a:ext cx="16230600" cy="6904758"/>
            <a:chOff x="0" y="0"/>
            <a:chExt cx="21640800" cy="92063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508560" y="1736617"/>
              <a:ext cx="12341" cy="197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1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21640800" cy="1121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Window/Application Setup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94295" y="2512811"/>
              <a:ext cx="10426105" cy="6385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Window dimensions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const int WINDOW_WIDTH = 800;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const int WINDOW_HEIGHT = 800;</a:t>
              </a:r>
            </a:p>
            <a:p>
              <a:pPr algn="l">
                <a:lnSpc>
                  <a:spcPts val="1819"/>
                </a:lnSpc>
              </a:pP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Program entry point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 main(int argc, char **argv) {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glutInit(&amp;argc, argv);                                // Initialize GLUT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glutInitDisplayMode(GLUT_DOUBLE | GLUT_RGB);          // Double buffer and RGB color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glutInitWindowSize(WINDOW_WIDTH, WINDOW_HEIGHT);      // Set window size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glutCreateWindow("Fruit Preferences Pie Chart");      // Create window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glClearColor(1.0f, 1.0f, 1.0f, 1.0f);                 // Set white background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glutDisplayFunc(display);                             // Register display callback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glutReshapeFunc(reshape);                             // Register reshape callback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glutMainLoop();                                       // Enter main event loop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return 0;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820400" y="2522336"/>
              <a:ext cx="10820400" cy="668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class PieChartApp: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__init__(self, root):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 = root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self.root.title("Fruit Preferences Pie Chart")</a:t>
              </a:r>
            </a:p>
            <a:p>
              <a:pPr algn="l">
                <a:lnSpc>
                  <a:spcPts val="1680"/>
                </a:lnSpc>
              </a:p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Set window size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self.root.geometry("800x800")</a:t>
              </a:r>
            </a:p>
            <a:p>
              <a:pPr algn="l">
                <a:lnSpc>
                  <a:spcPts val="1680"/>
                </a:lnSpc>
              </a:p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Create the pie chart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fig = create_pie_chart()</a:t>
              </a:r>
            </a:p>
            <a:p>
              <a:pPr algn="l">
                <a:lnSpc>
                  <a:spcPts val="1680"/>
                </a:lnSpc>
              </a:p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Create a canvas to display the pie chart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 = FigureCanvasTkAgg(fig, master=self.root)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self.canvas.draw()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self.canvas.get_tk_widget().pack(expand=True, fill=tk.BOTH)</a:t>
              </a:r>
            </a:p>
            <a:p>
              <a:pPr algn="l">
                <a:lnSpc>
                  <a:spcPts val="1680"/>
                </a:lnSpc>
              </a:p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Close button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close_button = tk.Button(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self.root,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text="Close",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command=self.root.quit,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font=tkfont.Font(size=12)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close_button.pack(pady=10)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84968"/>
              <a:ext cx="10617200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820400" y="1184968"/>
              <a:ext cx="10617200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9819" y="702770"/>
            <a:ext cx="1623060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973301"/>
            <a:ext cx="16230600" cy="6284999"/>
            <a:chOff x="0" y="0"/>
            <a:chExt cx="21640800" cy="83799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508560" y="1736617"/>
              <a:ext cx="12341" cy="197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1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21640800" cy="1121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Main Drawing Function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94295" y="2512811"/>
              <a:ext cx="10426105" cy="5867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void display() 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// Calculate percentages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float total = 0.0f;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for (int i = 0; i &lt; NUM_SLICES; ++i) 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total += values[I];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}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// Draw pie slices with colors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for (int i = 0; i &lt; NUM_SLICES; ++i){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float sliceAngle = 360.0f * values[i] / total; 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// Draw filled slices using fruit colors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glColor3f(colors[i][0], colors[i][1], colors[i][2]);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glBegin(GL_TRIANGLE_FAN);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// [Drawing code...]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glEnd();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}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820400" y="2522336"/>
              <a:ext cx="10820400" cy="5845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create_pie_chart():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Create a figure and axis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fig, ax = plt.subplots(figsize=(6, 6), dpi=100)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Create the pie chart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wedges, texts, autotexts = ax.pie(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people,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labels=[f"{f} ({p}%)" for f, p in zip(fruits, percentages)],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colors=fruit_colors,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autopct='',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startangle=90,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textprops={'fontsize': 10}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Equal aspect ratio ensures the pie chart is circular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ax.axis('equal')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Set the title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ax.set_title("Youth Fruit Preferences in Gachororo", pad=20)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return fig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84968"/>
              <a:ext cx="10617200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820400" y="1184968"/>
              <a:ext cx="10617200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166" y="1133475"/>
            <a:ext cx="1623060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769033"/>
            <a:ext cx="16230600" cy="5556306"/>
            <a:chOff x="0" y="0"/>
            <a:chExt cx="21640800" cy="74084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7767417" y="1736617"/>
              <a:ext cx="20866" cy="1979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1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21640800" cy="1121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Label Positioning Logic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64231"/>
              <a:ext cx="10660122" cy="4644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Calculate label position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midAngle = currentAngle + sliceAngle / 2.0f;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midRad = midAngle * PI / 180.0f;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labelRadius = radius + 0.15f;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Adjust specific label positions if needed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(i == 2) labelRadius += 0.1f;  // Banana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(i == 3) labelRadius += 0.05f; // Kiwi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labelX = centerX + cos(midRad) * labelRadius;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labelY = centerY + sin(midRad) * labelRadius;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1969765" y="2764231"/>
              <a:ext cx="8361392" cy="3758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Label formatting is handled automatically by Matplotlib in the pie() function: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labels=[f"{f} ({p}%)" for f, p in zip(fruits, percentages)]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This creates formatted labels like "Avocado (21.2%)" that are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automatically positioned around the pie chart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94445"/>
              <a:ext cx="10660122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0"/>
                </a:lnSpc>
              </a:pPr>
              <a:r>
                <a:rPr lang="en-US" sz="4300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C++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820400" y="1294445"/>
              <a:ext cx="10660122" cy="95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0"/>
                </a:lnSpc>
              </a:pPr>
              <a:r>
                <a:rPr lang="en-US" sz="4300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7987"/>
            <a:ext cx="1529594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973301"/>
            <a:ext cx="16230600" cy="7159625"/>
            <a:chOff x="0" y="0"/>
            <a:chExt cx="21640800" cy="95461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0"/>
              <a:ext cx="5167508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Differences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98643"/>
              <a:ext cx="21640800" cy="8547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Rendering Approach: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Low-level rendering using triangle fans and manual angle calculations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Python(Matplotlib): High-level API with built-in pie chart function</a:t>
              </a:r>
            </a:p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UI Framework</a:t>
              </a:r>
              <a:r>
                <a:rPr lang="en-US" b="true" sz="2799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GLUT (OpenGL Utility Toolkit) for window management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Python: Tkinter for window management with Matplotlib embedded</a:t>
              </a:r>
            </a:p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Text Rendering: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Custom bitmap text rendering function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</a:t>
              </a: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thon: Automatic text rendering with formatting options</a:t>
              </a:r>
            </a:p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Label Positioning: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Manual positioning with angle calculations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Python(Matplotlib): Automatic label placement</a:t>
              </a:r>
            </a:p>
            <a:p>
              <a:pPr algn="just">
                <a:lnSpc>
                  <a:spcPts val="3919"/>
                </a:lnSpc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7767" y="1162050"/>
            <a:ext cx="16532466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14340" y="4002001"/>
            <a:ext cx="12060894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Results &amp; Comparison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8338" y="3477938"/>
            <a:ext cx="5764802" cy="5860882"/>
          </a:xfrm>
          <a:custGeom>
            <a:avLst/>
            <a:gdLst/>
            <a:ahLst/>
            <a:cxnLst/>
            <a:rect r="r" b="b" t="t" l="l"/>
            <a:pathLst>
              <a:path h="5860882" w="5764802">
                <a:moveTo>
                  <a:pt x="0" y="0"/>
                </a:moveTo>
                <a:lnTo>
                  <a:pt x="5764802" y="0"/>
                </a:lnTo>
                <a:lnTo>
                  <a:pt x="5764802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72275" y="3477938"/>
            <a:ext cx="5635853" cy="5860882"/>
          </a:xfrm>
          <a:custGeom>
            <a:avLst/>
            <a:gdLst/>
            <a:ahLst/>
            <a:cxnLst/>
            <a:rect r="r" b="b" t="t" l="l"/>
            <a:pathLst>
              <a:path h="5860882" w="5635853">
                <a:moveTo>
                  <a:pt x="0" y="0"/>
                </a:moveTo>
                <a:lnTo>
                  <a:pt x="5635852" y="0"/>
                </a:lnTo>
                <a:lnTo>
                  <a:pt x="5635852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" t="0" r="-69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50334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334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8526"/>
            <a:ext cx="1042255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Visual Changes and Additions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39883"/>
            <a:ext cx="14513719" cy="260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Fruit-res</a:t>
            </a: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embling colors create an intuitive association with data.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Maintained sufficient contrast between adjacent sections.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Adjusted label placement to prevent overlapping and improve readability.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Added slice borders in the C++ version for better visual separation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334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8526"/>
            <a:ext cx="1042255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Challenges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8002" y="3843215"/>
            <a:ext cx="16221521" cy="561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Label Positioning Challenges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Labels for adjacent small slices (Banana and Kiwifruit) were overlapping.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Solution 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Implemented custom offset adjustments for specific slices.</a:t>
            </a:r>
          </a:p>
          <a:p>
            <a:pPr algn="just">
              <a:lnSpc>
                <a:spcPts val="4059"/>
              </a:lnSpc>
            </a:pP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Color Selection Challenges</a:t>
            </a:r>
          </a:p>
          <a:p>
            <a:pPr algn="just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Finding precise RGB values that closely match each fruit was difficult.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"Some fruits (like avocado) have different colors inside and out.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Solution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Researched RGB values representing each fruit's most recognizable color.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Tested multiple color options to ensure sufficient contrast between adjacent sections.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334"/>
            <a:ext cx="15794620" cy="27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 3 – GRAYSCALE BACKGROUND IN OPENGL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737517"/>
            <a:ext cx="13678268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Objective: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Convert chart background to grayscale using OpenGL. 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Approach: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- Us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luminance method to set grayscale values.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- Render the pie chart on a grayscale background.  </a:t>
            </a:r>
          </a:p>
          <a:p>
            <a:pPr algn="l">
              <a:lnSpc>
                <a:spcPts val="5250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40809"/>
            <a:ext cx="15794620" cy="248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THEORY – LUMINANCE PRESERVATION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8310" y="5286375"/>
            <a:ext cx="13678268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Use the luminance formula to convert RGB to grayscale: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G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ray = 0.299 * R + 0.587 * G + 0.114 * B     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This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maintains perceived brightness across colors.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58310" y="3831583"/>
            <a:ext cx="101567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</a:t>
            </a:r>
            <a:r>
              <a:rPr lang="en-US" b="true" sz="51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Space Conversion Theory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1567485" y="-3935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89" y="3098119"/>
            <a:ext cx="11860881" cy="546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Objective: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Create a pie chart using OpenGL to visualize fruit preference data.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Demonstrate customization by applying fruit-resembling colors for each section.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Demonstrate grayscale conversion using OpenGL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4423006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40809"/>
            <a:ext cx="15794620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STEP-BY-STEP PROCESS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8310" y="4619625"/>
            <a:ext cx="13678268" cy="463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Ext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ract RGB values of each original color.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Apply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the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luminance formula to calculate the grayscale value.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Create new color where R = G = B = Gray.</a:t>
            </a:r>
          </a:p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58310" y="3051372"/>
            <a:ext cx="107930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Gr</a:t>
            </a:r>
            <a:r>
              <a:rPr lang="en-US" b="true" sz="51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ayscale Conversion Works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1567485" y="-3935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249" y="660598"/>
            <a:ext cx="15794620" cy="248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OPENGL IMPLEMENTATION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310" y="4543108"/>
            <a:ext cx="13678268" cy="463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each color: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float gray = 0.299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*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 + 0.587 * G + 0.114 * B;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glColor3f(gray, gray, gray);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 grayscale values when rendering the chart background.</a:t>
            </a:r>
          </a:p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58310" y="3051372"/>
            <a:ext cx="93867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Colors in OpenGL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580999" y="2085975"/>
          <a:ext cx="14544510" cy="7896225"/>
        </p:xfrm>
        <a:graphic>
          <a:graphicData uri="http://schemas.openxmlformats.org/drawingml/2006/table">
            <a:tbl>
              <a:tblPr/>
              <a:tblGrid>
                <a:gridCol w="2129040"/>
                <a:gridCol w="3099453"/>
                <a:gridCol w="6592938"/>
                <a:gridCol w="2723079"/>
              </a:tblGrid>
              <a:tr h="1205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Roboto Mono Bold"/>
                          <a:ea typeface="Roboto Mono Bold"/>
                          <a:cs typeface="Roboto Mono Bold"/>
                          <a:sym typeface="Roboto Mono Bold"/>
                        </a:rPr>
                        <a:t>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(R,G,B)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Gray Calculation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Grayscale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9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Avocado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(0.34, 0.51, 0.01)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0.299×0.34 + 0.587×0.51 + 0.114×0.01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9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(1.0, 0.5, 0.0)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+ 0.587×0.5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Banana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(1.0, 1.0, 0.0)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+ 0.587×1.0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9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Kiwifruit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(0.45, 0.76, 0.23)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0.299×0.45 + 0.587×0.76 + 0.114×0.23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Mangos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(1.0, 0.8, 0.0)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+ 0.587×0.8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(0.5, 0.0, 0.5)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0.299×0.5 + 0.587×0.0 + 0.114×0.5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95249" y="632023"/>
            <a:ext cx="15794620" cy="1116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spc="-20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GRAYSCAL CONVERSION TABLE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7301" y="349250"/>
            <a:ext cx="790213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-7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 Through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59420" y="1537362"/>
            <a:ext cx="16569160" cy="4948554"/>
            <a:chOff x="0" y="0"/>
            <a:chExt cx="22092213" cy="65980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95524" y="-85725"/>
              <a:ext cx="13171565" cy="182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1. Grayscale Colors Definition</a:t>
              </a:r>
            </a:p>
            <a:p>
              <a:pPr algn="l">
                <a:lnSpc>
                  <a:spcPts val="56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95524" y="2420407"/>
              <a:ext cx="9901227" cy="4177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Grayscale colors usin</a:t>
              </a: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 luminance formula: 0.299*R + 0.587*G + 0.114*B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grayscaleColors[][3] = {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{0.40f, 0.40f, 0.40f},  // Avocado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{0.59f, 0.59f, 0.59f},  // Orange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{0.89f, 0.89f, 0.89f},  // Banana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{0.61f, 0.61f, 0.61f},  // Kiwifruit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{0.77f, 0.77f, 0.77f},  // Mangos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{0.21f, 0.21f, 0.21f}   // Grapes</a:t>
              </a:r>
            </a:p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};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190987" y="2420407"/>
              <a:ext cx="9901227" cy="3339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20"/>
                </a:lnSpc>
              </a:pP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Convert colors to grayscale using luminance formula: 0.299*R + 0.587*G + 0.114*B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Multiply by 3 to create RGB tuple (gray, gray, gray) for matplotlib compatibility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fruit_colors = [(0.299*r + 0.587*g + 0.114*b,) * 3 for r, g, b in original_colors]</a:t>
              </a:r>
            </a:p>
            <a:p>
              <a:pPr algn="just">
                <a:lnSpc>
                  <a:spcPts val="252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896751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0140" y="6994579"/>
            <a:ext cx="16569160" cy="3467734"/>
            <a:chOff x="0" y="0"/>
            <a:chExt cx="22092213" cy="462364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995524" y="-85725"/>
              <a:ext cx="13171565" cy="2769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2. Slice Coloring</a:t>
              </a:r>
            </a:p>
            <a:p>
              <a:pPr algn="l">
                <a:lnSpc>
                  <a:spcPts val="5600"/>
                </a:lnSpc>
              </a:pPr>
            </a:p>
            <a:p>
              <a:pPr algn="l">
                <a:lnSpc>
                  <a:spcPts val="56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95524" y="2439457"/>
              <a:ext cx="9901227" cy="1079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Set grayscale color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for this slice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glColor3fv(grayscaleColors[i]);  // Array pointeres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};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190987" y="2439457"/>
              <a:ext cx="9901227" cy="2184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Create pie chart with custom parameters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wedges, texts = ax.pie(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people,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-US" sz="1600" b="true">
                  <a:solidFill>
                    <a:srgbClr val="0E4714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c</a:t>
              </a:r>
              <a:r>
                <a:rPr lang="en-US" sz="1600" b="true">
                  <a:solidFill>
                    <a:srgbClr val="0E4714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olors=fruit_colors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.....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896751" y="1067857"/>
              <a:ext cx="964991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9090"/>
            <a:ext cx="15794620" cy="152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BEFORE AND AFTER VISUAL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07862" y="4212827"/>
            <a:ext cx="5145138" cy="5504744"/>
          </a:xfrm>
          <a:custGeom>
            <a:avLst/>
            <a:gdLst/>
            <a:ahLst/>
            <a:cxnLst/>
            <a:rect r="r" b="b" t="t" l="l"/>
            <a:pathLst>
              <a:path h="5504744" w="5145138">
                <a:moveTo>
                  <a:pt x="0" y="0"/>
                </a:moveTo>
                <a:lnTo>
                  <a:pt x="5145137" y="0"/>
                </a:lnTo>
                <a:lnTo>
                  <a:pt x="5145137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05667"/>
            <a:ext cx="711725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Original colored chart background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11533" y="2605667"/>
            <a:ext cx="59377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Converte</a:t>
            </a: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 grayscale version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98375" y="4212827"/>
            <a:ext cx="5293389" cy="5504744"/>
          </a:xfrm>
          <a:custGeom>
            <a:avLst/>
            <a:gdLst/>
            <a:ahLst/>
            <a:cxnLst/>
            <a:rect r="r" b="b" t="t" l="l"/>
            <a:pathLst>
              <a:path h="5504744" w="5293389">
                <a:moveTo>
                  <a:pt x="0" y="0"/>
                </a:moveTo>
                <a:lnTo>
                  <a:pt x="5293389" y="0"/>
                </a:lnTo>
                <a:lnTo>
                  <a:pt x="5293389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" t="0" r="-696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9557" y="952500"/>
            <a:ext cx="790213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-7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Takeaways: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1869" y="2586990"/>
            <a:ext cx="15545982" cy="500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Same Visual Output: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Both versions produce identical grayscale rendering:</a:t>
            </a:r>
          </a:p>
          <a:p>
            <a:pPr algn="l" marL="712470" indent="-356235" lvl="1">
              <a:lnSpc>
                <a:spcPts val="4950"/>
              </a:lnSpc>
              <a:buFont typeface="Arial"/>
              <a:buChar char="•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Avocado = 0.4, Banana = 0.89, etc.</a:t>
            </a:r>
          </a:p>
          <a:p>
            <a:pPr algn="l">
              <a:lnSpc>
                <a:spcPts val="4950"/>
              </a:lnSpc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</a:t>
            </a: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ntenance:</a:t>
            </a:r>
          </a:p>
          <a:p>
            <a:pPr algn="l" marL="1424940" indent="-474980" lvl="2">
              <a:lnSpc>
                <a:spcPts val="4950"/>
              </a:lnSpc>
              <a:buFont typeface="Arial"/>
              <a:buChar char="⚬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Py</a:t>
            </a: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thon version is easier to modify (e.g., adding new</a:t>
            </a: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fruits)</a:t>
            </a:r>
          </a:p>
          <a:p>
            <a:pPr algn="l" marL="1424940" indent="-474980" lvl="2">
              <a:lnSpc>
                <a:spcPts val="4950"/>
              </a:lnSpc>
              <a:buFont typeface="Arial"/>
              <a:buChar char="⚬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C++ versi</a:t>
            </a: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on offers better performance for complex visualizations</a:t>
            </a:r>
          </a:p>
          <a:p>
            <a:pPr algn="l">
              <a:lnSpc>
                <a:spcPts val="4950"/>
              </a:lnSpc>
            </a:pPr>
          </a:p>
          <a:p>
            <a:pPr algn="l">
              <a:lnSpc>
                <a:spcPts val="4950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330" y="1133475"/>
            <a:ext cx="15293360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b="true" sz="9000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COLORED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2625" y="4002001"/>
            <a:ext cx="10702749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C++ vs Python Implementation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7987"/>
            <a:ext cx="1529594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4754"/>
            <a:ext cx="15763271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and Disadvantages of C++(OpenGL) Implementation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3840410"/>
            <a:ext cx="7647971" cy="5403099"/>
            <a:chOff x="0" y="0"/>
            <a:chExt cx="10197295" cy="72041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99174"/>
              <a:ext cx="10197295" cy="5804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Complexity:</a:t>
              </a: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Requires more lines of code for basic functionality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Manual calculations: Must manually calculate angles, positions, and text placement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Development time: Takes longer to implement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Maintenance: More complex code is harder to maintain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Lack of built-in features: No automatic label positioning or formatting</a:t>
              </a:r>
            </a:p>
            <a:p>
              <a:pPr algn="just">
                <a:lnSpc>
                  <a:spcPts val="349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629285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Disadvantages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840410"/>
            <a:ext cx="7647971" cy="5841249"/>
            <a:chOff x="0" y="0"/>
            <a:chExt cx="10197295" cy="778833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99174"/>
              <a:ext cx="10197295" cy="6389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Performance:</a:t>
              </a: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Generally faster for real-time graphics and animations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Fine-grained control: More precise control over drawing and positioning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Portability: OpenGL is supported across multiple platforms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Learning value: Demonstrates fundamental graphics principles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Customization: Every aspect of the rendering can be customized</a:t>
              </a:r>
            </a:p>
            <a:p>
              <a:pPr algn="just">
                <a:lnSpc>
                  <a:spcPts val="349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5040908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Advantages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7987"/>
            <a:ext cx="1529594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25229"/>
            <a:ext cx="15763271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and Disadvantages of Python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454525"/>
            <a:ext cx="7647971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Less control:</a:t>
            </a: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Fewer options for customizing low-level details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Performance: Generally slower for real-time or animated visualizations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Dependencies: Requires multiple libraries (Matplotlib, Tkinter)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Learning curve: Requires understanding Matplotlib's specific API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Styling limitations: Some visual customizations may be difficult to achieve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337574" y="3420827"/>
            <a:ext cx="3955819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86052"/>
            <a:ext cx="7647971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Simplicity:</a:t>
            </a: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 Much shorter, more readable code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High-level API: Built-in pie chart function handles most details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Automatic formatting: Automatic label positioning and text formatting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Extensibility: Easy to add more features like legends, annotations, etc.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Int</a:t>
            </a: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eractive elements: Simple to add buttons and other UI controls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Expor</a:t>
            </a:r>
            <a:r>
              <a: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t options: Built-in support for saving charts in various formats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56107"/>
            <a:ext cx="3344213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334"/>
            <a:ext cx="15794620" cy="152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 CONCLUSION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689" y="3783925"/>
            <a:ext cx="11558912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Summary of tasks achieved: 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Pie chart representation of fruit preferences with perc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entages and external labels. 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Color customization for realism. 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OpenGL grayscale implementation.  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708926" y="8012077"/>
            <a:ext cx="987867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Q&amp;A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45" y="652131"/>
            <a:ext cx="14423006" cy="248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 1 – PIE CHART FOR FRUIT PREFERENCES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5486400" y="2886696"/>
          <a:ext cx="7315200" cy="7172325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People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Orange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Banana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Kiwi 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Mango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Grapes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Ovacado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14345" y="3313096"/>
            <a:ext cx="24642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Data Table: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9150" y="2700805"/>
            <a:ext cx="16440150" cy="344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true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40809"/>
            <a:ext cx="14423006" cy="248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PROBLEM1:FRUIT PREFERENCES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05894" y="4511380"/>
            <a:ext cx="12041798" cy="3945981"/>
            <a:chOff x="0" y="0"/>
            <a:chExt cx="16055731" cy="526130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778333"/>
              <a:ext cx="13848528" cy="3482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Draw a piechart with title "Fruit Preferences Survey"  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percentages from the data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. 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Place labels outside each section.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605573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true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14423006" cy="248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PREFERENCES PIE CHART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9300" y="4192501"/>
            <a:ext cx="10702749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Walkthrough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2105" y="1152525"/>
            <a:ext cx="16676949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STRUCTURE OVERVIEW 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2105" y="3145536"/>
            <a:ext cx="13013473" cy="5295900"/>
            <a:chOff x="0" y="0"/>
            <a:chExt cx="17351298" cy="70612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74526" y="-76200"/>
              <a:ext cx="10536179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b="true" sz="3500" spc="-70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Main Components: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11225"/>
              <a:ext cx="17351298" cy="6149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display(): Renders the pie chart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re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shape(): Maintains aspect ratio and orthographic projection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drawBitmapText(): Displays chart and label text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main(): Initializes GLUT and starts the rendering loop</a:t>
              </a: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20" y="2602915"/>
            <a:ext cx="14830259" cy="7200900"/>
            <a:chOff x="0" y="0"/>
            <a:chExt cx="19773678" cy="9601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58099" y="-104775"/>
              <a:ext cx="17351298" cy="970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spc="-52" b="true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Rendering Approach: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total of all values</a:t>
              </a:r>
            </a:p>
            <a:p>
              <a:pPr algn="l" marL="755651" indent="-377825" lvl="1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For each slice:</a:t>
              </a: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percentage and angle</a:t>
              </a: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 slice using 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GL_TRIANGLE_FAN</a:t>
              </a: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 e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ach section outside the circle using trigonometry</a:t>
              </a:r>
            </a:p>
            <a:p>
              <a:pPr algn="l" marL="1511301" indent="-503767" lvl="2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</a:t>
              </a: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raw radial boundaries</a:t>
              </a: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735943"/>
              <a:ext cx="19773678" cy="1704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0"/>
                </a:lnSpc>
              </a:pPr>
            </a:p>
            <a:p>
              <a:pPr algn="l">
                <a:lnSpc>
                  <a:spcPts val="52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39238" y="819531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03846" y="853147"/>
            <a:ext cx="14423006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DRAWING THE PIE CHART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377" y="645730"/>
            <a:ext cx="14423006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IMPLEMENTATION USING C++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5004" y="2107622"/>
            <a:ext cx="13013473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Slice Calculation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flo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at sliceAngle = (values[i] / total) * 360.0f; // Convert % to angle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Uses trigonometry (sin/cos) to plot points.</a:t>
            </a:r>
          </a:p>
          <a:p>
            <a:pPr algn="just">
              <a:lnSpc>
                <a:spcPts val="5250"/>
              </a:lnSpc>
            </a:pP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61377" y="4981575"/>
            <a:ext cx="14830259" cy="663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Label Positioning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f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loat labelX = centerX + cos(midAngle) * radius;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</a:t>
            </a: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float labelY = centerY + sin(midAngle) * radius;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Special handling for “Banana” and “Kiwifruit” labels to improve   readability.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Rendering Pipeline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display() → reshape() → main().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Output: Clean pie chart with dynamic resizing.</a:t>
            </a:r>
          </a:p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DAGjkWxY9Ec</dc:identifier>
  <dcterms:modified xsi:type="dcterms:W3CDTF">2011-08-01T06:04:30Z</dcterms:modified>
  <cp:revision>1</cp:revision>
  <dc:title>Data Visualization ppt</dc:title>
</cp:coreProperties>
</file>