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8288000" cy="10287000"/>
  <p:notesSz cx="6858000" cy="9144000"/>
  <p:embeddedFontLst>
    <p:embeddedFont>
      <p:font typeface="Canva Sans" panose="020B0604020202020204" charset="0"/>
      <p:regular r:id="rId42"/>
    </p:embeddedFont>
    <p:embeddedFont>
      <p:font typeface="Canva Sans Bold" panose="020B0604020202020204" charset="0"/>
      <p:regular r:id="rId43"/>
    </p:embeddedFont>
    <p:embeddedFont>
      <p:font typeface="Gotham" panose="020B0604020202020204" charset="0"/>
      <p:regular r:id="rId44"/>
    </p:embeddedFont>
    <p:embeddedFont>
      <p:font typeface="Gotham Bold" panose="020B0604020202020204" charset="0"/>
      <p:regular r:id="rId45"/>
    </p:embeddedFont>
    <p:embeddedFont>
      <p:font typeface="Roboto Mono" panose="00000009000000000000" pitchFamily="49" charset="0"/>
      <p:regular r:id="rId46"/>
    </p:embeddedFont>
    <p:embeddedFont>
      <p:font typeface="Roboto Mono Bold" panose="020B0604020202020204" charset="0"/>
      <p:regular r:id="rId47"/>
    </p:embeddedFont>
    <p:embeddedFont>
      <p:font typeface="Times New Roman Condensed" panose="020B0604020202020204" charset="0"/>
      <p:regular r:id="rId48"/>
    </p:embeddedFont>
    <p:embeddedFont>
      <p:font typeface="Times New Roman Condensed Bold" panose="020B0604020202020204" charset="0"/>
      <p:regular r:id="rId49"/>
    </p:embeddedFont>
    <p:embeddedFont>
      <p:font typeface="Times New Roman Condensed Italics" panose="020B0604020202020204" charset="0"/>
      <p:regular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7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90515" y="-2377820"/>
            <a:ext cx="19285436" cy="15042640"/>
          </a:xfrm>
          <a:custGeom>
            <a:avLst/>
            <a:gdLst/>
            <a:ahLst/>
            <a:cxnLst/>
            <a:rect l="l" t="t" r="r" b="b"/>
            <a:pathLst>
              <a:path w="19285436" h="15042640">
                <a:moveTo>
                  <a:pt x="0" y="0"/>
                </a:moveTo>
                <a:lnTo>
                  <a:pt x="19285437" y="0"/>
                </a:lnTo>
                <a:lnTo>
                  <a:pt x="19285437" y="15042640"/>
                </a:lnTo>
                <a:lnTo>
                  <a:pt x="0" y="15042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76375" y="2981821"/>
            <a:ext cx="13747396" cy="1882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sz="8000" b="1" spc="-304">
                <a:solidFill>
                  <a:srgbClr val="0E4714"/>
                </a:solidFill>
                <a:latin typeface="Times New Roman Condensed Bold"/>
                <a:ea typeface="Times New Roman Condensed Bold"/>
                <a:cs typeface="Times New Roman Condensed Bold"/>
                <a:sym typeface="Times New Roman Condensed Bold"/>
              </a:rPr>
              <a:t>DATA VISUALIZATION: PIE CHARTS AND OPENGL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85900" y="5311211"/>
            <a:ext cx="1084674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Programming assignment on fruit preference survey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12230" y="6534481"/>
            <a:ext cx="192613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GROUP 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3846" y="2291104"/>
            <a:ext cx="14830259" cy="11201400"/>
            <a:chOff x="0" y="0"/>
            <a:chExt cx="19773678" cy="14935200"/>
          </a:xfrm>
        </p:grpSpPr>
        <p:sp>
          <p:nvSpPr>
            <p:cNvPr id="3" name="TextBox 3"/>
            <p:cNvSpPr txBox="1"/>
            <p:nvPr/>
          </p:nvSpPr>
          <p:spPr>
            <a:xfrm>
              <a:off x="258099" y="-104775"/>
              <a:ext cx="17351298" cy="15039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50"/>
                </a:lnSpc>
              </a:pPr>
              <a:r>
                <a:rPr lang="en-US" sz="3500" b="1" spc="-52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Code Snippet:</a:t>
              </a:r>
            </a:p>
            <a:p>
              <a:pPr marL="755651" lvl="1" indent="-377825" algn="l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for i, val in enumerate(values):</a:t>
              </a:r>
            </a:p>
            <a:p>
              <a:pPr marL="755651" lvl="1" indent="-377825" algn="l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    slicePercentage = val / total</a:t>
              </a:r>
            </a:p>
            <a:p>
              <a:pPr marL="755651" lvl="1" indent="-377825" algn="l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    sliceAngle = slicePercentage * 360</a:t>
              </a:r>
            </a:p>
            <a:p>
              <a:pPr marL="755651" lvl="1" indent="-377825" algn="l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    ...</a:t>
              </a:r>
            </a:p>
            <a:p>
              <a:pPr marL="755651" lvl="1" indent="-377825" algn="l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    canvas.create_polygon(points, fill="black", outline="white")</a:t>
              </a:r>
            </a:p>
            <a:p>
              <a:pPr algn="l">
                <a:lnSpc>
                  <a:spcPts val="5250"/>
                </a:lnSpc>
              </a:pPr>
              <a:endPara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endParaRPr>
            </a:p>
            <a:p>
              <a:pPr marL="755651" lvl="1" indent="-377825" algn="l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Loops through data to compute angles.</a:t>
              </a:r>
            </a:p>
            <a:p>
              <a:pPr marL="755651" lvl="1" indent="-377825" algn="l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Draws each slice using polygon-based wedges.</a:t>
              </a:r>
            </a:p>
            <a:p>
              <a:pPr marL="755651" lvl="1" indent="-377825" algn="l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Adds white outlines for clarity.</a:t>
              </a:r>
            </a:p>
            <a:p>
              <a:pPr algn="l">
                <a:lnSpc>
                  <a:spcPts val="5250"/>
                </a:lnSpc>
              </a:pPr>
              <a:endPara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endParaRPr>
            </a:p>
            <a:p>
              <a:pPr algn="l">
                <a:lnSpc>
                  <a:spcPts val="5250"/>
                </a:lnSpc>
              </a:pPr>
              <a:endPara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endParaRPr>
            </a:p>
            <a:p>
              <a:pPr marL="1511301" lvl="2" indent="-503767" algn="l">
                <a:lnSpc>
                  <a:spcPts val="5250"/>
                </a:lnSpc>
                <a:buFont typeface="Arial"/>
                <a:buChar char="⚬"/>
              </a:pPr>
              <a:endPara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endParaRPr>
            </a:p>
            <a:p>
              <a:pPr algn="l">
                <a:lnSpc>
                  <a:spcPts val="5250"/>
                </a:lnSpc>
              </a:pPr>
              <a:endPara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endParaRPr>
            </a:p>
            <a:p>
              <a:pPr algn="l">
                <a:lnSpc>
                  <a:spcPts val="5250"/>
                </a:lnSpc>
              </a:pPr>
              <a:endPara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endParaRPr>
            </a:p>
            <a:p>
              <a:pPr algn="l">
                <a:lnSpc>
                  <a:spcPts val="5250"/>
                </a:lnSpc>
              </a:pPr>
              <a:endPara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735943"/>
              <a:ext cx="19773678" cy="1704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50"/>
                </a:lnSpc>
              </a:pPr>
              <a:endParaRPr/>
            </a:p>
            <a:p>
              <a:pPr algn="l">
                <a:lnSpc>
                  <a:spcPts val="525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139238" y="8195310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603846" y="104775"/>
            <a:ext cx="16655454" cy="2253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30"/>
              </a:lnSpc>
            </a:pPr>
            <a:r>
              <a:rPr lang="en-US" sz="9000" spc="-225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IMPLEMENTING A PIE CHART IN TKINTER (PYTHON)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3846" y="6474429"/>
            <a:ext cx="14830259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50"/>
              </a:lnSpc>
            </a:pPr>
            <a:endParaRPr/>
          </a:p>
          <a:p>
            <a:pPr algn="l">
              <a:lnSpc>
                <a:spcPts val="5250"/>
              </a:lnSpc>
            </a:pPr>
            <a:endParaRPr/>
          </a:p>
        </p:txBody>
      </p:sp>
      <p:sp>
        <p:nvSpPr>
          <p:cNvPr id="3" name="TextBox 3"/>
          <p:cNvSpPr txBox="1"/>
          <p:nvPr/>
        </p:nvSpPr>
        <p:spPr>
          <a:xfrm>
            <a:off x="9139238" y="8195310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603846" y="853147"/>
            <a:ext cx="16655454" cy="1390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9"/>
              </a:lnSpc>
            </a:pPr>
            <a:r>
              <a:rPr lang="en-US" sz="9999" spc="-249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CODE EXPLANATION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3846" y="2177121"/>
            <a:ext cx="385569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Positioning Labels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37926" y="3120707"/>
            <a:ext cx="14830259" cy="11201400"/>
            <a:chOff x="0" y="0"/>
            <a:chExt cx="19773678" cy="14935200"/>
          </a:xfrm>
        </p:grpSpPr>
        <p:sp>
          <p:nvSpPr>
            <p:cNvPr id="7" name="TextBox 7"/>
            <p:cNvSpPr txBox="1"/>
            <p:nvPr/>
          </p:nvSpPr>
          <p:spPr>
            <a:xfrm>
              <a:off x="258099" y="-104775"/>
              <a:ext cx="17351298" cy="15039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50"/>
                </a:lnSpc>
              </a:pPr>
              <a:r>
                <a:rPr lang="en-US" sz="3500" b="1" spc="-52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Code Snippet:</a:t>
              </a:r>
            </a:p>
            <a:p>
              <a:pPr marL="755651" lvl="1" indent="-377825" algn="l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midAngle = startAngle + sliceAngle / 2  #Midpoint angle determines label placement.</a:t>
              </a:r>
            </a:p>
            <a:p>
              <a:pPr marL="755651" lvl="1" indent="-377825" algn="l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labelX = centerX + (radius + label_offset) * math.cos(midRad)</a:t>
              </a:r>
            </a:p>
            <a:p>
              <a:pPr marL="755651" lvl="1" indent="-377825" algn="l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labelY = centerY + (radius + label_offset) * math.sin(midRad)</a:t>
              </a:r>
            </a:p>
            <a:p>
              <a:pPr marL="755651" lvl="1" indent="-377825" algn="l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if labels[i] in label_offsets:</a:t>
              </a:r>
            </a:p>
            <a:p>
              <a:pPr marL="755651" lvl="1" indent="-377825" algn="l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    labelX += offset_x</a:t>
              </a:r>
            </a:p>
            <a:p>
              <a:pPr marL="755651" lvl="1" indent="-377825" algn="l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    labelY += offset_y</a:t>
              </a:r>
            </a:p>
            <a:p>
              <a:pPr algn="l">
                <a:lnSpc>
                  <a:spcPts val="5250"/>
                </a:lnSpc>
              </a:pPr>
              <a:endPara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endParaRPr>
            </a:p>
            <a:p>
              <a:pPr algn="l">
                <a:lnSpc>
                  <a:spcPts val="5250"/>
                </a:lnSpc>
              </a:pPr>
              <a:endPara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endParaRPr>
            </a:p>
            <a:p>
              <a:pPr algn="l">
                <a:lnSpc>
                  <a:spcPts val="5250"/>
                </a:lnSpc>
              </a:pPr>
              <a:endPara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endParaRPr>
            </a:p>
            <a:p>
              <a:pPr marL="1511301" lvl="2" indent="-503767" algn="l">
                <a:lnSpc>
                  <a:spcPts val="5250"/>
                </a:lnSpc>
                <a:buFont typeface="Arial"/>
                <a:buChar char="⚬"/>
              </a:pPr>
              <a:endPara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endParaRPr>
            </a:p>
            <a:p>
              <a:pPr algn="l">
                <a:lnSpc>
                  <a:spcPts val="5250"/>
                </a:lnSpc>
              </a:pPr>
              <a:endPara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endParaRPr>
            </a:p>
            <a:p>
              <a:pPr algn="l">
                <a:lnSpc>
                  <a:spcPts val="5250"/>
                </a:lnSpc>
              </a:pPr>
              <a:endPara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endParaRPr>
            </a:p>
            <a:p>
              <a:pPr algn="l">
                <a:lnSpc>
                  <a:spcPts val="5250"/>
                </a:lnSpc>
              </a:pPr>
              <a:endPara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735943"/>
              <a:ext cx="19773678" cy="1704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50"/>
                </a:lnSpc>
              </a:pPr>
              <a:endParaRPr/>
            </a:p>
            <a:p>
              <a:pPr algn="l">
                <a:lnSpc>
                  <a:spcPts val="525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853459" y="7728585"/>
            <a:ext cx="10964432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#Uses custom x/y offsets for better positioning.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3846" y="6474429"/>
            <a:ext cx="14830259" cy="130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50"/>
              </a:lnSpc>
            </a:pPr>
            <a:endParaRPr/>
          </a:p>
          <a:p>
            <a:pPr algn="l">
              <a:lnSpc>
                <a:spcPts val="5250"/>
              </a:lnSpc>
            </a:pPr>
            <a:endParaRPr/>
          </a:p>
        </p:txBody>
      </p:sp>
      <p:sp>
        <p:nvSpPr>
          <p:cNvPr id="3" name="TextBox 3"/>
          <p:cNvSpPr txBox="1"/>
          <p:nvPr/>
        </p:nvSpPr>
        <p:spPr>
          <a:xfrm>
            <a:off x="9139238" y="8195310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603846" y="491197"/>
            <a:ext cx="16655454" cy="1390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9"/>
              </a:lnSpc>
            </a:pPr>
            <a:r>
              <a:rPr lang="en-US" sz="9999" spc="-249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CODE EXPLANATION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3846" y="1815171"/>
            <a:ext cx="285020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 Styling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98330" y="2885346"/>
            <a:ext cx="14830259" cy="12534900"/>
            <a:chOff x="0" y="0"/>
            <a:chExt cx="19773678" cy="16713200"/>
          </a:xfrm>
        </p:grpSpPr>
        <p:sp>
          <p:nvSpPr>
            <p:cNvPr id="7" name="TextBox 7"/>
            <p:cNvSpPr txBox="1"/>
            <p:nvPr/>
          </p:nvSpPr>
          <p:spPr>
            <a:xfrm>
              <a:off x="258099" y="-104775"/>
              <a:ext cx="17351298" cy="16817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50"/>
                </a:lnSpc>
              </a:pPr>
              <a:r>
                <a:rPr lang="en-US" sz="3500" b="1" spc="-52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Code Snippet:</a:t>
              </a:r>
            </a:p>
            <a:p>
              <a:pPr algn="l">
                <a:lnSpc>
                  <a:spcPts val="5250"/>
                </a:lnSpc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#Create canvas with black background</a:t>
              </a:r>
            </a:p>
            <a:p>
              <a:pPr marL="755651" lvl="1" indent="-377825" algn="l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canvas = tk.Canvas(root, width=canvas_width, height=canvas_height, bg="black")</a:t>
              </a:r>
            </a:p>
            <a:p>
              <a:pPr algn="l">
                <a:lnSpc>
                  <a:spcPts val="5250"/>
                </a:lnSpc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# Draw the outer white circle around the pie</a:t>
              </a:r>
            </a:p>
            <a:p>
              <a:pPr marL="755651" lvl="1" indent="-377825" algn="l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canvas.create_oval(centerX - radius, centerY - radius,</a:t>
              </a:r>
            </a:p>
            <a:p>
              <a:pPr algn="l">
                <a:lnSpc>
                  <a:spcPts val="5250"/>
                </a:lnSpc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             centerX + radius, centerY + radius,</a:t>
              </a:r>
            </a:p>
            <a:p>
              <a:pPr algn="l">
                <a:lnSpc>
                  <a:spcPts val="5250"/>
                </a:lnSpc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                   outline="white")</a:t>
              </a:r>
            </a:p>
            <a:p>
              <a:pPr algn="l">
                <a:lnSpc>
                  <a:spcPts val="5250"/>
                </a:lnSpc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#Add chart title at the top</a:t>
              </a:r>
            </a:p>
            <a:p>
              <a:pPr marL="755651" lvl="1" indent="-377825" algn="l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canvas.create_text(centerX, 50, text=chartTitle, fill="white", font=("Helvetica", 16)) </a:t>
              </a:r>
            </a:p>
            <a:p>
              <a:pPr algn="l">
                <a:lnSpc>
                  <a:spcPts val="5250"/>
                </a:lnSpc>
              </a:pPr>
              <a:endPara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endParaRPr>
            </a:p>
            <a:p>
              <a:pPr algn="l">
                <a:lnSpc>
                  <a:spcPts val="5250"/>
                </a:lnSpc>
              </a:pPr>
              <a:endPara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endParaRPr>
            </a:p>
            <a:p>
              <a:pPr algn="l">
                <a:lnSpc>
                  <a:spcPts val="5250"/>
                </a:lnSpc>
              </a:pPr>
              <a:endPara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endParaRPr>
            </a:p>
            <a:p>
              <a:pPr algn="l">
                <a:lnSpc>
                  <a:spcPts val="5250"/>
                </a:lnSpc>
              </a:pPr>
              <a:endPara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endParaRPr>
            </a:p>
            <a:p>
              <a:pPr marL="1511301" lvl="2" indent="-503767" algn="l">
                <a:lnSpc>
                  <a:spcPts val="5250"/>
                </a:lnSpc>
                <a:buFont typeface="Arial"/>
                <a:buChar char="⚬"/>
              </a:pPr>
              <a:endPara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endParaRPr>
            </a:p>
            <a:p>
              <a:pPr algn="l">
                <a:lnSpc>
                  <a:spcPts val="5250"/>
                </a:lnSpc>
              </a:pPr>
              <a:endPara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endParaRPr>
            </a:p>
            <a:p>
              <a:pPr algn="l">
                <a:lnSpc>
                  <a:spcPts val="5250"/>
                </a:lnSpc>
              </a:pPr>
              <a:endPara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endParaRPr>
            </a:p>
            <a:p>
              <a:pPr algn="l">
                <a:lnSpc>
                  <a:spcPts val="5250"/>
                </a:lnSpc>
              </a:pPr>
              <a:endPara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735943"/>
              <a:ext cx="19773678" cy="1704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50"/>
                </a:lnSpc>
              </a:pPr>
              <a:endParaRPr/>
            </a:p>
            <a:p>
              <a:pPr algn="l">
                <a:lnSpc>
                  <a:spcPts val="525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7978" y="619809"/>
            <a:ext cx="14423006" cy="1263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30"/>
              </a:lnSpc>
            </a:pPr>
            <a:r>
              <a:rPr lang="en-US" sz="9000" b="1" spc="-225">
                <a:solidFill>
                  <a:srgbClr val="0E4714"/>
                </a:solidFill>
                <a:latin typeface="Times New Roman Condensed Bold"/>
                <a:ea typeface="Times New Roman Condensed Bold"/>
                <a:cs typeface="Times New Roman Condensed Bold"/>
                <a:sym typeface="Times New Roman Condensed Bold"/>
              </a:rPr>
              <a:t>FRUIT PIE CHART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11415085" y="-545920"/>
            <a:ext cx="28550447" cy="11313545"/>
          </a:xfrm>
          <a:custGeom>
            <a:avLst/>
            <a:gdLst/>
            <a:ahLst/>
            <a:cxnLst/>
            <a:rect l="l" t="t" r="r" b="b"/>
            <a:pathLst>
              <a:path w="28550447" h="11313545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9969" b="-5925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3146682"/>
            <a:ext cx="6193227" cy="6111618"/>
          </a:xfrm>
          <a:custGeom>
            <a:avLst/>
            <a:gdLst/>
            <a:ahLst/>
            <a:cxnLst/>
            <a:rect l="l" t="t" r="r" b="b"/>
            <a:pathLst>
              <a:path w="6193227" h="6111618">
                <a:moveTo>
                  <a:pt x="0" y="0"/>
                </a:moveTo>
                <a:lnTo>
                  <a:pt x="6193227" y="0"/>
                </a:lnTo>
                <a:lnTo>
                  <a:pt x="6193227" y="6111618"/>
                </a:lnTo>
                <a:lnTo>
                  <a:pt x="0" y="61116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94" t="-2590" b="-2590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329922" y="2912432"/>
            <a:ext cx="6262785" cy="6345868"/>
          </a:xfrm>
          <a:custGeom>
            <a:avLst/>
            <a:gdLst/>
            <a:ahLst/>
            <a:cxnLst/>
            <a:rect l="l" t="t" r="r" b="b"/>
            <a:pathLst>
              <a:path w="6262785" h="6345868">
                <a:moveTo>
                  <a:pt x="0" y="0"/>
                </a:moveTo>
                <a:lnTo>
                  <a:pt x="6262785" y="0"/>
                </a:lnTo>
                <a:lnTo>
                  <a:pt x="6262785" y="6345868"/>
                </a:lnTo>
                <a:lnTo>
                  <a:pt x="0" y="63458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397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47978" y="1778049"/>
            <a:ext cx="6773949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Output Using  C++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097035" y="1778049"/>
            <a:ext cx="7611953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Output Using  Python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4411" y="347759"/>
            <a:ext cx="14423006" cy="2253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30"/>
              </a:lnSpc>
            </a:pPr>
            <a:r>
              <a:rPr lang="en-US" sz="9000" b="1" spc="-225">
                <a:solidFill>
                  <a:srgbClr val="0E4714"/>
                </a:solidFill>
                <a:latin typeface="Times New Roman Condensed Bold"/>
                <a:ea typeface="Times New Roman Condensed Bold"/>
                <a:cs typeface="Times New Roman Condensed Bold"/>
                <a:sym typeface="Times New Roman Condensed Bold"/>
              </a:rPr>
              <a:t>C++ VS. PYTHON COMPARISON</a:t>
            </a:r>
          </a:p>
          <a:p>
            <a:pPr algn="l">
              <a:lnSpc>
                <a:spcPts val="7830"/>
              </a:lnSpc>
            </a:pPr>
            <a:endParaRPr lang="en-US" sz="9000" b="1" spc="-225">
              <a:solidFill>
                <a:srgbClr val="0E4714"/>
              </a:solidFill>
              <a:latin typeface="Times New Roman Condensed Bold"/>
              <a:ea typeface="Times New Roman Condensed Bold"/>
              <a:cs typeface="Times New Roman Condensed Bold"/>
              <a:sym typeface="Times New Roman Condensed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-298665" y="1677664"/>
            <a:ext cx="16569160" cy="3191509"/>
            <a:chOff x="0" y="0"/>
            <a:chExt cx="22092213" cy="4255346"/>
          </a:xfrm>
        </p:grpSpPr>
        <p:sp>
          <p:nvSpPr>
            <p:cNvPr id="4" name="TextBox 4"/>
            <p:cNvSpPr txBox="1"/>
            <p:nvPr/>
          </p:nvSpPr>
          <p:spPr>
            <a:xfrm>
              <a:off x="995524" y="-85725"/>
              <a:ext cx="13171565" cy="18298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600"/>
                </a:lnSpc>
              </a:pPr>
              <a:r>
                <a:rPr lang="en-US" sz="4000" b="1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1. Text Rendering </a:t>
              </a:r>
            </a:p>
            <a:p>
              <a:pPr algn="l">
                <a:lnSpc>
                  <a:spcPts val="5600"/>
                </a:lnSpc>
              </a:pPr>
              <a:endParaRPr lang="en-US" sz="4000" b="1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95524" y="2439457"/>
              <a:ext cx="9901227" cy="10792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// C++ (GLUT)  glutBitmapCharacter(GLUT_BITMAP_HELVETICA_18, *c);  </a:t>
              </a:r>
            </a:p>
            <a:p>
              <a:pPr algn="just">
                <a:lnSpc>
                  <a:spcPts val="2240"/>
                </a:lnSpc>
                <a:spcBef>
                  <a:spcPct val="0"/>
                </a:spcBef>
              </a:pPr>
              <a:endParaRPr lang="en-US" sz="1600">
                <a:solidFill>
                  <a:srgbClr val="0E4714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2190987" y="2439457"/>
              <a:ext cx="9901227" cy="18158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canvas.create_text(x, y, text=ch, fill="white", font=("Helvetica", 18))</a:t>
              </a:r>
            </a:p>
            <a:p>
              <a:pPr algn="just">
                <a:lnSpc>
                  <a:spcPts val="2240"/>
                </a:lnSpc>
              </a:pPr>
              <a:endParaRPr lang="en-US" sz="1600">
                <a:solidFill>
                  <a:srgbClr val="0E4714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algn="just">
                <a:lnSpc>
                  <a:spcPts val="2240"/>
                </a:lnSpc>
                <a:spcBef>
                  <a:spcPct val="0"/>
                </a:spcBef>
              </a:pPr>
              <a:endParaRPr lang="en-US" sz="1600">
                <a:solidFill>
                  <a:srgbClr val="0E4714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067857"/>
              <a:ext cx="9649916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C++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896751" y="1067857"/>
              <a:ext cx="9649916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Python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492239" y="4047715"/>
            <a:ext cx="16569160" cy="6782434"/>
            <a:chOff x="0" y="0"/>
            <a:chExt cx="22092213" cy="9043246"/>
          </a:xfrm>
        </p:grpSpPr>
        <p:sp>
          <p:nvSpPr>
            <p:cNvPr id="10" name="TextBox 10"/>
            <p:cNvSpPr txBox="1"/>
            <p:nvPr/>
          </p:nvSpPr>
          <p:spPr>
            <a:xfrm>
              <a:off x="995524" y="-85725"/>
              <a:ext cx="13171565" cy="18298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600"/>
                </a:lnSpc>
              </a:pPr>
              <a:r>
                <a:rPr lang="en-US" sz="4000" b="1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2. Main Loop Structure</a:t>
              </a:r>
            </a:p>
            <a:p>
              <a:pPr algn="l">
                <a:lnSpc>
                  <a:spcPts val="5600"/>
                </a:lnSpc>
              </a:pPr>
              <a:endParaRPr lang="en-US" sz="4000" b="1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95524" y="2439457"/>
              <a:ext cx="9901227" cy="1447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int main() {glutInit(&amp;argc, argv);glutCreateWindow("Pie Chart");glutDisplayFunc(display);  // Callback registration  } </a:t>
              </a:r>
            </a:p>
            <a:p>
              <a:pPr algn="just">
                <a:lnSpc>
                  <a:spcPts val="2240"/>
                </a:lnSpc>
                <a:spcBef>
                  <a:spcPct val="0"/>
                </a:spcBef>
              </a:pPr>
              <a:endParaRPr lang="en-US" sz="1600">
                <a:solidFill>
                  <a:srgbClr val="0E4714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2190987" y="2439457"/>
              <a:ext cx="9901227" cy="6603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import tkinter as tk</a:t>
              </a:r>
            </a:p>
            <a:p>
              <a:pPr algn="just">
                <a:lnSpc>
                  <a:spcPts val="2240"/>
                </a:lnSpc>
              </a:pPr>
              <a:endParaRPr lang="en-US" sz="1600">
                <a:solidFill>
                  <a:srgbClr val="0E4714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def draw_pie_chart():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pass</a:t>
              </a:r>
            </a:p>
            <a:p>
              <a:pPr algn="just">
                <a:lnSpc>
                  <a:spcPts val="2240"/>
                </a:lnSpc>
              </a:pPr>
              <a:endParaRPr lang="en-US" sz="1600">
                <a:solidFill>
                  <a:srgbClr val="0E4714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def main():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root = tk.Tk()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root.title("Pie Chart")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canvas = tk.Canvas(root, width=600, height=600, bg="black")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canvas.pack()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draw_pie_chart()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root.mainloop()</a:t>
              </a:r>
            </a:p>
            <a:p>
              <a:pPr algn="just">
                <a:lnSpc>
                  <a:spcPts val="2240"/>
                </a:lnSpc>
              </a:pPr>
              <a:endParaRPr lang="en-US" sz="1600">
                <a:solidFill>
                  <a:srgbClr val="0E4714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if __name__ == "__main__":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main()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</a:p>
            <a:p>
              <a:pPr algn="just">
                <a:lnSpc>
                  <a:spcPts val="2240"/>
                </a:lnSpc>
                <a:spcBef>
                  <a:spcPct val="0"/>
                </a:spcBef>
              </a:pPr>
              <a:endParaRPr lang="en-US" sz="1600">
                <a:solidFill>
                  <a:srgbClr val="0E4714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067857"/>
              <a:ext cx="9649916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C++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896751" y="1067857"/>
              <a:ext cx="9649916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Python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30938" y="746643"/>
            <a:ext cx="16043744" cy="4516163"/>
            <a:chOff x="0" y="0"/>
            <a:chExt cx="21391659" cy="6021550"/>
          </a:xfrm>
        </p:grpSpPr>
        <p:sp>
          <p:nvSpPr>
            <p:cNvPr id="3" name="TextBox 3"/>
            <p:cNvSpPr txBox="1"/>
            <p:nvPr/>
          </p:nvSpPr>
          <p:spPr>
            <a:xfrm>
              <a:off x="0" y="-85725"/>
              <a:ext cx="13171565" cy="18298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600"/>
                </a:lnSpc>
              </a:pPr>
              <a:r>
                <a:rPr lang="en-US" sz="4000" b="1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3. Label Repositioning Logic</a:t>
              </a:r>
            </a:p>
            <a:p>
              <a:pPr algn="l">
                <a:lnSpc>
                  <a:spcPts val="5600"/>
                </a:lnSpc>
              </a:pPr>
              <a:endParaRPr lang="en-US" sz="4000" b="1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548312"/>
              <a:ext cx="9901227" cy="2920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// Adjust Banana label outward (extra space)if (std::string(labels[i]) == "Banana") {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labelRadius = radius + 0.42f;  // Push further out}// Adjust Kiwifruit label leftwardif (std::string(labels[i]) == "Kiwifruit") {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labelRadius = radius + 0.20f;  // Slightly out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labelX -= 0.09f;              // Shift left}</a:t>
              </a:r>
            </a:p>
            <a:p>
              <a:pPr algn="just">
                <a:lnSpc>
                  <a:spcPts val="2240"/>
                </a:lnSpc>
                <a:spcBef>
                  <a:spcPct val="0"/>
                </a:spcBef>
              </a:pPr>
              <a:endParaRPr lang="en-US" sz="1600">
                <a:solidFill>
                  <a:srgbClr val="0E4714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1490433" y="2732462"/>
              <a:ext cx="9901227" cy="3289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if labels[i] == "Banana":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labelText = f"{labels[i]}\n({pct:.1f}%)"   # "Banana" on the first line, percentage on the second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else: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labelText = f"{labels[i]} ({pct:.1f}%)"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#For "Banana", a newline is inserted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between the fruit name and its percentage value. 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</a:t>
              </a:r>
            </a:p>
            <a:p>
              <a:pPr algn="just">
                <a:lnSpc>
                  <a:spcPts val="2240"/>
                </a:lnSpc>
                <a:spcBef>
                  <a:spcPct val="0"/>
                </a:spcBef>
              </a:pPr>
              <a:endParaRPr lang="en-US" sz="1600">
                <a:solidFill>
                  <a:srgbClr val="0E4714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791757"/>
              <a:ext cx="9649916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C++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143482" y="1791757"/>
              <a:ext cx="9649916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Python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30938" y="6545580"/>
            <a:ext cx="15545982" cy="340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3000" spc="-44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Same Output: Both versions produce identical visuals.</a:t>
            </a:r>
          </a:p>
          <a:p>
            <a:pPr algn="l">
              <a:lnSpc>
                <a:spcPts val="4500"/>
              </a:lnSpc>
            </a:pPr>
            <a:r>
              <a:rPr lang="en-US" sz="3000" spc="-44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Syntax Differences:</a:t>
            </a:r>
          </a:p>
          <a:p>
            <a:pPr marL="647700" lvl="1" indent="-323850" algn="l">
              <a:lnSpc>
                <a:spcPts val="4500"/>
              </a:lnSpc>
              <a:buFont typeface="Arial"/>
              <a:buChar char="•"/>
            </a:pPr>
            <a:r>
              <a:rPr lang="en-US" sz="3000" spc="-44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C++: Explicit types, manual string formatting.</a:t>
            </a:r>
          </a:p>
          <a:p>
            <a:pPr marL="647700" lvl="1" indent="-323850" algn="l">
              <a:lnSpc>
                <a:spcPts val="4500"/>
              </a:lnSpc>
              <a:buFont typeface="Arial"/>
              <a:buChar char="•"/>
            </a:pPr>
            <a:r>
              <a:rPr lang="en-US" sz="3000" spc="-44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Python: Dynamic typing, f-strings.</a:t>
            </a:r>
          </a:p>
          <a:p>
            <a:pPr algn="l">
              <a:lnSpc>
                <a:spcPts val="4500"/>
              </a:lnSpc>
            </a:pPr>
            <a:r>
              <a:rPr lang="en-US" sz="3000" spc="-44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Workflow: Python is quicker for prototyping; C++ offers more control.</a:t>
            </a:r>
          </a:p>
          <a:p>
            <a:pPr algn="l">
              <a:lnSpc>
                <a:spcPts val="4500"/>
              </a:lnSpc>
            </a:pPr>
            <a:endParaRPr lang="en-US" sz="3000" spc="-44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0938" y="5574587"/>
            <a:ext cx="3183731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b="1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Key Takeaways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410252"/>
            <a:ext cx="16230600" cy="4105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5"/>
              </a:lnSpc>
            </a:pPr>
            <a:endParaRPr/>
          </a:p>
          <a:p>
            <a:pPr marL="748415" lvl="1" indent="-374207" algn="just">
              <a:lnSpc>
                <a:spcPts val="5199"/>
              </a:lnSpc>
              <a:buFont typeface="Arial"/>
              <a:buChar char="•"/>
            </a:pPr>
            <a:r>
              <a:rPr lang="en-US" sz="3466" spc="-5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Redraw the pie chart so that each section corresponds to the color of the fruit represented when ripest. </a:t>
            </a:r>
          </a:p>
          <a:p>
            <a:pPr algn="l">
              <a:lnSpc>
                <a:spcPts val="4505"/>
              </a:lnSpc>
            </a:pPr>
            <a:endParaRPr lang="en-US" sz="3466" spc="-51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algn="l">
              <a:lnSpc>
                <a:spcPts val="4505"/>
              </a:lnSpc>
            </a:pPr>
            <a:endParaRPr lang="en-US" sz="3466" spc="-51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algn="l">
              <a:lnSpc>
                <a:spcPts val="4505"/>
              </a:lnSpc>
            </a:pPr>
            <a:endParaRPr lang="en-US" sz="3466" spc="-51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algn="l">
              <a:lnSpc>
                <a:spcPts val="4505"/>
              </a:lnSpc>
            </a:pPr>
            <a:endParaRPr lang="en-US" sz="3466" spc="-51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1450334"/>
            <a:ext cx="15521081" cy="2723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82"/>
              </a:lnSpc>
            </a:pPr>
            <a:r>
              <a:rPr lang="en-US" sz="10899" b="1" spc="-272">
                <a:solidFill>
                  <a:srgbClr val="0E4714"/>
                </a:solidFill>
                <a:latin typeface="Times New Roman Condensed Bold"/>
                <a:ea typeface="Times New Roman Condensed Bold"/>
                <a:cs typeface="Times New Roman Condensed Bold"/>
                <a:sym typeface="Times New Roman Condensed Bold"/>
              </a:rPr>
              <a:t>PROBLEM 2 – FRUIT COLORED PIE CHART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90307" y="4618407"/>
            <a:ext cx="1204179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4888" y="1421759"/>
            <a:ext cx="16230600" cy="1263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30"/>
              </a:lnSpc>
            </a:pPr>
            <a:r>
              <a:rPr lang="en-US" sz="9000" spc="-225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FRUIT-COLORED PIE CHART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139238" y="4274503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1028700" y="2868526"/>
            <a:ext cx="9878674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1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Color Selection Explanation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9112" y="4139883"/>
            <a:ext cx="17259300" cy="4695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4" lvl="1" indent="-323847" algn="just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Avocado: The greenish color (0.82, 0.81, 0.41) represents the distinctive flesh color of a ripe avocado.</a:t>
            </a:r>
          </a:p>
          <a:p>
            <a:pPr marL="647694" lvl="1" indent="-323847" algn="just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Orange: A vibrant orange shade (0.93, 0.55, 0.14) that mimics the citrus fruit's characteristic color.</a:t>
            </a:r>
          </a:p>
          <a:p>
            <a:pPr marL="647694" lvl="1" indent="-323847" algn="just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Banana: A bright yellow (1.0, 0.87, 0.35) selected to match a perfectly ripe banana skin</a:t>
            </a:r>
          </a:p>
          <a:p>
            <a:pPr marL="647694" lvl="1" indent="-323847" algn="just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Kiwifruit: Deeper green (0.43, 0.51, 0.04) representing the kiwi's flesh once cut open</a:t>
            </a:r>
          </a:p>
          <a:p>
            <a:pPr marL="647694" lvl="1" indent="-323847" algn="just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Mango: Orange-red shade (1.0, 0.51, 0.26) capturing the warm tones of a ripe mango</a:t>
            </a:r>
          </a:p>
          <a:p>
            <a:pPr marL="647694" lvl="1" indent="-323847" algn="just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Grapes: Rich purple (0.44, 0.18, 0.66) mimicking the deep color of dark grapes</a:t>
            </a:r>
          </a:p>
          <a:p>
            <a:pPr algn="just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5631" y="1162050"/>
            <a:ext cx="15612104" cy="1522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b="1" spc="-272">
                <a:solidFill>
                  <a:srgbClr val="0E4714"/>
                </a:solidFill>
                <a:latin typeface="Times New Roman Condensed Bold"/>
                <a:ea typeface="Times New Roman Condensed Bold"/>
                <a:cs typeface="Times New Roman Condensed Bold"/>
                <a:sym typeface="Times New Roman Condensed Bold"/>
              </a:rPr>
              <a:t>FRUIT COLORED PIE CHART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11415085" y="-545920"/>
            <a:ext cx="28550447" cy="11313545"/>
          </a:xfrm>
          <a:custGeom>
            <a:avLst/>
            <a:gdLst/>
            <a:ahLst/>
            <a:cxnLst/>
            <a:rect l="l" t="t" r="r" b="b"/>
            <a:pathLst>
              <a:path w="28550447" h="11313545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9969" b="-5925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792625" y="4002001"/>
            <a:ext cx="10702749" cy="3195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Code Walkthrough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7472" y="923997"/>
            <a:ext cx="16230600" cy="1263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30"/>
              </a:lnSpc>
            </a:pPr>
            <a:r>
              <a:rPr lang="en-US" sz="9000" spc="-225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FRUIT-COLORED PIE CHART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2973301"/>
            <a:ext cx="15033531" cy="3116666"/>
            <a:chOff x="0" y="0"/>
            <a:chExt cx="20044708" cy="4155555"/>
          </a:xfrm>
        </p:grpSpPr>
        <p:sp>
          <p:nvSpPr>
            <p:cNvPr id="4" name="TextBox 4"/>
            <p:cNvSpPr txBox="1"/>
            <p:nvPr/>
          </p:nvSpPr>
          <p:spPr>
            <a:xfrm>
              <a:off x="10814050" y="1792085"/>
              <a:ext cx="12700" cy="20315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88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85725"/>
              <a:ext cx="13171565" cy="8900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600"/>
                </a:lnSpc>
              </a:pPr>
              <a:r>
                <a:rPr lang="en-US" sz="4000" b="1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Data Structure Setup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603067"/>
              <a:ext cx="9901227" cy="2552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// Data for the pie chart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static float values[] = {36.0f, 41.0f, 19.0f, 28.0f, 30.0f, 16.0f};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static const char *labels[] = {"Ovacado", "Orange", "Banana", "Kiwifruit", "Mangos", "Grapes"};</a:t>
              </a:r>
            </a:p>
            <a:p>
              <a:pPr algn="just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static const int NUM_SLICES = sizeof(values) / sizeof(values[0]);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143482" y="1603067"/>
              <a:ext cx="9901227" cy="2552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# Survey data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fruits = ['Avocado', 'Orange', 'Banana', 'Kiwifruit', 'Mango', 'Grapes']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people = [36, 41, 19, 28, 30, 16]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total = sum(people)  # Total number of responses</a:t>
              </a:r>
            </a:p>
            <a:p>
              <a:pPr algn="just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percentages = [round((count / total) * 100, 1) for count in people]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846512"/>
              <a:ext cx="9649916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C++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0143482" y="846512"/>
              <a:ext cx="9649916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Python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6181450"/>
            <a:ext cx="14845049" cy="3911643"/>
            <a:chOff x="0" y="0"/>
            <a:chExt cx="19793398" cy="5215524"/>
          </a:xfrm>
        </p:grpSpPr>
        <p:sp>
          <p:nvSpPr>
            <p:cNvPr id="11" name="TextBox 11"/>
            <p:cNvSpPr txBox="1"/>
            <p:nvPr/>
          </p:nvSpPr>
          <p:spPr>
            <a:xfrm>
              <a:off x="10814050" y="1338214"/>
              <a:ext cx="12700" cy="20315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880"/>
                </a:lnSpc>
              </a:pPr>
              <a:endParaRPr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13171565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 b="1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Color Array Definition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895109"/>
              <a:ext cx="9649916" cy="29207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// Fruit colors (R, G, B)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static float colors[][3] = { {0.34f, 0.51f, 0.01f}, // Avocado 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{1.0f, 0.65f, 0.0f}, // Orange 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{1.0f, 0.87f, 0.35f}, // Banana 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{0.65f, 0.89f, 0.18f}, // Kiwifruit 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{1.0f, 0.51f, 0.26f}, // Mango</a:t>
              </a:r>
            </a:p>
            <a:p>
              <a:pPr algn="just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{0.44f, 0.18f, 0.66f} // Grapes;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814050" y="1895109"/>
              <a:ext cx="8560090" cy="33204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235"/>
                </a:lnSpc>
              </a:pPr>
              <a:r>
                <a:rPr lang="en-US" sz="1596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# Fruit colors (R, G, B)</a:t>
              </a:r>
            </a:p>
            <a:p>
              <a:pPr algn="just">
                <a:lnSpc>
                  <a:spcPts val="2235"/>
                </a:lnSpc>
              </a:pPr>
              <a:r>
                <a:rPr lang="en-US" sz="1596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fruit_colors = [</a:t>
              </a:r>
            </a:p>
            <a:p>
              <a:pPr algn="just">
                <a:lnSpc>
                  <a:spcPts val="2235"/>
                </a:lnSpc>
              </a:pPr>
              <a:r>
                <a:rPr lang="en-US" sz="1596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(0.82, 0.81, 0.41),   # Avocado </a:t>
              </a:r>
            </a:p>
            <a:p>
              <a:pPr algn="just">
                <a:lnSpc>
                  <a:spcPts val="2235"/>
                </a:lnSpc>
              </a:pPr>
              <a:r>
                <a:rPr lang="en-US" sz="1596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(0.93, 0.55, 0.14),   # Orange</a:t>
              </a:r>
            </a:p>
            <a:p>
              <a:pPr algn="just">
                <a:lnSpc>
                  <a:spcPts val="2235"/>
                </a:lnSpc>
              </a:pPr>
              <a:r>
                <a:rPr lang="en-US" sz="1596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(1.0, 0.87, 0.35),    # Banana </a:t>
              </a:r>
            </a:p>
            <a:p>
              <a:pPr algn="just">
                <a:lnSpc>
                  <a:spcPts val="2235"/>
                </a:lnSpc>
              </a:pPr>
              <a:r>
                <a:rPr lang="en-US" sz="1596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(0.43, 0.51, 0.04),   # Kiwifruit </a:t>
              </a:r>
            </a:p>
            <a:p>
              <a:pPr algn="just">
                <a:lnSpc>
                  <a:spcPts val="2235"/>
                </a:lnSpc>
              </a:pPr>
              <a:r>
                <a:rPr lang="en-US" sz="1596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(1.0, 0.51, 0.26),    # Mango </a:t>
              </a:r>
            </a:p>
            <a:p>
              <a:pPr algn="just">
                <a:lnSpc>
                  <a:spcPts val="2235"/>
                </a:lnSpc>
              </a:pPr>
              <a:r>
                <a:rPr lang="en-US" sz="1596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(0.44, 0.18, 0.66)    # Grapes </a:t>
              </a:r>
            </a:p>
            <a:p>
              <a:pPr algn="just">
                <a:lnSpc>
                  <a:spcPts val="2235"/>
                </a:lnSpc>
                <a:spcBef>
                  <a:spcPct val="0"/>
                </a:spcBef>
              </a:pPr>
              <a:r>
                <a:rPr lang="en-US" sz="1596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]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992534"/>
              <a:ext cx="9649916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C++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0143482" y="992534"/>
              <a:ext cx="9649916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Python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29682" y="-545920"/>
            <a:ext cx="28550447" cy="11313545"/>
          </a:xfrm>
          <a:custGeom>
            <a:avLst/>
            <a:gdLst/>
            <a:ahLst/>
            <a:cxnLst/>
            <a:rect l="l" t="t" r="r" b="b"/>
            <a:pathLst>
              <a:path w="28550447" h="11313545">
                <a:moveTo>
                  <a:pt x="0" y="0"/>
                </a:moveTo>
                <a:lnTo>
                  <a:pt x="28550447" y="0"/>
                </a:lnTo>
                <a:lnTo>
                  <a:pt x="28550447" y="11313545"/>
                </a:lnTo>
                <a:lnTo>
                  <a:pt x="0" y="11313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9969" b="-5925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450334"/>
            <a:ext cx="11269282" cy="1522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TEAM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689" y="3275282"/>
            <a:ext cx="7877184" cy="3238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5235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Ian Ndolo Mwau    SCT 211-0034/2022 </a:t>
            </a:r>
          </a:p>
          <a:p>
            <a:pPr marL="604519" lvl="1" indent="-302260" algn="l">
              <a:lnSpc>
                <a:spcPts val="5235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Maureen Mukami   SCT 211-0052/2022</a:t>
            </a:r>
          </a:p>
          <a:p>
            <a:pPr marL="604519" lvl="1" indent="-302260" algn="l">
              <a:lnSpc>
                <a:spcPts val="5235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David Nzambuli     SCT 211-00682022</a:t>
            </a:r>
          </a:p>
          <a:p>
            <a:pPr marL="604519" lvl="1" indent="-302260" algn="l">
              <a:lnSpc>
                <a:spcPts val="5235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Pharis Kariuki        SCT 211-0033/2022</a:t>
            </a:r>
          </a:p>
          <a:p>
            <a:pPr algn="l">
              <a:lnSpc>
                <a:spcPts val="5235"/>
              </a:lnSpc>
            </a:pPr>
            <a:endParaRPr lang="en-US" sz="2799" spc="-41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9819" y="702770"/>
            <a:ext cx="16230600" cy="1263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30"/>
              </a:lnSpc>
            </a:pPr>
            <a:r>
              <a:rPr lang="en-US" sz="9000" b="1" spc="-225">
                <a:solidFill>
                  <a:srgbClr val="0E4714"/>
                </a:solidFill>
                <a:latin typeface="Times New Roman Condensed Bold"/>
                <a:ea typeface="Times New Roman Condensed Bold"/>
                <a:cs typeface="Times New Roman Condensed Bold"/>
                <a:sym typeface="Times New Roman Condensed Bold"/>
              </a:rPr>
              <a:t>FRUIT-COLORED PIE CHART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2973301"/>
            <a:ext cx="16230600" cy="6904758"/>
            <a:chOff x="0" y="0"/>
            <a:chExt cx="21640800" cy="9206345"/>
          </a:xfrm>
        </p:grpSpPr>
        <p:sp>
          <p:nvSpPr>
            <p:cNvPr id="4" name="TextBox 4"/>
            <p:cNvSpPr txBox="1"/>
            <p:nvPr/>
          </p:nvSpPr>
          <p:spPr>
            <a:xfrm>
              <a:off x="10508560" y="1736617"/>
              <a:ext cx="12341" cy="1979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516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0"/>
              <a:ext cx="21640800" cy="11212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74"/>
                </a:lnSpc>
              </a:pPr>
              <a:r>
                <a:rPr lang="en-US" sz="5053" b="1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Window/Application Setup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394295" y="2512811"/>
              <a:ext cx="10426105" cy="63853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819"/>
                </a:lnSpc>
              </a:pPr>
              <a:r>
                <a:rPr lang="en-US" sz="1299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// Window dimensions</a:t>
              </a:r>
            </a:p>
            <a:p>
              <a:pPr algn="l">
                <a:lnSpc>
                  <a:spcPts val="1819"/>
                </a:lnSpc>
              </a:pPr>
              <a:r>
                <a:rPr lang="en-US" sz="1299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const int WINDOW_WIDTH = 800;</a:t>
              </a:r>
            </a:p>
            <a:p>
              <a:pPr algn="l">
                <a:lnSpc>
                  <a:spcPts val="1819"/>
                </a:lnSpc>
              </a:pPr>
              <a:r>
                <a:rPr lang="en-US" sz="1299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const int WINDOW_HEIGHT = 800;</a:t>
              </a:r>
            </a:p>
            <a:p>
              <a:pPr algn="l">
                <a:lnSpc>
                  <a:spcPts val="1819"/>
                </a:lnSpc>
              </a:pPr>
              <a:endParaRPr lang="en-US" sz="1299">
                <a:solidFill>
                  <a:srgbClr val="0E4714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algn="l">
                <a:lnSpc>
                  <a:spcPts val="1819"/>
                </a:lnSpc>
              </a:pPr>
              <a:r>
                <a:rPr lang="en-US" sz="1299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// Program entry point</a:t>
              </a:r>
            </a:p>
            <a:p>
              <a:pPr algn="l">
                <a:lnSpc>
                  <a:spcPts val="1819"/>
                </a:lnSpc>
              </a:pPr>
              <a:r>
                <a:rPr lang="en-US" sz="1299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int main(int argc, char **argv) {</a:t>
              </a:r>
            </a:p>
            <a:p>
              <a:pPr algn="l">
                <a:lnSpc>
                  <a:spcPts val="1819"/>
                </a:lnSpc>
              </a:pPr>
              <a:r>
                <a:rPr lang="en-US" sz="1299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glutInit(&amp;argc, argv);                                // Initialize GLUT</a:t>
              </a:r>
            </a:p>
            <a:p>
              <a:pPr algn="l">
                <a:lnSpc>
                  <a:spcPts val="1819"/>
                </a:lnSpc>
              </a:pPr>
              <a:r>
                <a:rPr lang="en-US" sz="1299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glutInitDisplayMode(GLUT_DOUBLE | GLUT_RGB);          // Double buffer and RGB color</a:t>
              </a:r>
            </a:p>
            <a:p>
              <a:pPr algn="l">
                <a:lnSpc>
                  <a:spcPts val="1819"/>
                </a:lnSpc>
              </a:pPr>
              <a:r>
                <a:rPr lang="en-US" sz="1299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glutInitWindowSize(WINDOW_WIDTH, WINDOW_HEIGHT);      // Set window size</a:t>
              </a:r>
            </a:p>
            <a:p>
              <a:pPr algn="l">
                <a:lnSpc>
                  <a:spcPts val="1819"/>
                </a:lnSpc>
              </a:pPr>
              <a:r>
                <a:rPr lang="en-US" sz="1299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glutCreateWindow("Fruit Preferences Pie Chart");      // Create window</a:t>
              </a:r>
            </a:p>
            <a:p>
              <a:pPr algn="l">
                <a:lnSpc>
                  <a:spcPts val="1819"/>
                </a:lnSpc>
              </a:pPr>
              <a:r>
                <a:rPr lang="en-US" sz="1299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glClearColor(1.0f, 1.0f, 1.0f, 1.0f);                 // Set white background</a:t>
              </a:r>
            </a:p>
            <a:p>
              <a:pPr algn="l">
                <a:lnSpc>
                  <a:spcPts val="1819"/>
                </a:lnSpc>
              </a:pPr>
              <a:r>
                <a:rPr lang="en-US" sz="1299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glutDisplayFunc(display);                             // Register display callback</a:t>
              </a:r>
            </a:p>
            <a:p>
              <a:pPr algn="l">
                <a:lnSpc>
                  <a:spcPts val="1819"/>
                </a:lnSpc>
              </a:pPr>
              <a:r>
                <a:rPr lang="en-US" sz="1299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glutReshapeFunc(reshape);                             // Register reshape callback</a:t>
              </a:r>
            </a:p>
            <a:p>
              <a:pPr algn="l">
                <a:lnSpc>
                  <a:spcPts val="1819"/>
                </a:lnSpc>
              </a:pPr>
              <a:r>
                <a:rPr lang="en-US" sz="1299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glutMainLoop();                                       // Enter main event loop</a:t>
              </a:r>
            </a:p>
            <a:p>
              <a:pPr algn="l">
                <a:lnSpc>
                  <a:spcPts val="1819"/>
                </a:lnSpc>
              </a:pPr>
              <a:r>
                <a:rPr lang="en-US" sz="1299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return 0;</a:t>
              </a:r>
            </a:p>
            <a:p>
              <a:pPr algn="l">
                <a:lnSpc>
                  <a:spcPts val="1819"/>
                </a:lnSpc>
              </a:pPr>
              <a:r>
                <a:rPr lang="en-US" sz="1299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}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820400" y="2522336"/>
              <a:ext cx="10820400" cy="66840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class PieChartApp:</a:t>
              </a: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def __init__(self, root):</a:t>
              </a: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self.root = root</a:t>
              </a: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self.root.title("Fruit Preferences Pie Chart")</a:t>
              </a:r>
            </a:p>
            <a:p>
              <a:pPr algn="l">
                <a:lnSpc>
                  <a:spcPts val="1680"/>
                </a:lnSpc>
              </a:pPr>
              <a:endParaRPr lang="en-US" sz="1200">
                <a:solidFill>
                  <a:srgbClr val="0E4714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# Set window size</a:t>
              </a: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self.root.geometry("800x800")</a:t>
              </a:r>
            </a:p>
            <a:p>
              <a:pPr algn="l">
                <a:lnSpc>
                  <a:spcPts val="1680"/>
                </a:lnSpc>
              </a:pPr>
              <a:endParaRPr lang="en-US" sz="1200">
                <a:solidFill>
                  <a:srgbClr val="0E4714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# Create the pie chart</a:t>
              </a: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fig = create_pie_chart()</a:t>
              </a:r>
            </a:p>
            <a:p>
              <a:pPr algn="l">
                <a:lnSpc>
                  <a:spcPts val="1680"/>
                </a:lnSpc>
              </a:pPr>
              <a:endParaRPr lang="en-US" sz="1200">
                <a:solidFill>
                  <a:srgbClr val="0E4714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# Create a canvas to display the pie chart</a:t>
              </a: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self.canvas = FigureCanvasTkAgg(fig, master=self.root)</a:t>
              </a: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self.canvas.draw()</a:t>
              </a: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self.canvas.get_tk_widget().pack(expand=True, fill=tk.BOTH)</a:t>
              </a:r>
            </a:p>
            <a:p>
              <a:pPr algn="l">
                <a:lnSpc>
                  <a:spcPts val="1680"/>
                </a:lnSpc>
              </a:pPr>
              <a:endParaRPr lang="en-US" sz="1200">
                <a:solidFill>
                  <a:srgbClr val="0E4714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# Close button</a:t>
              </a: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close_button = tk.Button(</a:t>
              </a: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    self.root,</a:t>
              </a: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    text="Close",</a:t>
              </a: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    command=self.root.quit,</a:t>
              </a: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    font=tkfont.Font(size=12)</a:t>
              </a: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)</a:t>
              </a:r>
            </a:p>
            <a:p>
              <a:pPr algn="l">
                <a:lnSpc>
                  <a:spcPts val="1680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close_button.pack(pady=10)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184968"/>
              <a:ext cx="10617200" cy="956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019"/>
                </a:lnSpc>
              </a:pPr>
              <a:r>
                <a:rPr lang="en-US" sz="4299" b="1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C++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0820400" y="1184968"/>
              <a:ext cx="10617200" cy="956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019"/>
                </a:lnSpc>
              </a:pPr>
              <a:r>
                <a:rPr lang="en-US" sz="4299" b="1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Python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9819" y="702770"/>
            <a:ext cx="16230600" cy="1263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30"/>
              </a:lnSpc>
            </a:pPr>
            <a:r>
              <a:rPr lang="en-US" sz="9000" b="1" spc="-225">
                <a:solidFill>
                  <a:srgbClr val="0E4714"/>
                </a:solidFill>
                <a:latin typeface="Times New Roman Condensed Bold"/>
                <a:ea typeface="Times New Roman Condensed Bold"/>
                <a:cs typeface="Times New Roman Condensed Bold"/>
                <a:sym typeface="Times New Roman Condensed Bold"/>
              </a:rPr>
              <a:t>FRUIT-COLORED PIE CHART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2973301"/>
            <a:ext cx="16230600" cy="6284999"/>
            <a:chOff x="0" y="0"/>
            <a:chExt cx="21640800" cy="8379998"/>
          </a:xfrm>
        </p:grpSpPr>
        <p:sp>
          <p:nvSpPr>
            <p:cNvPr id="4" name="TextBox 4"/>
            <p:cNvSpPr txBox="1"/>
            <p:nvPr/>
          </p:nvSpPr>
          <p:spPr>
            <a:xfrm>
              <a:off x="10508560" y="1736617"/>
              <a:ext cx="12341" cy="1979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516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0"/>
              <a:ext cx="21640800" cy="11212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74"/>
                </a:lnSpc>
              </a:pPr>
              <a:r>
                <a:rPr lang="en-US" sz="5053" b="1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Main Drawing Function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394295" y="2512811"/>
              <a:ext cx="10426105" cy="58671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void display() { </a:t>
              </a:r>
            </a:p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// Calculate percentages </a:t>
              </a:r>
            </a:p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float total = 0.0f; </a:t>
              </a:r>
            </a:p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for (int i = 0; i &lt; NUM_SLICES; ++i) { </a:t>
              </a:r>
            </a:p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total += values[I]; </a:t>
              </a:r>
            </a:p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} </a:t>
              </a:r>
            </a:p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// Draw pie slices with colors </a:t>
              </a:r>
            </a:p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for (int i = 0; i &lt; NUM_SLICES; ++i){ </a:t>
              </a:r>
            </a:p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float sliceAngle = 360.0f * values[i] / total;  </a:t>
              </a:r>
            </a:p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// Draw filled slices using fruit colors </a:t>
              </a:r>
            </a:p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glColor3f(colors[i][0], colors[i][1], colors[i][2]); </a:t>
              </a:r>
            </a:p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glBegin(GL_TRIANGLE_FAN); </a:t>
              </a:r>
            </a:p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// [Drawing code...] </a:t>
              </a:r>
            </a:p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glEnd(); </a:t>
              </a:r>
            </a:p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}</a:t>
              </a:r>
            </a:p>
            <a:p>
              <a:pPr algn="l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}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820400" y="2522336"/>
              <a:ext cx="10820400" cy="5845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def create_pie_chart():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# Create a figure and axis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fig, ax = plt.subplots(figsize=(6, 6), dpi=100)</a:t>
              </a:r>
            </a:p>
            <a:p>
              <a:pPr algn="l">
                <a:lnSpc>
                  <a:spcPts val="1679"/>
                </a:lnSpc>
              </a:pPr>
              <a:endParaRPr lang="en-US" sz="1200">
                <a:solidFill>
                  <a:srgbClr val="0E4714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# Create the pie chart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wedges, texts, autotexts = ax.pie(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people,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labels=[f"{f} ({p}%)" for f, p in zip(fruits, percentages)],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colors=fruit_colors,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autopct='',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startangle=90,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textprops={'fontsize': 10}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)</a:t>
              </a:r>
            </a:p>
            <a:p>
              <a:pPr algn="l">
                <a:lnSpc>
                  <a:spcPts val="1679"/>
                </a:lnSpc>
              </a:pPr>
              <a:endParaRPr lang="en-US" sz="1200">
                <a:solidFill>
                  <a:srgbClr val="0E4714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# Equal aspect ratio ensures the pie chart is circular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ax.axis('equal')</a:t>
              </a:r>
            </a:p>
            <a:p>
              <a:pPr algn="l">
                <a:lnSpc>
                  <a:spcPts val="1679"/>
                </a:lnSpc>
              </a:pPr>
              <a:endParaRPr lang="en-US" sz="1200">
                <a:solidFill>
                  <a:srgbClr val="0E4714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# Set the title</a:t>
              </a: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ax.set_title("Youth Fruit Preferences in Gachororo", pad=20)</a:t>
              </a:r>
            </a:p>
            <a:p>
              <a:pPr algn="l">
                <a:lnSpc>
                  <a:spcPts val="1679"/>
                </a:lnSpc>
              </a:pPr>
              <a:endParaRPr lang="en-US" sz="1200">
                <a:solidFill>
                  <a:srgbClr val="0E4714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algn="l">
                <a:lnSpc>
                  <a:spcPts val="1679"/>
                </a:lnSpc>
              </a:pPr>
              <a:r>
                <a:rPr lang="en-US" sz="12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return fig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184968"/>
              <a:ext cx="10617200" cy="956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019"/>
                </a:lnSpc>
              </a:pPr>
              <a:r>
                <a:rPr lang="en-US" sz="4299" b="1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C++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0820400" y="1184968"/>
              <a:ext cx="10617200" cy="956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019"/>
                </a:lnSpc>
              </a:pPr>
              <a:r>
                <a:rPr lang="en-US" sz="4299" b="1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Python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2166" y="1133475"/>
            <a:ext cx="16230600" cy="1263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30"/>
              </a:lnSpc>
            </a:pPr>
            <a:r>
              <a:rPr lang="en-US" sz="9000" b="1" spc="-225">
                <a:solidFill>
                  <a:srgbClr val="0E4714"/>
                </a:solidFill>
                <a:latin typeface="Times New Roman Condensed Bold"/>
                <a:ea typeface="Times New Roman Condensed Bold"/>
                <a:cs typeface="Times New Roman Condensed Bold"/>
                <a:sym typeface="Times New Roman Condensed Bold"/>
              </a:rPr>
              <a:t>FRUIT-COLORED PIE CHART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2769033"/>
            <a:ext cx="16230600" cy="5556306"/>
            <a:chOff x="0" y="0"/>
            <a:chExt cx="21640800" cy="7408408"/>
          </a:xfrm>
        </p:grpSpPr>
        <p:sp>
          <p:nvSpPr>
            <p:cNvPr id="4" name="TextBox 4"/>
            <p:cNvSpPr txBox="1"/>
            <p:nvPr/>
          </p:nvSpPr>
          <p:spPr>
            <a:xfrm>
              <a:off x="17767417" y="1736617"/>
              <a:ext cx="20866" cy="1979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516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95250"/>
              <a:ext cx="21640800" cy="11212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74"/>
                </a:lnSpc>
              </a:pPr>
              <a:r>
                <a:rPr lang="en-US" sz="5053" b="1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Label Positioning Logic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764231"/>
              <a:ext cx="10660122" cy="46441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// Calculate label position</a:t>
              </a:r>
            </a:p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float midAngle = currentAngle + sliceAngle / 2.0f;</a:t>
              </a:r>
            </a:p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float midRad = midAngle * PI / 180.0f;</a:t>
              </a:r>
            </a:p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float labelRadius = radius + 0.15f;</a:t>
              </a:r>
            </a:p>
            <a:p>
              <a:pPr algn="l">
                <a:lnSpc>
                  <a:spcPts val="2520"/>
                </a:lnSpc>
              </a:pPr>
              <a:endParaRPr lang="en-US" sz="1800">
                <a:solidFill>
                  <a:srgbClr val="0E4714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// Adjust specific label positions if needed</a:t>
              </a:r>
            </a:p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if (i == 2) labelRadius += 0.1f;  // Banana</a:t>
              </a:r>
            </a:p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if (i == 3) labelRadius += 0.05f; // Kiwi</a:t>
              </a:r>
            </a:p>
            <a:p>
              <a:pPr algn="l">
                <a:lnSpc>
                  <a:spcPts val="2520"/>
                </a:lnSpc>
              </a:pPr>
              <a:endParaRPr lang="en-US" sz="1800">
                <a:solidFill>
                  <a:srgbClr val="0E4714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float labelX = centerX + cos(midRad) * labelRadius;</a:t>
              </a:r>
            </a:p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float labelY = centerY + sin(midRad) * labelRadius;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969765" y="2764231"/>
              <a:ext cx="8361392" cy="37585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# Label formatting is handled automatically by Matplotlib in the pie() function:</a:t>
              </a:r>
            </a:p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labels=[f"{f} ({p}%)" for f, p in zip(fruits, percentages)]</a:t>
              </a:r>
            </a:p>
            <a:p>
              <a:pPr algn="l">
                <a:lnSpc>
                  <a:spcPts val="2520"/>
                </a:lnSpc>
              </a:pPr>
              <a:endParaRPr lang="en-US" sz="1800">
                <a:solidFill>
                  <a:srgbClr val="0E4714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# This creates formatted labels like "Avocado (21.2%)" that are</a:t>
              </a:r>
            </a:p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# automatically positioned around the pie chart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294445"/>
              <a:ext cx="10660122" cy="956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020"/>
                </a:lnSpc>
              </a:pPr>
              <a:r>
                <a:rPr lang="en-US" sz="4300" b="1">
                  <a:solidFill>
                    <a:srgbClr val="0E4714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C++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0820400" y="1294445"/>
              <a:ext cx="10660122" cy="956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020"/>
                </a:lnSpc>
              </a:pPr>
              <a:r>
                <a:rPr lang="en-US" sz="4300" b="1">
                  <a:solidFill>
                    <a:srgbClr val="0E4714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Python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0330" y="1133475"/>
            <a:ext cx="15293360" cy="1263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30"/>
              </a:lnSpc>
            </a:pPr>
            <a:r>
              <a:rPr lang="en-US" sz="9000" b="1" spc="-225">
                <a:solidFill>
                  <a:srgbClr val="0E4714"/>
                </a:solidFill>
                <a:latin typeface="Times New Roman Condensed Bold"/>
                <a:ea typeface="Times New Roman Condensed Bold"/>
                <a:cs typeface="Times New Roman Condensed Bold"/>
                <a:sym typeface="Times New Roman Condensed Bold"/>
              </a:rPr>
              <a:t>FRUIT COLORED PIE CHART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11415085" y="-545920"/>
            <a:ext cx="28550447" cy="11313545"/>
          </a:xfrm>
          <a:custGeom>
            <a:avLst/>
            <a:gdLst/>
            <a:ahLst/>
            <a:cxnLst/>
            <a:rect l="l" t="t" r="r" b="b"/>
            <a:pathLst>
              <a:path w="28550447" h="11313545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9969" b="-5925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792625" y="4002001"/>
            <a:ext cx="10702749" cy="3195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C++ vs Python Implementation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87987"/>
            <a:ext cx="15295942" cy="1522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FRUIT COLORED PIE CHART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2973301"/>
            <a:ext cx="16230600" cy="7159625"/>
            <a:chOff x="0" y="0"/>
            <a:chExt cx="21640800" cy="9546167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0"/>
              <a:ext cx="5167508" cy="1151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279"/>
                </a:lnSpc>
              </a:pPr>
              <a:r>
                <a:rPr lang="en-US" sz="5199" b="1">
                  <a:solidFill>
                    <a:srgbClr val="0E4714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Differences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98643"/>
              <a:ext cx="21640800" cy="8547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 algn="just">
                <a:lnSpc>
                  <a:spcPts val="3919"/>
                </a:lnSpc>
                <a:buFont typeface="Arial"/>
                <a:buChar char="•"/>
              </a:pPr>
              <a:r>
                <a:rPr lang="en-US" sz="2799" b="1">
                  <a:solidFill>
                    <a:srgbClr val="0E4714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Rendering Approach:</a:t>
              </a:r>
            </a:p>
            <a:p>
              <a:pPr algn="just">
                <a:lnSpc>
                  <a:spcPts val="3919"/>
                </a:lnSpc>
              </a:pPr>
              <a:r>
                <a:rPr lang="en-US" sz="27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C++: Low-level rendering using triangle fans and manual angle calculations</a:t>
              </a:r>
            </a:p>
            <a:p>
              <a:pPr algn="just">
                <a:lnSpc>
                  <a:spcPts val="3919"/>
                </a:lnSpc>
              </a:pPr>
              <a:r>
                <a:rPr lang="en-US" sz="27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Python(Matplotlib): High-level API with built-in pie chart function</a:t>
              </a:r>
            </a:p>
            <a:p>
              <a:pPr marL="604519" lvl="1" indent="-302260" algn="just">
                <a:lnSpc>
                  <a:spcPts val="3919"/>
                </a:lnSpc>
                <a:buFont typeface="Arial"/>
                <a:buChar char="•"/>
              </a:pPr>
              <a:r>
                <a:rPr lang="en-US" sz="2799" b="1">
                  <a:solidFill>
                    <a:srgbClr val="0E4714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UI Framework:</a:t>
              </a:r>
            </a:p>
            <a:p>
              <a:pPr algn="just">
                <a:lnSpc>
                  <a:spcPts val="3919"/>
                </a:lnSpc>
              </a:pPr>
              <a:r>
                <a:rPr lang="en-US" sz="27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C++: GLUT (OpenGL Utility Toolkit) for window management</a:t>
              </a:r>
            </a:p>
            <a:p>
              <a:pPr algn="just">
                <a:lnSpc>
                  <a:spcPts val="3919"/>
                </a:lnSpc>
              </a:pPr>
              <a:r>
                <a:rPr lang="en-US" sz="27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Python: Tkinter for window management with Matplotlib embedded</a:t>
              </a:r>
            </a:p>
            <a:p>
              <a:pPr marL="604519" lvl="1" indent="-302260" algn="just">
                <a:lnSpc>
                  <a:spcPts val="3919"/>
                </a:lnSpc>
                <a:buFont typeface="Arial"/>
                <a:buChar char="•"/>
              </a:pPr>
              <a:r>
                <a:rPr lang="en-US" sz="2799" b="1">
                  <a:solidFill>
                    <a:srgbClr val="0E4714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Text Rendering:</a:t>
              </a:r>
            </a:p>
            <a:p>
              <a:pPr algn="just">
                <a:lnSpc>
                  <a:spcPts val="3919"/>
                </a:lnSpc>
              </a:pPr>
              <a:r>
                <a:rPr lang="en-US" sz="27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C++: Custom bitmap text rendering function</a:t>
              </a:r>
            </a:p>
            <a:p>
              <a:pPr algn="just">
                <a:lnSpc>
                  <a:spcPts val="3919"/>
                </a:lnSpc>
              </a:pPr>
              <a:r>
                <a:rPr lang="en-US" sz="27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Python: Automatic text rendering with formatting options</a:t>
              </a:r>
            </a:p>
            <a:p>
              <a:pPr marL="604519" lvl="1" indent="-302260" algn="just">
                <a:lnSpc>
                  <a:spcPts val="3919"/>
                </a:lnSpc>
                <a:buFont typeface="Arial"/>
                <a:buChar char="•"/>
              </a:pPr>
              <a:r>
                <a:rPr lang="en-US" sz="2799" b="1">
                  <a:solidFill>
                    <a:srgbClr val="0E4714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Label Positioning:</a:t>
              </a:r>
            </a:p>
            <a:p>
              <a:pPr algn="just">
                <a:lnSpc>
                  <a:spcPts val="3919"/>
                </a:lnSpc>
              </a:pPr>
              <a:r>
                <a:rPr lang="en-US" sz="27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C++: Manual positioning with angle calculations</a:t>
              </a:r>
            </a:p>
            <a:p>
              <a:pPr algn="just">
                <a:lnSpc>
                  <a:spcPts val="3919"/>
                </a:lnSpc>
              </a:pPr>
              <a:r>
                <a:rPr lang="en-US" sz="27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Python(Matplotlib): Automatic label placement</a:t>
              </a:r>
            </a:p>
            <a:p>
              <a:pPr algn="just">
                <a:lnSpc>
                  <a:spcPts val="3919"/>
                </a:lnSpc>
              </a:pPr>
              <a:endParaRPr lang="en-US" sz="27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87987"/>
            <a:ext cx="15295942" cy="1522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FRUIT COLORED PIE CHART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897101"/>
            <a:ext cx="15763271" cy="66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900" b="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Advantages and Disadvantages of C++(OpenGL) Implementation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9144000" y="3768973"/>
            <a:ext cx="7647971" cy="5474535"/>
            <a:chOff x="0" y="-95249"/>
            <a:chExt cx="10197295" cy="7299381"/>
          </a:xfrm>
        </p:grpSpPr>
        <p:sp>
          <p:nvSpPr>
            <p:cNvPr id="5" name="TextBox 5"/>
            <p:cNvSpPr txBox="1"/>
            <p:nvPr/>
          </p:nvSpPr>
          <p:spPr>
            <a:xfrm>
              <a:off x="0" y="1399174"/>
              <a:ext cx="10197295" cy="58049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49" lvl="1" indent="-269875" algn="just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Complexity: Requires more lines of code for basic functionality</a:t>
              </a:r>
            </a:p>
            <a:p>
              <a:pPr marL="539749" lvl="1" indent="-269875" algn="just">
                <a:lnSpc>
                  <a:spcPts val="3499"/>
                </a:lnSpc>
                <a:buFont typeface="Arial"/>
                <a:buChar char="•"/>
              </a:pPr>
              <a:r>
                <a:rPr lang="en-US" sz="2499" dirty="0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Manual calculations: Must manually calculate angles, positions, and text placement</a:t>
              </a:r>
            </a:p>
            <a:p>
              <a:pPr marL="539749" lvl="1" indent="-269875" algn="just">
                <a:lnSpc>
                  <a:spcPts val="3499"/>
                </a:lnSpc>
                <a:buFont typeface="Arial"/>
                <a:buChar char="•"/>
              </a:pPr>
              <a:r>
                <a:rPr lang="en-US" sz="2499" dirty="0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Development time: Takes longer to implement</a:t>
              </a:r>
            </a:p>
            <a:p>
              <a:pPr marL="539749" lvl="1" indent="-269875" algn="just">
                <a:lnSpc>
                  <a:spcPts val="3499"/>
                </a:lnSpc>
                <a:buFont typeface="Arial"/>
                <a:buChar char="•"/>
              </a:pPr>
              <a:r>
                <a:rPr lang="en-US" sz="2499" dirty="0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Maintenance: More complex code is harder to maintain</a:t>
              </a:r>
            </a:p>
            <a:p>
              <a:pPr marL="539749" lvl="1" indent="-269875" algn="just">
                <a:lnSpc>
                  <a:spcPts val="3499"/>
                </a:lnSpc>
                <a:buFont typeface="Arial"/>
                <a:buChar char="•"/>
              </a:pPr>
              <a:r>
                <a:rPr lang="en-US" sz="2499" dirty="0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Lack of built-in features: No automatic label positioning or formatting</a:t>
              </a:r>
            </a:p>
            <a:p>
              <a:pPr algn="just">
                <a:lnSpc>
                  <a:spcPts val="3499"/>
                </a:lnSpc>
              </a:pPr>
              <a:endParaRPr lang="en-US" sz="2499" dirty="0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49"/>
              <a:ext cx="6400800" cy="11656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b="1" dirty="0">
                  <a:solidFill>
                    <a:srgbClr val="0E4714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Disadvantages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3768973"/>
            <a:ext cx="7647971" cy="5912685"/>
            <a:chOff x="0" y="-95249"/>
            <a:chExt cx="10197295" cy="7883581"/>
          </a:xfrm>
        </p:grpSpPr>
        <p:sp>
          <p:nvSpPr>
            <p:cNvPr id="8" name="TextBox 8"/>
            <p:cNvSpPr txBox="1"/>
            <p:nvPr/>
          </p:nvSpPr>
          <p:spPr>
            <a:xfrm>
              <a:off x="0" y="1399174"/>
              <a:ext cx="10197295" cy="6389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49" lvl="1" indent="-269875" algn="just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Performance: Generally faster for real-time graphics and animations</a:t>
              </a:r>
            </a:p>
            <a:p>
              <a:pPr marL="539749" lvl="1" indent="-269875" algn="just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Fine-grained control: More precise control over drawing and positioning</a:t>
              </a:r>
            </a:p>
            <a:p>
              <a:pPr marL="539749" lvl="1" indent="-269875" algn="just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Portability: OpenGL is supported across multiple platforms</a:t>
              </a:r>
            </a:p>
            <a:p>
              <a:pPr marL="539749" lvl="1" indent="-269875" algn="just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Learning value: Demonstrates fundamental graphics principles</a:t>
              </a:r>
            </a:p>
            <a:p>
              <a:pPr marL="539749" lvl="1" indent="-269875" algn="just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Customization: Every aspect of the rendering can be customized</a:t>
              </a:r>
            </a:p>
            <a:p>
              <a:pPr algn="just">
                <a:lnSpc>
                  <a:spcPts val="3499"/>
                </a:lnSpc>
              </a:pPr>
              <a:endParaRPr lang="en-US" sz="24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49"/>
              <a:ext cx="5130800" cy="11656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b="1" dirty="0">
                  <a:solidFill>
                    <a:srgbClr val="0E4714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Advantages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87987"/>
            <a:ext cx="15295942" cy="1522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FRUIT COLORED PIE CHART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2951478"/>
            <a:ext cx="15763271" cy="6917023"/>
            <a:chOff x="0" y="0"/>
            <a:chExt cx="21017695" cy="9222697"/>
          </a:xfrm>
        </p:grpSpPr>
        <p:sp>
          <p:nvSpPr>
            <p:cNvPr id="4" name="TextBox 4"/>
            <p:cNvSpPr txBox="1"/>
            <p:nvPr/>
          </p:nvSpPr>
          <p:spPr>
            <a:xfrm>
              <a:off x="0" y="-85725"/>
              <a:ext cx="21017695" cy="956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020"/>
                </a:lnSpc>
              </a:pPr>
              <a:r>
                <a:rPr lang="en-US" sz="4300" b="1">
                  <a:solidFill>
                    <a:srgbClr val="0E4714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Advantages and Disadvantages of Python Implementation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820400" y="2249338"/>
              <a:ext cx="10197295" cy="6389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49" lvl="1" indent="-269875" algn="l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Less control: Fewer options for customizing low-level details</a:t>
              </a:r>
            </a:p>
            <a:p>
              <a:pPr marL="539749" lvl="1" indent="-269875" algn="l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Performance: Generally slower for real-time or animated visualizations</a:t>
              </a:r>
            </a:p>
            <a:p>
              <a:pPr marL="539749" lvl="1" indent="-269875" algn="l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Dependencies: Requires multiple libraries (Matplotlib, Tkinter)</a:t>
              </a:r>
            </a:p>
            <a:p>
              <a:pPr marL="539749" lvl="1" indent="-269875" algn="l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Learning curve: Requires understanding Matplotlib's specific API</a:t>
              </a:r>
            </a:p>
            <a:p>
              <a:pPr marL="539749" lvl="1" indent="-269875" algn="l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Styling limitations: Some visual customizations may be difficult to achieve</a:t>
              </a:r>
            </a:p>
            <a:p>
              <a:pPr algn="l">
                <a:lnSpc>
                  <a:spcPts val="3499"/>
                </a:lnSpc>
              </a:pPr>
              <a:endParaRPr lang="en-US" sz="24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0820400" y="1155445"/>
              <a:ext cx="5274425" cy="956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019"/>
                </a:lnSpc>
              </a:pPr>
              <a:r>
                <a:rPr lang="en-US" sz="4299" b="1">
                  <a:solidFill>
                    <a:srgbClr val="0E4714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Disadvantages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249338"/>
              <a:ext cx="10197295" cy="69733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49" lvl="1" indent="-269875" algn="just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Simplicity: Much shorter, more readable code</a:t>
              </a:r>
            </a:p>
            <a:p>
              <a:pPr marL="539749" lvl="1" indent="-269875" algn="just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High-level API: Built-in pie chart function handles most details</a:t>
              </a:r>
            </a:p>
            <a:p>
              <a:pPr marL="539749" lvl="1" indent="-269875" algn="just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Automatic formatting: Automatic label positioning and text formatting</a:t>
              </a:r>
            </a:p>
            <a:p>
              <a:pPr marL="539749" lvl="1" indent="-269875" algn="just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Extensibility: Easy to add more features like legends, annotations, etc.</a:t>
              </a:r>
            </a:p>
            <a:p>
              <a:pPr marL="539749" lvl="1" indent="-269875" algn="just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Interactive elements: Simple to add buttons and other UI controls</a:t>
              </a:r>
            </a:p>
            <a:p>
              <a:pPr marL="539749" lvl="1" indent="-269875" algn="just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0E4714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Export options: Built-in support for saving charts in various formats</a:t>
              </a:r>
            </a:p>
            <a:p>
              <a:pPr algn="just">
                <a:lnSpc>
                  <a:spcPts val="3499"/>
                </a:lnSpc>
              </a:pPr>
              <a:endParaRPr lang="en-US" sz="24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155445"/>
              <a:ext cx="4458951" cy="956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019"/>
                </a:lnSpc>
              </a:pPr>
              <a:r>
                <a:rPr lang="en-US" sz="4299" b="1">
                  <a:solidFill>
                    <a:srgbClr val="0E4714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Advantages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77767" y="1162050"/>
            <a:ext cx="16532466" cy="1522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FRUIT COLORED PIE CHART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11415085" y="-545920"/>
            <a:ext cx="28550447" cy="11313545"/>
          </a:xfrm>
          <a:custGeom>
            <a:avLst/>
            <a:gdLst/>
            <a:ahLst/>
            <a:cxnLst/>
            <a:rect l="l" t="t" r="r" b="b"/>
            <a:pathLst>
              <a:path w="28550447" h="11313545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9969" b="-5925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914340" y="4002001"/>
            <a:ext cx="12060894" cy="3195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Results &amp; Comparison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18338" y="3477938"/>
            <a:ext cx="5764802" cy="5860882"/>
          </a:xfrm>
          <a:custGeom>
            <a:avLst/>
            <a:gdLst/>
            <a:ahLst/>
            <a:cxnLst/>
            <a:rect l="l" t="t" r="r" b="b"/>
            <a:pathLst>
              <a:path w="5764802" h="5860882">
                <a:moveTo>
                  <a:pt x="0" y="0"/>
                </a:moveTo>
                <a:lnTo>
                  <a:pt x="5764802" y="0"/>
                </a:lnTo>
                <a:lnTo>
                  <a:pt x="5764802" y="5860882"/>
                </a:lnTo>
                <a:lnTo>
                  <a:pt x="0" y="58608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572275" y="3477938"/>
            <a:ext cx="5635853" cy="5860882"/>
          </a:xfrm>
          <a:custGeom>
            <a:avLst/>
            <a:gdLst/>
            <a:ahLst/>
            <a:cxnLst/>
            <a:rect l="l" t="t" r="r" b="b"/>
            <a:pathLst>
              <a:path w="5635853" h="5860882">
                <a:moveTo>
                  <a:pt x="0" y="0"/>
                </a:moveTo>
                <a:lnTo>
                  <a:pt x="5635852" y="0"/>
                </a:lnTo>
                <a:lnTo>
                  <a:pt x="5635852" y="5860882"/>
                </a:lnTo>
                <a:lnTo>
                  <a:pt x="0" y="58608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96" r="-69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450334"/>
            <a:ext cx="16230600" cy="1522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FRUIT-COLORED PIE CHART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39238" y="4274503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50334"/>
            <a:ext cx="16230600" cy="1522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FRUIT-COLORED PIE CHART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139238" y="4274503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1028700" y="2868526"/>
            <a:ext cx="10422555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1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Visual Changes and Additions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4139883"/>
            <a:ext cx="14513719" cy="2600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4" lvl="1" indent="-323847" algn="just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Fruit-resembling colors create an intuitive association with data.</a:t>
            </a:r>
          </a:p>
          <a:p>
            <a:pPr marL="647694" lvl="1" indent="-323847" algn="just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Maintained sufficient contrast between adjacent sections.</a:t>
            </a:r>
          </a:p>
          <a:p>
            <a:pPr marL="647694" lvl="1" indent="-323847" algn="just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Adjusted label placement to prevent overlapping and improve readability.</a:t>
            </a:r>
          </a:p>
          <a:p>
            <a:pPr marL="647694" lvl="1" indent="-323847" algn="just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Added slice borders in the C++ version for better visual separation</a:t>
            </a:r>
          </a:p>
          <a:p>
            <a:pPr algn="just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689" y="3098119"/>
            <a:ext cx="11860881" cy="546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800"/>
              </a:lnSpc>
              <a:buFont typeface="Arial"/>
              <a:buChar char="•"/>
            </a:pPr>
            <a:r>
              <a:rPr lang="en-US" sz="3200" spc="-48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Objective:</a:t>
            </a:r>
          </a:p>
          <a:p>
            <a:pPr marL="1381761" lvl="2" indent="-460587" algn="l">
              <a:lnSpc>
                <a:spcPts val="4800"/>
              </a:lnSpc>
              <a:buFont typeface="Arial"/>
              <a:buChar char="⚬"/>
            </a:pPr>
            <a:r>
              <a:rPr lang="en-US" sz="3200" spc="-48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Create a pie chart using OpenGL to visualize fruit preference data.</a:t>
            </a:r>
          </a:p>
          <a:p>
            <a:pPr marL="1381761" lvl="2" indent="-460587" algn="l">
              <a:lnSpc>
                <a:spcPts val="4800"/>
              </a:lnSpc>
              <a:buFont typeface="Arial"/>
              <a:buChar char="⚬"/>
            </a:pPr>
            <a:r>
              <a:rPr lang="en-US" sz="3200" spc="-48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Demonstrate customization by applying fruit-resembling colors for each section.</a:t>
            </a:r>
          </a:p>
          <a:p>
            <a:pPr marL="1381761" lvl="2" indent="-460587" algn="l">
              <a:lnSpc>
                <a:spcPts val="4800"/>
              </a:lnSpc>
              <a:buFont typeface="Arial"/>
              <a:buChar char="⚬"/>
            </a:pPr>
            <a:r>
              <a:rPr lang="en-US" sz="3200" spc="-48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Demonstrate grayscale conversion using OpenGL</a:t>
            </a:r>
          </a:p>
          <a:p>
            <a:pPr algn="l">
              <a:lnSpc>
                <a:spcPts val="4800"/>
              </a:lnSpc>
            </a:pPr>
            <a:endParaRPr lang="en-US" sz="3200" spc="-48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algn="l">
              <a:lnSpc>
                <a:spcPts val="4800"/>
              </a:lnSpc>
            </a:pPr>
            <a:endParaRPr lang="en-US" sz="3200" spc="-48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algn="l">
              <a:lnSpc>
                <a:spcPts val="4800"/>
              </a:lnSpc>
            </a:pPr>
            <a:endParaRPr lang="en-US" sz="3200" spc="-48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1450334"/>
            <a:ext cx="14423006" cy="1522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INTRODUCTION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11415085" y="-545920"/>
            <a:ext cx="28550447" cy="11313545"/>
          </a:xfrm>
          <a:custGeom>
            <a:avLst/>
            <a:gdLst/>
            <a:ahLst/>
            <a:cxnLst/>
            <a:rect l="l" t="t" r="r" b="b"/>
            <a:pathLst>
              <a:path w="28550447" h="11313545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9969" b="-59256"/>
            </a:stretch>
          </a:blipFill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50334"/>
            <a:ext cx="16230600" cy="1522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FRUIT-COLORED PIE CHART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139238" y="4274503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1028700" y="2868526"/>
            <a:ext cx="10422555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1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Challenges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38002" y="3843215"/>
            <a:ext cx="16221521" cy="5611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 b="1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Label Positioning Challenges</a:t>
            </a:r>
          </a:p>
          <a:p>
            <a:pPr marL="626104" lvl="1" indent="-313052" algn="just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Labels for adjacent small slices (Banana and Kiwifruit) were overlapping.</a:t>
            </a:r>
          </a:p>
          <a:p>
            <a:pPr algn="just">
              <a:lnSpc>
                <a:spcPts val="4059"/>
              </a:lnSpc>
            </a:pPr>
            <a:r>
              <a:rPr lang="en-US" sz="2899" b="1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Solution </a:t>
            </a:r>
          </a:p>
          <a:p>
            <a:pPr marL="626104" lvl="1" indent="-313052" algn="just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Implemented custom offset adjustments for specific slices.</a:t>
            </a:r>
          </a:p>
          <a:p>
            <a:pPr algn="just">
              <a:lnSpc>
                <a:spcPts val="4059"/>
              </a:lnSpc>
            </a:pPr>
            <a:endParaRPr lang="en-US" sz="2899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algn="just">
              <a:lnSpc>
                <a:spcPts val="4059"/>
              </a:lnSpc>
            </a:pPr>
            <a:r>
              <a:rPr lang="en-US" sz="2899" b="1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Color Selection Challenges</a:t>
            </a:r>
          </a:p>
          <a:p>
            <a:pPr marL="582925" lvl="1" indent="-291463" algn="just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Finding precise RGB values that closely match each fruit was difficult.</a:t>
            </a:r>
          </a:p>
          <a:p>
            <a:pPr marL="626104" lvl="1" indent="-313052" algn="just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"Some fruits (like avocado) have different colors inside and out.</a:t>
            </a:r>
          </a:p>
          <a:p>
            <a:pPr algn="just">
              <a:lnSpc>
                <a:spcPts val="4059"/>
              </a:lnSpc>
            </a:pPr>
            <a:r>
              <a:rPr lang="en-US" sz="2899" b="1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Solution</a:t>
            </a:r>
          </a:p>
          <a:p>
            <a:pPr marL="626104" lvl="1" indent="-313052" algn="just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Researched RGB values representing each fruit's most recognizable color.</a:t>
            </a:r>
          </a:p>
          <a:p>
            <a:pPr marL="626104" lvl="1" indent="-313052" algn="just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Tested multiple color options to ensure sufficient contrast between adjacent sections.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50334"/>
            <a:ext cx="15794620" cy="2723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82"/>
              </a:lnSpc>
            </a:pPr>
            <a:r>
              <a:rPr lang="en-US" sz="10899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PROBLEM 3 – GRAYSCALE BACKGROUND IN OPENGL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11415085" y="-545920"/>
            <a:ext cx="28550447" cy="11313545"/>
          </a:xfrm>
          <a:custGeom>
            <a:avLst/>
            <a:gdLst/>
            <a:ahLst/>
            <a:cxnLst/>
            <a:rect l="l" t="t" r="r" b="b"/>
            <a:pathLst>
              <a:path w="28550447" h="11313545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9969" b="-5925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4737517"/>
            <a:ext cx="13678268" cy="397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5250"/>
              </a:lnSpc>
              <a:buFont typeface="Arial"/>
              <a:buChar char="•"/>
            </a:pPr>
            <a:r>
              <a:rPr lang="en-US" sz="3500" b="1" spc="-52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Objective:</a:t>
            </a:r>
          </a:p>
          <a:p>
            <a:pPr algn="l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Convert chart background to grayscale using OpenGL.  </a:t>
            </a:r>
          </a:p>
          <a:p>
            <a:pPr marL="755651" lvl="1" indent="-377825" algn="l">
              <a:lnSpc>
                <a:spcPts val="5250"/>
              </a:lnSpc>
              <a:buFont typeface="Arial"/>
              <a:buChar char="•"/>
            </a:pPr>
            <a:r>
              <a:rPr lang="en-US" sz="3500" b="1" spc="-52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Approach:</a:t>
            </a:r>
          </a:p>
          <a:p>
            <a:pPr algn="l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- Use luminance method to set grayscale values. </a:t>
            </a:r>
          </a:p>
          <a:p>
            <a:pPr algn="l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- Render the pie chart on a grayscale background.  </a:t>
            </a:r>
          </a:p>
          <a:p>
            <a:pPr algn="l">
              <a:lnSpc>
                <a:spcPts val="5250"/>
              </a:lnSpc>
            </a:pPr>
            <a:endParaRPr lang="en-US" sz="3500" spc="-52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40809"/>
            <a:ext cx="15794620" cy="2486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9"/>
              </a:lnSpc>
            </a:pPr>
            <a:r>
              <a:rPr lang="en-US" sz="9999" spc="-249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THEORY – LUMINANCE PRESERVATION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11415085" y="-545920"/>
            <a:ext cx="28550447" cy="11313545"/>
          </a:xfrm>
          <a:custGeom>
            <a:avLst/>
            <a:gdLst/>
            <a:ahLst/>
            <a:cxnLst/>
            <a:rect l="l" t="t" r="r" b="b"/>
            <a:pathLst>
              <a:path w="28550447" h="11313545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9969" b="-5925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58310" y="5286375"/>
            <a:ext cx="13678268" cy="397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5250"/>
              </a:lnSpc>
              <a:buFont typeface="Arial"/>
              <a:buChar char="•"/>
            </a:pPr>
            <a:r>
              <a:rPr lang="en-US" sz="3500" b="1" spc="-52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Use the luminance formula to convert RGB to grayscale:</a:t>
            </a:r>
          </a:p>
          <a:p>
            <a:pPr algn="l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Gray = 0.299 * R + 0.587 * G + 0.114 * B      </a:t>
            </a:r>
          </a:p>
          <a:p>
            <a:pPr algn="l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</a:t>
            </a:r>
          </a:p>
          <a:p>
            <a:pPr algn="l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- This maintains perceived brightness across colors.</a:t>
            </a:r>
          </a:p>
          <a:p>
            <a:pPr algn="l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</a:t>
            </a:r>
          </a:p>
          <a:p>
            <a:pPr algn="l">
              <a:lnSpc>
                <a:spcPts val="5250"/>
              </a:lnSpc>
            </a:pPr>
            <a:endParaRPr lang="en-US" sz="3500" spc="-52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58310" y="3831583"/>
            <a:ext cx="1015677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Color Space Conversion Theory</a:t>
            </a:r>
          </a:p>
        </p:txBody>
      </p:sp>
      <p:sp>
        <p:nvSpPr>
          <p:cNvPr id="6" name="Freeform 6"/>
          <p:cNvSpPr/>
          <p:nvPr/>
        </p:nvSpPr>
        <p:spPr>
          <a:xfrm flipH="1">
            <a:off x="11567485" y="-393520"/>
            <a:ext cx="28550447" cy="11313545"/>
          </a:xfrm>
          <a:custGeom>
            <a:avLst/>
            <a:gdLst/>
            <a:ahLst/>
            <a:cxnLst/>
            <a:rect l="l" t="t" r="r" b="b"/>
            <a:pathLst>
              <a:path w="28550447" h="11313545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9969" b="-59256"/>
            </a:stretch>
          </a:blipFill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40809"/>
            <a:ext cx="15794620" cy="1390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9"/>
              </a:lnSpc>
            </a:pPr>
            <a:r>
              <a:rPr lang="en-US" sz="9999" spc="-249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STEP-BY-STEP PROCESS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11415085" y="-545920"/>
            <a:ext cx="28550447" cy="11313545"/>
          </a:xfrm>
          <a:custGeom>
            <a:avLst/>
            <a:gdLst/>
            <a:ahLst/>
            <a:cxnLst/>
            <a:rect l="l" t="t" r="r" b="b"/>
            <a:pathLst>
              <a:path w="28550447" h="11313545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9969" b="-5925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58310" y="4619625"/>
            <a:ext cx="13678268" cy="463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5250"/>
              </a:lnSpc>
              <a:buFont typeface="Arial"/>
              <a:buChar char="•"/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Extract RGB values of each original color.</a:t>
            </a:r>
          </a:p>
          <a:p>
            <a:pPr marL="755651" lvl="1" indent="-377825" algn="l">
              <a:lnSpc>
                <a:spcPts val="5250"/>
              </a:lnSpc>
              <a:buFont typeface="Arial"/>
              <a:buChar char="•"/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Apply the luminance formula to calculate the grayscale value.</a:t>
            </a:r>
          </a:p>
          <a:p>
            <a:pPr marL="755651" lvl="1" indent="-377825" algn="l">
              <a:lnSpc>
                <a:spcPts val="5250"/>
              </a:lnSpc>
              <a:buFont typeface="Arial"/>
              <a:buChar char="•"/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Create new color where R = G = B = Gray.</a:t>
            </a:r>
          </a:p>
          <a:p>
            <a:pPr algn="l">
              <a:lnSpc>
                <a:spcPts val="5250"/>
              </a:lnSpc>
            </a:pPr>
            <a:endParaRPr lang="en-US" sz="3500" spc="-52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algn="l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</a:t>
            </a:r>
          </a:p>
          <a:p>
            <a:pPr algn="l">
              <a:lnSpc>
                <a:spcPts val="5250"/>
              </a:lnSpc>
            </a:pPr>
            <a:endParaRPr lang="en-US" sz="3500" spc="-52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58310" y="3051372"/>
            <a:ext cx="1079301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Grayscale Conversion Works</a:t>
            </a:r>
          </a:p>
        </p:txBody>
      </p:sp>
      <p:sp>
        <p:nvSpPr>
          <p:cNvPr id="6" name="Freeform 6"/>
          <p:cNvSpPr/>
          <p:nvPr/>
        </p:nvSpPr>
        <p:spPr>
          <a:xfrm flipH="1">
            <a:off x="11567485" y="-393520"/>
            <a:ext cx="28550447" cy="11313545"/>
          </a:xfrm>
          <a:custGeom>
            <a:avLst/>
            <a:gdLst/>
            <a:ahLst/>
            <a:cxnLst/>
            <a:rect l="l" t="t" r="r" b="b"/>
            <a:pathLst>
              <a:path w="28550447" h="11313545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9969" b="-59256"/>
            </a:stretch>
          </a:blipFill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5249" y="660598"/>
            <a:ext cx="15794620" cy="2486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9"/>
              </a:lnSpc>
            </a:pPr>
            <a:r>
              <a:rPr lang="en-US" sz="9999" spc="-249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OPENGL IMPLEMENTATION OVERVIEW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58310" y="4543108"/>
            <a:ext cx="13678268" cy="463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5250"/>
              </a:lnSpc>
              <a:buFont typeface="Arial"/>
              <a:buChar char="•"/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For each color:</a:t>
            </a:r>
          </a:p>
          <a:p>
            <a:pPr algn="l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float gray = 0.299 * R + 0.587 * G + 0.114 * B;</a:t>
            </a:r>
          </a:p>
          <a:p>
            <a:pPr algn="l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glColor3f(gray, gray, gray);</a:t>
            </a:r>
          </a:p>
          <a:p>
            <a:pPr marL="755651" lvl="1" indent="-377825" algn="l">
              <a:lnSpc>
                <a:spcPts val="5250"/>
              </a:lnSpc>
              <a:buFont typeface="Arial"/>
              <a:buChar char="•"/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Use grayscale values when rendering the chart background.</a:t>
            </a:r>
          </a:p>
          <a:p>
            <a:pPr algn="l">
              <a:lnSpc>
                <a:spcPts val="5250"/>
              </a:lnSpc>
            </a:pPr>
            <a:endParaRPr lang="en-US" sz="3500" spc="-52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algn="l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</a:t>
            </a:r>
          </a:p>
          <a:p>
            <a:pPr algn="l">
              <a:lnSpc>
                <a:spcPts val="5250"/>
              </a:lnSpc>
            </a:pPr>
            <a:endParaRPr lang="en-US" sz="3500" spc="-52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58310" y="3051372"/>
            <a:ext cx="938673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E47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Converting Colors in OpenGL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580999" y="2085975"/>
          <a:ext cx="14544510" cy="7896225"/>
        </p:xfrm>
        <a:graphic>
          <a:graphicData uri="http://schemas.openxmlformats.org/drawingml/2006/table">
            <a:tbl>
              <a:tblPr/>
              <a:tblGrid>
                <a:gridCol w="212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9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3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05969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1">
                          <a:solidFill>
                            <a:srgbClr val="000000"/>
                          </a:solidFill>
                          <a:latin typeface="Roboto Mono Bold"/>
                          <a:ea typeface="Roboto Mono Bold"/>
                          <a:cs typeface="Roboto Mono Bold"/>
                          <a:sym typeface="Roboto Mono Bold"/>
                        </a:rPr>
                        <a:t>Fruit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(R,G,B)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Gray Calculation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Grayscale Value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5969"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Avocado	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(0.34, 0.51, 0.01)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0.299×0.34 + 0.587×0.51 + 0.114×0.01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0.40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5969"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Orange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(1.0, 0.5, 0.0)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0.299×1.0 + 0.587×0.5 + 0.114×0.0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0.59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4116"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Banana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(1.0, 1.0, 0.0)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0.299×1.0 + 0.587×1.0 + 0.114×0.0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0.89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5969"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Kiwifruit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	(0.45, 0.76, 0.23)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0.299×0.45 + 0.587×0.76 + 0.114×0.23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0.61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4116"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Mangos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(1.0, 0.8, 0.0)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0.299×1.0 + 0.587×0.8 + 0.114×0.0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0.77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24116"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Grapes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(0.5, 0.0, 0.5)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0.299×0.5 + 0.587×0.0 + 0.114×0.5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0.21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595249" y="632023"/>
            <a:ext cx="15794620" cy="1116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0"/>
              </a:lnSpc>
            </a:pPr>
            <a:r>
              <a:rPr lang="en-US" sz="8000" spc="-200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GRAYSCAL CONVERSION TABLE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7301" y="349250"/>
            <a:ext cx="7902135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1" spc="-79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Code Walk Through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59420" y="1537362"/>
            <a:ext cx="16569160" cy="4948554"/>
            <a:chOff x="0" y="0"/>
            <a:chExt cx="22092213" cy="6598072"/>
          </a:xfrm>
        </p:grpSpPr>
        <p:sp>
          <p:nvSpPr>
            <p:cNvPr id="4" name="TextBox 4"/>
            <p:cNvSpPr txBox="1"/>
            <p:nvPr/>
          </p:nvSpPr>
          <p:spPr>
            <a:xfrm>
              <a:off x="995524" y="-85725"/>
              <a:ext cx="13171565" cy="18298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600"/>
                </a:lnSpc>
              </a:pPr>
              <a:r>
                <a:rPr lang="en-US" sz="4000" b="1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1. Grayscale Colors Definition</a:t>
              </a:r>
            </a:p>
            <a:p>
              <a:pPr algn="l">
                <a:lnSpc>
                  <a:spcPts val="5600"/>
                </a:lnSpc>
              </a:pPr>
              <a:endParaRPr lang="en-US" sz="4000" b="1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995524" y="2420407"/>
              <a:ext cx="9901227" cy="417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// Grayscale colors using luminance formula: 0.299*R + 0.587*G + 0.114*B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static float grayscaleColors[][3] = {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{0.40f, 0.40f, 0.40f},  // Avocado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{0.59f, 0.59f, 0.59f},  // Orange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{0.89f, 0.89f, 0.89f},  // Banana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{0.61f, 0.61f, 0.61f},  // Kiwifruit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{0.77f, 0.77f, 0.77f},  // Mangos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{0.21f, 0.21f, 0.21f}   // Grapes</a:t>
              </a:r>
            </a:p>
            <a:p>
              <a:pPr algn="just">
                <a:lnSpc>
                  <a:spcPts val="252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};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2190987" y="2420407"/>
              <a:ext cx="9901227" cy="3339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520"/>
                </a:lnSpc>
              </a:pPr>
              <a:endParaRPr/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# Convert colors to grayscale using luminance formula: 0.299*R + 0.587*G + 0.114*B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# Multiply by 3 to create RGB tuple (gray, gray, gray) for matplotlib compatibility</a:t>
              </a:r>
            </a:p>
            <a:p>
              <a:pPr algn="just">
                <a:lnSpc>
                  <a:spcPts val="2520"/>
                </a:lnSpc>
              </a:pPr>
              <a:r>
                <a:rPr lang="en-US" sz="18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fruit_colors = [(0.299*r + 0.587*g + 0.114*b,) * 3 for r, g, b in original_colors]</a:t>
              </a:r>
            </a:p>
            <a:p>
              <a:pPr algn="just">
                <a:lnSpc>
                  <a:spcPts val="2520"/>
                </a:lnSpc>
                <a:spcBef>
                  <a:spcPct val="0"/>
                </a:spcBef>
              </a:pPr>
              <a:endParaRPr lang="en-US" sz="1800">
                <a:solidFill>
                  <a:srgbClr val="0E4714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067857"/>
              <a:ext cx="9649916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C++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0896751" y="1067857"/>
              <a:ext cx="9649916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Python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90140" y="6994579"/>
            <a:ext cx="16569160" cy="3467734"/>
            <a:chOff x="0" y="0"/>
            <a:chExt cx="22092213" cy="4623646"/>
          </a:xfrm>
        </p:grpSpPr>
        <p:sp>
          <p:nvSpPr>
            <p:cNvPr id="10" name="TextBox 10"/>
            <p:cNvSpPr txBox="1"/>
            <p:nvPr/>
          </p:nvSpPr>
          <p:spPr>
            <a:xfrm>
              <a:off x="995524" y="-85725"/>
              <a:ext cx="13171565" cy="27696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600"/>
                </a:lnSpc>
              </a:pPr>
              <a:r>
                <a:rPr lang="en-US" sz="4000" b="1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2. Slice Coloring</a:t>
              </a:r>
            </a:p>
            <a:p>
              <a:pPr algn="l">
                <a:lnSpc>
                  <a:spcPts val="5600"/>
                </a:lnSpc>
              </a:pPr>
              <a:endParaRPr lang="en-US" sz="4000" b="1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endParaRPr>
            </a:p>
            <a:p>
              <a:pPr algn="l">
                <a:lnSpc>
                  <a:spcPts val="5600"/>
                </a:lnSpc>
              </a:pPr>
              <a:endParaRPr lang="en-US" sz="4000" b="1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95524" y="2439457"/>
              <a:ext cx="9901227" cy="10792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// Set grayscale color for this slice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glColor3fv(grayscaleColors[i]);  // Array pointeres</a:t>
              </a:r>
            </a:p>
            <a:p>
              <a:pPr algn="just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};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2190987" y="2439457"/>
              <a:ext cx="9901227" cy="21841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# Create pie chart with custom parameters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wedges, texts = ax.pie(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people,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</a:t>
              </a:r>
              <a:r>
                <a:rPr lang="en-US" sz="1600" b="1">
                  <a:solidFill>
                    <a:srgbClr val="0E4714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colors=fruit_colors</a:t>
              </a: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,</a:t>
              </a:r>
            </a:p>
            <a:p>
              <a:pPr algn="just">
                <a:lnSpc>
                  <a:spcPts val="2240"/>
                </a:lnSpc>
              </a:pPr>
              <a:r>
                <a:rPr lang="en-US" sz="1600">
                  <a:solidFill>
                    <a:srgbClr val="0E4714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.....</a:t>
              </a:r>
            </a:p>
            <a:p>
              <a:pPr algn="just">
                <a:lnSpc>
                  <a:spcPts val="2240"/>
                </a:lnSpc>
                <a:spcBef>
                  <a:spcPct val="0"/>
                </a:spcBef>
              </a:pPr>
              <a:endParaRPr lang="en-US" sz="1600">
                <a:solidFill>
                  <a:srgbClr val="0E4714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067857"/>
              <a:ext cx="9649916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C++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896751" y="1067857"/>
              <a:ext cx="9649916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b="1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Python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59090"/>
            <a:ext cx="15794620" cy="1523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82"/>
              </a:lnSpc>
            </a:pPr>
            <a:r>
              <a:rPr lang="en-US" sz="10899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BEFORE AND AFTER VISUAL</a:t>
            </a:r>
          </a:p>
        </p:txBody>
      </p:sp>
      <p:sp>
        <p:nvSpPr>
          <p:cNvPr id="3" name="Freeform 3"/>
          <p:cNvSpPr/>
          <p:nvPr/>
        </p:nvSpPr>
        <p:spPr>
          <a:xfrm>
            <a:off x="9807862" y="4212827"/>
            <a:ext cx="5145138" cy="5504744"/>
          </a:xfrm>
          <a:custGeom>
            <a:avLst/>
            <a:gdLst/>
            <a:ahLst/>
            <a:cxnLst/>
            <a:rect l="l" t="t" r="r" b="b"/>
            <a:pathLst>
              <a:path w="5145138" h="5504744">
                <a:moveTo>
                  <a:pt x="0" y="0"/>
                </a:moveTo>
                <a:lnTo>
                  <a:pt x="5145137" y="0"/>
                </a:lnTo>
                <a:lnTo>
                  <a:pt x="5145137" y="5504744"/>
                </a:lnTo>
                <a:lnTo>
                  <a:pt x="0" y="55047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2605667"/>
            <a:ext cx="7117259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Original colored chart background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E4714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E4714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411533" y="2605667"/>
            <a:ext cx="593779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E4714"/>
                </a:solidFill>
                <a:latin typeface="Canva Sans"/>
                <a:ea typeface="Canva Sans"/>
                <a:cs typeface="Canva Sans"/>
                <a:sym typeface="Canva Sans"/>
              </a:rPr>
              <a:t>Converted grayscale version</a:t>
            </a:r>
          </a:p>
        </p:txBody>
      </p:sp>
      <p:sp>
        <p:nvSpPr>
          <p:cNvPr id="6" name="Freeform 6"/>
          <p:cNvSpPr/>
          <p:nvPr/>
        </p:nvSpPr>
        <p:spPr>
          <a:xfrm>
            <a:off x="2298375" y="4212827"/>
            <a:ext cx="5293389" cy="5504744"/>
          </a:xfrm>
          <a:custGeom>
            <a:avLst/>
            <a:gdLst/>
            <a:ahLst/>
            <a:cxnLst/>
            <a:rect l="l" t="t" r="r" b="b"/>
            <a:pathLst>
              <a:path w="5293389" h="5504744">
                <a:moveTo>
                  <a:pt x="0" y="0"/>
                </a:moveTo>
                <a:lnTo>
                  <a:pt x="5293389" y="0"/>
                </a:lnTo>
                <a:lnTo>
                  <a:pt x="5293389" y="5504744"/>
                </a:lnTo>
                <a:lnTo>
                  <a:pt x="0" y="55047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96" r="-696"/>
            </a:stretch>
          </a:blipFill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99557" y="952500"/>
            <a:ext cx="7902135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1" spc="-79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Takeaways: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21869" y="2586990"/>
            <a:ext cx="15545982" cy="5008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3300" spc="-4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Same Visual Output:</a:t>
            </a:r>
          </a:p>
          <a:p>
            <a:pPr marL="712470" lvl="1" indent="-356235" algn="l">
              <a:lnSpc>
                <a:spcPts val="4950"/>
              </a:lnSpc>
              <a:buFont typeface="Arial"/>
              <a:buChar char="•"/>
            </a:pPr>
            <a:r>
              <a:rPr lang="en-US" sz="3300" spc="-4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Both versions produce identical grayscale rendering:</a:t>
            </a:r>
          </a:p>
          <a:p>
            <a:pPr marL="712470" lvl="1" indent="-356235" algn="l">
              <a:lnSpc>
                <a:spcPts val="4950"/>
              </a:lnSpc>
              <a:buFont typeface="Arial"/>
              <a:buChar char="•"/>
            </a:pPr>
            <a:r>
              <a:rPr lang="en-US" sz="3300" spc="-4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Avocado = 0.4, Banana = 0.89, etc.</a:t>
            </a:r>
          </a:p>
          <a:p>
            <a:pPr algn="l">
              <a:lnSpc>
                <a:spcPts val="4950"/>
              </a:lnSpc>
            </a:pPr>
            <a:r>
              <a:rPr lang="en-US" sz="3300" spc="-4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Maintenance:</a:t>
            </a:r>
          </a:p>
          <a:p>
            <a:pPr marL="1424940" lvl="2" indent="-474980" algn="l">
              <a:lnSpc>
                <a:spcPts val="4950"/>
              </a:lnSpc>
              <a:buFont typeface="Arial"/>
              <a:buChar char="⚬"/>
            </a:pPr>
            <a:r>
              <a:rPr lang="en-US" sz="3300" spc="-4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Python version is easier to modify (e.g., adding new fruits)</a:t>
            </a:r>
          </a:p>
          <a:p>
            <a:pPr marL="1424940" lvl="2" indent="-474980" algn="l">
              <a:lnSpc>
                <a:spcPts val="4950"/>
              </a:lnSpc>
              <a:buFont typeface="Arial"/>
              <a:buChar char="⚬"/>
            </a:pPr>
            <a:r>
              <a:rPr lang="en-US" sz="3300" spc="-49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C++ version offers better performance for complex visualizations</a:t>
            </a:r>
          </a:p>
          <a:p>
            <a:pPr algn="l">
              <a:lnSpc>
                <a:spcPts val="4950"/>
              </a:lnSpc>
            </a:pPr>
            <a:endParaRPr lang="en-US" sz="3300" spc="-49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algn="l">
              <a:lnSpc>
                <a:spcPts val="4950"/>
              </a:lnSpc>
            </a:pPr>
            <a:endParaRPr lang="en-US" sz="3300" spc="-49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50334"/>
            <a:ext cx="15794620" cy="15236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82"/>
              </a:lnSpc>
            </a:pPr>
            <a:r>
              <a:rPr lang="en-US" sz="10899" spc="-272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 CONCLUSION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11415085" y="-545920"/>
            <a:ext cx="28550447" cy="11313545"/>
          </a:xfrm>
          <a:custGeom>
            <a:avLst/>
            <a:gdLst/>
            <a:ahLst/>
            <a:cxnLst/>
            <a:rect l="l" t="t" r="r" b="b"/>
            <a:pathLst>
              <a:path w="28550447" h="11313545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9969" b="-5925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689" y="3783925"/>
            <a:ext cx="11558912" cy="397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Summary of tasks achieved:  </a:t>
            </a:r>
          </a:p>
          <a:p>
            <a:pPr marL="755651" lvl="1" indent="-377825" algn="l">
              <a:lnSpc>
                <a:spcPts val="5250"/>
              </a:lnSpc>
              <a:buFont typeface="Arial"/>
              <a:buChar char="•"/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Pie chart representation of fruit preferences with percentages and external labels.  </a:t>
            </a:r>
          </a:p>
          <a:p>
            <a:pPr marL="755651" lvl="1" indent="-377825" algn="l">
              <a:lnSpc>
                <a:spcPts val="5250"/>
              </a:lnSpc>
              <a:buFont typeface="Arial"/>
              <a:buChar char="•"/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Color customization for realism.  </a:t>
            </a:r>
          </a:p>
          <a:p>
            <a:pPr marL="755651" lvl="1" indent="-377825" algn="l">
              <a:lnSpc>
                <a:spcPts val="5250"/>
              </a:lnSpc>
              <a:buFont typeface="Arial"/>
              <a:buChar char="•"/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OpenGL grayscale implementation.  </a:t>
            </a:r>
          </a:p>
          <a:p>
            <a:pPr algn="l">
              <a:lnSpc>
                <a:spcPts val="5250"/>
              </a:lnSpc>
            </a:pPr>
            <a:endParaRPr lang="en-US" sz="3500" spc="-52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708926" y="8012077"/>
            <a:ext cx="9878674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1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Q&amp;A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4345" y="652131"/>
            <a:ext cx="14423006" cy="2486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9"/>
              </a:lnSpc>
            </a:pPr>
            <a:r>
              <a:rPr lang="en-US" sz="9999" spc="-249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PROBLEM 1 – PIE CHART FOR FRUIT PREFERENCES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11415085" y="-545920"/>
            <a:ext cx="28550447" cy="11313545"/>
          </a:xfrm>
          <a:custGeom>
            <a:avLst/>
            <a:gdLst/>
            <a:ahLst/>
            <a:cxnLst/>
            <a:rect l="l" t="t" r="r" b="b"/>
            <a:pathLst>
              <a:path w="28550447" h="11313545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9969" b="-59256"/>
            </a:stretch>
          </a:blipFill>
        </p:spPr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5486400" y="2886696"/>
          <a:ext cx="7315200" cy="7172325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4618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Gotham Bold"/>
                          <a:ea typeface="Gotham Bold"/>
                          <a:cs typeface="Gotham Bold"/>
                          <a:sym typeface="Gotham Bold"/>
                        </a:rPr>
                        <a:t>Fruit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Gotham Bold"/>
                          <a:ea typeface="Gotham Bold"/>
                          <a:cs typeface="Gotham Bold"/>
                          <a:sym typeface="Gotham Bold"/>
                        </a:rPr>
                        <a:t>People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618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Orange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36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618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Banana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41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4618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Kiwi Fruit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19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4618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Mango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28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4618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Grapes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30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24618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Ovacado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otham"/>
                          <a:ea typeface="Gotham"/>
                          <a:cs typeface="Gotham"/>
                          <a:sym typeface="Gotham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514345" y="3313096"/>
            <a:ext cx="246428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Data Table: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90515" y="-2377820"/>
            <a:ext cx="19285436" cy="15042640"/>
          </a:xfrm>
          <a:custGeom>
            <a:avLst/>
            <a:gdLst/>
            <a:ahLst/>
            <a:cxnLst/>
            <a:rect l="l" t="t" r="r" b="b"/>
            <a:pathLst>
              <a:path w="19285436" h="15042640">
                <a:moveTo>
                  <a:pt x="0" y="0"/>
                </a:moveTo>
                <a:lnTo>
                  <a:pt x="19285437" y="0"/>
                </a:lnTo>
                <a:lnTo>
                  <a:pt x="19285437" y="15042640"/>
                </a:lnTo>
                <a:lnTo>
                  <a:pt x="0" y="15042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19150" y="2700805"/>
            <a:ext cx="16440150" cy="3444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368"/>
              </a:lnSpc>
              <a:spcBef>
                <a:spcPct val="0"/>
              </a:spcBef>
            </a:pPr>
            <a:r>
              <a:rPr lang="en-US" sz="18120" i="1" spc="-906">
                <a:solidFill>
                  <a:srgbClr val="0E4714"/>
                </a:solidFill>
                <a:latin typeface="Times New Roman Condensed Italics"/>
                <a:ea typeface="Times New Roman Condensed Italics"/>
                <a:cs typeface="Times New Roman Condensed Italics"/>
                <a:sym typeface="Times New Roman Condensed Italics"/>
              </a:rPr>
              <a:t>Thank you.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40809"/>
            <a:ext cx="14423006" cy="2486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9"/>
              </a:lnSpc>
            </a:pPr>
            <a:r>
              <a:rPr lang="en-US" sz="9999" spc="-249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PROBLEM1:FRUIT PREFERENCES PIE CHART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11415085" y="-545920"/>
            <a:ext cx="28550447" cy="11313545"/>
          </a:xfrm>
          <a:custGeom>
            <a:avLst/>
            <a:gdLst/>
            <a:ahLst/>
            <a:cxnLst/>
            <a:rect l="l" t="t" r="r" b="b"/>
            <a:pathLst>
              <a:path w="28550447" h="11313545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9969" b="-59256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405894" y="4511380"/>
            <a:ext cx="12041798" cy="3945981"/>
            <a:chOff x="0" y="0"/>
            <a:chExt cx="16055731" cy="5261308"/>
          </a:xfrm>
        </p:grpSpPr>
        <p:sp>
          <p:nvSpPr>
            <p:cNvPr id="5" name="TextBox 5"/>
            <p:cNvSpPr txBox="1"/>
            <p:nvPr/>
          </p:nvSpPr>
          <p:spPr>
            <a:xfrm>
              <a:off x="0" y="1778333"/>
              <a:ext cx="13848528" cy="3482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5651" lvl="1" indent="-377825" algn="l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 Draw a piechart with title "Fruit Preferences Survey"  </a:t>
              </a:r>
            </a:p>
            <a:p>
              <a:pPr marL="755651" lvl="1" indent="-377825" algn="l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Calculate percentages from the data. </a:t>
              </a:r>
            </a:p>
            <a:p>
              <a:pPr marL="755651" lvl="1" indent="-377825" algn="l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 Place labels outside each section.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0"/>
              <a:ext cx="16055731" cy="1151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279"/>
                </a:lnSpc>
              </a:pPr>
              <a:r>
                <a:rPr lang="en-US" sz="5199" b="1">
                  <a:solidFill>
                    <a:srgbClr val="0E4714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Objective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52525"/>
            <a:ext cx="14423006" cy="2486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9"/>
              </a:lnSpc>
            </a:pPr>
            <a:r>
              <a:rPr lang="en-US" sz="9999" spc="-249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FRUIT PREFERENCES PIE CHART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11415085" y="-545920"/>
            <a:ext cx="28550447" cy="11313545"/>
          </a:xfrm>
          <a:custGeom>
            <a:avLst/>
            <a:gdLst/>
            <a:ahLst/>
            <a:cxnLst/>
            <a:rect l="l" t="t" r="r" b="b"/>
            <a:pathLst>
              <a:path w="28550447" h="11313545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9969" b="-5925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859300" y="4192501"/>
            <a:ext cx="10702749" cy="3195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Code Walkthrough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2105" y="1152525"/>
            <a:ext cx="16676949" cy="1390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9"/>
              </a:lnSpc>
            </a:pPr>
            <a:r>
              <a:rPr lang="en-US" sz="9999" spc="-249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CODE STRUCTURE OVERVIEW 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52105" y="3145536"/>
            <a:ext cx="13013473" cy="5295900"/>
            <a:chOff x="0" y="0"/>
            <a:chExt cx="17351298" cy="7061200"/>
          </a:xfrm>
        </p:grpSpPr>
        <p:sp>
          <p:nvSpPr>
            <p:cNvPr id="4" name="TextBox 4"/>
            <p:cNvSpPr txBox="1"/>
            <p:nvPr/>
          </p:nvSpPr>
          <p:spPr>
            <a:xfrm>
              <a:off x="374526" y="-76200"/>
              <a:ext cx="10536179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900"/>
                </a:lnSpc>
              </a:pPr>
              <a:r>
                <a:rPr lang="en-US" sz="3500" b="1" spc="-70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Main Components: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11225"/>
              <a:ext cx="17351298" cy="6149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5651" lvl="1" indent="-377825" algn="l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 display(): Renders the pie chart</a:t>
              </a:r>
            </a:p>
            <a:p>
              <a:pPr marL="755651" lvl="1" indent="-377825" algn="l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reshape(): Maintains aspect ratio and orthographic projection</a:t>
              </a:r>
            </a:p>
            <a:p>
              <a:pPr marL="755651" lvl="1" indent="-377825" algn="l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drawBitmapText(): Displays chart and label text</a:t>
              </a:r>
            </a:p>
            <a:p>
              <a:pPr marL="755651" lvl="1" indent="-377825" algn="l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main(): Initializes GLUT and starts the rendering loop</a:t>
              </a:r>
            </a:p>
            <a:p>
              <a:pPr algn="l">
                <a:lnSpc>
                  <a:spcPts val="5250"/>
                </a:lnSpc>
              </a:pPr>
              <a:endPara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endParaRPr>
            </a:p>
            <a:p>
              <a:pPr algn="l">
                <a:lnSpc>
                  <a:spcPts val="5250"/>
                </a:lnSpc>
              </a:pPr>
              <a:endPara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0220" y="2602915"/>
            <a:ext cx="14830259" cy="7200900"/>
            <a:chOff x="0" y="0"/>
            <a:chExt cx="19773678" cy="9601200"/>
          </a:xfrm>
        </p:grpSpPr>
        <p:sp>
          <p:nvSpPr>
            <p:cNvPr id="3" name="TextBox 3"/>
            <p:cNvSpPr txBox="1"/>
            <p:nvPr/>
          </p:nvSpPr>
          <p:spPr>
            <a:xfrm>
              <a:off x="258099" y="-104775"/>
              <a:ext cx="17351298" cy="9705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50"/>
                </a:lnSpc>
              </a:pPr>
              <a:r>
                <a:rPr lang="en-US" sz="3500" b="1" spc="-52">
                  <a:solidFill>
                    <a:srgbClr val="0E4714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Rendering Approach:</a:t>
              </a:r>
            </a:p>
            <a:p>
              <a:pPr marL="755651" lvl="1" indent="-377825" algn="l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Calculate total of all values</a:t>
              </a:r>
            </a:p>
            <a:p>
              <a:pPr marL="755651" lvl="1" indent="-377825" algn="l">
                <a:lnSpc>
                  <a:spcPts val="5250"/>
                </a:lnSpc>
                <a:buFont typeface="Arial"/>
                <a:buChar char="•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For each slice:</a:t>
              </a:r>
            </a:p>
            <a:p>
              <a:pPr marL="1511301" lvl="2" indent="-503767" algn="l">
                <a:lnSpc>
                  <a:spcPts val="5250"/>
                </a:lnSpc>
                <a:buFont typeface="Arial"/>
                <a:buChar char="⚬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Calculate percentage and angle</a:t>
              </a:r>
            </a:p>
            <a:p>
              <a:pPr marL="1511301" lvl="2" indent="-503767" algn="l">
                <a:lnSpc>
                  <a:spcPts val="5250"/>
                </a:lnSpc>
                <a:buFont typeface="Arial"/>
                <a:buChar char="⚬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Draw slice using GL_TRIANGLE_FAN</a:t>
              </a:r>
            </a:p>
            <a:p>
              <a:pPr marL="1511301" lvl="2" indent="-503767" algn="l">
                <a:lnSpc>
                  <a:spcPts val="5250"/>
                </a:lnSpc>
                <a:buFont typeface="Arial"/>
                <a:buChar char="⚬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Label each section outside the circle using trigonometry</a:t>
              </a:r>
            </a:p>
            <a:p>
              <a:pPr marL="1511301" lvl="2" indent="-503767" algn="l">
                <a:lnSpc>
                  <a:spcPts val="5250"/>
                </a:lnSpc>
                <a:buFont typeface="Arial"/>
                <a:buChar char="⚬"/>
              </a:pPr>
              <a:r>
                <a:rPr lang="en-US" sz="3500" spc="-52">
                  <a:solidFill>
                    <a:srgbClr val="0E4714"/>
                  </a:solidFill>
                  <a:latin typeface="Gotham"/>
                  <a:ea typeface="Gotham"/>
                  <a:cs typeface="Gotham"/>
                  <a:sym typeface="Gotham"/>
                </a:rPr>
                <a:t>Draw radial boundaries</a:t>
              </a:r>
            </a:p>
            <a:p>
              <a:pPr algn="l">
                <a:lnSpc>
                  <a:spcPts val="5250"/>
                </a:lnSpc>
              </a:pPr>
              <a:endPara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endParaRPr>
            </a:p>
            <a:p>
              <a:pPr algn="l">
                <a:lnSpc>
                  <a:spcPts val="5250"/>
                </a:lnSpc>
              </a:pPr>
              <a:endPara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endParaRPr>
            </a:p>
            <a:p>
              <a:pPr algn="l">
                <a:lnSpc>
                  <a:spcPts val="5250"/>
                </a:lnSpc>
              </a:pPr>
              <a:endPara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735943"/>
              <a:ext cx="19773678" cy="1704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250"/>
                </a:lnSpc>
              </a:pPr>
              <a:endParaRPr/>
            </a:p>
            <a:p>
              <a:pPr algn="l">
                <a:lnSpc>
                  <a:spcPts val="525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139238" y="8195310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603846" y="853147"/>
            <a:ext cx="14423006" cy="1390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9"/>
              </a:lnSpc>
            </a:pPr>
            <a:r>
              <a:rPr lang="en-US" sz="9999" spc="-249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DRAWING THE PIE CHART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1377" y="645730"/>
            <a:ext cx="14423006" cy="1263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30"/>
              </a:lnSpc>
            </a:pPr>
            <a:r>
              <a:rPr lang="en-US" sz="9000" spc="-225">
                <a:solidFill>
                  <a:srgbClr val="0E4714"/>
                </a:solidFill>
                <a:latin typeface="Times New Roman Condensed"/>
                <a:ea typeface="Times New Roman Condensed"/>
                <a:cs typeface="Times New Roman Condensed"/>
                <a:sym typeface="Times New Roman Condensed"/>
              </a:rPr>
              <a:t>IMPLEMENTATION USING C++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65004" y="2107622"/>
            <a:ext cx="13013473" cy="397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1. Slice Calculation</a:t>
            </a:r>
          </a:p>
          <a:p>
            <a:pPr marL="755651" lvl="1" indent="-377825" algn="just">
              <a:lnSpc>
                <a:spcPts val="5250"/>
              </a:lnSpc>
              <a:buFont typeface="Arial"/>
              <a:buChar char="•"/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float sliceAngle = (values[i] / total) * 360.0f; // Convert % to angle</a:t>
            </a:r>
          </a:p>
          <a:p>
            <a:pPr marL="755651" lvl="1" indent="-377825" algn="just">
              <a:lnSpc>
                <a:spcPts val="5250"/>
              </a:lnSpc>
              <a:buFont typeface="Arial"/>
              <a:buChar char="•"/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Uses trigonometry (sin/cos) to plot points.</a:t>
            </a:r>
          </a:p>
          <a:p>
            <a:pPr algn="just">
              <a:lnSpc>
                <a:spcPts val="5250"/>
              </a:lnSpc>
            </a:pPr>
            <a:endParaRPr lang="en-US" sz="3500" spc="-52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algn="just">
              <a:lnSpc>
                <a:spcPts val="5250"/>
              </a:lnSpc>
            </a:pPr>
            <a:endParaRPr lang="en-US" sz="3500" spc="-52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61377" y="4981575"/>
            <a:ext cx="14830259" cy="663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2. Label Positioning</a:t>
            </a:r>
          </a:p>
          <a:p>
            <a:pPr algn="l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float labelX = centerX + cos(midAngle) * radius; </a:t>
            </a:r>
          </a:p>
          <a:p>
            <a:pPr algn="l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      float labelY = centerY + sin(midAngle) * radius;</a:t>
            </a:r>
          </a:p>
          <a:p>
            <a:pPr marL="755651" lvl="1" indent="-377825" algn="l">
              <a:lnSpc>
                <a:spcPts val="5250"/>
              </a:lnSpc>
              <a:buFont typeface="Arial"/>
              <a:buChar char="•"/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Special handling for “Banana” and “Kiwifruit” labels to improve   readability.</a:t>
            </a:r>
          </a:p>
          <a:p>
            <a:pPr algn="l">
              <a:lnSpc>
                <a:spcPts val="5250"/>
              </a:lnSpc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3. Rendering Pipeline</a:t>
            </a:r>
          </a:p>
          <a:p>
            <a:pPr marL="755651" lvl="1" indent="-377825" algn="l">
              <a:lnSpc>
                <a:spcPts val="5250"/>
              </a:lnSpc>
              <a:buFont typeface="Arial"/>
              <a:buChar char="•"/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display() → reshape() → main().</a:t>
            </a:r>
          </a:p>
          <a:p>
            <a:pPr marL="755651" lvl="1" indent="-377825" algn="l">
              <a:lnSpc>
                <a:spcPts val="5250"/>
              </a:lnSpc>
              <a:buFont typeface="Arial"/>
              <a:buChar char="•"/>
            </a:pPr>
            <a:r>
              <a:rPr lang="en-US" sz="3500" spc="-5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Output: Clean pie chart with dynamic resizing.</a:t>
            </a:r>
          </a:p>
          <a:p>
            <a:pPr algn="l">
              <a:lnSpc>
                <a:spcPts val="5250"/>
              </a:lnSpc>
            </a:pPr>
            <a:endParaRPr lang="en-US" sz="3500" spc="-52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  <a:p>
            <a:pPr algn="l">
              <a:lnSpc>
                <a:spcPts val="5250"/>
              </a:lnSpc>
            </a:pPr>
            <a:endParaRPr lang="en-US" sz="3500" spc="-52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3189</Words>
  <Application>Microsoft Office PowerPoint</Application>
  <PresentationFormat>Custom</PresentationFormat>
  <Paragraphs>482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Gotham</vt:lpstr>
      <vt:lpstr>Roboto Mono Bold</vt:lpstr>
      <vt:lpstr>Gotham Bold</vt:lpstr>
      <vt:lpstr>Canva Sans</vt:lpstr>
      <vt:lpstr>Calibri</vt:lpstr>
      <vt:lpstr>Roboto Mono</vt:lpstr>
      <vt:lpstr>Times New Roman Condensed</vt:lpstr>
      <vt:lpstr>Times New Roman Condensed Italics</vt:lpstr>
      <vt:lpstr>Canva Sans Bold</vt:lpstr>
      <vt:lpstr>Times New Roman Condensed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ppt</dc:title>
  <cp:lastModifiedBy>IAN NDOLO</cp:lastModifiedBy>
  <cp:revision>2</cp:revision>
  <dcterms:created xsi:type="dcterms:W3CDTF">2006-08-16T00:00:00Z</dcterms:created>
  <dcterms:modified xsi:type="dcterms:W3CDTF">2025-04-10T05:36:20Z</dcterms:modified>
  <dc:identifier>DAGjkWxY9Ec</dc:identifier>
</cp:coreProperties>
</file>