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63" r:id="rId6"/>
    <p:sldId id="260" r:id="rId7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120">
          <p15:clr>
            <a:srgbClr val="A4A3A4"/>
          </p15:clr>
        </p15:guide>
        <p15:guide id="4" orient="horz" pos="3120">
          <p15:clr>
            <a:srgbClr val="A4A3A4"/>
          </p15:clr>
        </p15:guide>
        <p15:guide id="5" pos="1994">
          <p15:clr>
            <a:srgbClr val="A4A3A4"/>
          </p15:clr>
        </p15:guide>
        <p15:guide id="6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2488" autoAdjust="0"/>
  </p:normalViewPr>
  <p:slideViewPr>
    <p:cSldViewPr>
      <p:cViewPr>
        <p:scale>
          <a:sx n="125" d="100"/>
          <a:sy n="125" d="100"/>
        </p:scale>
        <p:origin x="1306" y="-1762"/>
      </p:cViewPr>
      <p:guideLst>
        <p:guide orient="horz" pos="2160"/>
        <p:guide pos="2880"/>
        <p:guide pos="3120"/>
        <p:guide orient="horz" pos="3120"/>
        <p:guide pos="1994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D9A09-BBF9-4FC8-841B-7E1B5304738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2826F-90D6-4A97-AB41-D6AFA49710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1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822E-43C3-47B7-A3E7-7753ADBEF180}" type="datetime1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AF1F-60A3-44F0-A2DB-D5935D44C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43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C6E2E-8B3F-4174-A402-A521E587B222}" type="datetime1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AF1F-60A3-44F0-A2DB-D5935D44C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33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7F91-7BD6-4FD8-BC78-1A98534086F3}" type="datetime1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AF1F-60A3-44F0-A2DB-D5935D44C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76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C37-4470-411C-A867-72263BD4FF87}" type="datetime1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AF1F-60A3-44F0-A2DB-D5935D44C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63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56CB-BA10-459E-9829-1E973DCBDDFA}" type="datetime1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AF1F-60A3-44F0-A2DB-D5935D44C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0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EB91-0BA0-4F04-82F7-3D356281C0FC}" type="datetime1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AF1F-60A3-44F0-A2DB-D5935D44C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57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A075-E447-4DD8-9C59-E319941EB189}" type="datetime1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AF1F-60A3-44F0-A2DB-D5935D44C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81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8D852-D5A6-4769-8161-901DAEB15AEB}" type="datetime1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AF1F-60A3-44F0-A2DB-D5935D44C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47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1D58-3DB1-4C50-BC02-4362E4F5FFDD}" type="datetime1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AF1F-60A3-44F0-A2DB-D5935D44C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1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9E9D-1289-4C22-88CE-4E72F99B2BE9}" type="datetime1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AF1F-60A3-44F0-A2DB-D5935D44C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74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1FE3-5F5C-4356-A1B1-2244B4F3778C}" type="datetime1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AF1F-60A3-44F0-A2DB-D5935D44C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98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C7FB2-42E3-470D-82E9-E9038A237263}" type="datetime1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5AF1F-60A3-44F0-A2DB-D5935D44C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39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duspace-gxp.vercel.app/?fbclid=IwAR0DAYn1f8qXApbSrayh59FVjuiVoqt_QydLbjW-Gyl9i0KXKZG8fjWSZUk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60748" y="2664748"/>
            <a:ext cx="48065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自傳 ＆ 申請動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機</a:t>
            </a:r>
            <a:endParaRPr lang="en-US" altLang="zh-TW" sz="36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鄭亦恩</a:t>
            </a:r>
            <a:endParaRPr lang="en-US" altLang="zh-TW" sz="36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高中個人實驗教育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AF1F-60A3-44F0-A2DB-D5935D44C49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8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4420" y="56456"/>
            <a:ext cx="6120680" cy="1015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自傳</a:t>
            </a:r>
          </a:p>
          <a:p>
            <a:pPr algn="just"/>
            <a:endParaRPr lang="en-US" altLang="zh-TW" sz="1400" b="1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TW" altLang="en-US" sz="1400" b="1" dirty="0" smtClean="0"/>
              <a:t>跨域</a:t>
            </a:r>
            <a:r>
              <a:rPr lang="zh-TW" altLang="zh-TW" sz="1400" b="1" dirty="0" smtClean="0"/>
              <a:t>才能</a:t>
            </a:r>
            <a:r>
              <a:rPr lang="zh-TW" altLang="en-US" sz="1400" b="1" dirty="0" smtClean="0"/>
              <a:t>：運動</a:t>
            </a:r>
            <a:r>
              <a:rPr lang="zh-TW" altLang="en-US" sz="1400" b="1" dirty="0"/>
              <a:t>（</a:t>
            </a:r>
            <a:r>
              <a:rPr lang="zh-TW" altLang="zh-TW" sz="1400" b="1" dirty="0" smtClean="0"/>
              <a:t>桌球、衝浪、滑雪</a:t>
            </a:r>
            <a:r>
              <a:rPr lang="zh-TW" altLang="en-US" sz="1400" b="1" dirty="0" smtClean="0"/>
              <a:t>）、思辯教育</a:t>
            </a:r>
            <a:r>
              <a:rPr lang="zh-TW" altLang="en-US" sz="1400" dirty="0" smtClean="0"/>
              <a:t>。</a:t>
            </a:r>
            <a:endParaRPr lang="en-US" altLang="zh-TW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TW" altLang="en-US" sz="1400" b="1" dirty="0" smtClean="0"/>
              <a:t>出國旅行學習，增廣見聞。</a:t>
            </a:r>
            <a:r>
              <a:rPr lang="zh-TW" altLang="en-US" sz="1400" dirty="0" smtClean="0"/>
              <a:t>　</a:t>
            </a:r>
            <a:endParaRPr lang="en-US" altLang="zh-TW" sz="1400" dirty="0" smtClean="0"/>
          </a:p>
          <a:p>
            <a:pPr algn="just"/>
            <a:r>
              <a:rPr lang="zh-TW" altLang="en-US" sz="1400" dirty="0"/>
              <a:t>　</a:t>
            </a:r>
            <a:r>
              <a:rPr lang="zh-TW" altLang="en-US" sz="1400" dirty="0" smtClean="0"/>
              <a:t>　</a:t>
            </a:r>
            <a:r>
              <a:rPr lang="zh-TW" altLang="zh-TW" sz="1400" dirty="0" smtClean="0"/>
              <a:t>我是一個自學生，喜歡學習、敢於挑戰自己、挫折忍耐力高、愛思辯</a:t>
            </a:r>
            <a:r>
              <a:rPr lang="zh-TW" altLang="en-US" sz="1400" dirty="0" smtClean="0"/>
              <a:t>及旅行</a:t>
            </a:r>
            <a:r>
              <a:rPr lang="zh-TW" altLang="zh-TW" sz="1400" dirty="0" smtClean="0"/>
              <a:t>。特殊才能涵蓋桌球、衝浪、滑雪</a:t>
            </a:r>
            <a:r>
              <a:rPr lang="zh-TW" altLang="en-US" sz="1400" dirty="0" smtClean="0"/>
              <a:t>、</a:t>
            </a:r>
            <a:r>
              <a:rPr lang="zh-TW" altLang="zh-TW" sz="1400" dirty="0" smtClean="0"/>
              <a:t>帶思辯營隊</a:t>
            </a:r>
            <a:r>
              <a:rPr lang="zh-TW" altLang="en-US" sz="1400" dirty="0" smtClean="0"/>
              <a:t>、程式設計</a:t>
            </a:r>
            <a:r>
              <a:rPr lang="zh-TW" altLang="zh-TW" sz="1400" dirty="0" smtClean="0"/>
              <a:t>等。</a:t>
            </a:r>
            <a:r>
              <a:rPr lang="zh-TW" altLang="en-US" sz="1400" dirty="0" smtClean="0"/>
              <a:t>在全球</a:t>
            </a:r>
            <a:r>
              <a:rPr lang="en-US" altLang="zh-TW" sz="1400" dirty="0" smtClean="0"/>
              <a:t>covid-19</a:t>
            </a:r>
            <a:r>
              <a:rPr lang="zh-TW" altLang="en-US" sz="1400" dirty="0" smtClean="0"/>
              <a:t>疫情爆發前，我每年出國旅行學習。跨</a:t>
            </a:r>
            <a:r>
              <a:rPr lang="zh-TW" altLang="en-US" sz="1400" dirty="0"/>
              <a:t>域學習和旅行讓我的</a:t>
            </a:r>
            <a:r>
              <a:rPr lang="zh-TW" altLang="en-US" sz="1400" dirty="0" smtClean="0"/>
              <a:t>生活</a:t>
            </a:r>
            <a:r>
              <a:rPr lang="zh-TW" altLang="en-US" sz="1400" dirty="0"/>
              <a:t>更多元、豐富、</a:t>
            </a:r>
            <a:r>
              <a:rPr lang="zh-TW" altLang="en-US" sz="1400" dirty="0" smtClean="0"/>
              <a:t>精彩。</a:t>
            </a:r>
            <a:endParaRPr lang="en-US" altLang="zh-TW" sz="1400" dirty="0" smtClean="0"/>
          </a:p>
          <a:p>
            <a:pPr algn="just"/>
            <a:endParaRPr lang="en-US" altLang="zh-TW" sz="14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TW" altLang="en-US" sz="1400" b="1" dirty="0" smtClean="0"/>
              <a:t>競技桌球助我學會：</a:t>
            </a:r>
            <a:r>
              <a:rPr lang="zh-TW" altLang="zh-TW" sz="1400" b="1" dirty="0" smtClean="0"/>
              <a:t>抗壓、相信自己、堅持不懈</a:t>
            </a:r>
            <a:endParaRPr lang="zh-TW" altLang="zh-TW" sz="1400" b="1" dirty="0"/>
          </a:p>
          <a:p>
            <a:pPr algn="just"/>
            <a:r>
              <a:rPr lang="zh-TW" altLang="en-US" sz="1400" dirty="0" smtClean="0"/>
              <a:t>　　</a:t>
            </a:r>
            <a:r>
              <a:rPr lang="en-US" altLang="zh-TW" sz="1400" dirty="0" smtClean="0"/>
              <a:t>9</a:t>
            </a:r>
            <a:r>
              <a:rPr lang="zh-TW" altLang="zh-TW" sz="1400" dirty="0"/>
              <a:t>歲開始衝浪、滑雪；</a:t>
            </a:r>
            <a:r>
              <a:rPr lang="en-US" altLang="zh-TW" sz="1400" dirty="0"/>
              <a:t>11</a:t>
            </a:r>
            <a:r>
              <a:rPr lang="zh-TW" altLang="zh-TW" sz="1400" dirty="0"/>
              <a:t>歲轉學加入屏東縣車城國小桌球隊。為了兼顧學業，</a:t>
            </a:r>
            <a:r>
              <a:rPr lang="en-US" altLang="zh-TW" sz="1400" dirty="0"/>
              <a:t>12</a:t>
            </a:r>
            <a:r>
              <a:rPr lang="zh-TW" altLang="zh-TW" sz="1400" dirty="0"/>
              <a:t>歲開始自學，以</a:t>
            </a:r>
            <a:r>
              <a:rPr lang="en-US" altLang="zh-TW" sz="1400" dirty="0"/>
              <a:t>15</a:t>
            </a:r>
            <a:r>
              <a:rPr lang="zh-TW" altLang="zh-TW" sz="1400" dirty="0"/>
              <a:t>歲青少年國手為目標。事後回想，此決定相當大膽。雖然最終以一局之差，錯失國手證書 ；但國三全中運時獲雙打前八佳績，這段歷練使我敢於挑戰不可能。除了克服不利客觀條件，如起步晚、鄉下資源少、基本動作差等，還學會對抗壓力、相信自己、堅持不懈。失敗不再是不可面對的夢靨。過程中不因失敗而氣餒，是最重要的收穫</a:t>
            </a:r>
            <a:r>
              <a:rPr lang="zh-TW" altLang="zh-TW" sz="1400" dirty="0" smtClean="0"/>
              <a:t>。</a:t>
            </a:r>
            <a:endParaRPr lang="en-US" altLang="zh-TW" sz="1400" dirty="0" smtClean="0"/>
          </a:p>
          <a:p>
            <a:pPr algn="just"/>
            <a:endParaRPr lang="en-US" altLang="zh-TW" sz="14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TW" altLang="zh-TW" sz="1400" b="1" dirty="0" smtClean="0"/>
              <a:t>模聯</a:t>
            </a:r>
            <a:r>
              <a:rPr lang="zh-TW" altLang="en-US" sz="1400" b="1" dirty="0" smtClean="0"/>
              <a:t>挫敗經驗，激勵我學好</a:t>
            </a:r>
            <a:r>
              <a:rPr lang="zh-TW" altLang="en-US" sz="1400" b="1" dirty="0" smtClean="0"/>
              <a:t>英文，代表台灣參加國際青年會議</a:t>
            </a:r>
            <a:r>
              <a:rPr lang="en-US" altLang="zh-TW" sz="1400" dirty="0"/>
              <a:t>    </a:t>
            </a:r>
          </a:p>
          <a:p>
            <a:pPr algn="just"/>
            <a:r>
              <a:rPr lang="zh-TW" altLang="en-US" sz="1400" dirty="0" smtClean="0"/>
              <a:t>　　</a:t>
            </a:r>
            <a:r>
              <a:rPr lang="zh-TW" altLang="zh-TW" sz="1400" dirty="0" smtClean="0"/>
              <a:t>國</a:t>
            </a:r>
            <a:r>
              <a:rPr lang="zh-TW" altLang="en-US" sz="1400" dirty="0" smtClean="0"/>
              <a:t>中畢業</a:t>
            </a:r>
            <a:r>
              <a:rPr lang="zh-TW" altLang="zh-TW" sz="1400" dirty="0" smtClean="0"/>
              <a:t>時</a:t>
            </a:r>
            <a:r>
              <a:rPr lang="zh-TW" altLang="zh-TW" sz="1400" dirty="0"/>
              <a:t>不自量力地參加台大模擬聯合國。四天全英文會議，被全場代表流利的英文電的滿地找牙。活動後我沒有氣餒，決心加強英文，成功在多</a:t>
            </a:r>
            <a:r>
              <a:rPr lang="zh-TW" altLang="zh-TW" sz="1400" dirty="0" smtClean="0"/>
              <a:t>益</a:t>
            </a:r>
            <a:r>
              <a:rPr lang="zh-TW" altLang="en-US" sz="1400" dirty="0" smtClean="0"/>
              <a:t>和</a:t>
            </a:r>
            <a:r>
              <a:rPr lang="zh-TW" altLang="zh-TW" sz="1400" dirty="0" smtClean="0"/>
              <a:t>托福</a:t>
            </a:r>
            <a:r>
              <a:rPr lang="zh-TW" altLang="zh-TW" sz="1400" dirty="0"/>
              <a:t>獲得高分</a:t>
            </a:r>
            <a:r>
              <a:rPr lang="zh-TW" altLang="zh-TW" sz="1400" dirty="0" smtClean="0"/>
              <a:t>。</a:t>
            </a:r>
            <a:r>
              <a:rPr lang="zh-TW" altLang="en-US" sz="1400" dirty="0" smtClean="0"/>
              <a:t>（多益</a:t>
            </a:r>
            <a:r>
              <a:rPr lang="en-US" altLang="zh-TW" sz="1400" dirty="0" smtClean="0"/>
              <a:t>915</a:t>
            </a:r>
            <a:r>
              <a:rPr lang="zh-TW" altLang="en-US" sz="1400" dirty="0" smtClean="0"/>
              <a:t>。托福</a:t>
            </a:r>
            <a:r>
              <a:rPr lang="en-US" altLang="zh-TW" sz="1400" dirty="0" smtClean="0"/>
              <a:t>ITP 610</a:t>
            </a:r>
            <a:r>
              <a:rPr lang="zh-TW" altLang="en-US" sz="1400" dirty="0" smtClean="0"/>
              <a:t>）</a:t>
            </a:r>
            <a:r>
              <a:rPr lang="zh-TW" altLang="zh-TW" sz="1400" dirty="0" smtClean="0"/>
              <a:t>隔</a:t>
            </a:r>
            <a:r>
              <a:rPr lang="zh-TW" altLang="zh-TW" sz="1400" dirty="0"/>
              <a:t>年再次</a:t>
            </a:r>
            <a:r>
              <a:rPr lang="zh-TW" altLang="zh-TW" sz="1400" dirty="0" smtClean="0"/>
              <a:t>挑戰</a:t>
            </a:r>
            <a:r>
              <a:rPr lang="zh-TW" altLang="en-US" sz="1400" dirty="0" smtClean="0"/>
              <a:t>陽明交大</a:t>
            </a:r>
            <a:r>
              <a:rPr lang="zh-TW" altLang="zh-TW" sz="1400" dirty="0" smtClean="0"/>
              <a:t>模</a:t>
            </a:r>
            <a:r>
              <a:rPr lang="zh-TW" altLang="zh-TW" sz="1400" dirty="0"/>
              <a:t>聯。這次不但游刃有餘，還能帶領同儕參與</a:t>
            </a:r>
            <a:r>
              <a:rPr lang="zh-TW" altLang="zh-TW" sz="1400" dirty="0" smtClean="0"/>
              <a:t>。</a:t>
            </a:r>
            <a:r>
              <a:rPr lang="en-US" altLang="zh-TW" sz="1400" dirty="0" smtClean="0"/>
              <a:t>2021</a:t>
            </a:r>
            <a:r>
              <a:rPr lang="zh-TW" altLang="en-US" sz="1400" dirty="0" smtClean="0"/>
              <a:t>年暑假，我還通過甄選，以台灣代表身分，參與由中國、日本、台灣和香港，六十多位代表組成的中日青年會議（會議內容請見「其他有利審查資料」）。</a:t>
            </a:r>
            <a:endParaRPr lang="en-US" altLang="zh-TW" sz="1400" dirty="0" smtClean="0"/>
          </a:p>
          <a:p>
            <a:pPr algn="just"/>
            <a:endParaRPr lang="en-US" altLang="zh-TW" sz="14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TW" altLang="en-US" sz="1400" b="1" dirty="0" smtClean="0"/>
              <a:t>加強學科基礎／自學程式設計</a:t>
            </a:r>
            <a:endParaRPr lang="zh-TW" altLang="zh-TW" sz="1400" b="1" dirty="0"/>
          </a:p>
          <a:p>
            <a:pPr algn="just"/>
            <a:r>
              <a:rPr lang="zh-TW" altLang="en-US" sz="1400" dirty="0"/>
              <a:t>　</a:t>
            </a:r>
            <a:r>
              <a:rPr lang="zh-TW" altLang="en-US" sz="1400" dirty="0" smtClean="0"/>
              <a:t>　</a:t>
            </a:r>
            <a:r>
              <a:rPr lang="zh-TW" altLang="zh-TW" sz="1400" dirty="0" smtClean="0"/>
              <a:t>高一</a:t>
            </a:r>
            <a:r>
              <a:rPr lang="zh-TW" altLang="zh-TW" sz="1400" dirty="0"/>
              <a:t>重拾書本，對運動員是極大的挑戰。過去專注在運動訓練中，課業基礎不夠紮實。戰勝數學、物理、化學等學科的努力，取代賽場拚搏。從有形轉為無形，剛開始猶如武俠小說所說「內功訓練難於外功」。善用線上資源學習高中學科，完成學測範圍內的各理學科目內容。自學讓我學會主動，克制玩樂慾望，更重要是制定讀書與寒暑期計畫、找資源等生涯中必備能力。自學讓我能</a:t>
            </a:r>
            <a:r>
              <a:rPr lang="zh-TW" altLang="zh-TW" sz="1400" dirty="0" smtClean="0"/>
              <a:t>嘗試</a:t>
            </a:r>
            <a:r>
              <a:rPr lang="zh-TW" altLang="en-US" sz="1400" dirty="0" smtClean="0"/>
              <a:t>許多</a:t>
            </a:r>
            <a:r>
              <a:rPr lang="zh-TW" altLang="zh-TW" sz="1400" dirty="0" smtClean="0"/>
              <a:t>新</a:t>
            </a:r>
            <a:r>
              <a:rPr lang="zh-TW" altLang="zh-TW" sz="1400" dirty="0"/>
              <a:t>領域</a:t>
            </a:r>
            <a:r>
              <a:rPr lang="zh-TW" altLang="zh-TW" sz="1400" dirty="0" smtClean="0"/>
              <a:t>。</a:t>
            </a:r>
            <a:endParaRPr lang="en-US" altLang="zh-TW" sz="1400" dirty="0" smtClean="0"/>
          </a:p>
          <a:p>
            <a:pPr algn="just"/>
            <a:r>
              <a:rPr lang="zh-TW" altLang="en-US" sz="1400" dirty="0"/>
              <a:t>　</a:t>
            </a:r>
            <a:r>
              <a:rPr lang="zh-TW" altLang="en-US" sz="1400" dirty="0" smtClean="0"/>
              <a:t>　高二開學前，我參加五天的陽明交大</a:t>
            </a:r>
            <a:r>
              <a:rPr lang="en-US" altLang="zh-TW" sz="1400" dirty="0" smtClean="0"/>
              <a:t>Python</a:t>
            </a:r>
            <a:r>
              <a:rPr lang="zh-TW" altLang="zh-TW" sz="1400" dirty="0" smtClean="0"/>
              <a:t>營</a:t>
            </a:r>
            <a:r>
              <a:rPr lang="zh-TW" altLang="en-US" sz="1400" dirty="0"/>
              <a:t>，</a:t>
            </a:r>
            <a:r>
              <a:rPr lang="zh-TW" altLang="zh-TW" sz="1400" dirty="0" smtClean="0"/>
              <a:t>發現</a:t>
            </a:r>
            <a:r>
              <a:rPr lang="zh-TW" altLang="zh-TW" sz="1400" dirty="0"/>
              <a:t>自己對程式設計有極大的興趣</a:t>
            </a:r>
            <a:r>
              <a:rPr lang="zh-TW" altLang="zh-TW" sz="1400" dirty="0" smtClean="0"/>
              <a:t>，</a:t>
            </a:r>
            <a:r>
              <a:rPr lang="zh-TW" altLang="en-US" sz="1400" dirty="0"/>
              <a:t>並</a:t>
            </a:r>
            <a:r>
              <a:rPr lang="zh-TW" altLang="zh-TW" sz="1400" dirty="0" smtClean="0"/>
              <a:t>展開</a:t>
            </a:r>
            <a:r>
              <a:rPr lang="zh-TW" altLang="zh-TW" sz="1400" dirty="0"/>
              <a:t>自學程式設計之路</a:t>
            </a:r>
            <a:r>
              <a:rPr lang="zh-TW" altLang="zh-TW" sz="1400" dirty="0" smtClean="0"/>
              <a:t>。</a:t>
            </a:r>
            <a:r>
              <a:rPr lang="zh-TW" altLang="en-US" sz="1400" dirty="0" smtClean="0"/>
              <a:t>接下來的一年，除了參加一門機器學習課程外，我利用線上資源自學程式設計。因為對網站後端程式設計有興趣，我自學</a:t>
            </a:r>
            <a:r>
              <a:rPr lang="en-US" altLang="zh-TW" sz="1400" dirty="0" smtClean="0"/>
              <a:t>Django</a:t>
            </a:r>
            <a:r>
              <a:rPr lang="zh-TW" altLang="en-US" sz="1400" dirty="0" smtClean="0"/>
              <a:t>。</a:t>
            </a:r>
            <a:endParaRPr lang="en-US" altLang="zh-TW" sz="1400" dirty="0" smtClean="0"/>
          </a:p>
          <a:p>
            <a:pPr algn="just"/>
            <a:r>
              <a:rPr lang="zh-TW" altLang="en-US" sz="1400" dirty="0" smtClean="0"/>
              <a:t>　　我</a:t>
            </a:r>
            <a:r>
              <a:rPr lang="zh-TW" altLang="en-US" sz="1400" dirty="0"/>
              <a:t>喜歡「做中學」。我利用</a:t>
            </a:r>
            <a:r>
              <a:rPr lang="en-US" altLang="zh-TW" sz="1400" dirty="0"/>
              <a:t>Django</a:t>
            </a:r>
            <a:r>
              <a:rPr lang="zh-TW" altLang="en-US" sz="1400" dirty="0"/>
              <a:t>開發了</a:t>
            </a:r>
            <a:r>
              <a:rPr lang="en-US" altLang="zh-TW" sz="1400" dirty="0"/>
              <a:t>TODO</a:t>
            </a:r>
            <a:r>
              <a:rPr lang="zh-TW" altLang="en-US" sz="1400" dirty="0"/>
              <a:t> </a:t>
            </a:r>
            <a:r>
              <a:rPr lang="en-US" altLang="zh-TW" sz="1400" dirty="0"/>
              <a:t>list</a:t>
            </a:r>
            <a:r>
              <a:rPr lang="zh-TW" altLang="en-US" sz="1400" dirty="0"/>
              <a:t> 網站、意見調查系統等</a:t>
            </a:r>
            <a:r>
              <a:rPr lang="en-US" altLang="zh-TW" sz="1400" dirty="0"/>
              <a:t>Web</a:t>
            </a:r>
            <a:r>
              <a:rPr lang="zh-TW" altLang="en-US" sz="1400" dirty="0"/>
              <a:t> </a:t>
            </a:r>
            <a:r>
              <a:rPr lang="en-US" altLang="zh-TW" sz="1400" dirty="0"/>
              <a:t>Applications</a:t>
            </a:r>
            <a:r>
              <a:rPr lang="zh-TW" altLang="en-US" sz="1400" dirty="0"/>
              <a:t>。自學程式約一年多後，我幫實習的滑雪學校開發課程資訊網站，方便其學生查詢。我非常喜歡這種應用所學幫助「企業</a:t>
            </a:r>
            <a:r>
              <a:rPr lang="en-US" altLang="zh-TW" sz="1400" dirty="0"/>
              <a:t>e</a:t>
            </a:r>
            <a:r>
              <a:rPr lang="zh-TW" altLang="en-US" sz="1400" dirty="0"/>
              <a:t>化」的實作經驗。雖然過程有許多不</a:t>
            </a:r>
            <a:r>
              <a:rPr lang="zh-TW" altLang="en-US" sz="1400" dirty="0" smtClean="0"/>
              <a:t>懂的知識</a:t>
            </a:r>
            <a:r>
              <a:rPr lang="zh-TW" altLang="en-US" sz="1400" dirty="0"/>
              <a:t>讓我有些挫折，但我認為也是「做中學」的精要。</a:t>
            </a:r>
            <a:endParaRPr lang="en-US" altLang="zh-TW" sz="1400" dirty="0"/>
          </a:p>
          <a:p>
            <a:pPr algn="just"/>
            <a:r>
              <a:rPr lang="zh-TW" altLang="en-US" sz="1400" dirty="0"/>
              <a:t>　　我參加</a:t>
            </a:r>
            <a:r>
              <a:rPr lang="en-US" altLang="zh-TW" sz="1400" dirty="0"/>
              <a:t>Galileo Online School</a:t>
            </a:r>
            <a:r>
              <a:rPr lang="zh-TW" altLang="en-US" sz="1400" dirty="0"/>
              <a:t>全球線上自主學習學校，主題為</a:t>
            </a:r>
            <a:r>
              <a:rPr lang="en-US" altLang="zh-TW" sz="1400" dirty="0"/>
              <a:t>SDG</a:t>
            </a:r>
            <a:r>
              <a:rPr lang="zh-TW" altLang="en-US" sz="1400" dirty="0"/>
              <a:t>（</a:t>
            </a:r>
            <a:r>
              <a:rPr lang="en-US" altLang="zh-TW" sz="1400" dirty="0"/>
              <a:t>Sustainable Development Goals</a:t>
            </a:r>
            <a:r>
              <a:rPr lang="zh-TW" altLang="en-US" sz="1400" dirty="0"/>
              <a:t>）的校內駭客松比賽。因為我對網站後端比較有興趣，我與擅長前端網頁設計，來自南非的</a:t>
            </a:r>
            <a:r>
              <a:rPr lang="en-US" altLang="zh-TW" sz="1400" dirty="0" err="1"/>
              <a:t>Lalit</a:t>
            </a:r>
            <a:r>
              <a:rPr lang="zh-TW" altLang="en-US" sz="1400" dirty="0"/>
              <a:t>、新加坡的</a:t>
            </a:r>
            <a:r>
              <a:rPr lang="en-US" altLang="zh-TW" sz="1400" dirty="0" err="1"/>
              <a:t>Manit</a:t>
            </a:r>
            <a:r>
              <a:rPr lang="zh-TW" altLang="en-US" sz="1400" dirty="0"/>
              <a:t>組成國際聯隊，開發名為</a:t>
            </a:r>
            <a:r>
              <a:rPr lang="en-US" altLang="zh-TW" sz="1400" dirty="0" err="1">
                <a:hlinkClick r:id="rId2"/>
              </a:rPr>
              <a:t>eduspace</a:t>
            </a:r>
            <a:r>
              <a:rPr lang="zh-TW" altLang="en-US" sz="1400" dirty="0"/>
              <a:t>的網站。</a:t>
            </a:r>
            <a:endParaRPr lang="en-US" altLang="zh-TW" sz="1400" b="1" dirty="0"/>
          </a:p>
          <a:p>
            <a:pPr algn="just"/>
            <a:endParaRPr lang="zh-TW" altLang="zh-TW" sz="1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AF1F-60A3-44F0-A2DB-D5935D44C49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72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5060011" y="9297304"/>
            <a:ext cx="1816353" cy="580388"/>
          </a:xfrm>
        </p:spPr>
        <p:txBody>
          <a:bodyPr/>
          <a:lstStyle/>
          <a:p>
            <a:fld id="{9005AF1F-60A3-44F0-A2DB-D5935D44C493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1480" y="254330"/>
            <a:ext cx="5904656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TW" altLang="en-US" sz="1400" b="1" dirty="0" smtClean="0"/>
              <a:t>加入青年組織，推廣思辯教育，增強軟實力</a:t>
            </a:r>
            <a:r>
              <a:rPr lang="zh-TW" altLang="en-US" sz="1300" b="1" dirty="0"/>
              <a:t>。</a:t>
            </a:r>
            <a:endParaRPr lang="en-US" altLang="zh-TW" sz="1300" b="1" dirty="0" smtClean="0"/>
          </a:p>
          <a:p>
            <a:pPr algn="just"/>
            <a:r>
              <a:rPr lang="zh-TW" altLang="en-US" sz="400" b="1" dirty="0"/>
              <a:t>　</a:t>
            </a:r>
            <a:r>
              <a:rPr lang="zh-TW" altLang="en-US" sz="400" b="1" dirty="0" smtClean="0"/>
              <a:t>　</a:t>
            </a:r>
            <a:endParaRPr lang="en-US" altLang="zh-TW" sz="400" b="1" dirty="0" smtClean="0"/>
          </a:p>
          <a:p>
            <a:pPr algn="just"/>
            <a:r>
              <a:rPr lang="zh-TW" altLang="en-US" sz="1300" dirty="0"/>
              <a:t>　</a:t>
            </a:r>
            <a:r>
              <a:rPr lang="zh-TW" altLang="en-US" sz="1300" dirty="0" smtClean="0"/>
              <a:t>　</a:t>
            </a:r>
            <a:r>
              <a:rPr lang="zh-TW" altLang="zh-TW" sz="1300" dirty="0" smtClean="0"/>
              <a:t>「國家能以健康理由向人民收稅？」喜歡思考看似奇怪的問題，我參加</a:t>
            </a:r>
            <a:r>
              <a:rPr lang="en-US" altLang="zh-TW" sz="1300" dirty="0" smtClean="0"/>
              <a:t>Lead For Taiwan</a:t>
            </a:r>
            <a:r>
              <a:rPr lang="zh-TW" altLang="zh-TW" sz="1300" dirty="0" smtClean="0"/>
              <a:t>（</a:t>
            </a:r>
            <a:r>
              <a:rPr lang="en-US" altLang="zh-TW" sz="1300" dirty="0" smtClean="0"/>
              <a:t>LFT</a:t>
            </a:r>
            <a:r>
              <a:rPr lang="zh-TW" altLang="zh-TW" sz="1300" dirty="0" smtClean="0"/>
              <a:t>）共同創辦人－陳孝彥的批判思考課程。課後我積極參與</a:t>
            </a:r>
            <a:r>
              <a:rPr lang="en-US" altLang="zh-TW" sz="1300" dirty="0" smtClean="0"/>
              <a:t>LFT</a:t>
            </a:r>
            <a:r>
              <a:rPr lang="zh-TW" altLang="zh-TW" sz="1300" dirty="0" smtClean="0"/>
              <a:t>並成為組織中唯一高中生。</a:t>
            </a:r>
            <a:endParaRPr lang="en-US" altLang="zh-TW" sz="1300" dirty="0" smtClean="0"/>
          </a:p>
          <a:p>
            <a:pPr algn="just"/>
            <a:r>
              <a:rPr lang="zh-TW" altLang="en-US" sz="1300" dirty="0"/>
              <a:t>　</a:t>
            </a:r>
            <a:r>
              <a:rPr lang="zh-TW" altLang="en-US" sz="1300" dirty="0" smtClean="0"/>
              <a:t>　</a:t>
            </a:r>
            <a:r>
              <a:rPr lang="zh-TW" altLang="zh-TW" sz="1300" dirty="0" smtClean="0"/>
              <a:t>令我印象深刻的是舉辦寒假營隊。我和一位夥伴負責帶領討論「肥胖稅」的組別（十三人）。我學會規劃三天營隊課程、撰寫議題手冊、帶隊技巧、演講能力、人際溝通和團隊合作等。我負責撰寫議題手冊（介紹議題背景）以及引導學員以思辨的角度討論肥胖稅，最後引導學生完成及發表成果報告。我想，最大的挑戰莫過於以高二自學生身份，負責帶領其他來自各地高中和大學生進行議題討論及負責學員安全。這次營隊讓我加強與實戰思辨能力、建立自信及其他各項正規學程難以培養的軟實力</a:t>
            </a:r>
            <a:r>
              <a:rPr lang="zh-TW" altLang="zh-TW" sz="1300" dirty="0" smtClean="0"/>
              <a:t>。</a:t>
            </a:r>
            <a:endParaRPr lang="en-US" altLang="zh-TW" sz="1300" dirty="0" smtClean="0"/>
          </a:p>
          <a:p>
            <a:pPr algn="just"/>
            <a:endParaRPr lang="en-US" altLang="zh-TW" sz="13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TW" altLang="en-US" sz="1400" b="1" dirty="0" smtClean="0"/>
              <a:t>實習經驗</a:t>
            </a:r>
            <a:endParaRPr lang="en-US" altLang="zh-TW" sz="1400" b="1" dirty="0" smtClean="0"/>
          </a:p>
          <a:p>
            <a:pPr algn="just"/>
            <a:r>
              <a:rPr lang="zh-TW" altLang="en-US" sz="1300" dirty="0"/>
              <a:t>　</a:t>
            </a:r>
            <a:r>
              <a:rPr lang="zh-TW" altLang="en-US" sz="1300" dirty="0" smtClean="0"/>
              <a:t>　高一暑假我到衝浪學校打工換宿，擔任實習衝浪教練。高二至今，我在滑雪學校</a:t>
            </a:r>
            <a:r>
              <a:rPr lang="zh-TW" altLang="en-US" sz="1300" dirty="0"/>
              <a:t>擔任實習滑雪助理教練</a:t>
            </a:r>
            <a:r>
              <a:rPr lang="zh-TW" altLang="en-US" sz="1300" dirty="0" smtClean="0"/>
              <a:t>。從實習工作中，我學會正向鼓勵及有自信</a:t>
            </a:r>
            <a:r>
              <a:rPr lang="zh-TW" altLang="en-US" sz="1300" dirty="0"/>
              <a:t>地</a:t>
            </a:r>
            <a:r>
              <a:rPr lang="zh-TW" altLang="en-US" sz="1300" dirty="0" smtClean="0"/>
              <a:t>指導成人學員，以及團隊合作共同完成任務的成就感</a:t>
            </a:r>
            <a:r>
              <a:rPr lang="zh-TW" altLang="en-US" sz="1300" dirty="0" smtClean="0"/>
              <a:t>。</a:t>
            </a:r>
            <a:endParaRPr lang="en-US" altLang="zh-TW" sz="1400" b="1" dirty="0"/>
          </a:p>
          <a:p>
            <a:pPr algn="just"/>
            <a:endParaRPr lang="en-US" altLang="zh-TW" sz="13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TW" altLang="en-US" sz="1400" b="1" dirty="0"/>
              <a:t>發揮跨域能力，讓世界更美好</a:t>
            </a:r>
            <a:endParaRPr lang="en-US" altLang="zh-TW" sz="1400" b="1" dirty="0"/>
          </a:p>
          <a:p>
            <a:pPr algn="just"/>
            <a:r>
              <a:rPr lang="zh-TW" altLang="en-US" sz="1300" dirty="0"/>
              <a:t>　　</a:t>
            </a:r>
            <a:r>
              <a:rPr lang="zh-TW" altLang="zh-TW" sz="1300" dirty="0"/>
              <a:t>前述運動訓練、思辯課程啟發、</a:t>
            </a:r>
            <a:r>
              <a:rPr lang="en-US" altLang="zh-TW" sz="1300" dirty="0"/>
              <a:t>LFT</a:t>
            </a:r>
            <a:r>
              <a:rPr lang="zh-TW" altLang="zh-TW" sz="1300" dirty="0"/>
              <a:t>團隊實際操作</a:t>
            </a:r>
            <a:r>
              <a:rPr lang="zh-TW" altLang="en-US" sz="1300" dirty="0"/>
              <a:t>、程式設計、實習工作等</a:t>
            </a:r>
            <a:r>
              <a:rPr lang="zh-TW" altLang="zh-TW" sz="1300" dirty="0"/>
              <a:t>跨領域學習模式讓</a:t>
            </a:r>
            <a:r>
              <a:rPr lang="zh-TW" altLang="zh-TW" sz="1300" dirty="0" smtClean="0"/>
              <a:t>我</a:t>
            </a:r>
            <a:r>
              <a:rPr lang="zh-TW" altLang="en-US" sz="1300" dirty="0" smtClean="0"/>
              <a:t>七年的自學生活非常充實精采</a:t>
            </a:r>
            <a:r>
              <a:rPr lang="zh-TW" altLang="zh-TW" sz="1300" dirty="0" smtClean="0"/>
              <a:t>。</a:t>
            </a:r>
            <a:r>
              <a:rPr lang="zh-TW" altLang="en-US" sz="1300" dirty="0" smtClean="0"/>
              <a:t>在</a:t>
            </a:r>
            <a:r>
              <a:rPr lang="zh-TW" altLang="en-US" sz="1300" dirty="0"/>
              <a:t>跨域學習歷程中我已累積不少能量，也清楚大學想加強</a:t>
            </a:r>
            <a:r>
              <a:rPr lang="zh-TW" altLang="en-US" sz="1300" dirty="0" smtClean="0"/>
              <a:t>資訊工程、</a:t>
            </a:r>
            <a:r>
              <a:rPr lang="zh-TW" altLang="en-US" sz="1300" dirty="0"/>
              <a:t>哲學思辯和創新創業等知識。我希望有機會</a:t>
            </a:r>
            <a:r>
              <a:rPr lang="zh-TW" altLang="en-US" sz="1300" dirty="0" smtClean="0"/>
              <a:t>到</a:t>
            </a:r>
            <a:r>
              <a:rPr lang="zh-TW" altLang="en-US" sz="1300" dirty="0"/>
              <a:t>逢甲資工雙聯學程</a:t>
            </a:r>
            <a:r>
              <a:rPr lang="zh-TW" altLang="en-US" sz="1300" dirty="0" smtClean="0"/>
              <a:t>學習</a:t>
            </a:r>
            <a:r>
              <a:rPr lang="zh-TW" altLang="en-US" sz="1300" dirty="0"/>
              <a:t>，在</a:t>
            </a:r>
            <a:r>
              <a:rPr lang="zh-TW" altLang="en-US" sz="1300" dirty="0" smtClean="0"/>
              <a:t>大學階段更</a:t>
            </a:r>
            <a:r>
              <a:rPr lang="zh-TW" altLang="en-US" sz="1300" dirty="0"/>
              <a:t>全面、更有系統的深度</a:t>
            </a:r>
            <a:r>
              <a:rPr lang="zh-TW" altLang="en-US" sz="1300" dirty="0" smtClean="0"/>
              <a:t>學習</a:t>
            </a:r>
            <a:r>
              <a:rPr lang="zh-TW" altLang="en-US" sz="1300" dirty="0" smtClean="0"/>
              <a:t>程式設計</a:t>
            </a:r>
            <a:r>
              <a:rPr lang="zh-TW" altLang="en-US" sz="1300" dirty="0" smtClean="0"/>
              <a:t>，探索世界</a:t>
            </a:r>
            <a:r>
              <a:rPr lang="zh-TW" altLang="en-US" sz="1300" dirty="0" smtClean="0"/>
              <a:t>。</a:t>
            </a:r>
            <a:r>
              <a:rPr lang="zh-TW" altLang="en-US" sz="1300" dirty="0"/>
              <a:t>未來可以將自己的跨域</a:t>
            </a:r>
            <a:r>
              <a:rPr lang="zh-TW" altLang="en-US" sz="1300" dirty="0" smtClean="0"/>
              <a:t>專長與資訊工程專長結合</a:t>
            </a:r>
            <a:r>
              <a:rPr lang="zh-TW" altLang="en-US" sz="1300" dirty="0"/>
              <a:t>，設計／創造出讓世界更美好的改變。</a:t>
            </a:r>
            <a:endParaRPr lang="zh-TW" altLang="zh-TW" sz="1300" dirty="0"/>
          </a:p>
          <a:p>
            <a:pPr algn="just"/>
            <a:endParaRPr lang="en-US" altLang="zh-TW" sz="13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5" y="6074276"/>
            <a:ext cx="2630364" cy="35304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398" y="5844228"/>
            <a:ext cx="3519172" cy="197953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354" y="7643860"/>
            <a:ext cx="3485979" cy="196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04800" y="893774"/>
            <a:ext cx="6210300" cy="880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b="1" dirty="0" smtClean="0">
                <a:latin typeface="細明體_HKSCS" panose="02020500000000000000" pitchFamily="18" charset="-120"/>
                <a:ea typeface="細明體_HKSCS" panose="02020500000000000000" pitchFamily="18" charset="-120"/>
              </a:rPr>
              <a:t>申請動機</a:t>
            </a:r>
            <a:endParaRPr lang="en-US" altLang="zh-TW" b="1" dirty="0" smtClean="0">
              <a:latin typeface="細明體_HKSCS" panose="02020500000000000000" pitchFamily="18" charset="-120"/>
              <a:ea typeface="細明體_HKSCS" panose="02020500000000000000" pitchFamily="18" charset="-120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TW" altLang="en-US" b="1" dirty="0" smtClean="0"/>
              <a:t>目標</a:t>
            </a:r>
            <a:r>
              <a:rPr lang="zh-TW" altLang="en-US" sz="1600" b="1" dirty="0" smtClean="0"/>
              <a:t> </a:t>
            </a:r>
            <a:r>
              <a:rPr lang="zh-TW" altLang="en-US" sz="1600" b="1" dirty="0"/>
              <a:t>：</a:t>
            </a:r>
            <a:r>
              <a:rPr lang="zh-TW" altLang="en-US" b="1" dirty="0"/>
              <a:t>結合</a:t>
            </a:r>
            <a:r>
              <a:rPr lang="zh-TW" altLang="en-US" b="1" dirty="0"/>
              <a:t>數位學習與我</a:t>
            </a:r>
            <a:r>
              <a:rPr lang="zh-TW" altLang="en-US" b="1" dirty="0"/>
              <a:t>的跨域專長</a:t>
            </a:r>
            <a:r>
              <a:rPr lang="zh-TW" altLang="en-US" b="1" dirty="0"/>
              <a:t>，回饋</a:t>
            </a:r>
            <a:r>
              <a:rPr lang="zh-TW" altLang="en-US" b="1" dirty="0"/>
              <a:t>社會</a:t>
            </a:r>
            <a:endParaRPr lang="en-US" altLang="zh-TW" b="1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TW" altLang="en-US" sz="1600" b="1" dirty="0" smtClean="0"/>
              <a:t>　　</a:t>
            </a:r>
            <a:r>
              <a:rPr lang="zh-TW" altLang="en-US" sz="1400" dirty="0" smtClean="0"/>
              <a:t>第</a:t>
            </a:r>
            <a:r>
              <a:rPr lang="en-US" altLang="zh-TW" sz="1400" dirty="0" smtClean="0"/>
              <a:t>111</a:t>
            </a:r>
            <a:r>
              <a:rPr lang="zh-TW" altLang="en-US" sz="1400" dirty="0" smtClean="0"/>
              <a:t>任美國最高法院大法官</a:t>
            </a:r>
            <a:r>
              <a:rPr lang="en-US" altLang="zh-TW" sz="1400" dirty="0" smtClean="0"/>
              <a:t>Sonia Maria Sotomayor</a:t>
            </a:r>
            <a:r>
              <a:rPr lang="zh-TW" altLang="en-US" sz="1400" dirty="0" smtClean="0"/>
              <a:t>曾說到「</a:t>
            </a:r>
            <a:r>
              <a:rPr lang="en-US" altLang="zh-TW" sz="1400" dirty="0" smtClean="0"/>
              <a:t>Until we get equality in education, we won‘t have an equal society.</a:t>
            </a:r>
            <a:r>
              <a:rPr lang="zh-TW" altLang="en-US" sz="1400" dirty="0" smtClean="0"/>
              <a:t>」</a:t>
            </a:r>
            <a:r>
              <a:rPr lang="zh-TW" altLang="en-US" sz="1400" dirty="0"/>
              <a:t>在現今全球化社會的環境下，我認為資訊科技與數位</a:t>
            </a:r>
            <a:r>
              <a:rPr lang="zh-TW" altLang="en-US" sz="1400" dirty="0" smtClean="0"/>
              <a:t>學習會</a:t>
            </a:r>
            <a:r>
              <a:rPr lang="zh-TW" altLang="en-US" sz="1400" dirty="0"/>
              <a:t>是促進教育平等的方案之一</a:t>
            </a:r>
            <a:r>
              <a:rPr lang="zh-TW" altLang="en-US" sz="1400" dirty="0" smtClean="0"/>
              <a:t>。我是一個幸運的學生，雖然在七年自學中我沒有到國際或實驗學校就讀，但透過數位學習我仍然有機會利用世界前端免費資源學習批判思考、數學、物理、化學、程式設計等知識，甚至代表台灣參加國際會議。我希望有朝一日能結合跨域專長，創造讓社會更平等的專案，讓不那麼幸運、欠缺資源的學子，有機會取得應有的資源。　　</a:t>
            </a:r>
            <a:endParaRPr lang="en-US" altLang="zh-TW" sz="1400" dirty="0" smtClean="0"/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TW" altLang="en-US" b="1" dirty="0"/>
              <a:t>深化專業領域技能（如何深化，如何幫助我達成目標）</a:t>
            </a:r>
            <a:endParaRPr lang="en-US" altLang="zh-TW" b="1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 smtClean="0"/>
              <a:t>　　</a:t>
            </a:r>
            <a:r>
              <a:rPr lang="zh-TW" altLang="en-US" sz="1400" dirty="0"/>
              <a:t>高二參加「交大金融科技程式菁英培訓營」之後，我對程式設計非常有興趣並開始</a:t>
            </a:r>
            <a:r>
              <a:rPr lang="zh-TW" altLang="en-US" sz="1400" dirty="0" smtClean="0"/>
              <a:t>自學。因為對後端網路程式設計有興趣，我自學</a:t>
            </a:r>
            <a:r>
              <a:rPr lang="en-US" altLang="zh-TW" sz="1400" dirty="0" smtClean="0"/>
              <a:t>Django</a:t>
            </a:r>
            <a:r>
              <a:rPr lang="zh-TW" altLang="en-US" sz="1400" dirty="0" smtClean="0"/>
              <a:t>網站後端架構，並用它開發</a:t>
            </a:r>
            <a:r>
              <a:rPr lang="en-US" altLang="zh-TW" sz="1400" dirty="0" smtClean="0"/>
              <a:t>TODO List App</a:t>
            </a:r>
            <a:r>
              <a:rPr lang="zh-TW" altLang="en-US" sz="1400" dirty="0" smtClean="0"/>
              <a:t>。我也主動找機會實作。</a:t>
            </a:r>
            <a:r>
              <a:rPr lang="en-US" altLang="zh-TW" sz="1400" dirty="0" smtClean="0"/>
              <a:t>2021</a:t>
            </a:r>
            <a:r>
              <a:rPr lang="zh-TW" altLang="en-US" sz="1400" dirty="0" smtClean="0"/>
              <a:t>下半年，我用</a:t>
            </a:r>
            <a:r>
              <a:rPr lang="en-US" altLang="zh-TW" sz="1400" dirty="0" smtClean="0"/>
              <a:t>Django</a:t>
            </a:r>
            <a:r>
              <a:rPr lang="zh-TW" altLang="en-US" sz="1400" dirty="0" smtClean="0"/>
              <a:t>為一所滑雪學校開發課程資訊網站，方便學員了解課程資訊。出於喜愛探索的個性，我參加機器學習課程、</a:t>
            </a:r>
            <a:r>
              <a:rPr lang="en-US" altLang="zh-TW" sz="1400" dirty="0" smtClean="0"/>
              <a:t>Galileo</a:t>
            </a:r>
            <a:r>
              <a:rPr lang="zh-TW" altLang="en-US" sz="1400" dirty="0" smtClean="0"/>
              <a:t>全球線上學校的</a:t>
            </a:r>
            <a:r>
              <a:rPr lang="en-US" altLang="zh-TW" sz="1400" dirty="0" smtClean="0"/>
              <a:t>Unity</a:t>
            </a:r>
            <a:r>
              <a:rPr lang="zh-TW" altLang="en-US" sz="1400" dirty="0" smtClean="0"/>
              <a:t>遊戲開發課程、駭客松活動等。在駭客松活動中，我與來自南非和新加坡的隊友共同開發名為</a:t>
            </a:r>
            <a:r>
              <a:rPr lang="en-US" altLang="zh-TW" sz="1400" dirty="0" err="1" smtClean="0"/>
              <a:t>eduspace</a:t>
            </a:r>
            <a:r>
              <a:rPr lang="zh-TW" altLang="en-US" sz="1400" dirty="0" smtClean="0"/>
              <a:t>的網站，宣傳聯合國</a:t>
            </a:r>
            <a:r>
              <a:rPr lang="en-US" altLang="zh-TW" sz="1400" dirty="0" smtClean="0"/>
              <a:t>SDGs</a:t>
            </a:r>
            <a:r>
              <a:rPr lang="zh-TW" altLang="en-US" sz="1400" dirty="0" smtClean="0"/>
              <a:t>（聯合國永續發展目標）。</a:t>
            </a:r>
            <a:endParaRPr lang="en-US" altLang="zh-TW" sz="1400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 smtClean="0"/>
              <a:t>　　優秀的資訊科技能力必定能讓我更接近創業回饋社會的目標。雖然努力自學，但我</a:t>
            </a:r>
            <a:r>
              <a:rPr lang="zh-TW" altLang="en-US" sz="1400" dirty="0"/>
              <a:t>感到自己習得的知識過於零散且基礎不夠紮實</a:t>
            </a:r>
            <a:r>
              <a:rPr lang="zh-TW" altLang="en-US" sz="1400" dirty="0" smtClean="0"/>
              <a:t>。因此我希望透過逢甲大學兩年與國際接軌的核心課程打好基礎，並借助全英文的資工學習環境讓我大</a:t>
            </a:r>
            <a:r>
              <a:rPr lang="zh-TW" altLang="en-US" sz="1400" dirty="0"/>
              <a:t>三、</a:t>
            </a:r>
            <a:r>
              <a:rPr lang="zh-TW" altLang="en-US" sz="1400" dirty="0" smtClean="0"/>
              <a:t>四出國讀書時快速上軌。</a:t>
            </a:r>
            <a:endParaRPr lang="en-US" altLang="zh-TW" sz="1400" dirty="0" smtClean="0"/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TW" altLang="en-US" b="1" dirty="0"/>
              <a:t>企業、程式整合案例多，助我結合跨域專長</a:t>
            </a:r>
            <a:endParaRPr lang="en-US" altLang="zh-TW" b="1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 smtClean="0"/>
              <a:t>　　「如何利用大學資源精進我的程式設計、領導力、創新創業、運動等跨域專長，並在未來結合專長創造出璀璨的火花？」我希望透過逢甲資工雙聯學程提供學生的各種資源，獲得結合跨域專長的能力、培養跨領域創新精神。</a:t>
            </a:r>
            <a:endParaRPr lang="en-US" altLang="zh-TW" sz="1400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 smtClean="0"/>
              <a:t>　　舊金山州立大學鄰近矽谷。透過親身在這個資工人最嚮往、最活躍、最有活力的科技園區，觀察世界頂尖企業最新發展方向，畢業後在矽谷取得實習機會的學習過程中，我能增長見識、產生靈感並了解實際產業運作方式，為未來結合跨領域專長創業的目標鋪好基礎。</a:t>
            </a:r>
            <a:endParaRPr lang="en-US" altLang="zh-TW" sz="1400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 smtClean="0"/>
              <a:t>　　總結來說</a:t>
            </a:r>
            <a:r>
              <a:rPr lang="zh-TW" altLang="en-US" sz="1400" dirty="0"/>
              <a:t>，逢甲資工雙聯學</a:t>
            </a:r>
            <a:r>
              <a:rPr lang="zh-TW" altLang="en-US" sz="1400" dirty="0" smtClean="0"/>
              <a:t>程能夠幫助我「深化程式設計能力」並「實用、獲得環境帶來的靈感」，甚至「找到結合各領域的最佳創業方案」。我</a:t>
            </a:r>
            <a:r>
              <a:rPr lang="zh-TW" altLang="en-US" sz="1400" dirty="0"/>
              <a:t>相信逢甲資工雙聯學程能</a:t>
            </a:r>
            <a:r>
              <a:rPr lang="zh-TW" altLang="en-US" sz="1400" dirty="0" smtClean="0"/>
              <a:t>幫助我創造出造福社會的方案。 </a:t>
            </a:r>
            <a:endParaRPr lang="en-US" altLang="zh-TW" sz="1400" dirty="0"/>
          </a:p>
        </p:txBody>
      </p:sp>
      <p:sp>
        <p:nvSpPr>
          <p:cNvPr id="4" name="投影片編號版面配置區 3"/>
          <p:cNvSpPr txBox="1">
            <a:spLocks/>
          </p:cNvSpPr>
          <p:nvPr/>
        </p:nvSpPr>
        <p:spPr>
          <a:xfrm>
            <a:off x="5244834" y="937028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05AF1F-60A3-44F0-A2DB-D5935D44C493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11" y="474051"/>
            <a:ext cx="446589" cy="7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16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AF1F-60A3-44F0-A2DB-D5935D44C493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04800" y="272480"/>
            <a:ext cx="62103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TW" altLang="en-US" b="1" dirty="0" smtClean="0"/>
              <a:t>出國探索，提升台灣國際能見度</a:t>
            </a:r>
            <a:endParaRPr lang="en-US" altLang="zh-TW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 smtClean="0"/>
              <a:t>　　我想要到國外與不同背景的人交換想法、</a:t>
            </a:r>
            <a:r>
              <a:rPr lang="zh-TW" altLang="en-US" sz="1400" dirty="0"/>
              <a:t>增長</a:t>
            </a:r>
            <a:r>
              <a:rPr lang="zh-TW" altLang="en-US" sz="1400" dirty="0" smtClean="0"/>
              <a:t>見識。我從小每年</a:t>
            </a:r>
            <a:r>
              <a:rPr lang="zh-TW" altLang="en-US" sz="1400" dirty="0"/>
              <a:t>出國</a:t>
            </a:r>
            <a:r>
              <a:rPr lang="zh-TW" altLang="en-US" sz="1400" dirty="0" smtClean="0"/>
              <a:t>旅行學習，青少年時期（</a:t>
            </a:r>
            <a:r>
              <a:rPr lang="en-US" altLang="zh-TW" sz="1400" dirty="0" smtClean="0"/>
              <a:t>2014~2019</a:t>
            </a:r>
            <a:r>
              <a:rPr lang="zh-TW" altLang="en-US" sz="1400" dirty="0" smtClean="0"/>
              <a:t>）每年</a:t>
            </a:r>
            <a:r>
              <a:rPr lang="zh-TW" altLang="en-US" sz="1400" dirty="0"/>
              <a:t>到日本</a:t>
            </a:r>
            <a:r>
              <a:rPr lang="zh-TW" altLang="en-US" sz="1400" dirty="0" smtClean="0"/>
              <a:t>滑雪學校訓練。高二時以「學生導師」身分舉辦思辯營隊；今年暑假代表台灣參加國際中日青年會議（會議宗旨：透過互相瞭解，促進世界和平）；上個月組國際聯隊參加駭客松程式競賽。出國、營隊、國際會議、比賽等經驗讓我有機會和來自不同城市、國家，不同背景的人溝通協調、合作、交換想法。尤其是來自不同國家的人，他們總能提供我不同的觀點。例如，疫情期間，一位滑雪認識的美國朋友就和我分享西方人的不同觀點，如「</a:t>
            </a:r>
            <a:r>
              <a:rPr lang="zh-TW" altLang="en-US" sz="1400" dirty="0"/>
              <a:t>強制戴口罩違反自由選擇</a:t>
            </a:r>
            <a:r>
              <a:rPr lang="zh-TW" altLang="en-US" sz="1400" dirty="0" smtClean="0"/>
              <a:t>」</a:t>
            </a:r>
            <a:r>
              <a:rPr lang="zh-TW" altLang="en-US" sz="1400" dirty="0"/>
              <a:t>。逢甲資工雙聯學程讓</a:t>
            </a:r>
            <a:r>
              <a:rPr lang="zh-TW" altLang="en-US" sz="1400" dirty="0" smtClean="0"/>
              <a:t>我有機會到國外進修，從更多不同理念、背景的人身上學習。我深信，不同國家、文化的人透過更深入的互相瞭解，是促進世界和平的不二法門。</a:t>
            </a:r>
            <a:endParaRPr lang="en-US" altLang="zh-TW" sz="14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 smtClean="0"/>
              <a:t>　　我希望能</a:t>
            </a:r>
            <a:r>
              <a:rPr lang="zh-TW" altLang="en-US" sz="1400" dirty="0"/>
              <a:t>透過逢甲資工雙聯學程到</a:t>
            </a:r>
            <a:r>
              <a:rPr lang="zh-TW" altLang="en-US" sz="1400" dirty="0" smtClean="0"/>
              <a:t>美國體驗不一樣的學習環境、教學方式。</a:t>
            </a:r>
            <a:r>
              <a:rPr lang="en-US" altLang="zh-TW" sz="1400" dirty="0" smtClean="0"/>
              <a:t>2021</a:t>
            </a:r>
            <a:r>
              <a:rPr lang="zh-TW" altLang="en-US" sz="1400" dirty="0" smtClean="0"/>
              <a:t>年暑假，我開始在</a:t>
            </a:r>
            <a:r>
              <a:rPr lang="en-US" altLang="zh-TW" sz="1400" u="sng" dirty="0" smtClean="0"/>
              <a:t>Galileo</a:t>
            </a:r>
            <a:r>
              <a:rPr lang="zh-TW" altLang="en-US" sz="1400" u="sng" dirty="0" smtClean="0"/>
              <a:t>全球線上自主學校</a:t>
            </a:r>
            <a:r>
              <a:rPr lang="zh-TW" altLang="en-US" sz="1400" dirty="0" smtClean="0"/>
              <a:t>上課。此線上學校不但學員遍及世界五大洲，教學方法也讓我非常喜愛。學校老師多不以</a:t>
            </a:r>
            <a:r>
              <a:rPr lang="en-US" altLang="zh-TW" sz="1400" dirty="0" smtClean="0"/>
              <a:t>Teacher</a:t>
            </a:r>
            <a:r>
              <a:rPr lang="zh-TW" altLang="en-US" sz="1400" dirty="0" smtClean="0"/>
              <a:t> 自居，而是以</a:t>
            </a:r>
            <a:r>
              <a:rPr lang="en-US" altLang="zh-TW" sz="1400" dirty="0" smtClean="0"/>
              <a:t>Facilitator</a:t>
            </a:r>
            <a:r>
              <a:rPr lang="zh-TW" altLang="en-US" sz="1400" dirty="0" smtClean="0"/>
              <a:t>的身分提供協助、引導式學習。我喜歡這種自主定向的學習環境，也喜歡沉浸在同學遍及世界各地的「雲中教室」之中，和老師同學們共同辯論不同議題，共同學習、互相幫忙解決程式設計問題，共同學習世界歷史，及其它最新領域的課程（如設計思考、全球公民、數位公民等）。但畢竟</a:t>
            </a:r>
            <a:r>
              <a:rPr lang="en-US" altLang="zh-TW" sz="1400" dirty="0" smtClean="0"/>
              <a:t>Galileo</a:t>
            </a:r>
            <a:r>
              <a:rPr lang="zh-TW" altLang="en-US" sz="1400" dirty="0" smtClean="0"/>
              <a:t>還是以線上方式進行，我冀望在大學階段能將此等學習經驗實體化，實際體驗不一樣的教學方式。</a:t>
            </a:r>
            <a:endParaRPr lang="en-US" altLang="zh-TW" sz="1400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 smtClean="0"/>
              <a:t>　　以前出國時總努力說服他人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(Taiwan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！＝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Thailand)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and  not (Taiwan in China) 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的回傳值為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True</a:t>
            </a:r>
            <a:r>
              <a:rPr lang="zh-TW" altLang="en-US" sz="1400" dirty="0" smtClean="0"/>
              <a:t>（台灣不等於泰國且不屬於中國）。兩年前到尼泊爾旅行</a:t>
            </a:r>
            <a:r>
              <a:rPr lang="zh-TW" altLang="en-US" sz="1400" dirty="0"/>
              <a:t>時</a:t>
            </a:r>
            <a:r>
              <a:rPr lang="zh-TW" altLang="en-US" sz="1400" dirty="0" smtClean="0"/>
              <a:t>，台灣的國際知名度已經有明顯改善。身為台灣人，我立願為台灣不正常的國際關係盡一份心力。今年，我以台灣代表身分參加</a:t>
            </a:r>
            <a:r>
              <a:rPr lang="en-US" altLang="zh-TW" sz="1400" dirty="0" smtClean="0"/>
              <a:t>Sino-Japan Youth Conference</a:t>
            </a:r>
            <a:r>
              <a:rPr lang="zh-TW" altLang="en-US" sz="1400" dirty="0"/>
              <a:t>（</a:t>
            </a:r>
            <a:r>
              <a:rPr lang="zh-TW" altLang="en-US" sz="1400" dirty="0" smtClean="0"/>
              <a:t>會議由中國、日本、香港和台灣，共</a:t>
            </a:r>
            <a:r>
              <a:rPr lang="en-US" altLang="zh-TW" sz="1400" dirty="0" smtClean="0"/>
              <a:t>60</a:t>
            </a:r>
            <a:r>
              <a:rPr lang="zh-TW" altLang="en-US" sz="1400" dirty="0" smtClean="0"/>
              <a:t>多位代表組成</a:t>
            </a:r>
            <a:r>
              <a:rPr lang="zh-TW" altLang="en-US" sz="1400" dirty="0"/>
              <a:t>）</a:t>
            </a:r>
            <a:r>
              <a:rPr lang="zh-TW" altLang="en-US" sz="1400" dirty="0" smtClean="0"/>
              <a:t>以實際行動宣傳台灣。我期望能</a:t>
            </a:r>
            <a:r>
              <a:rPr lang="zh-TW" altLang="en-US" sz="1400" dirty="0"/>
              <a:t>入選逢甲資工雙聯學程，</a:t>
            </a:r>
            <a:r>
              <a:rPr lang="zh-TW" altLang="en-US" sz="1400" dirty="0" smtClean="0"/>
              <a:t>利用在美國讀書的時間，以台灣青年使者自許，實踐公民外交，讓更多人瞭解台灣</a:t>
            </a:r>
            <a:r>
              <a:rPr lang="zh-TW" altLang="en-US" sz="1400" dirty="0" smtClean="0"/>
              <a:t>。</a:t>
            </a:r>
            <a:endParaRPr lang="en-US" altLang="zh-TW" sz="1400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819848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AF1F-60A3-44F0-A2DB-D5935D44C493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74364" y="6021135"/>
            <a:ext cx="3605223" cy="298543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TW" altLang="en-US" sz="1600" b="1" dirty="0"/>
              <a:t>我的特殊</a:t>
            </a:r>
            <a:r>
              <a:rPr lang="zh-TW" altLang="en-US" sz="1600" b="1" dirty="0" smtClean="0"/>
              <a:t>價值－桌球運動專長</a:t>
            </a:r>
            <a:endParaRPr lang="en-US" altLang="zh-TW" sz="1600" b="1" dirty="0"/>
          </a:p>
          <a:p>
            <a:pPr algn="just"/>
            <a:endParaRPr lang="en-US" altLang="zh-TW" sz="1300" dirty="0"/>
          </a:p>
          <a:p>
            <a:pPr algn="just"/>
            <a:r>
              <a:rPr lang="zh-TW" altLang="en-US" sz="1400" dirty="0" smtClean="0"/>
              <a:t>        我曾是桌球競技運動員，擁有大專盃公開組實力，以及一般組的參賽資格。國三時，我獲得</a:t>
            </a:r>
            <a:r>
              <a:rPr lang="en-US" altLang="zh-TW" sz="1400" dirty="0" smtClean="0"/>
              <a:t>2019</a:t>
            </a:r>
            <a:r>
              <a:rPr lang="zh-TW" altLang="en-US" sz="1400" dirty="0" smtClean="0"/>
              <a:t>年全中運雙打前八名佳績，更在那年最重要的青少年國手選拔賽第一輪打到決選（獲勝者為中華民國青少年桌球</a:t>
            </a:r>
            <a:r>
              <a:rPr lang="zh-TW" altLang="en-US" sz="1400" dirty="0"/>
              <a:t>國手）。</a:t>
            </a:r>
            <a:r>
              <a:rPr lang="zh-TW" altLang="en-US" sz="1400" dirty="0" smtClean="0"/>
              <a:t>詳細成績及證明請見作品集中</a:t>
            </a:r>
            <a:r>
              <a:rPr lang="zh-TW" altLang="en-US" sz="1400" dirty="0"/>
              <a:t>「</a:t>
            </a:r>
            <a:r>
              <a:rPr lang="zh-TW" altLang="en-US" sz="1400" dirty="0" smtClean="0"/>
              <a:t>運動專長</a:t>
            </a:r>
            <a:r>
              <a:rPr lang="zh-TW" altLang="en-US" sz="1400" dirty="0"/>
              <a:t>－</a:t>
            </a:r>
            <a:r>
              <a:rPr lang="zh-TW" altLang="en-US" sz="1400" dirty="0" smtClean="0"/>
              <a:t>桌球</a:t>
            </a:r>
            <a:r>
              <a:rPr lang="zh-TW" altLang="en-US" sz="1400" dirty="0"/>
              <a:t>」</a:t>
            </a:r>
            <a:r>
              <a:rPr lang="zh-TW" altLang="en-US" sz="1400" dirty="0" smtClean="0"/>
              <a:t>。</a:t>
            </a:r>
            <a:endParaRPr lang="en-US" altLang="zh-TW" sz="1400" dirty="0" smtClean="0"/>
          </a:p>
          <a:p>
            <a:pPr algn="just"/>
            <a:r>
              <a:rPr lang="zh-TW" altLang="en-US" sz="1400" dirty="0" smtClean="0"/>
              <a:t>　</a:t>
            </a:r>
            <a:r>
              <a:rPr lang="zh-TW" altLang="en-US" sz="1400" dirty="0"/>
              <a:t>　</a:t>
            </a:r>
            <a:r>
              <a:rPr lang="zh-TW" altLang="en-US" sz="1400" dirty="0" smtClean="0"/>
              <a:t>如有幸獲得</a:t>
            </a:r>
            <a:r>
              <a:rPr lang="zh-TW" altLang="en-US" sz="1400" dirty="0"/>
              <a:t>教授們的</a:t>
            </a:r>
            <a:r>
              <a:rPr lang="zh-TW" altLang="en-US" sz="1400"/>
              <a:t>青睞</a:t>
            </a:r>
            <a:r>
              <a:rPr lang="zh-TW" altLang="en-US" sz="1400" smtClean="0"/>
              <a:t>，我可以參加逢甲桌球</a:t>
            </a:r>
            <a:r>
              <a:rPr lang="zh-TW" altLang="en-US" sz="1400" dirty="0" smtClean="0"/>
              <a:t>隊一般組，為球隊注入全新力量為校爭光外，我還能給同儕建議，增強全隊實力及士氣。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6672" y="747466"/>
            <a:ext cx="600242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短期目標（</a:t>
            </a:r>
            <a:r>
              <a:rPr lang="zh-TW" altLang="en-US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現在</a:t>
            </a:r>
            <a:r>
              <a:rPr lang="zh-TW" altLang="en-US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－正式入學）</a:t>
            </a:r>
            <a:endParaRPr lang="en-US" altLang="zh-TW" sz="16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得到賞識，錄取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逢甲資工雙聯學程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高三下學期利用大學開放學習資源，預先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修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習部分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課程，如計算機架構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繼續利用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Free code camp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Code with Mosh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Coursera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YouTube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等資源，自學我有興趣的後端網頁程式設計。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繼續在</a:t>
            </a:r>
            <a:r>
              <a:rPr lang="en-US" altLang="zh-TW" sz="1200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Galileo</a:t>
            </a:r>
            <a:r>
              <a:rPr lang="zh-TW" altLang="en-US" sz="1200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全球線上自主學校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修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課，增進英語及其他能力。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5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中期目標（</a:t>
            </a:r>
            <a:r>
              <a:rPr lang="zh-TW" altLang="en-US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大學在學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期間</a:t>
            </a:r>
            <a:r>
              <a:rPr lang="zh-TW" altLang="en-US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sz="16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依照自主規劃學習藍圖完善、進化自己的能力。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大一／大二期間：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AutoNum type="circleNumWdWhitePlain"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以ＬＦＴ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我所屬之青年組織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講師身分到高中擔任思辨、未來議題講師。推廣台灣青年思辨教育。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AutoNum type="circleNumWdWhitePlain"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逢甲大學桌球校隊為校爭光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大三／大四期間：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AutoNum type="circleNumWdWhitePlain"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在美國認真學習完成課業、近距離觀察學習矽谷高科技產業發展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AutoNum type="circleNumWdWhitePlain"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參與校外思辯教育與議題討論活動，學習不同教學方法。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AutoNum type="circleNumWdWhitePlain"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公民外交，讓更多人認識台灣。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5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長期目標（</a:t>
            </a:r>
            <a:r>
              <a:rPr lang="zh-TW" altLang="en-US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畢業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後</a:t>
            </a:r>
            <a:r>
              <a:rPr lang="zh-TW" altLang="en-US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sz="16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在美國矽谷實習工作。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成為ＬＦＴ培訓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講師來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培訓其他學生、教師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思辨教學的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能力。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將思辨教學、哲學知識和其他人文知識結合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資管專長以推廣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思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辯教育。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創業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16" y="7051643"/>
            <a:ext cx="735377" cy="92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5763</TotalTime>
  <Words>2662</Words>
  <Application>Microsoft Office PowerPoint</Application>
  <PresentationFormat>A4 紙張 (210x297 公釐)</PresentationFormat>
  <Paragraphs>77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細明體_HKSCS</vt:lpstr>
      <vt:lpstr>新細明體</vt:lpstr>
      <vt:lpstr>標楷體</vt:lpstr>
      <vt:lpstr>Arial</vt:lpstr>
      <vt:lpstr>Calibri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PC</dc:creator>
  <cp:lastModifiedBy>亦恩 鄭</cp:lastModifiedBy>
  <cp:revision>306</cp:revision>
  <dcterms:created xsi:type="dcterms:W3CDTF">2021-10-24T05:01:34Z</dcterms:created>
  <dcterms:modified xsi:type="dcterms:W3CDTF">2021-11-20T07:20:45Z</dcterms:modified>
</cp:coreProperties>
</file>