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0" r:id="rId2"/>
    <p:sldId id="319" r:id="rId3"/>
    <p:sldId id="395" r:id="rId4"/>
    <p:sldId id="380" r:id="rId5"/>
    <p:sldId id="396" r:id="rId6"/>
    <p:sldId id="397" r:id="rId7"/>
    <p:sldId id="398" r:id="rId8"/>
    <p:sldId id="401" r:id="rId9"/>
    <p:sldId id="399" r:id="rId10"/>
    <p:sldId id="400" r:id="rId11"/>
    <p:sldId id="402" r:id="rId12"/>
    <p:sldId id="410" r:id="rId13"/>
    <p:sldId id="411" r:id="rId14"/>
    <p:sldId id="412" r:id="rId15"/>
    <p:sldId id="403" r:id="rId16"/>
    <p:sldId id="404" r:id="rId17"/>
    <p:sldId id="405" r:id="rId18"/>
    <p:sldId id="407" r:id="rId19"/>
    <p:sldId id="408" r:id="rId20"/>
    <p:sldId id="4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33CC33"/>
    <a:srgbClr val="FFAA73"/>
    <a:srgbClr val="EA6896"/>
    <a:srgbClr val="CDCAF2"/>
    <a:srgbClr val="003366"/>
    <a:srgbClr val="6EA92D"/>
    <a:srgbClr val="3AA068"/>
    <a:srgbClr val="EB6996"/>
    <a:srgbClr val="9FC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3817" autoAdjust="0"/>
  </p:normalViewPr>
  <p:slideViewPr>
    <p:cSldViewPr snapToGrid="0" snapToObjects="1">
      <p:cViewPr varScale="1">
        <p:scale>
          <a:sx n="116" d="100"/>
          <a:sy n="116" d="100"/>
        </p:scale>
        <p:origin x="54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EB8C-240E-4109-A3A8-472621638A5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93952-89CA-4A64-97F7-CF72167F4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05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57DA-0CE5-41DE-BFAC-95D0347ED0D1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6028-A74D-41EE-B9F8-C582C06C0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1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60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028-A74D-41EE-B9F8-C582C06C03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4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sg/url?sa=i&amp;rct=j&amp;q=&amp;esrc=s&amp;frm=1&amp;source=images&amp;cd=&amp;cad=rja&amp;docid=vBzMjO0eMg-ugM&amp;tbnid=4LmUsy-of3Ml0M:&amp;ved=0CAUQjRw&amp;url=http://www.freelogovectors.net/rolls-royce-motors-logo-eps-pdf/&amp;ei=yuVcUd6MN8bRrQevoYCYCQ&amp;bvm=bv.44770516,d.bmk&amp;psig=AFQjCNGGTSr9deSnOcMTORQJheooD4MLYw&amp;ust=1365129019864925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" y="381001"/>
            <a:ext cx="9144001" cy="1435433"/>
            <a:chOff x="-1" y="380999"/>
            <a:chExt cx="9144001" cy="1435433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380999"/>
              <a:ext cx="9144000" cy="1232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5" name="Picture 14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81000"/>
              <a:ext cx="3258409" cy="1232067"/>
            </a:xfrm>
            <a:prstGeom prst="rect">
              <a:avLst/>
            </a:prstGeom>
          </p:spPr>
        </p:pic>
        <p:pic>
          <p:nvPicPr>
            <p:cNvPr id="16" name="irc_mi" descr="https://encrypted-tbn0.gstatic.com/images?q=tbn:ANd9GcRXggVNAlxLXnzZ79V2TvbRnukGp-nVdbNEPw43NJEqGIMWiWQsJw">
              <a:hlinkClick r:id="rId3"/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00600" y="381000"/>
              <a:ext cx="4133850" cy="110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/>
            <p:cNvSpPr/>
            <p:nvPr userDrawn="1"/>
          </p:nvSpPr>
          <p:spPr>
            <a:xfrm>
              <a:off x="3487009" y="997033"/>
              <a:ext cx="1313591" cy="298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0"/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 flipH="1">
              <a:off x="3499183" y="1816432"/>
              <a:ext cx="5644817" cy="0"/>
            </a:xfrm>
            <a:prstGeom prst="line">
              <a:avLst/>
            </a:prstGeom>
            <a:ln w="381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95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1" y="1774707"/>
              <a:ext cx="5644817" cy="0"/>
            </a:xfrm>
            <a:prstGeom prst="line">
              <a:avLst/>
            </a:prstGeom>
            <a:ln w="38100">
              <a:gradFill>
                <a:gsLst>
                  <a:gs pos="0">
                    <a:srgbClr val="E60000"/>
                  </a:gs>
                  <a:gs pos="50000">
                    <a:srgbClr val="E60000"/>
                  </a:gs>
                  <a:gs pos="95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49E625A-B4EB-4DED-ADA8-8AB3D26797B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4746" y="6313569"/>
            <a:ext cx="1590675" cy="544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64"/>
            <a:ext cx="8229600" cy="59226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FF37-8F99-47EA-A484-71C320B274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1" y="6313569"/>
            <a:ext cx="1590675" cy="544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6" y="2625167"/>
            <a:ext cx="5859599" cy="368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CN" dirty="0"/>
              <a:t>Click to edit Master 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9FD40-1D32-4183-98F5-7F055BB175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4746" y="6313569"/>
            <a:ext cx="1590675" cy="5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/>
              <a:t>Edit Master text styles</a:t>
            </a:r>
          </a:p>
          <a:p>
            <a:pPr lvl="1" eaLnBrk="1" latinLnBrk="0" hangingPunct="1"/>
            <a:r>
              <a:rPr kumimoji="0" lang="en-US" altLang="zh-CN"/>
              <a:t>Second level</a:t>
            </a:r>
          </a:p>
          <a:p>
            <a:pPr lvl="2" eaLnBrk="1" latinLnBrk="0" hangingPunct="1"/>
            <a:r>
              <a:rPr kumimoji="0" lang="en-US" altLang="zh-CN"/>
              <a:t>Third level</a:t>
            </a:r>
          </a:p>
          <a:p>
            <a:pPr lvl="3" eaLnBrk="1" latinLnBrk="0" hangingPunct="1"/>
            <a:r>
              <a:rPr kumimoji="0" lang="en-US" altLang="zh-CN"/>
              <a:t>Fourth level</a:t>
            </a:r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499185" y="6260907"/>
            <a:ext cx="5644817" cy="0"/>
          </a:xfrm>
          <a:prstGeom prst="line">
            <a:avLst/>
          </a:prstGeom>
          <a:ln w="28575"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1-06/r" TargetMode="External"/><Relationship Id="rId2" Type="http://schemas.openxmlformats.org/officeDocument/2006/relationships/hyperlink" Target="https://www.eclipse.org/downloads/packages/release/2021-06/r/eclipse-ide-java-develo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71973" y="1208315"/>
            <a:ext cx="8627531" cy="41801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Build Intelligent Agents for </a:t>
            </a:r>
            <a:r>
              <a:rPr lang="en-US" altLang="zh-CN" sz="4000" dirty="0" err="1">
                <a:solidFill>
                  <a:schemeClr val="tx1"/>
                </a:solidFill>
              </a:rPr>
              <a:t>Tileworld</a:t>
            </a:r>
            <a:r>
              <a:rPr lang="en-US" altLang="zh-CN" sz="4000" dirty="0">
                <a:solidFill>
                  <a:schemeClr val="tx1"/>
                </a:solidFill>
              </a:rPr>
              <a:t> Environment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Chen Shuo (schen@ntu.edu.sg)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AI6125: Multi-agent System</a:t>
            </a:r>
            <a:br>
              <a:rPr lang="en-US" altLang="zh-CN" sz="2800" dirty="0">
                <a:solidFill>
                  <a:schemeClr val="tx1"/>
                </a:solidFill>
              </a:rPr>
            </a:br>
            <a:br>
              <a:rPr lang="en-US" altLang="zh-CN" sz="2800" dirty="0">
                <a:solidFill>
                  <a:schemeClr val="tx1"/>
                </a:solidFill>
              </a:rPr>
            </a:b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4DA96909-B5A1-48F0-93C1-62F87B73E4DC}"/>
              </a:ext>
            </a:extLst>
          </p:cNvPr>
          <p:cNvSpPr txBox="1">
            <a:spLocks/>
          </p:cNvSpPr>
          <p:nvPr/>
        </p:nvSpPr>
        <p:spPr>
          <a:xfrm>
            <a:off x="4618199" y="6429677"/>
            <a:ext cx="810451" cy="427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87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2"/>
    </mc:Choice>
    <mc:Fallback xmlns="">
      <p:transition spd="slow" advTm="76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E6253-40EF-4D6E-A5E5-0CEAAFE235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60025"/>
            <a:ext cx="5238610" cy="43468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A69459-7880-4242-AAC0-37F3B68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264"/>
            <a:ext cx="8229600" cy="592261"/>
          </a:xfrm>
        </p:spPr>
        <p:txBody>
          <a:bodyPr/>
          <a:lstStyle/>
          <a:p>
            <a:r>
              <a:rPr lang="en-US" dirty="0"/>
              <a:t>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FE907FE-D889-44F1-9640-6BA1E77591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5155717"/>
                <a:ext cx="8327037" cy="115824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experiment runs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sz="1800" dirty="0"/>
                  <a:t> steps </a:t>
                </a:r>
              </a:p>
              <a:p>
                <a:r>
                  <a:rPr lang="en-US" sz="1800" dirty="0"/>
                  <a:t>Each agent has 500 fuel at the beginning </a:t>
                </a:r>
              </a:p>
              <a:p>
                <a:r>
                  <a:rPr lang="en-US" sz="1800" dirty="0"/>
                  <a:t>Ten experiments for each configuration (average reward)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FE907FE-D889-44F1-9640-6BA1E775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155717"/>
                <a:ext cx="8327037" cy="1158240"/>
              </a:xfrm>
              <a:prstGeom prst="rect">
                <a:avLst/>
              </a:prstGeom>
              <a:blipFill>
                <a:blip r:embed="rId3"/>
                <a:stretch>
                  <a:fillRect l="-73" t="-3158" b="-5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4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ECCD76-4A9B-43AB-939F-817E2C01A09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18594"/>
                <a:ext cx="8229600" cy="523836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Read group-project.pdf file in </a:t>
                </a:r>
                <a:r>
                  <a:rPr lang="en-US" dirty="0" err="1"/>
                  <a:t>NTULearn</a:t>
                </a:r>
                <a:r>
                  <a:rPr lang="en-US" dirty="0"/>
                  <a:t> for more details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Download source file (Tileworld.zip) from </a:t>
                </a:r>
                <a:r>
                  <a:rPr lang="en-US" altLang="zh-CN" dirty="0" err="1"/>
                  <a:t>N</a:t>
                </a:r>
                <a:r>
                  <a:rPr lang="en-US" dirty="0" err="1"/>
                  <a:t>TULearn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Install Java JDK and the JDK version should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FF0000"/>
                    </a:solidFill>
                  </a:rPr>
                  <a:t>https://www.oracle.com/java/technologies/javase/javase8u211-later-archive-downloads.html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Install the Java3D library (version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>
                    <a:solidFill>
                      <a:srgbClr val="FF0000"/>
                    </a:solidFill>
                  </a:rPr>
                  <a:t>ibrary file link: https://www.oracle.com/java/technologies/javase/java-3d.html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FF0000"/>
                    </a:solidFill>
                  </a:rPr>
                  <a:t>Installation guide: https://download.java.net/media/java3d/builds/release/1.5.1/README-download.html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Download the MASON_14.jar file from </a:t>
                </a:r>
                <a:r>
                  <a:rPr lang="en-US" altLang="zh-CN" dirty="0" err="1"/>
                  <a:t>N</a:t>
                </a:r>
                <a:r>
                  <a:rPr lang="en-US" dirty="0" err="1"/>
                  <a:t>TULearn</a:t>
                </a:r>
                <a:r>
                  <a:rPr lang="en-US" dirty="0"/>
                  <a:t> and use it as an external library for compiling and running</a:t>
                </a:r>
              </a:p>
              <a:p>
                <a:endParaRPr lang="en-US" dirty="0"/>
              </a:p>
              <a:p>
                <a:r>
                  <a:rPr lang="en-US" dirty="0"/>
                  <a:t>Download Eclipse IDE </a:t>
                </a:r>
                <a:r>
                  <a:rPr lang="en-US" altLang="zh-CN" dirty="0">
                    <a:hlinkClick r:id="rId2" tooltip="Eclipse IDE for Java Developers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for Java Developers</a:t>
                </a:r>
                <a:r>
                  <a:rPr lang="en-US" dirty="0"/>
                  <a:t> from: </a:t>
                </a:r>
                <a:r>
                  <a:rPr lang="en-US" dirty="0">
                    <a:hlinkClick r:id="rId3"/>
                  </a:rPr>
                  <a:t>https://www.eclipse.org/downloads/packages/release/2021-06/r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ECCD76-4A9B-43AB-939F-817E2C01A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18594"/>
                <a:ext cx="8229600" cy="5238366"/>
              </a:xfrm>
              <a:blipFill>
                <a:blip r:embed="rId4"/>
                <a:stretch>
                  <a:fillRect l="-74" t="-1746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CA1888-3079-4AFA-9D46-D57213B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889"/>
            <a:ext cx="8229600" cy="592261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Tileworld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CD1BC2-00F5-40CF-BD64-F90A0717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11912-0BEE-4477-8166-59E7C6CF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757237"/>
            <a:ext cx="4705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9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CD1BC2-00F5-40CF-BD64-F90A0717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09613-0FF2-4A5A-8827-4BB3ACC0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35" y="867402"/>
            <a:ext cx="4820529" cy="512319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939057-E382-48B1-AE82-85E0E81E5E53}"/>
              </a:ext>
            </a:extLst>
          </p:cNvPr>
          <p:cNvCxnSpPr>
            <a:cxnSpLocks/>
          </p:cNvCxnSpPr>
          <p:nvPr/>
        </p:nvCxnSpPr>
        <p:spPr>
          <a:xfrm flipV="1">
            <a:off x="2793534" y="3565321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3AFE9-C2D7-4479-940B-2EF9EB75DD69}"/>
              </a:ext>
            </a:extLst>
          </p:cNvPr>
          <p:cNvCxnSpPr>
            <a:cxnSpLocks/>
          </p:cNvCxnSpPr>
          <p:nvPr/>
        </p:nvCxnSpPr>
        <p:spPr>
          <a:xfrm flipH="1">
            <a:off x="5234731" y="5436066"/>
            <a:ext cx="412458" cy="15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CD1BC2-00F5-40CF-BD64-F90A0717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19"/>
            <a:ext cx="8229600" cy="592261"/>
          </a:xfrm>
        </p:spPr>
        <p:txBody>
          <a:bodyPr/>
          <a:lstStyle/>
          <a:p>
            <a:r>
              <a:rPr lang="en-US" dirty="0"/>
              <a:t>Import Project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6E6E0-243D-4113-94E0-03DA811D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54" y="817966"/>
            <a:ext cx="3909091" cy="52220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E655F5-A3F6-43B8-B25D-A656E41F4A22}"/>
              </a:ext>
            </a:extLst>
          </p:cNvPr>
          <p:cNvCxnSpPr>
            <a:cxnSpLocks/>
          </p:cNvCxnSpPr>
          <p:nvPr/>
        </p:nvCxnSpPr>
        <p:spPr>
          <a:xfrm flipH="1" flipV="1">
            <a:off x="6459524" y="2265028"/>
            <a:ext cx="570450" cy="9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6E26-EB38-4BD2-AB00-6BF899460A49}"/>
              </a:ext>
            </a:extLst>
          </p:cNvPr>
          <p:cNvCxnSpPr>
            <a:cxnSpLocks/>
          </p:cNvCxnSpPr>
          <p:nvPr/>
        </p:nvCxnSpPr>
        <p:spPr>
          <a:xfrm flipH="1">
            <a:off x="5578679" y="5549316"/>
            <a:ext cx="412458" cy="15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88520-F0F9-4E7D-AA44-A0EDC68F1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0488" y="960437"/>
            <a:ext cx="6723023" cy="49371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10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1F2F7-DE31-49E2-9100-7B33065B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042848"/>
            <a:ext cx="7617204" cy="47723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8B25AB-DBBA-4ADD-8AC2-02DD3C047BA6}"/>
              </a:ext>
            </a:extLst>
          </p:cNvPr>
          <p:cNvCxnSpPr>
            <a:cxnSpLocks/>
          </p:cNvCxnSpPr>
          <p:nvPr/>
        </p:nvCxnSpPr>
        <p:spPr>
          <a:xfrm flipV="1">
            <a:off x="6442745" y="4538444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4E173-B338-4FCC-8E50-EA510A0D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7" y="1097811"/>
            <a:ext cx="7500065" cy="46623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FD92E-F3E5-4970-8CEA-F72A52692CDD}"/>
              </a:ext>
            </a:extLst>
          </p:cNvPr>
          <p:cNvCxnSpPr>
            <a:cxnSpLocks/>
          </p:cNvCxnSpPr>
          <p:nvPr/>
        </p:nvCxnSpPr>
        <p:spPr>
          <a:xfrm flipV="1">
            <a:off x="6367245" y="3229761"/>
            <a:ext cx="721453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5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6A597A-9071-47CA-A7D0-03C07CE9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8" y="840996"/>
            <a:ext cx="6857763" cy="51760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8FAA4-D170-4B35-ACF7-C440F84F04EE}"/>
              </a:ext>
            </a:extLst>
          </p:cNvPr>
          <p:cNvCxnSpPr>
            <a:cxnSpLocks/>
          </p:cNvCxnSpPr>
          <p:nvPr/>
        </p:nvCxnSpPr>
        <p:spPr>
          <a:xfrm flipV="1">
            <a:off x="5821961" y="5805182"/>
            <a:ext cx="721453" cy="25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815290-498F-4C6F-A1D5-EF7F91C52735}"/>
              </a:ext>
            </a:extLst>
          </p:cNvPr>
          <p:cNvCxnSpPr>
            <a:cxnSpLocks/>
          </p:cNvCxnSpPr>
          <p:nvPr/>
        </p:nvCxnSpPr>
        <p:spPr>
          <a:xfrm flipH="1" flipV="1">
            <a:off x="3934437" y="3926049"/>
            <a:ext cx="511728" cy="865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Configuration of MASON External Library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3B266-DDAD-4B0C-99D6-5C0C8F88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4" y="1135645"/>
            <a:ext cx="7384731" cy="45867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C6356-4B62-4773-89FC-52B28045EA60}"/>
              </a:ext>
            </a:extLst>
          </p:cNvPr>
          <p:cNvCxnSpPr>
            <a:cxnSpLocks/>
          </p:cNvCxnSpPr>
          <p:nvPr/>
        </p:nvCxnSpPr>
        <p:spPr>
          <a:xfrm>
            <a:off x="6115574" y="5503178"/>
            <a:ext cx="5704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E82B5A-8D4B-4719-9575-964DFB07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Tileworld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225F63-EF75-4220-997B-ECDAB5E08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6"/>
          <a:stretch/>
        </p:blipFill>
        <p:spPr>
          <a:xfrm>
            <a:off x="1394989" y="983778"/>
            <a:ext cx="6354021" cy="4890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6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6"/>
    </mc:Choice>
    <mc:Fallback xmlns="">
      <p:transition spd="slow" advTm="194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11958-1B99-43BE-B507-61AE74E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597"/>
            <a:ext cx="8229600" cy="592261"/>
          </a:xfrm>
        </p:spPr>
        <p:txBody>
          <a:bodyPr/>
          <a:lstStyle/>
          <a:p>
            <a:r>
              <a:rPr lang="en-US" dirty="0"/>
              <a:t>Run Experiment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E41B2-EB2E-40ED-8D2B-D91ECA6B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95" y="960163"/>
            <a:ext cx="5793210" cy="49376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A1E35-3E01-4E34-B6DF-9BD3C7D488C8}"/>
              </a:ext>
            </a:extLst>
          </p:cNvPr>
          <p:cNvCxnSpPr>
            <a:cxnSpLocks/>
          </p:cNvCxnSpPr>
          <p:nvPr/>
        </p:nvCxnSpPr>
        <p:spPr>
          <a:xfrm flipH="1" flipV="1">
            <a:off x="6300132" y="5553512"/>
            <a:ext cx="562065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008B2-7EA8-4225-A98D-C4532C1531F8}"/>
              </a:ext>
            </a:extLst>
          </p:cNvPr>
          <p:cNvCxnSpPr>
            <a:cxnSpLocks/>
          </p:cNvCxnSpPr>
          <p:nvPr/>
        </p:nvCxnSpPr>
        <p:spPr>
          <a:xfrm flipH="1">
            <a:off x="2701257" y="2374084"/>
            <a:ext cx="864064" cy="75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F2880-6B4B-487A-833E-2F0ED0514F05}"/>
              </a:ext>
            </a:extLst>
          </p:cNvPr>
          <p:cNvSpPr/>
          <p:nvPr/>
        </p:nvSpPr>
        <p:spPr>
          <a:xfrm>
            <a:off x="3288483" y="2206304"/>
            <a:ext cx="1736521" cy="33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With-GUI version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11FB2-D4DF-41F3-A235-8C385D242044}"/>
              </a:ext>
            </a:extLst>
          </p:cNvPr>
          <p:cNvSpPr/>
          <p:nvPr/>
        </p:nvSpPr>
        <p:spPr>
          <a:xfrm>
            <a:off x="3254927" y="1918880"/>
            <a:ext cx="1736521" cy="33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Without-GUI version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EDCD9-6BCD-4CAF-834B-558A804B165C}"/>
              </a:ext>
            </a:extLst>
          </p:cNvPr>
          <p:cNvCxnSpPr>
            <a:cxnSpLocks/>
          </p:cNvCxnSpPr>
          <p:nvPr/>
        </p:nvCxnSpPr>
        <p:spPr>
          <a:xfrm flipH="1">
            <a:off x="2920769" y="2114026"/>
            <a:ext cx="527106" cy="19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8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3F0F7-AF9B-4DEA-94B7-11830AD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Tileworld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5C40B05-0627-49FA-93CF-DB03F7D1293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08523"/>
                <a:ext cx="8138160" cy="27239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Move up/down/left/right, consume one fuel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Pickup tile (can carry 3 tiles at most)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Drop, i.e. put tile in the hole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reward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Refuel from fuel station due to limited fuel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Has limited visibility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35C40B05-0627-49FA-93CF-DB03F7D12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08523"/>
                <a:ext cx="8138160" cy="2723950"/>
              </a:xfrm>
              <a:blipFill>
                <a:blip r:embed="rId3"/>
                <a:stretch>
                  <a:fillRect l="-674" t="-22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0A7067B-05C3-4140-8743-26750CC1C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"/>
          <a:stretch/>
        </p:blipFill>
        <p:spPr>
          <a:xfrm>
            <a:off x="844618" y="3527960"/>
            <a:ext cx="3289503" cy="2531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6B76D1-BE1B-485A-8336-468EF13B7BFE}"/>
              </a:ext>
            </a:extLst>
          </p:cNvPr>
          <p:cNvSpPr/>
          <p:nvPr/>
        </p:nvSpPr>
        <p:spPr>
          <a:xfrm>
            <a:off x="4521539" y="3644192"/>
            <a:ext cx="3756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Obstacles/tiles/holes appear randomly and exist for a certain period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Fuel station has a fixed position that is randomly generated at the beginning. This position is unknown to agents.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"/>
    </mc:Choice>
    <mc:Fallback xmlns="">
      <p:transition spd="slow" advTm="18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AE0D9C-794E-4FC1-813C-9DBF95802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get as many rewards as possible within a preset steps of simulation.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every step, an agent goes through the cycle:</a:t>
            </a:r>
          </a:p>
          <a:p>
            <a:pPr marL="0" indent="0">
              <a:buNone/>
            </a:pPr>
            <a:r>
              <a:rPr lang="en-US" sz="2200" dirty="0"/>
              <a:t>                     Sense-Communicate (optional)-Plan-Act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2391D-9780-4204-8806-E1CC6C7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693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1F0C9-71E7-499D-BE79-7F7AA33A73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modules to be implemented: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Planning module: after sensing/communication, the agent’s memory is updated. The agent plans its action accordingly.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Memory module (optional): agents store environmental information in their memory. By default, we use </a:t>
            </a:r>
            <a:r>
              <a:rPr lang="en-US" dirty="0" err="1"/>
              <a:t>TWAgentWorkingMemory</a:t>
            </a:r>
            <a:r>
              <a:rPr lang="en-US" dirty="0"/>
              <a:t> module. You may extend “</a:t>
            </a:r>
            <a:r>
              <a:rPr lang="en-US" dirty="0" err="1"/>
              <a:t>TWAgentWorkingMemory</a:t>
            </a:r>
            <a:r>
              <a:rPr lang="en-US" dirty="0"/>
              <a:t>” class and implement your own module.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Communication module (optional): in every step, each agent can broadcast a message encoded by “Message” class.  You can extend “Message” class and use your own design to encode information.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55E08-2D51-4C18-A469-76796B46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8CB62-D3E8-4E21-A2AA-5C06C789D2C6}"/>
              </a:ext>
            </a:extLst>
          </p:cNvPr>
          <p:cNvSpPr/>
          <p:nvPr/>
        </p:nvSpPr>
        <p:spPr>
          <a:xfrm>
            <a:off x="2286000" y="19978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14BE37-576C-4F78-8697-0CF926359E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GUI to check memory for implementation/debug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DAEBA-59A8-426A-917E-DD6867E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 critical for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028B9-F51C-408B-B7EE-637996CD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96" y="1849119"/>
            <a:ext cx="3694204" cy="415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68341-CD1F-43F1-8BCD-6E6F558B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0" y="1849119"/>
            <a:ext cx="3694204" cy="417110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6E314E1-0715-46B6-9BCC-5B0D47FAB405}"/>
              </a:ext>
            </a:extLst>
          </p:cNvPr>
          <p:cNvSpPr/>
          <p:nvPr/>
        </p:nvSpPr>
        <p:spPr>
          <a:xfrm>
            <a:off x="780330" y="2143760"/>
            <a:ext cx="18487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9D39FA-C852-46EF-8DA6-5B79D6418AE6}"/>
              </a:ext>
            </a:extLst>
          </p:cNvPr>
          <p:cNvSpPr/>
          <p:nvPr/>
        </p:nvSpPr>
        <p:spPr>
          <a:xfrm>
            <a:off x="4992596" y="2143760"/>
            <a:ext cx="18487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9F2545-AAA4-494C-95E9-7C1D2E92353B}"/>
              </a:ext>
            </a:extLst>
          </p:cNvPr>
          <p:cNvSpPr/>
          <p:nvPr/>
        </p:nvSpPr>
        <p:spPr>
          <a:xfrm>
            <a:off x="4972276" y="2865118"/>
            <a:ext cx="184870" cy="345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335CD-FACF-4C12-B361-0F15D4792D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1" y="1018172"/>
            <a:ext cx="5914724" cy="4937760"/>
          </a:xfrm>
        </p:spPr>
        <p:txBody>
          <a:bodyPr/>
          <a:lstStyle/>
          <a:p>
            <a:r>
              <a:rPr lang="en-US" dirty="0"/>
              <a:t>To implement your own agent, you should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Extend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your own planner/message/memory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“communicate()”, “think()” and “act()” methods in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C18F8-42A9-4DE9-A63A-A5F6BEDE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EF40B-5006-4AF2-B697-B95221F5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5" y="1160876"/>
            <a:ext cx="2497756" cy="4536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110CAD-648D-47BC-9C4E-FA89084D2A80}"/>
              </a:ext>
            </a:extLst>
          </p:cNvPr>
          <p:cNvSpPr/>
          <p:nvPr/>
        </p:nvSpPr>
        <p:spPr>
          <a:xfrm>
            <a:off x="6583680" y="1617044"/>
            <a:ext cx="176142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34789-9AF5-476B-92E5-6893868C6C11}"/>
              </a:ext>
            </a:extLst>
          </p:cNvPr>
          <p:cNvSpPr/>
          <p:nvPr/>
        </p:nvSpPr>
        <p:spPr>
          <a:xfrm>
            <a:off x="6583679" y="2294593"/>
            <a:ext cx="176142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37536-6DD2-4679-AA19-D6DAADDABC02}"/>
              </a:ext>
            </a:extLst>
          </p:cNvPr>
          <p:cNvSpPr/>
          <p:nvPr/>
        </p:nvSpPr>
        <p:spPr>
          <a:xfrm>
            <a:off x="6574053" y="3217243"/>
            <a:ext cx="2286003" cy="2021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47E594-E21A-425A-8760-9A4F614BC29A}"/>
              </a:ext>
            </a:extLst>
          </p:cNvPr>
          <p:cNvSpPr/>
          <p:nvPr/>
        </p:nvSpPr>
        <p:spPr>
          <a:xfrm>
            <a:off x="6574053" y="4131298"/>
            <a:ext cx="1886553" cy="1557231"/>
          </a:xfrm>
          <a:prstGeom prst="rect">
            <a:avLst/>
          </a:prstGeom>
          <a:noFill/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335CD-FACF-4C12-B361-0F15D4792D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253663" cy="4937760"/>
          </a:xfrm>
        </p:spPr>
        <p:txBody>
          <a:bodyPr/>
          <a:lstStyle/>
          <a:p>
            <a:r>
              <a:rPr lang="en-US" dirty="0"/>
              <a:t>You should NOT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Override other methods of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Modify “environment” package of the simulator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Call “</a:t>
            </a:r>
            <a:r>
              <a:rPr lang="en-US" dirty="0" err="1"/>
              <a:t>increaseReward</a:t>
            </a:r>
            <a:r>
              <a:rPr lang="en-US" dirty="0"/>
              <a:t>()” method of “</a:t>
            </a:r>
            <a:r>
              <a:rPr lang="en-US" dirty="0" err="1"/>
              <a:t>TWEnvironment</a:t>
            </a:r>
            <a:r>
              <a:rPr lang="en-US" dirty="0"/>
              <a:t>” class in any methods other than the “</a:t>
            </a:r>
            <a:r>
              <a:rPr lang="en-US" dirty="0" err="1"/>
              <a:t>putTileInHole</a:t>
            </a:r>
            <a:r>
              <a:rPr lang="en-US" dirty="0"/>
              <a:t>()” method of “</a:t>
            </a:r>
            <a:r>
              <a:rPr lang="en-US" dirty="0" err="1"/>
              <a:t>TWAgent</a:t>
            </a:r>
            <a:r>
              <a:rPr lang="en-US" dirty="0"/>
              <a:t>”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C18F8-42A9-4DE9-A63A-A5F6BEDE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04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9F3583-2659-40E6-95D3-DD0E0C68FF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Report (maximum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/>
                  <a:t> words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pages including images/plots)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Team based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minute presentation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Competition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CN" sz="2200" dirty="0"/>
                  <a:t>Each team has 3~4 agents</a:t>
                </a: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Your agent class will be used in “</a:t>
                </a:r>
                <a:r>
                  <a:rPr lang="en-US" sz="2200" dirty="0" err="1"/>
                  <a:t>TWEnvironment</a:t>
                </a:r>
                <a:r>
                  <a:rPr lang="en-US" sz="2200" dirty="0"/>
                  <a:t>” class: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9F3583-2659-40E6-95D3-DD0E0C68F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6F61C4-3391-480D-A167-F24C4A50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E524-AD44-47BE-BA67-ED10A19F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6" y="4940955"/>
            <a:ext cx="7588451" cy="8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.6|3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5777ADF-A244-42B9-990A-C092B6B99A42}" vid="{36EBA191-B9FA-4E2F-B128-4188F7DBB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10452</TotalTime>
  <Words>596</Words>
  <Application>Microsoft Office PowerPoint</Application>
  <PresentationFormat>全屏显示(4:3)</PresentationFormat>
  <Paragraphs>88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Theme1</vt:lpstr>
      <vt:lpstr>Build Intelligent Agents for Tileworld Environment  Chen Shuo (schen@ntu.edu.sg)  AI6125: Multi-agent System  </vt:lpstr>
      <vt:lpstr>Tileworld</vt:lpstr>
      <vt:lpstr>Tileworld</vt:lpstr>
      <vt:lpstr>Agent Implementation</vt:lpstr>
      <vt:lpstr>Agent Implementation</vt:lpstr>
      <vt:lpstr>Memory is critical for planning</vt:lpstr>
      <vt:lpstr>Agent Implementation</vt:lpstr>
      <vt:lpstr>Agent Implementation</vt:lpstr>
      <vt:lpstr>Assessment</vt:lpstr>
      <vt:lpstr>Competition</vt:lpstr>
      <vt:lpstr>Installation of Tileworld</vt:lpstr>
      <vt:lpstr>Import Project</vt:lpstr>
      <vt:lpstr>Import Project</vt:lpstr>
      <vt:lpstr>Import Project</vt:lpstr>
      <vt:lpstr>Configuration of MASON External Library</vt:lpstr>
      <vt:lpstr>Configuration of MASON External Library</vt:lpstr>
      <vt:lpstr>Configuration of MASON External Library</vt:lpstr>
      <vt:lpstr>Configuration of MASON External Library</vt:lpstr>
      <vt:lpstr>Configuration of MASON External Library</vt:lpstr>
      <vt:lpstr>Run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Flexible Privacy-preserving Framework for Singular Value Decomposition under Internet of Things Environment  Presented by Shuo Chen</dc:title>
  <dc:creator>Shuo Chen</dc:creator>
  <cp:lastModifiedBy>Chen Shuo</cp:lastModifiedBy>
  <cp:revision>987</cp:revision>
  <dcterms:created xsi:type="dcterms:W3CDTF">2017-06-09T06:40:55Z</dcterms:created>
  <dcterms:modified xsi:type="dcterms:W3CDTF">2022-02-16T14:33:08Z</dcterms:modified>
</cp:coreProperties>
</file>