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7"/>
  </p:notesMasterIdLst>
  <p:sldIdLst>
    <p:sldId id="256" r:id="rId2"/>
    <p:sldId id="257" r:id="rId3"/>
    <p:sldId id="286" r:id="rId4"/>
    <p:sldId id="287" r:id="rId5"/>
    <p:sldId id="288" r:id="rId6"/>
    <p:sldId id="258" r:id="rId7"/>
    <p:sldId id="259" r:id="rId8"/>
    <p:sldId id="311" r:id="rId9"/>
    <p:sldId id="289" r:id="rId10"/>
    <p:sldId id="312" r:id="rId11"/>
    <p:sldId id="313" r:id="rId12"/>
    <p:sldId id="260" r:id="rId13"/>
    <p:sldId id="291" r:id="rId14"/>
    <p:sldId id="282" r:id="rId15"/>
    <p:sldId id="292" r:id="rId16"/>
    <p:sldId id="283" r:id="rId17"/>
    <p:sldId id="293" r:id="rId18"/>
    <p:sldId id="294" r:id="rId19"/>
    <p:sldId id="295" r:id="rId20"/>
    <p:sldId id="296" r:id="rId21"/>
    <p:sldId id="285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2" y="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F1DD-C66F-4CFD-A344-A94FEE0EA46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17830-494A-4212-82FA-54F126B28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8FAA2ED-CE8C-4CA4-92E3-E2C5E084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54" r="25345" b="27727"/>
          <a:stretch/>
        </p:blipFill>
        <p:spPr>
          <a:xfrm>
            <a:off x="827584" y="601743"/>
            <a:ext cx="937594" cy="329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8FC4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3501008"/>
            <a:ext cx="74168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1F10841E-58C4-40F5-AB87-66E5F3AF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81"/>
          <a:stretch/>
        </p:blipFill>
        <p:spPr>
          <a:xfrm>
            <a:off x="0" y="5738"/>
            <a:ext cx="2346136" cy="61494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6C13D81-E70D-4CE7-B6CC-32FCA0D44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27" b="15074"/>
          <a:stretch/>
        </p:blipFill>
        <p:spPr>
          <a:xfrm>
            <a:off x="1765178" y="633234"/>
            <a:ext cx="2895600" cy="2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16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F2E14E-90DA-4348-BFC3-233F8518E0D1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AD33C1-01CB-4B5C-900F-5AE48A4470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月亮 10">
            <a:extLst>
              <a:ext uri="{FF2B5EF4-FFF2-40B4-BE49-F238E27FC236}">
                <a16:creationId xmlns:a16="http://schemas.microsoft.com/office/drawing/2014/main" id="{097930DD-E992-4608-A547-41CB73771488}"/>
              </a:ext>
            </a:extLst>
          </p:cNvPr>
          <p:cNvSpPr/>
          <p:nvPr/>
        </p:nvSpPr>
        <p:spPr>
          <a:xfrm rot="2628425" flipH="1">
            <a:off x="8154851" y="5329911"/>
            <a:ext cx="1346364" cy="2321299"/>
          </a:xfrm>
          <a:prstGeom prst="moon">
            <a:avLst>
              <a:gd name="adj" fmla="val 59357"/>
            </a:avLst>
          </a:prstGeom>
          <a:solidFill>
            <a:srgbClr val="00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月亮 12">
            <a:extLst>
              <a:ext uri="{FF2B5EF4-FFF2-40B4-BE49-F238E27FC236}">
                <a16:creationId xmlns:a16="http://schemas.microsoft.com/office/drawing/2014/main" id="{42285FFD-56C1-4570-9837-41F03CBC48B2}"/>
              </a:ext>
            </a:extLst>
          </p:cNvPr>
          <p:cNvSpPr/>
          <p:nvPr/>
        </p:nvSpPr>
        <p:spPr>
          <a:xfrm rot="14055851" flipH="1">
            <a:off x="-36747" y="-404479"/>
            <a:ext cx="511864" cy="945953"/>
          </a:xfrm>
          <a:prstGeom prst="moon">
            <a:avLst>
              <a:gd name="adj" fmla="val 59357"/>
            </a:avLst>
          </a:prstGeom>
          <a:solidFill>
            <a:srgbClr val="008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8FC4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7272808" cy="1600944"/>
          </a:xfrm>
        </p:spPr>
        <p:txBody>
          <a:bodyPr>
            <a:normAutofit fontScale="90000"/>
          </a:bodyPr>
          <a:lstStyle/>
          <a:p>
            <a:pPr marL="720725" indent="-720725"/>
            <a:r>
              <a:rPr lang="en-US" altLang="zh-TW" sz="67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05</a:t>
            </a:r>
            <a:r>
              <a:rPr lang="en-US" altLang="zh-TW" dirty="0"/>
              <a:t>CSS3 </a:t>
            </a:r>
            <a:r>
              <a:rPr lang="zh-TW" altLang="en-US" dirty="0"/>
              <a:t>基本語法</a:t>
            </a:r>
            <a:br>
              <a:rPr lang="en-US" altLang="zh-TW" dirty="0"/>
            </a:br>
            <a:r>
              <a:rPr lang="zh-TW" altLang="en-US" dirty="0"/>
              <a:t>與常用屬性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08112" y="3789040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/>
              <a:t>5-1</a:t>
            </a:r>
            <a:r>
              <a:rPr lang="zh-TW" altLang="en-US" dirty="0"/>
              <a:t>　在 </a:t>
            </a:r>
            <a:r>
              <a:rPr lang="en-US" altLang="zh-TW" dirty="0"/>
              <a:t>HTML</a:t>
            </a:r>
            <a:r>
              <a:rPr lang="zh-TW" altLang="en-US" dirty="0"/>
              <a:t> 文件加入 </a:t>
            </a:r>
            <a:r>
              <a:rPr lang="en-US" altLang="zh-TW" dirty="0"/>
              <a:t>CSS</a:t>
            </a:r>
            <a:r>
              <a:rPr lang="zh-TW" altLang="en-US" dirty="0"/>
              <a:t> 樣式表</a:t>
            </a:r>
            <a:endParaRPr lang="en-US" altLang="zh-TW" dirty="0"/>
          </a:p>
          <a:p>
            <a:r>
              <a:rPr lang="en-US" altLang="zh-TW" dirty="0"/>
              <a:t>5-2</a:t>
            </a:r>
            <a:r>
              <a:rPr lang="zh-TW" altLang="en-US" dirty="0"/>
              <a:t>　</a:t>
            </a:r>
            <a:r>
              <a:rPr lang="en-US" altLang="zh-TW" dirty="0"/>
              <a:t>CSS</a:t>
            </a:r>
            <a:r>
              <a:rPr lang="zh-TW" altLang="en-US" dirty="0"/>
              <a:t> 樣式規則</a:t>
            </a:r>
            <a:endParaRPr lang="en-US" altLang="zh-TW" dirty="0"/>
          </a:p>
          <a:p>
            <a:r>
              <a:rPr lang="en-US" altLang="zh-TW" dirty="0"/>
              <a:t>5-3</a:t>
            </a:r>
            <a:r>
              <a:rPr lang="zh-TW" altLang="en-US" dirty="0"/>
              <a:t>　選擇器的類型</a:t>
            </a:r>
          </a:p>
          <a:p>
            <a:r>
              <a:rPr lang="en-US" altLang="zh-TW" dirty="0"/>
              <a:t>5-4</a:t>
            </a:r>
            <a:r>
              <a:rPr lang="zh-TW" altLang="en-US" dirty="0"/>
              <a:t>　常用的 </a:t>
            </a:r>
            <a:r>
              <a:rPr lang="en-US" altLang="zh-TW" dirty="0"/>
              <a:t>CSS</a:t>
            </a:r>
            <a:r>
              <a:rPr lang="zh-TW" altLang="en-US" dirty="0"/>
              <a:t> 屬性</a:t>
            </a:r>
          </a:p>
        </p:txBody>
      </p:sp>
    </p:spTree>
    <p:extLst>
      <p:ext uri="{BB962C8B-B14F-4D97-AF65-F5344CB8AC3E}">
        <p14:creationId xmlns:p14="http://schemas.microsoft.com/office/powerpoint/2010/main" val="34518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E88ADAA-A986-4316-A6E0-A4A325160A03}"/>
              </a:ext>
            </a:extLst>
          </p:cNvPr>
          <p:cNvSpPr txBox="1">
            <a:spLocks/>
          </p:cNvSpPr>
          <p:nvPr/>
        </p:nvSpPr>
        <p:spPr>
          <a:xfrm>
            <a:off x="408663" y="1149484"/>
            <a:ext cx="7715200" cy="551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dirty="0"/>
              <a:t>常用的如下：</a:t>
            </a:r>
            <a:endParaRPr lang="en-US" altLang="zh-TW" dirty="0"/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::first-line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::first-letter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::before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::after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::selection</a:t>
            </a:r>
          </a:p>
          <a:p>
            <a:pPr marL="179388" indent="0" algn="just"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A2C37DE-8418-429C-AB24-9D7DAD3D15CE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5-3-10</a:t>
            </a:r>
            <a:r>
              <a:rPr lang="zh-TW" altLang="en-US" dirty="0"/>
              <a:t>　虛擬元素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288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E88ADAA-A986-4316-A6E0-A4A325160A03}"/>
              </a:ext>
            </a:extLst>
          </p:cNvPr>
          <p:cNvSpPr txBox="1">
            <a:spLocks/>
          </p:cNvSpPr>
          <p:nvPr/>
        </p:nvSpPr>
        <p:spPr>
          <a:xfrm>
            <a:off x="408663" y="1149484"/>
            <a:ext cx="7715200" cy="551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dirty="0"/>
              <a:t>常用的如下：</a:t>
            </a:r>
            <a:endParaRPr lang="en-US" altLang="zh-TW" dirty="0"/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:hover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:focus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:active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:first-child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:last-child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:link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:visited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:enabled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disabled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:checked</a:t>
            </a:r>
          </a:p>
          <a:p>
            <a:pPr marL="179388" indent="0" algn="just"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A2C37DE-8418-429C-AB24-9D7DAD3D15CE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5-3-11</a:t>
            </a:r>
            <a:r>
              <a:rPr lang="zh-TW" altLang="en-US" dirty="0"/>
              <a:t>　虛擬類別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777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439"/>
            <a:ext cx="8229600" cy="990600"/>
          </a:xfrm>
        </p:spPr>
        <p:txBody>
          <a:bodyPr/>
          <a:lstStyle/>
          <a:p>
            <a:r>
              <a:rPr lang="en-US" altLang="zh-TW" b="1" dirty="0">
                <a:solidFill>
                  <a:srgbClr val="00B050"/>
                </a:solidFill>
              </a:rPr>
              <a:t>5-4</a:t>
            </a:r>
            <a:r>
              <a:rPr lang="zh-TW" altLang="en-US" b="1" dirty="0">
                <a:solidFill>
                  <a:srgbClr val="00B050"/>
                </a:solidFill>
              </a:rPr>
              <a:t>常用的 </a:t>
            </a:r>
            <a:r>
              <a:rPr lang="en-US" altLang="zh-TW" b="1" dirty="0">
                <a:solidFill>
                  <a:srgbClr val="00B050"/>
                </a:solidFill>
              </a:rPr>
              <a:t>CSS </a:t>
            </a:r>
            <a:r>
              <a:rPr lang="zh-TW" altLang="en-US" b="1" dirty="0">
                <a:solidFill>
                  <a:srgbClr val="00B050"/>
                </a:solidFill>
              </a:rPr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1645"/>
            <a:ext cx="7859216" cy="5010337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font-family</a:t>
            </a:r>
          </a:p>
          <a:p>
            <a:pPr marL="0" indent="0" algn="just">
              <a:buNone/>
            </a:pPr>
            <a:endParaRPr lang="en-US" altLang="zh-TW" dirty="0"/>
          </a:p>
          <a:p>
            <a:pPr algn="just"/>
            <a:r>
              <a:rPr lang="en-US" altLang="zh-TW" dirty="0"/>
              <a:t>font-size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sz="2000" dirty="0"/>
              <a:t>font-style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font-weight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line-height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font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457200" y="878535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5-4-1</a:t>
            </a:r>
            <a:r>
              <a:rPr lang="zh-TW" altLang="zh-TW" dirty="0"/>
              <a:t>　</a:t>
            </a:r>
            <a:r>
              <a:rPr lang="zh-TW" altLang="en-US" dirty="0"/>
              <a:t>字型屬性</a:t>
            </a:r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2F19AA-DCCF-4192-9B6B-080067CE6B86}"/>
              </a:ext>
            </a:extLst>
          </p:cNvPr>
          <p:cNvSpPr txBox="1">
            <a:spLocks/>
          </p:cNvSpPr>
          <p:nvPr/>
        </p:nvSpPr>
        <p:spPr>
          <a:xfrm>
            <a:off x="539552" y="1778791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font-family:</a:t>
            </a:r>
            <a:r>
              <a:rPr lang="zh-TW" altLang="en-US" sz="1400" dirty="0"/>
              <a:t> 字型名稱</a:t>
            </a:r>
            <a:r>
              <a:rPr lang="en-US" altLang="zh-TW" sz="1400" dirty="0"/>
              <a:t>1[, </a:t>
            </a:r>
            <a:r>
              <a:rPr lang="zh-TW" altLang="en-US" sz="1400" dirty="0"/>
              <a:t>字型名稱</a:t>
            </a:r>
            <a:r>
              <a:rPr lang="en-US" altLang="zh-TW" sz="1400" dirty="0"/>
              <a:t>2[, </a:t>
            </a:r>
            <a:r>
              <a:rPr lang="zh-TW" altLang="en-US" sz="1400" dirty="0"/>
              <a:t>字型名稱</a:t>
            </a:r>
            <a:r>
              <a:rPr lang="en-US" altLang="zh-TW" sz="1400" dirty="0"/>
              <a:t>3...]]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301B02-2958-4E7F-BD87-FE25E304B61C}"/>
              </a:ext>
            </a:extLst>
          </p:cNvPr>
          <p:cNvSpPr txBox="1">
            <a:spLocks/>
          </p:cNvSpPr>
          <p:nvPr/>
        </p:nvSpPr>
        <p:spPr>
          <a:xfrm>
            <a:off x="539552" y="261428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font-size: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絕對大小 </a:t>
            </a:r>
            <a:r>
              <a:rPr lang="en-US" altLang="zh-TW" sz="1400" dirty="0"/>
              <a:t>| </a:t>
            </a:r>
            <a:r>
              <a:rPr lang="zh-TW" altLang="en-US" sz="1400" dirty="0"/>
              <a:t>相對大小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</a:t>
            </a:r>
            <a:endParaRPr lang="en-US" altLang="zh-TW" sz="14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35509C3-2A13-478E-AA02-034A89FEEDFC}"/>
              </a:ext>
            </a:extLst>
          </p:cNvPr>
          <p:cNvSpPr txBox="1">
            <a:spLocks/>
          </p:cNvSpPr>
          <p:nvPr/>
        </p:nvSpPr>
        <p:spPr>
          <a:xfrm>
            <a:off x="539552" y="345756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font-style:</a:t>
            </a:r>
            <a:r>
              <a:rPr lang="zh-TW" altLang="en-US" sz="1400" dirty="0"/>
              <a:t> </a:t>
            </a:r>
            <a:r>
              <a:rPr lang="en-US" altLang="zh-TW" sz="1400" dirty="0"/>
              <a:t>normal | italic | oblique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2FB8018-27EE-4310-9B69-0DB2CA976F8C}"/>
              </a:ext>
            </a:extLst>
          </p:cNvPr>
          <p:cNvSpPr txBox="1">
            <a:spLocks/>
          </p:cNvSpPr>
          <p:nvPr/>
        </p:nvSpPr>
        <p:spPr>
          <a:xfrm>
            <a:off x="539552" y="434878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font-weight:</a:t>
            </a:r>
            <a:r>
              <a:rPr lang="zh-TW" altLang="en-US" sz="1400" dirty="0"/>
              <a:t> 絕對粗細 </a:t>
            </a:r>
            <a:r>
              <a:rPr lang="en-US" altLang="zh-TW" sz="1400" dirty="0"/>
              <a:t>| </a:t>
            </a:r>
            <a:r>
              <a:rPr lang="zh-TW" altLang="en-US" sz="1400" dirty="0"/>
              <a:t>相對粗細</a:t>
            </a:r>
            <a:endParaRPr lang="en-US" altLang="zh-TW" sz="14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4B7C3F0-D677-4736-838A-5E6A9EEE21E8}"/>
              </a:ext>
            </a:extLst>
          </p:cNvPr>
          <p:cNvSpPr txBox="1">
            <a:spLocks/>
          </p:cNvSpPr>
          <p:nvPr/>
        </p:nvSpPr>
        <p:spPr>
          <a:xfrm>
            <a:off x="539552" y="5237166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line-height:</a:t>
            </a:r>
            <a:r>
              <a:rPr lang="zh-TW" altLang="en-US" sz="1400" dirty="0"/>
              <a:t> </a:t>
            </a:r>
            <a:r>
              <a:rPr lang="en-US" altLang="zh-TW" sz="1400" dirty="0"/>
              <a:t>normal | </a:t>
            </a:r>
            <a:r>
              <a:rPr lang="zh-TW" altLang="en-US" sz="1400" dirty="0"/>
              <a:t>數字 </a:t>
            </a:r>
            <a:r>
              <a:rPr lang="en-US" altLang="zh-TW" sz="1400" dirty="0"/>
              <a:t>|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</a:t>
            </a:r>
            <a:endParaRPr lang="en-US" altLang="zh-TW" sz="14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69062FB-6DB7-454C-A342-592708197C9E}"/>
              </a:ext>
            </a:extLst>
          </p:cNvPr>
          <p:cNvSpPr txBox="1">
            <a:spLocks/>
          </p:cNvSpPr>
          <p:nvPr/>
        </p:nvSpPr>
        <p:spPr>
          <a:xfrm>
            <a:off x="539552" y="6047371"/>
            <a:ext cx="7128792" cy="602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font: [[&lt;font-style&gt; || &lt;font-variant &gt; || &lt;font-weight&gt;] &lt;font-size&gt; [/&lt;line-height&gt;] 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/>
              <a:t>     </a:t>
            </a:r>
            <a:r>
              <a:rPr lang="en-US" altLang="zh-TW" sz="1400" dirty="0"/>
              <a:t>&lt;font-family&gt;]</a:t>
            </a:r>
          </a:p>
        </p:txBody>
      </p:sp>
    </p:spTree>
    <p:extLst>
      <p:ext uri="{BB962C8B-B14F-4D97-AF65-F5344CB8AC3E}">
        <p14:creationId xmlns:p14="http://schemas.microsoft.com/office/powerpoint/2010/main" val="195802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859216" cy="573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>
                <a:solidFill>
                  <a:schemeClr val="accent5"/>
                </a:solidFill>
              </a:rPr>
              <a:t>隨堂練習</a:t>
            </a:r>
            <a:endParaRPr lang="en-US" altLang="zh-TW" dirty="0">
              <a:solidFill>
                <a:schemeClr val="accent5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7A7B7EA-B2C6-46EA-9D2D-E5AA68D59949}"/>
              </a:ext>
            </a:extLst>
          </p:cNvPr>
          <p:cNvSpPr txBox="1">
            <a:spLocks/>
          </p:cNvSpPr>
          <p:nvPr/>
        </p:nvSpPr>
        <p:spPr>
          <a:xfrm>
            <a:off x="465911" y="2664385"/>
            <a:ext cx="7848872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      h1 {font-family: </a:t>
            </a:r>
            <a:r>
              <a:rPr lang="zh-TW" altLang="en-US" sz="1400" dirty="0"/>
              <a:t>標楷體</a:t>
            </a:r>
            <a:r>
              <a:rPr lang="en-US" altLang="zh-TW" sz="1400" dirty="0"/>
              <a:t>; font-size: 30px; font-style: italic;}</a:t>
            </a:r>
          </a:p>
          <a:p>
            <a:r>
              <a:rPr lang="en-US" altLang="zh-TW" sz="1400" dirty="0"/>
              <a:t>      p {font-family: </a:t>
            </a:r>
            <a:r>
              <a:rPr lang="zh-TW" altLang="en-US" sz="1400" dirty="0"/>
              <a:t>標楷體</a:t>
            </a:r>
            <a:r>
              <a:rPr lang="en-US" altLang="zh-TW" sz="1400" dirty="0"/>
              <a:t>; font-size: 20px; line-height: 150%;}</a:t>
            </a:r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    &lt;h1&gt;</a:t>
            </a:r>
            <a:r>
              <a:rPr lang="zh-TW" altLang="en-US" sz="1400" dirty="0"/>
              <a:t>無題－李商隱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相見時難別亦難，</a:t>
            </a:r>
            <a:r>
              <a:rPr lang="en-US" altLang="zh-TW" sz="1400" dirty="0"/>
              <a:t>...</a:t>
            </a:r>
            <a:r>
              <a:rPr lang="zh-TW" altLang="en-US" sz="1400" dirty="0"/>
              <a:t>，青鳥殷勤為探看。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    &lt;h1&gt;</a:t>
            </a:r>
            <a:r>
              <a:rPr lang="zh-TW" altLang="en-US" sz="1400" dirty="0"/>
              <a:t>錦瑟－李商隱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錦瑟無端五十弦，</a:t>
            </a:r>
            <a:r>
              <a:rPr lang="en-US" altLang="zh-TW" sz="1400" dirty="0"/>
              <a:t>...</a:t>
            </a:r>
            <a:r>
              <a:rPr lang="zh-TW" altLang="en-US" sz="1400" dirty="0"/>
              <a:t>，只是當時已惘然。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777053-91BB-4132-8492-0CC909822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029785"/>
            <a:ext cx="4320480" cy="2399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10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15435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/>
              <a:t>letter-spacing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word-spacing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text-align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text-indent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text-decoration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text-transform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text-shadow</a:t>
            </a:r>
            <a:endParaRPr lang="zh-TW" altLang="en-US" sz="2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457200" y="518457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5-4-2</a:t>
            </a:r>
            <a:r>
              <a:rPr lang="zh-TW" altLang="zh-TW" dirty="0"/>
              <a:t>　</a:t>
            </a:r>
            <a:r>
              <a:rPr lang="zh-TW" altLang="en-US" dirty="0"/>
              <a:t>文字屬性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3442525-C800-49CB-9859-ACC9461BF755}"/>
              </a:ext>
            </a:extLst>
          </p:cNvPr>
          <p:cNvSpPr txBox="1">
            <a:spLocks/>
          </p:cNvSpPr>
          <p:nvPr/>
        </p:nvSpPr>
        <p:spPr>
          <a:xfrm>
            <a:off x="539552" y="1454561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letter-spacing: normal | </a:t>
            </a:r>
            <a:r>
              <a:rPr lang="zh-TW" altLang="en-US" sz="1400" dirty="0"/>
              <a:t>長度</a:t>
            </a:r>
            <a:endParaRPr lang="en-US" altLang="zh-TW" sz="14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979369A-F37D-4546-87E3-3F7F08119A78}"/>
              </a:ext>
            </a:extLst>
          </p:cNvPr>
          <p:cNvSpPr txBox="1">
            <a:spLocks/>
          </p:cNvSpPr>
          <p:nvPr/>
        </p:nvSpPr>
        <p:spPr>
          <a:xfrm>
            <a:off x="547477" y="292965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text-align: left | right | center | justify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C0EE28E-F046-4A35-A690-EDD42A9B2C34}"/>
              </a:ext>
            </a:extLst>
          </p:cNvPr>
          <p:cNvSpPr txBox="1">
            <a:spLocks/>
          </p:cNvSpPr>
          <p:nvPr/>
        </p:nvSpPr>
        <p:spPr>
          <a:xfrm>
            <a:off x="547477" y="364973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text-indent: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</a:t>
            </a:r>
            <a:endParaRPr lang="en-US" altLang="zh-TW" sz="1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BE85CD-3582-41FF-BCAB-98E87862100B}"/>
              </a:ext>
            </a:extLst>
          </p:cNvPr>
          <p:cNvSpPr txBox="1">
            <a:spLocks/>
          </p:cNvSpPr>
          <p:nvPr/>
        </p:nvSpPr>
        <p:spPr>
          <a:xfrm>
            <a:off x="539552" y="4377955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text-decoration: none | underline | overline | line-through | blink 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8744AC7-65A8-4C07-BC63-BCC9BE651234}"/>
              </a:ext>
            </a:extLst>
          </p:cNvPr>
          <p:cNvSpPr txBox="1">
            <a:spLocks/>
          </p:cNvSpPr>
          <p:nvPr/>
        </p:nvSpPr>
        <p:spPr>
          <a:xfrm>
            <a:off x="539552" y="5085184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text-transform: none | capitalize | uppercase | lowercase | full-width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6776B7-C0DB-4BF7-B0B3-033B41E39ED1}"/>
              </a:ext>
            </a:extLst>
          </p:cNvPr>
          <p:cNvSpPr txBox="1">
            <a:spLocks/>
          </p:cNvSpPr>
          <p:nvPr/>
        </p:nvSpPr>
        <p:spPr>
          <a:xfrm>
            <a:off x="539552" y="587727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text-shadow: none | [[</a:t>
            </a:r>
            <a:r>
              <a:rPr lang="zh-TW" altLang="en-US" sz="1400" dirty="0"/>
              <a:t>水平位移 垂直位移 模糊 色彩</a:t>
            </a:r>
            <a:r>
              <a:rPr lang="en-US" altLang="zh-TW" sz="1400" dirty="0"/>
              <a:t>] [,...]]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3442525-C800-49CB-9859-ACC9461BF755}"/>
              </a:ext>
            </a:extLst>
          </p:cNvPr>
          <p:cNvSpPr txBox="1">
            <a:spLocks/>
          </p:cNvSpPr>
          <p:nvPr/>
        </p:nvSpPr>
        <p:spPr>
          <a:xfrm>
            <a:off x="539552" y="2193115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word-spacing: normal | </a:t>
            </a:r>
            <a:r>
              <a:rPr lang="zh-TW" altLang="en-US" sz="1400" dirty="0"/>
              <a:t>長度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4770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859216" cy="573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>
                <a:solidFill>
                  <a:schemeClr val="accent5"/>
                </a:solidFill>
              </a:rPr>
              <a:t>隨堂練習</a:t>
            </a:r>
            <a:endParaRPr lang="en-US" altLang="zh-TW" dirty="0">
              <a:solidFill>
                <a:schemeClr val="accent5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7A7B7EA-B2C6-46EA-9D2D-E5AA68D59949}"/>
              </a:ext>
            </a:extLst>
          </p:cNvPr>
          <p:cNvSpPr txBox="1">
            <a:spLocks/>
          </p:cNvSpPr>
          <p:nvPr/>
        </p:nvSpPr>
        <p:spPr>
          <a:xfrm>
            <a:off x="539552" y="2708920"/>
            <a:ext cx="7776864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      h1 {text-decoration: underline; text-align: center;}</a:t>
            </a:r>
          </a:p>
          <a:p>
            <a:r>
              <a:rPr lang="en-US" altLang="zh-TW" sz="1400" dirty="0"/>
              <a:t>      p {text-indent: 30px;}</a:t>
            </a:r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    &lt;h1&gt;</a:t>
            </a:r>
            <a:r>
              <a:rPr lang="zh-TW" altLang="en-US" sz="1400" dirty="0"/>
              <a:t>無題－李商隱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相見時難別亦難，</a:t>
            </a:r>
            <a:r>
              <a:rPr lang="en-US" altLang="zh-TW" sz="1400" dirty="0"/>
              <a:t>...</a:t>
            </a:r>
            <a:r>
              <a:rPr lang="zh-TW" altLang="en-US" sz="1400" dirty="0"/>
              <a:t>，青鳥殷勤為探看。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    &lt;h1&gt;</a:t>
            </a:r>
            <a:r>
              <a:rPr lang="zh-TW" altLang="en-US" sz="1400" dirty="0"/>
              <a:t>錦瑟－李商隱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錦瑟無端五十弦，</a:t>
            </a:r>
            <a:r>
              <a:rPr lang="en-US" altLang="zh-TW" sz="1400" dirty="0"/>
              <a:t>...</a:t>
            </a:r>
            <a:r>
              <a:rPr lang="zh-TW" altLang="en-US" sz="1400" dirty="0"/>
              <a:t>，只是當時已惘然。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DE581-2100-43B2-95E0-9E4945907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124744"/>
            <a:ext cx="4283571" cy="2483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768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41376"/>
            <a:ext cx="7067128" cy="465192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list-style-type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list-style-image</a:t>
            </a:r>
            <a:endParaRPr lang="zh-TW" altLang="en-US" dirty="0"/>
          </a:p>
          <a:p>
            <a:pPr marL="0" indent="0" algn="just">
              <a:buNone/>
            </a:pPr>
            <a:endParaRPr lang="en-US" altLang="zh-TW" dirty="0"/>
          </a:p>
          <a:p>
            <a:pPr algn="just"/>
            <a:r>
              <a:rPr lang="en-US" altLang="zh-TW" dirty="0"/>
              <a:t>list-style-position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list-style</a:t>
            </a: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5-4-3</a:t>
            </a:r>
            <a:r>
              <a:rPr lang="zh-TW" altLang="en-US" dirty="0"/>
              <a:t>　清單屬性</a:t>
            </a: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C584959-AA74-4485-9568-99C0DB9B4886}"/>
              </a:ext>
            </a:extLst>
          </p:cNvPr>
          <p:cNvSpPr txBox="1">
            <a:spLocks/>
          </p:cNvSpPr>
          <p:nvPr/>
        </p:nvSpPr>
        <p:spPr>
          <a:xfrm>
            <a:off x="611560" y="19740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list-style-type:</a:t>
            </a:r>
            <a:r>
              <a:rPr lang="zh-TW" altLang="en-US" sz="1400" dirty="0"/>
              <a:t> </a:t>
            </a:r>
            <a:r>
              <a:rPr lang="en-US" altLang="zh-TW" sz="1400" dirty="0"/>
              <a:t>disc | circle | square | none | </a:t>
            </a:r>
            <a:r>
              <a:rPr lang="zh-TW" altLang="en-US" sz="1400" dirty="0"/>
              <a:t>編號</a:t>
            </a:r>
            <a:endParaRPr lang="en-US" altLang="zh-TW" sz="1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0A5EBB3-C37A-4A1C-95E3-3C190C7236E1}"/>
              </a:ext>
            </a:extLst>
          </p:cNvPr>
          <p:cNvSpPr txBox="1">
            <a:spLocks/>
          </p:cNvSpPr>
          <p:nvPr/>
        </p:nvSpPr>
        <p:spPr>
          <a:xfrm>
            <a:off x="636821" y="2818536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list-style-image:</a:t>
            </a:r>
            <a:r>
              <a:rPr lang="zh-TW" altLang="en-US" sz="1400" dirty="0"/>
              <a:t> </a:t>
            </a:r>
            <a:r>
              <a:rPr lang="en-US" altLang="zh-TW" sz="1400" dirty="0"/>
              <a:t>none |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</a:t>
            </a:r>
            <a:r>
              <a:rPr lang="zh-TW" altLang="en-US" sz="1400" dirty="0"/>
              <a:t>圖檔名稱</a:t>
            </a:r>
            <a:r>
              <a:rPr lang="en-US" altLang="zh-TW" sz="1400" dirty="0"/>
              <a:t>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3028550-F9E1-43F1-9E6D-CE2DE7BEFF1D}"/>
              </a:ext>
            </a:extLst>
          </p:cNvPr>
          <p:cNvSpPr txBox="1">
            <a:spLocks/>
          </p:cNvSpPr>
          <p:nvPr/>
        </p:nvSpPr>
        <p:spPr>
          <a:xfrm>
            <a:off x="636821" y="3645024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list-style-position:</a:t>
            </a:r>
            <a:r>
              <a:rPr lang="zh-TW" altLang="en-US" sz="1400" dirty="0"/>
              <a:t> </a:t>
            </a:r>
            <a:r>
              <a:rPr lang="en-US" altLang="zh-TW" sz="1400" dirty="0"/>
              <a:t>outside | inside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310F257-FCB1-42C1-BB64-C00ECAB9352E}"/>
              </a:ext>
            </a:extLst>
          </p:cNvPr>
          <p:cNvSpPr txBox="1">
            <a:spLocks/>
          </p:cNvSpPr>
          <p:nvPr/>
        </p:nvSpPr>
        <p:spPr>
          <a:xfrm>
            <a:off x="642719" y="4509120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list-style:</a:t>
            </a:r>
            <a:r>
              <a:rPr lang="zh-TW" altLang="en-US" sz="1400" dirty="0"/>
              <a:t> 屬性值</a:t>
            </a:r>
            <a:r>
              <a:rPr lang="en-US" altLang="zh-TW" sz="1400" dirty="0"/>
              <a:t>1 [</a:t>
            </a:r>
            <a:r>
              <a:rPr lang="zh-TW" altLang="en-US" sz="1400" dirty="0"/>
              <a:t>屬性值</a:t>
            </a:r>
            <a:r>
              <a:rPr lang="en-US" altLang="zh-TW" sz="1400" dirty="0"/>
              <a:t>2 [...]]</a:t>
            </a:r>
          </a:p>
        </p:txBody>
      </p:sp>
    </p:spTree>
    <p:extLst>
      <p:ext uri="{BB962C8B-B14F-4D97-AF65-F5344CB8AC3E}">
        <p14:creationId xmlns:p14="http://schemas.microsoft.com/office/powerpoint/2010/main" val="344677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859216" cy="573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>
                <a:solidFill>
                  <a:schemeClr val="accent5"/>
                </a:solidFill>
              </a:rPr>
              <a:t>隨堂練習</a:t>
            </a:r>
            <a:endParaRPr lang="en-US" altLang="zh-TW" dirty="0">
              <a:solidFill>
                <a:schemeClr val="accent5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7A7B7EA-B2C6-46EA-9D2D-E5AA68D59949}"/>
              </a:ext>
            </a:extLst>
          </p:cNvPr>
          <p:cNvSpPr txBox="1">
            <a:spLocks/>
          </p:cNvSpPr>
          <p:nvPr/>
        </p:nvSpPr>
        <p:spPr>
          <a:xfrm>
            <a:off x="539552" y="1628800"/>
            <a:ext cx="7416824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&lt;ul style="list-style: square;"&gt;</a:t>
            </a:r>
          </a:p>
          <a:p>
            <a:r>
              <a:rPr lang="en-US" altLang="zh-TW" sz="1400" dirty="0"/>
              <a:t>  &lt;li&gt;</a:t>
            </a:r>
            <a:r>
              <a:rPr lang="zh-TW" altLang="en-US" sz="1400" dirty="0"/>
              <a:t>金庸作品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ol</a:t>
            </a:r>
            <a:r>
              <a:rPr lang="en-US" altLang="zh-TW" sz="1400" dirty="0"/>
              <a:t> style="list-style: decimal;"&gt;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射鵰英雄傳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天龍八部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倚天屠龍記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&lt;/</a:t>
            </a:r>
            <a:r>
              <a:rPr lang="en-US" altLang="zh-TW" sz="1400" dirty="0" err="1"/>
              <a:t>ol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&lt;/li&gt;</a:t>
            </a:r>
          </a:p>
          <a:p>
            <a:r>
              <a:rPr lang="en-US" altLang="zh-TW" sz="1400" dirty="0"/>
              <a:t>  &lt;li&gt;</a:t>
            </a:r>
            <a:r>
              <a:rPr lang="zh-TW" altLang="en-US" sz="1400" dirty="0"/>
              <a:t>黃易作品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ol</a:t>
            </a:r>
            <a:r>
              <a:rPr lang="en-US" altLang="zh-TW" sz="1400" dirty="0"/>
              <a:t> style="list-style: upper-alpha;"&gt;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尋秦記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封神記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  &lt;li&gt;</a:t>
            </a:r>
            <a:r>
              <a:rPr lang="zh-TW" altLang="en-US" sz="1400" dirty="0"/>
              <a:t>日月當空</a:t>
            </a:r>
            <a:r>
              <a:rPr lang="en-US" altLang="zh-TW" sz="1400" dirty="0"/>
              <a:t>&lt;/li&gt;</a:t>
            </a:r>
          </a:p>
          <a:p>
            <a:r>
              <a:rPr lang="en-US" altLang="zh-TW" sz="1400" dirty="0"/>
              <a:t>    &lt;/</a:t>
            </a:r>
            <a:r>
              <a:rPr lang="en-US" altLang="zh-TW" sz="1400" dirty="0" err="1"/>
              <a:t>ol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&lt;/li&gt;</a:t>
            </a:r>
          </a:p>
          <a:p>
            <a:r>
              <a:rPr lang="en-US" altLang="zh-TW" sz="1400" dirty="0"/>
              <a:t>&lt;/ul&gt;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17188D-7BF0-42F1-ADA8-3BD0708EB1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3444770"/>
            <a:ext cx="4032448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87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33668"/>
            <a:ext cx="7864242" cy="465192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color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元素的前景色彩，其語法如下：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opacity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元素的透明度，其語法如下：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457200" y="701012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5-4-4</a:t>
            </a:r>
            <a:r>
              <a:rPr lang="zh-TW" altLang="en-US" dirty="0"/>
              <a:t>　色彩屬性</a:t>
            </a: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310F257-FCB1-42C1-BB64-C00ECAB9352E}"/>
              </a:ext>
            </a:extLst>
          </p:cNvPr>
          <p:cNvSpPr txBox="1">
            <a:spLocks/>
          </p:cNvSpPr>
          <p:nvPr/>
        </p:nvSpPr>
        <p:spPr>
          <a:xfrm>
            <a:off x="678542" y="1759945"/>
            <a:ext cx="770988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color:</a:t>
            </a:r>
            <a:r>
              <a:rPr lang="zh-TW" altLang="en-US" sz="1400" dirty="0"/>
              <a:t>色 彩名稱 </a:t>
            </a:r>
            <a:r>
              <a:rPr lang="en-US" altLang="zh-TW" sz="1400" dirty="0"/>
              <a:t>| </a:t>
            </a:r>
            <a:r>
              <a:rPr lang="en-US" altLang="zh-TW" sz="1400" dirty="0" err="1"/>
              <a:t>rgb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rr</a:t>
            </a:r>
            <a:r>
              <a:rPr lang="en-US" altLang="zh-TW" sz="1400" dirty="0"/>
              <a:t>, gg, bb) | #</a:t>
            </a:r>
            <a:r>
              <a:rPr lang="en-US" altLang="zh-TW" sz="1400" dirty="0" err="1"/>
              <a:t>rrggbb</a:t>
            </a:r>
            <a:r>
              <a:rPr lang="en-US" altLang="zh-TW" sz="1400" dirty="0"/>
              <a:t> | </a:t>
            </a:r>
            <a:r>
              <a:rPr lang="en-US" altLang="zh-TW" sz="1400" dirty="0" err="1"/>
              <a:t>rgba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rr</a:t>
            </a:r>
            <a:r>
              <a:rPr lang="en-US" altLang="zh-TW" sz="1400" dirty="0"/>
              <a:t>, gg, bb, alpha)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3710A95-DB67-4484-B0B8-E4D7A61FDBAD}"/>
              </a:ext>
            </a:extLst>
          </p:cNvPr>
          <p:cNvSpPr txBox="1">
            <a:spLocks/>
          </p:cNvSpPr>
          <p:nvPr/>
        </p:nvSpPr>
        <p:spPr>
          <a:xfrm>
            <a:off x="611560" y="2636912"/>
            <a:ext cx="770988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opacity:</a:t>
            </a:r>
            <a:r>
              <a:rPr lang="zh-TW" altLang="en-US" sz="1400" dirty="0"/>
              <a:t> 透明度</a:t>
            </a:r>
            <a:endParaRPr lang="en-US" altLang="zh-TW" sz="1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152F854-344F-4960-BA94-BC426E9F991D}"/>
              </a:ext>
            </a:extLst>
          </p:cNvPr>
          <p:cNvSpPr txBox="1">
            <a:spLocks/>
          </p:cNvSpPr>
          <p:nvPr/>
        </p:nvSpPr>
        <p:spPr>
          <a:xfrm>
            <a:off x="471890" y="4005063"/>
            <a:ext cx="7709882" cy="1017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style="color: green;"&gt;</a:t>
            </a:r>
            <a:r>
              <a:rPr lang="zh-TW" altLang="en-US" sz="1400" dirty="0"/>
              <a:t>我的寵物鳥－包包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style="color: green; opacity: 0.5;"&gt;</a:t>
            </a:r>
            <a:r>
              <a:rPr lang="zh-TW" altLang="en-US" sz="1400" dirty="0"/>
              <a:t>我的寵物鳥－包包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="bird.jpg" width="200"&gt;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="bird.jpg" width="200" style="opacity: 0.5;"&gt;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A30095-FA81-41C7-ADFD-7A14CEEB7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6096" y="3284984"/>
            <a:ext cx="2952328" cy="3133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21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33668"/>
            <a:ext cx="8003232" cy="5219668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/>
              <a:t>background-color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background-image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background-attachment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background-repeat</a:t>
            </a:r>
          </a:p>
          <a:p>
            <a:pPr algn="just"/>
            <a:endParaRPr lang="zh-TW" altLang="en-US" sz="2000" dirty="0"/>
          </a:p>
          <a:p>
            <a:pPr algn="just"/>
            <a:r>
              <a:rPr lang="en-US" altLang="zh-TW" sz="2000" dirty="0"/>
              <a:t>background-position</a:t>
            </a:r>
          </a:p>
          <a:p>
            <a:pPr marL="0" indent="0" algn="just">
              <a:buNone/>
            </a:pPr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background </a:t>
            </a:r>
            <a:r>
              <a:rPr lang="zh-TW" altLang="en-US" sz="2000" dirty="0"/>
              <a:t>屬性是綜合了前述背景屬性的簡便表示法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457200" y="701012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5-4-5</a:t>
            </a:r>
            <a:r>
              <a:rPr lang="zh-TW" altLang="en-US" dirty="0"/>
              <a:t>　背景屬性</a:t>
            </a:r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3710A95-DB67-4484-B0B8-E4D7A61FDBAD}"/>
              </a:ext>
            </a:extLst>
          </p:cNvPr>
          <p:cNvSpPr txBox="1">
            <a:spLocks/>
          </p:cNvSpPr>
          <p:nvPr/>
        </p:nvSpPr>
        <p:spPr>
          <a:xfrm>
            <a:off x="539552" y="1588660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background-color:</a:t>
            </a:r>
            <a:r>
              <a:rPr lang="zh-TW" altLang="en-US" sz="1400" dirty="0"/>
              <a:t> 色彩 </a:t>
            </a:r>
            <a:r>
              <a:rPr lang="en-US" altLang="zh-TW" sz="1400" dirty="0"/>
              <a:t>| transparent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1494DA8-24CF-44FC-818B-2A10FCF58845}"/>
              </a:ext>
            </a:extLst>
          </p:cNvPr>
          <p:cNvSpPr txBox="1">
            <a:spLocks/>
          </p:cNvSpPr>
          <p:nvPr/>
        </p:nvSpPr>
        <p:spPr>
          <a:xfrm>
            <a:off x="539552" y="2353593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background-image:</a:t>
            </a:r>
            <a:r>
              <a:rPr lang="zh-TW" altLang="en-US" sz="1400" dirty="0"/>
              <a:t>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</a:t>
            </a:r>
            <a:r>
              <a:rPr lang="zh-TW" altLang="en-US" sz="1400" dirty="0"/>
              <a:t>圖檔名稱</a:t>
            </a:r>
            <a:r>
              <a:rPr lang="en-US" altLang="zh-TW" sz="1400" dirty="0"/>
              <a:t>) | none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650A610-B6CF-46A5-8A01-79F62156D261}"/>
              </a:ext>
            </a:extLst>
          </p:cNvPr>
          <p:cNvSpPr txBox="1">
            <a:spLocks/>
          </p:cNvSpPr>
          <p:nvPr/>
        </p:nvSpPr>
        <p:spPr>
          <a:xfrm>
            <a:off x="539552" y="311459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background-attachment:</a:t>
            </a:r>
            <a:r>
              <a:rPr lang="zh-TW" altLang="en-US" sz="1400" dirty="0"/>
              <a:t> </a:t>
            </a:r>
            <a:r>
              <a:rPr lang="en-US" altLang="zh-TW" sz="1400" dirty="0"/>
              <a:t>scroll | fixed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0FF8391-7249-41CC-8823-A8C6E9668C8B}"/>
              </a:ext>
            </a:extLst>
          </p:cNvPr>
          <p:cNvSpPr txBox="1">
            <a:spLocks/>
          </p:cNvSpPr>
          <p:nvPr/>
        </p:nvSpPr>
        <p:spPr>
          <a:xfrm>
            <a:off x="571795" y="3861048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background-repeat:</a:t>
            </a:r>
            <a:r>
              <a:rPr lang="zh-TW" altLang="en-US" sz="1400" dirty="0"/>
              <a:t> </a:t>
            </a:r>
            <a:r>
              <a:rPr lang="en-US" altLang="zh-TW" sz="1400" dirty="0"/>
              <a:t>repeat | repeat-x | repeat-y | no-repeat | space | round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5A4076F-EE29-4C0A-B9BA-8B8D4499A876}"/>
              </a:ext>
            </a:extLst>
          </p:cNvPr>
          <p:cNvSpPr txBox="1">
            <a:spLocks/>
          </p:cNvSpPr>
          <p:nvPr/>
        </p:nvSpPr>
        <p:spPr>
          <a:xfrm>
            <a:off x="539552" y="4581128"/>
            <a:ext cx="7128792" cy="60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background-position: </a:t>
            </a:r>
            <a:r>
              <a:rPr lang="zh-TW" altLang="en-US" sz="1400" dirty="0"/>
              <a:t> </a:t>
            </a:r>
            <a:r>
              <a:rPr lang="en-US" altLang="zh-TW" sz="1400" dirty="0"/>
              <a:t>[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left | center | right] </a:t>
            </a:r>
          </a:p>
          <a:p>
            <a:r>
              <a:rPr lang="en-US" altLang="zh-TW" sz="1400" dirty="0"/>
              <a:t>                                       [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top | center | bottom]</a:t>
            </a:r>
          </a:p>
        </p:txBody>
      </p:sp>
    </p:spTree>
    <p:extLst>
      <p:ext uri="{BB962C8B-B14F-4D97-AF65-F5344CB8AC3E}">
        <p14:creationId xmlns:p14="http://schemas.microsoft.com/office/powerpoint/2010/main" val="22667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5-1</a:t>
            </a:r>
            <a:r>
              <a:rPr lang="zh-TW" altLang="en-US" b="1" dirty="0">
                <a:solidFill>
                  <a:srgbClr val="00B050"/>
                </a:solidFill>
              </a:rPr>
              <a:t>在 </a:t>
            </a:r>
            <a:r>
              <a:rPr lang="en-US" altLang="zh-TW" b="1" dirty="0">
                <a:solidFill>
                  <a:srgbClr val="00B050"/>
                </a:solidFill>
              </a:rPr>
              <a:t>HTML </a:t>
            </a:r>
            <a:r>
              <a:rPr lang="zh-TW" altLang="en-US" b="1" dirty="0">
                <a:solidFill>
                  <a:srgbClr val="00B050"/>
                </a:solidFill>
              </a:rPr>
              <a:t>文件加入 </a:t>
            </a:r>
            <a:r>
              <a:rPr lang="en-US" altLang="zh-TW" b="1" dirty="0">
                <a:solidFill>
                  <a:srgbClr val="00B050"/>
                </a:solidFill>
              </a:rPr>
              <a:t>CSS </a:t>
            </a:r>
            <a:r>
              <a:rPr lang="zh-TW" altLang="en-US" b="1" dirty="0">
                <a:solidFill>
                  <a:srgbClr val="00B050"/>
                </a:solidFill>
              </a:rPr>
              <a:t>樣式表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8608" y="1615778"/>
            <a:ext cx="7355760" cy="109314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在 </a:t>
            </a:r>
            <a:r>
              <a:rPr lang="en-US" altLang="zh-TW" dirty="0"/>
              <a:t>&lt;head&gt; </a:t>
            </a:r>
            <a:r>
              <a:rPr lang="zh-TW" altLang="en-US" dirty="0"/>
              <a:t>元素裡面嵌入樣式表 ，例如：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D9A938-A086-420B-9092-BB805AE3EC78}"/>
              </a:ext>
            </a:extLst>
          </p:cNvPr>
          <p:cNvSpPr txBox="1">
            <a:spLocks/>
          </p:cNvSpPr>
          <p:nvPr/>
        </p:nvSpPr>
        <p:spPr>
          <a:xfrm>
            <a:off x="524752" y="2276872"/>
            <a:ext cx="7431623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01</a:t>
            </a:r>
            <a:r>
              <a:rPr lang="zh-TW" altLang="en-US" sz="1400" dirty="0"/>
              <a:t> </a:t>
            </a:r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02</a:t>
            </a:r>
            <a:r>
              <a:rPr lang="zh-TW" altLang="en-US" sz="1400" dirty="0"/>
              <a:t> </a:t>
            </a:r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03</a:t>
            </a:r>
            <a:r>
              <a:rPr lang="zh-TW" altLang="en-US" sz="1400" dirty="0"/>
              <a:t> </a:t>
            </a:r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04</a:t>
            </a:r>
            <a:r>
              <a:rPr lang="zh-TW" altLang="en-US" sz="1400" dirty="0"/>
              <a:t> </a:t>
            </a:r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05</a:t>
            </a:r>
            <a:r>
              <a:rPr lang="zh-TW" altLang="en-US" sz="1400" dirty="0"/>
              <a:t> </a:t>
            </a:r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06</a:t>
            </a:r>
            <a:r>
              <a:rPr lang="zh-TW" altLang="en-US" sz="1400" dirty="0"/>
              <a:t> </a:t>
            </a:r>
            <a:r>
              <a:rPr lang="en-US" altLang="zh-TW" sz="1400" dirty="0"/>
              <a:t>      body {background:</a:t>
            </a:r>
            <a:r>
              <a:rPr lang="zh-TW" altLang="en-US" sz="1400" dirty="0"/>
              <a:t> </a:t>
            </a:r>
            <a:r>
              <a:rPr lang="en-US" altLang="zh-TW" sz="1400" dirty="0" err="1"/>
              <a:t>lightyellow</a:t>
            </a:r>
            <a:r>
              <a:rPr lang="en-US" altLang="zh-TW" sz="1400" dirty="0"/>
              <a:t>;}</a:t>
            </a:r>
          </a:p>
          <a:p>
            <a:r>
              <a:rPr lang="en-US" altLang="zh-TW" sz="1400" dirty="0"/>
              <a:t>07</a:t>
            </a:r>
            <a:r>
              <a:rPr lang="zh-TW" altLang="en-US" sz="1400" dirty="0"/>
              <a:t> </a:t>
            </a:r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08</a:t>
            </a:r>
            <a:r>
              <a:rPr lang="zh-TW" altLang="en-US" sz="1400" dirty="0"/>
              <a:t> </a:t>
            </a:r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09</a:t>
            </a:r>
            <a:r>
              <a:rPr lang="zh-TW" altLang="en-US" sz="1400" dirty="0"/>
              <a:t> </a:t>
            </a:r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10</a:t>
            </a:r>
            <a:r>
              <a:rPr lang="zh-TW" altLang="en-US" sz="1400" dirty="0"/>
              <a:t> </a:t>
            </a:r>
            <a:r>
              <a:rPr lang="en-US" altLang="zh-TW" sz="1400" dirty="0"/>
              <a:t>    &lt;h1&gt;Hello, world!&lt;/h1&gt;</a:t>
            </a:r>
          </a:p>
          <a:p>
            <a:r>
              <a:rPr lang="en-US" altLang="zh-TW" sz="1400" dirty="0"/>
              <a:t>11</a:t>
            </a:r>
            <a:r>
              <a:rPr lang="zh-TW" altLang="en-US" sz="1400" dirty="0"/>
              <a:t> </a:t>
            </a:r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12</a:t>
            </a:r>
            <a:r>
              <a:rPr lang="zh-TW" altLang="en-US" sz="1400" dirty="0"/>
              <a:t> </a:t>
            </a:r>
            <a:r>
              <a:rPr lang="en-US" altLang="zh-TW" sz="1400" dirty="0"/>
              <a:t>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B3C024-9700-466A-8260-08929C1DF8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3782313"/>
            <a:ext cx="3744416" cy="2022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53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33668"/>
            <a:ext cx="6707088" cy="5624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000" dirty="0"/>
              <a:t>下面是一個例子。</a:t>
            </a:r>
            <a:endParaRPr lang="en-US" altLang="zh-TW" sz="2000" dirty="0"/>
          </a:p>
          <a:p>
            <a:pPr algn="just"/>
            <a:endParaRPr lang="en-US" altLang="zh-TW" sz="2000" dirty="0"/>
          </a:p>
          <a:p>
            <a:pPr marL="0" indent="0" algn="just">
              <a:buNone/>
            </a:pPr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endParaRPr lang="zh-TW" altLang="en-US" sz="2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7E7D4A5-3066-449C-868E-D9CE95BD8EBB}"/>
              </a:ext>
            </a:extLst>
          </p:cNvPr>
          <p:cNvSpPr txBox="1">
            <a:spLocks/>
          </p:cNvSpPr>
          <p:nvPr/>
        </p:nvSpPr>
        <p:spPr>
          <a:xfrm>
            <a:off x="544670" y="1806815"/>
            <a:ext cx="7128792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&lt;body style="background: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(a.jpg) no-repeat right top;"&gt;</a:t>
            </a:r>
          </a:p>
          <a:p>
            <a:r>
              <a:rPr lang="en-US" altLang="zh-TW" sz="1400" dirty="0"/>
              <a:t>  &lt;h1&gt;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&lt;/body&gt;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CC830B-F980-46CE-B6E8-870AD2524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41044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7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2776"/>
            <a:ext cx="7704856" cy="208823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linear-gradient()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5-4-6</a:t>
            </a:r>
            <a:r>
              <a:rPr lang="zh-TW" altLang="zh-TW" dirty="0"/>
              <a:t>　</a:t>
            </a:r>
            <a:r>
              <a:rPr lang="zh-TW" altLang="en-US" dirty="0"/>
              <a:t>漸層表示法</a:t>
            </a:r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2C11AB8-6E8F-4787-8620-D0CBB1F9AB18}"/>
              </a:ext>
            </a:extLst>
          </p:cNvPr>
          <p:cNvSpPr txBox="1">
            <a:spLocks/>
          </p:cNvSpPr>
          <p:nvPr/>
        </p:nvSpPr>
        <p:spPr>
          <a:xfrm>
            <a:off x="539552" y="19454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/>
              <a:t>linear-gradient(</a:t>
            </a:r>
            <a:r>
              <a:rPr lang="zh-TW" altLang="en-US" sz="1400"/>
              <a:t>角度</a:t>
            </a:r>
            <a:r>
              <a:rPr lang="en-US" altLang="zh-TW" sz="1400"/>
              <a:t>|</a:t>
            </a:r>
            <a:r>
              <a:rPr lang="zh-TW" altLang="en-US" sz="1400"/>
              <a:t>方向</a:t>
            </a:r>
            <a:r>
              <a:rPr lang="en-US" altLang="zh-TW" sz="1400"/>
              <a:t>, </a:t>
            </a:r>
            <a:r>
              <a:rPr lang="zh-TW" altLang="en-US" sz="1400"/>
              <a:t>色彩停止點</a:t>
            </a:r>
            <a:r>
              <a:rPr lang="en-US" altLang="zh-TW" sz="1400"/>
              <a:t>1 , </a:t>
            </a:r>
            <a:r>
              <a:rPr lang="zh-TW" altLang="en-US" sz="1400"/>
              <a:t>色彩停止點</a:t>
            </a:r>
            <a:r>
              <a:rPr lang="en-US" altLang="zh-TW" sz="1400"/>
              <a:t>2, ...)</a:t>
            </a:r>
            <a:endParaRPr lang="en-US" altLang="zh-TW" sz="1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69B08A0-6F6A-43CD-9496-5801978A5A0B}"/>
              </a:ext>
            </a:extLst>
          </p:cNvPr>
          <p:cNvSpPr txBox="1">
            <a:spLocks/>
          </p:cNvSpPr>
          <p:nvPr/>
        </p:nvSpPr>
        <p:spPr>
          <a:xfrm>
            <a:off x="539552" y="3284984"/>
            <a:ext cx="7128792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style="background: linear-gradient(to top, yellow,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);"&gt;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linear-gradient(to top right, red, white, blue);"&gt;</a:t>
            </a:r>
            <a:r>
              <a:rPr lang="zh-TW" altLang="en-US" sz="1400" dirty="0"/>
              <a:t>送別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linear-gradient(yellow 0%, orange 100%);"&gt;</a:t>
            </a:r>
            <a:r>
              <a:rPr lang="zh-TW" altLang="en-US" sz="1400" dirty="0"/>
              <a:t>紅豆</a:t>
            </a:r>
            <a:r>
              <a:rPr lang="en-US" altLang="zh-TW" sz="1400" dirty="0"/>
              <a:t>&lt;/h1&gt;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206C71-81D8-4DCD-AE42-CF973E3735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960440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28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70092"/>
            <a:ext cx="7416824" cy="244827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radial-gradient()</a:t>
            </a:r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</a:p>
          <a:p>
            <a:pPr marL="0" indent="0" algn="just">
              <a:buNone/>
            </a:pP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2C11AB8-6E8F-4787-8620-D0CBB1F9AB18}"/>
              </a:ext>
            </a:extLst>
          </p:cNvPr>
          <p:cNvSpPr txBox="1">
            <a:spLocks/>
          </p:cNvSpPr>
          <p:nvPr/>
        </p:nvSpPr>
        <p:spPr>
          <a:xfrm>
            <a:off x="539552" y="13688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/>
              <a:t>radial-gradient(</a:t>
            </a:r>
            <a:r>
              <a:rPr lang="zh-TW" altLang="en-US" sz="1400"/>
              <a:t>形狀 大小 位置</a:t>
            </a:r>
            <a:r>
              <a:rPr lang="en-US" altLang="zh-TW" sz="1400"/>
              <a:t>, </a:t>
            </a:r>
            <a:r>
              <a:rPr lang="zh-TW" altLang="en-US" sz="1400"/>
              <a:t>色彩停止點</a:t>
            </a:r>
            <a:r>
              <a:rPr lang="en-US" altLang="zh-TW" sz="1400"/>
              <a:t>1 , </a:t>
            </a:r>
            <a:r>
              <a:rPr lang="zh-TW" altLang="en-US" sz="1400"/>
              <a:t>色彩停止點</a:t>
            </a:r>
            <a:r>
              <a:rPr lang="en-US" altLang="zh-TW" sz="1400"/>
              <a:t>2, ...)</a:t>
            </a:r>
            <a:endParaRPr lang="en-US" altLang="zh-TW" sz="1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69B08A0-6F6A-43CD-9496-5801978A5A0B}"/>
              </a:ext>
            </a:extLst>
          </p:cNvPr>
          <p:cNvSpPr txBox="1">
            <a:spLocks/>
          </p:cNvSpPr>
          <p:nvPr/>
        </p:nvSpPr>
        <p:spPr>
          <a:xfrm>
            <a:off x="539552" y="2708920"/>
            <a:ext cx="7128792" cy="609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style="background: radial-gradient(circle, white,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);"&gt;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radial-gradient(red, yellow,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);"&gt;</a:t>
            </a:r>
            <a:r>
              <a:rPr lang="zh-TW" altLang="en-US" sz="1400" dirty="0"/>
              <a:t>送別</a:t>
            </a:r>
            <a:r>
              <a:rPr lang="en-US" altLang="zh-TW" sz="1400" dirty="0"/>
              <a:t>&lt;/h1&gt;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A78B29-526E-41E2-AF5D-41A7E7848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4062" y="3539637"/>
            <a:ext cx="4032153" cy="19495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17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764704"/>
            <a:ext cx="7560840" cy="140678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/>
              <a:t>repeating-linear-gradient()</a:t>
            </a:r>
          </a:p>
          <a:p>
            <a:pPr algn="just"/>
            <a:r>
              <a:rPr lang="en-US" altLang="zh-TW" sz="2000" dirty="0"/>
              <a:t>repeating-radial-gradient() </a:t>
            </a:r>
            <a:r>
              <a:rPr lang="zh-TW" altLang="en-US" sz="2000" dirty="0"/>
              <a:t>表示法用來設定重複放射狀漸層，其語法和</a:t>
            </a:r>
            <a:r>
              <a:rPr lang="en-US" altLang="zh-TW" sz="2000" dirty="0"/>
              <a:t>radial-gradient() </a:t>
            </a:r>
            <a:r>
              <a:rPr lang="zh-TW" altLang="en-US" sz="2000" dirty="0"/>
              <a:t>相同，下面是一個例子。</a:t>
            </a:r>
            <a:endParaRPr lang="en-US" altLang="zh-TW" sz="2000" dirty="0"/>
          </a:p>
          <a:p>
            <a:pPr marL="0" indent="0" algn="just"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zh-TW" altLang="en-US" sz="2000" dirty="0"/>
          </a:p>
          <a:p>
            <a:pPr marL="0" indent="0" algn="just">
              <a:buNone/>
            </a:pPr>
            <a:endParaRPr lang="zh-TW" altLang="en-US" sz="2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69B08A0-6F6A-43CD-9496-5801978A5A0B}"/>
              </a:ext>
            </a:extLst>
          </p:cNvPr>
          <p:cNvSpPr txBox="1">
            <a:spLocks/>
          </p:cNvSpPr>
          <p:nvPr/>
        </p:nvSpPr>
        <p:spPr>
          <a:xfrm>
            <a:off x="539552" y="1955460"/>
            <a:ext cx="7416824" cy="18335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style="background: repeating-linear-gradient(90deg, yellow 0%, 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 30%);"&gt;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repeating-linear-gradient(45deg,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yellow 7%, white 10%);"&gt;</a:t>
            </a:r>
            <a:r>
              <a:rPr lang="zh-TW" altLang="en-US" sz="1400" dirty="0"/>
              <a:t>送別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repeating-radial-gradient(orange, yellow 20px, </a:t>
            </a:r>
          </a:p>
          <a:p>
            <a:r>
              <a:rPr lang="en-US" altLang="zh-TW" sz="1400" dirty="0"/>
              <a:t>  orange 40px);"&gt;</a:t>
            </a:r>
            <a:r>
              <a:rPr lang="zh-TW" altLang="en-US" sz="1400" dirty="0"/>
              <a:t>夜雨寄北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&lt;h1 style="background: repeating-radial-gradient(circle, yellow 10px, white, </a:t>
            </a:r>
          </a:p>
          <a:p>
            <a:r>
              <a:rPr lang="en-US" altLang="zh-TW" sz="1400" dirty="0"/>
              <a:t>  orange 50px)"&gt;</a:t>
            </a:r>
            <a:r>
              <a:rPr lang="zh-TW" altLang="en-US" sz="1400" dirty="0"/>
              <a:t>楓橋夜泊</a:t>
            </a:r>
            <a:r>
              <a:rPr lang="en-US" altLang="zh-TW" sz="1400" dirty="0"/>
              <a:t>&lt;/h1&gt;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FA9FDA-9467-42C4-858D-F58D1FBDA7C7}"/>
              </a:ext>
            </a:extLst>
          </p:cNvPr>
          <p:cNvPicPr/>
          <p:nvPr/>
        </p:nvPicPr>
        <p:blipFill rotWithShape="1">
          <a:blip r:embed="rId2"/>
          <a:srcRect b="5644"/>
          <a:stretch/>
        </p:blipFill>
        <p:spPr>
          <a:xfrm>
            <a:off x="2627784" y="3861048"/>
            <a:ext cx="388843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056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2776"/>
            <a:ext cx="7848872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Box Model</a:t>
            </a:r>
            <a:r>
              <a:rPr lang="zh-TW" altLang="en-US" dirty="0"/>
              <a:t>指的是</a:t>
            </a:r>
            <a:r>
              <a:rPr lang="en-US" altLang="zh-TW" dirty="0"/>
              <a:t>CSS</a:t>
            </a:r>
            <a:r>
              <a:rPr lang="zh-TW" altLang="en-US" dirty="0"/>
              <a:t>將每個</a:t>
            </a:r>
            <a:r>
              <a:rPr lang="en-US" altLang="zh-TW" dirty="0"/>
              <a:t>HTML</a:t>
            </a:r>
            <a:r>
              <a:rPr lang="zh-TW" altLang="en-US" dirty="0"/>
              <a:t>元素看成一個矩形方塊，稱為</a:t>
            </a:r>
            <a:r>
              <a:rPr lang="en-US" altLang="zh-TW" dirty="0"/>
              <a:t>Box</a:t>
            </a:r>
            <a:r>
              <a:rPr lang="zh-TW" altLang="en-US" dirty="0"/>
              <a:t>，由內容 </a:t>
            </a:r>
            <a:r>
              <a:rPr lang="en-US" altLang="zh-TW" dirty="0"/>
              <a:t>(content)</a:t>
            </a:r>
            <a:r>
              <a:rPr lang="zh-TW" altLang="en-US" dirty="0"/>
              <a:t>、留白 </a:t>
            </a:r>
            <a:r>
              <a:rPr lang="en-US" altLang="zh-TW" dirty="0"/>
              <a:t>(padding)</a:t>
            </a:r>
            <a:r>
              <a:rPr lang="zh-TW" altLang="en-US" dirty="0"/>
              <a:t>、框線 </a:t>
            </a:r>
            <a:r>
              <a:rPr lang="en-US" altLang="zh-TW" dirty="0"/>
              <a:t>(border) </a:t>
            </a:r>
            <a:r>
              <a:rPr lang="zh-TW" altLang="en-US" dirty="0"/>
              <a:t>與邊界 </a:t>
            </a:r>
            <a:r>
              <a:rPr lang="en-US" altLang="zh-TW" dirty="0"/>
              <a:t>(margin) </a:t>
            </a:r>
            <a:r>
              <a:rPr lang="zh-TW" altLang="en-US" dirty="0"/>
              <a:t>所組成，如下圖，</a:t>
            </a:r>
            <a:r>
              <a:rPr lang="en-US" altLang="zh-TW" dirty="0"/>
              <a:t>Box</a:t>
            </a:r>
            <a:r>
              <a:rPr lang="zh-TW" altLang="en-US" dirty="0"/>
              <a:t>決定了</a:t>
            </a:r>
            <a:r>
              <a:rPr lang="en-US" altLang="zh-TW" dirty="0"/>
              <a:t>HTML</a:t>
            </a:r>
            <a:r>
              <a:rPr lang="zh-TW" altLang="en-US" dirty="0"/>
              <a:t>元素的顯示方式。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5-4-7</a:t>
            </a:r>
            <a:r>
              <a:rPr lang="zh-TW" altLang="zh-TW" dirty="0"/>
              <a:t>　</a:t>
            </a:r>
            <a:r>
              <a:rPr lang="zh-TW" altLang="en-US" dirty="0"/>
              <a:t>邊界、留白與框線屬性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0248D1-8FE0-4DFC-88DF-0ECF8BD4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84984"/>
            <a:ext cx="623486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6624736" cy="33123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margin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元素的邊界大小，其語法如下：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ADC4F9A-8725-4C58-933F-158F28FCDA80}"/>
              </a:ext>
            </a:extLst>
          </p:cNvPr>
          <p:cNvSpPr txBox="1">
            <a:spLocks/>
          </p:cNvSpPr>
          <p:nvPr/>
        </p:nvSpPr>
        <p:spPr>
          <a:xfrm>
            <a:off x="539552" y="19168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margin: </a:t>
            </a:r>
            <a:r>
              <a:rPr lang="zh-TW" altLang="en-US" sz="1400" dirty="0"/>
              <a:t>設定值</a:t>
            </a:r>
            <a:r>
              <a:rPr lang="en-US" altLang="zh-TW" sz="1400" dirty="0"/>
              <a:t>1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2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3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4]]]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030033-AEE3-4AE8-8D7C-7B424FB9EB27}"/>
              </a:ext>
            </a:extLst>
          </p:cNvPr>
          <p:cNvSpPr txBox="1">
            <a:spLocks/>
          </p:cNvSpPr>
          <p:nvPr/>
        </p:nvSpPr>
        <p:spPr>
          <a:xfrm>
            <a:off x="539552" y="2780928"/>
            <a:ext cx="7128792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&lt;p style="background: pink; margin: 1cm 2cm;"&gt;</a:t>
            </a:r>
            <a:r>
              <a:rPr lang="zh-TW" altLang="en-US" sz="1400" dirty="0"/>
              <a:t>相見時難別亦難，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&lt;p style="background: pink;"&gt;</a:t>
            </a:r>
            <a:r>
              <a:rPr lang="zh-TW" altLang="en-US" sz="1400" dirty="0"/>
              <a:t>錦瑟無端五十弦，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53F7EF-B22C-4935-84AF-0EA3452BD7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4062" y="3671664"/>
            <a:ext cx="4248177" cy="263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25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6624736" cy="33123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padding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元素的留白，其語法如下：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ADC4F9A-8725-4C58-933F-158F28FCDA80}"/>
              </a:ext>
            </a:extLst>
          </p:cNvPr>
          <p:cNvSpPr txBox="1">
            <a:spLocks/>
          </p:cNvSpPr>
          <p:nvPr/>
        </p:nvSpPr>
        <p:spPr>
          <a:xfrm>
            <a:off x="539552" y="19168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padding: </a:t>
            </a:r>
            <a:r>
              <a:rPr lang="zh-TW" altLang="en-US" sz="1400" dirty="0"/>
              <a:t>設定值</a:t>
            </a:r>
            <a:r>
              <a:rPr lang="en-US" altLang="zh-TW" sz="1400" dirty="0"/>
              <a:t>1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2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3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4]]]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030033-AEE3-4AE8-8D7C-7B424FB9EB27}"/>
              </a:ext>
            </a:extLst>
          </p:cNvPr>
          <p:cNvSpPr txBox="1">
            <a:spLocks/>
          </p:cNvSpPr>
          <p:nvPr/>
        </p:nvSpPr>
        <p:spPr>
          <a:xfrm>
            <a:off x="539552" y="2780928"/>
            <a:ext cx="7128792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&lt;p style="background: pink; padding: 1cm 2cm;"&gt;</a:t>
            </a:r>
            <a:r>
              <a:rPr lang="zh-TW" altLang="en-US" sz="1400" dirty="0"/>
              <a:t>相見時難別亦難，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&lt;p style="background: pink;"&gt;</a:t>
            </a:r>
            <a:r>
              <a:rPr lang="zh-TW" altLang="en-US" sz="1400" dirty="0"/>
              <a:t>錦瑟無端五十弦，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B61BB0-F68A-4EF8-8BC2-B06CF34F9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5562" y="3634594"/>
            <a:ext cx="4050654" cy="289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84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764704"/>
            <a:ext cx="7848872" cy="165618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border-top</a:t>
            </a:r>
            <a:r>
              <a:rPr lang="zh-TW" altLang="en-US" dirty="0"/>
              <a:t>、</a:t>
            </a:r>
            <a:r>
              <a:rPr lang="en-US" altLang="zh-TW" dirty="0"/>
              <a:t>border-bottom</a:t>
            </a:r>
            <a:r>
              <a:rPr lang="zh-TW" altLang="en-US" dirty="0"/>
              <a:t>、</a:t>
            </a:r>
            <a:r>
              <a:rPr lang="en-US" altLang="zh-TW" dirty="0"/>
              <a:t>border-left</a:t>
            </a:r>
            <a:r>
              <a:rPr lang="zh-TW" altLang="en-US" dirty="0"/>
              <a:t>、</a:t>
            </a:r>
            <a:r>
              <a:rPr lang="en-US" altLang="zh-TW" dirty="0"/>
              <a:t>border-right</a:t>
            </a:r>
            <a:r>
              <a:rPr lang="zh-TW" altLang="en-US" dirty="0"/>
              <a:t>、</a:t>
            </a:r>
            <a:r>
              <a:rPr lang="en-US" altLang="zh-TW" dirty="0"/>
              <a:t>border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元素的上、下、左、右及四周的框線樣式、框線色彩與框線寬度，其語法如下：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030033-AEE3-4AE8-8D7C-7B424FB9EB27}"/>
              </a:ext>
            </a:extLst>
          </p:cNvPr>
          <p:cNvSpPr txBox="1">
            <a:spLocks/>
          </p:cNvSpPr>
          <p:nvPr/>
        </p:nvSpPr>
        <p:spPr>
          <a:xfrm>
            <a:off x="539552" y="2060849"/>
            <a:ext cx="7848872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border-top: [</a:t>
            </a:r>
            <a:r>
              <a:rPr lang="zh-TW" altLang="en-US" sz="1400" dirty="0"/>
              <a:t>框線樣式</a:t>
            </a:r>
            <a:r>
              <a:rPr lang="en-US" altLang="zh-TW" sz="1400" dirty="0"/>
              <a:t>] [</a:t>
            </a:r>
            <a:r>
              <a:rPr lang="zh-TW" altLang="en-US" sz="1400" dirty="0"/>
              <a:t>框線色彩</a:t>
            </a:r>
            <a:r>
              <a:rPr lang="en-US" altLang="zh-TW" sz="1400" dirty="0"/>
              <a:t>] [</a:t>
            </a:r>
            <a:r>
              <a:rPr lang="zh-TW" altLang="en-US" sz="1400" dirty="0"/>
              <a:t>框線寬度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border-bottom: [</a:t>
            </a:r>
            <a:r>
              <a:rPr lang="zh-TW" altLang="en-US" sz="1400" dirty="0"/>
              <a:t>框線樣式</a:t>
            </a:r>
            <a:r>
              <a:rPr lang="en-US" altLang="zh-TW" sz="1400" dirty="0"/>
              <a:t>] [</a:t>
            </a:r>
            <a:r>
              <a:rPr lang="zh-TW" altLang="en-US" sz="1400" dirty="0"/>
              <a:t>框線色彩</a:t>
            </a:r>
            <a:r>
              <a:rPr lang="en-US" altLang="zh-TW" sz="1400" dirty="0"/>
              <a:t>] [</a:t>
            </a:r>
            <a:r>
              <a:rPr lang="zh-TW" altLang="en-US" sz="1400" dirty="0"/>
              <a:t>框線寬度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border-left: [</a:t>
            </a:r>
            <a:r>
              <a:rPr lang="zh-TW" altLang="en-US" sz="1400" dirty="0"/>
              <a:t>框線樣式</a:t>
            </a:r>
            <a:r>
              <a:rPr lang="en-US" altLang="zh-TW" sz="1400" dirty="0"/>
              <a:t>] [</a:t>
            </a:r>
            <a:r>
              <a:rPr lang="zh-TW" altLang="en-US" sz="1400" dirty="0"/>
              <a:t>框線色彩</a:t>
            </a:r>
            <a:r>
              <a:rPr lang="en-US" altLang="zh-TW" sz="1400" dirty="0"/>
              <a:t>] [</a:t>
            </a:r>
            <a:r>
              <a:rPr lang="zh-TW" altLang="en-US" sz="1400" dirty="0"/>
              <a:t>框線寬度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border-right: [</a:t>
            </a:r>
            <a:r>
              <a:rPr lang="zh-TW" altLang="en-US" sz="1400" dirty="0"/>
              <a:t>框線樣式</a:t>
            </a:r>
            <a:r>
              <a:rPr lang="en-US" altLang="zh-TW" sz="1400" dirty="0"/>
              <a:t>] [</a:t>
            </a:r>
            <a:r>
              <a:rPr lang="zh-TW" altLang="en-US" sz="1400" dirty="0"/>
              <a:t>框線色彩</a:t>
            </a:r>
            <a:r>
              <a:rPr lang="en-US" altLang="zh-TW" sz="1400" dirty="0"/>
              <a:t>] [</a:t>
            </a:r>
            <a:r>
              <a:rPr lang="zh-TW" altLang="en-US" sz="1400" dirty="0"/>
              <a:t>框線寬度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border: [</a:t>
            </a:r>
            <a:r>
              <a:rPr lang="zh-TW" altLang="en-US" sz="1400" dirty="0"/>
              <a:t>框線樣式</a:t>
            </a:r>
            <a:r>
              <a:rPr lang="en-US" altLang="zh-TW" sz="1400" dirty="0"/>
              <a:t>] [</a:t>
            </a:r>
            <a:r>
              <a:rPr lang="zh-TW" altLang="en-US" sz="1400" dirty="0"/>
              <a:t>框線色彩</a:t>
            </a:r>
            <a:r>
              <a:rPr lang="en-US" altLang="zh-TW" sz="1400" dirty="0"/>
              <a:t>] [</a:t>
            </a:r>
            <a:r>
              <a:rPr lang="zh-TW" altLang="en-US" sz="1400" dirty="0"/>
              <a:t>框線寬度</a:t>
            </a:r>
            <a:r>
              <a:rPr lang="en-US" altLang="zh-TW" sz="1400" dirty="0"/>
              <a:t>]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AFED69B-293F-4265-8DC1-1C55D38FF4A0}"/>
              </a:ext>
            </a:extLst>
          </p:cNvPr>
          <p:cNvSpPr txBox="1">
            <a:spLocks/>
          </p:cNvSpPr>
          <p:nvPr/>
        </p:nvSpPr>
        <p:spPr>
          <a:xfrm>
            <a:off x="539552" y="3356994"/>
            <a:ext cx="7848872" cy="955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&lt;p style="background: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; border-bottom: dashed 10px orange;"&gt;</a:t>
            </a:r>
          </a:p>
          <a:p>
            <a:r>
              <a:rPr lang="zh-TW" altLang="en-US" sz="1400" dirty="0"/>
              <a:t>相見時難別亦難，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&lt;p style="background: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; border: dotted 5px yellow;"&gt;</a:t>
            </a:r>
          </a:p>
          <a:p>
            <a:r>
              <a:rPr lang="zh-TW" altLang="en-US" sz="1400" dirty="0"/>
              <a:t>錦瑟無端五十弦，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9C3CC-A7E8-49AD-92B8-B52D657344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086" y="4513894"/>
            <a:ext cx="3888137" cy="2083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790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7848872" cy="33123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border-radius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元素的框線圓角，其語法如下：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例如下面的敘述是將框線四個角設定為半徑</a:t>
            </a:r>
            <a:r>
              <a:rPr lang="en-US" altLang="zh-TW" dirty="0"/>
              <a:t>10px</a:t>
            </a:r>
            <a:r>
              <a:rPr lang="zh-TW" altLang="en-US" dirty="0"/>
              <a:t>的圓角：</a:t>
            </a: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ADC4F9A-8725-4C58-933F-158F28FCDA80}"/>
              </a:ext>
            </a:extLst>
          </p:cNvPr>
          <p:cNvSpPr txBox="1">
            <a:spLocks/>
          </p:cNvSpPr>
          <p:nvPr/>
        </p:nvSpPr>
        <p:spPr>
          <a:xfrm>
            <a:off x="539552" y="191683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border-radius:</a:t>
            </a:r>
            <a:r>
              <a:rPr lang="zh-TW" altLang="en-US" sz="1400" dirty="0"/>
              <a:t> 設定值</a:t>
            </a:r>
            <a:r>
              <a:rPr lang="en-US" altLang="zh-TW" sz="1400" dirty="0"/>
              <a:t>1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2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3 [</a:t>
            </a:r>
            <a:r>
              <a:rPr lang="zh-TW" altLang="en-US" sz="1400" dirty="0"/>
              <a:t>設定值</a:t>
            </a:r>
            <a:r>
              <a:rPr lang="en-US" altLang="zh-TW" sz="1400" dirty="0"/>
              <a:t>4]]]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030033-AEE3-4AE8-8D7C-7B424FB9EB27}"/>
              </a:ext>
            </a:extLst>
          </p:cNvPr>
          <p:cNvSpPr txBox="1">
            <a:spLocks/>
          </p:cNvSpPr>
          <p:nvPr/>
        </p:nvSpPr>
        <p:spPr>
          <a:xfrm>
            <a:off x="548891" y="3330415"/>
            <a:ext cx="7778213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style="border: solid 10px orange; border-radius: 10px;"&gt;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AFD942-1C75-4F44-9B84-ADF730FAF03B}"/>
              </a:ext>
            </a:extLst>
          </p:cNvPr>
          <p:cNvPicPr/>
          <p:nvPr/>
        </p:nvPicPr>
        <p:blipFill rotWithShape="1">
          <a:blip r:embed="rId2"/>
          <a:srcRect t="38593"/>
          <a:stretch/>
        </p:blipFill>
        <p:spPr bwMode="auto">
          <a:xfrm>
            <a:off x="2627784" y="3966006"/>
            <a:ext cx="4032447" cy="1047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595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97360"/>
            <a:ext cx="7920880" cy="3787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width</a:t>
            </a:r>
            <a:r>
              <a:rPr lang="zh-TW" altLang="en-US" dirty="0"/>
              <a:t>、</a:t>
            </a:r>
            <a:r>
              <a:rPr lang="en-US" altLang="zh-TW" dirty="0"/>
              <a:t>height</a:t>
            </a:r>
            <a:r>
              <a:rPr lang="zh-TW" altLang="en-US" dirty="0"/>
              <a:t>、</a:t>
            </a:r>
            <a:r>
              <a:rPr lang="en-US" altLang="zh-TW" dirty="0"/>
              <a:t>max-width</a:t>
            </a:r>
            <a:r>
              <a:rPr lang="zh-TW" altLang="en-US" dirty="0"/>
              <a:t>、</a:t>
            </a:r>
            <a:r>
              <a:rPr lang="en-US" altLang="zh-TW" dirty="0"/>
              <a:t>min-width</a:t>
            </a:r>
            <a:r>
              <a:rPr lang="zh-TW" altLang="en-US" dirty="0"/>
              <a:t>、</a:t>
            </a:r>
            <a:r>
              <a:rPr lang="en-US" altLang="zh-TW" dirty="0"/>
              <a:t>max-height</a:t>
            </a:r>
            <a:r>
              <a:rPr lang="zh-TW" altLang="en-US" dirty="0"/>
              <a:t>、</a:t>
            </a:r>
            <a:r>
              <a:rPr lang="en-US" altLang="zh-TW" dirty="0"/>
              <a:t>min-height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元素的寬度、高度、最大寬度、最小寬度、最大高度、最小高度，其語法如下：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例如：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5-4-8</a:t>
            </a:r>
            <a:r>
              <a:rPr lang="zh-TW" altLang="zh-TW" dirty="0"/>
              <a:t>　</a:t>
            </a:r>
            <a:r>
              <a:rPr lang="zh-TW" altLang="en-US" dirty="0"/>
              <a:t>寬度與高度屬性</a:t>
            </a:r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C50CE5-C3A1-4BCB-B500-F60E35829C95}"/>
              </a:ext>
            </a:extLst>
          </p:cNvPr>
          <p:cNvSpPr txBox="1">
            <a:spLocks/>
          </p:cNvSpPr>
          <p:nvPr/>
        </p:nvSpPr>
        <p:spPr>
          <a:xfrm>
            <a:off x="460062" y="2608312"/>
            <a:ext cx="7784345" cy="1468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width: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height: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max-width: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min-width: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max-height: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min-height:</a:t>
            </a:r>
            <a:r>
              <a:rPr lang="zh-TW" altLang="en-US" sz="1400" dirty="0"/>
              <a:t> 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460062" y="5617840"/>
            <a:ext cx="7784345" cy="673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&lt;div style="background: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; width: 300px; height: 200px;"&gt;&lt;/div&gt;</a:t>
            </a:r>
          </a:p>
          <a:p>
            <a:r>
              <a:rPr lang="en-US" altLang="zh-TW" sz="1400" dirty="0"/>
              <a:t>&lt;div style="background: orange; width: 100%; height: 100px;"&gt;&lt;/div&gt;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37EA6F-3645-493F-AA2C-072B0DA495C5}"/>
              </a:ext>
            </a:extLst>
          </p:cNvPr>
          <p:cNvPicPr/>
          <p:nvPr/>
        </p:nvPicPr>
        <p:blipFill rotWithShape="1">
          <a:blip r:embed="rId2"/>
          <a:srcRect b="8708"/>
          <a:stretch/>
        </p:blipFill>
        <p:spPr>
          <a:xfrm>
            <a:off x="5004927" y="3070617"/>
            <a:ext cx="3239770" cy="2547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56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6563072" cy="676672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使用</a:t>
            </a:r>
            <a:r>
              <a:rPr lang="en-US" altLang="zh-TW" dirty="0"/>
              <a:t>HTML</a:t>
            </a:r>
            <a:r>
              <a:rPr lang="zh-TW" altLang="en-US" dirty="0"/>
              <a:t>元素的</a:t>
            </a:r>
            <a:r>
              <a:rPr lang="en-US" altLang="zh-TW" dirty="0"/>
              <a:t>style</a:t>
            </a:r>
            <a:r>
              <a:rPr lang="zh-TW" altLang="en-US" dirty="0"/>
              <a:t>屬性設定樣式表，例如：</a:t>
            </a:r>
          </a:p>
          <a:p>
            <a:pPr marL="0" indent="0" algn="just">
              <a:buNone/>
            </a:pP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D9A938-A086-420B-9092-BB805AE3EC78}"/>
              </a:ext>
            </a:extLst>
          </p:cNvPr>
          <p:cNvSpPr txBox="1">
            <a:spLocks/>
          </p:cNvSpPr>
          <p:nvPr/>
        </p:nvSpPr>
        <p:spPr>
          <a:xfrm>
            <a:off x="539552" y="1628800"/>
            <a:ext cx="7128792" cy="2118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 style="background: </a:t>
            </a:r>
            <a:r>
              <a:rPr lang="en-US" altLang="zh-TW" sz="1400" dirty="0" err="1"/>
              <a:t>lightyellow</a:t>
            </a:r>
            <a:r>
              <a:rPr lang="en-US" altLang="zh-TW" sz="1400" dirty="0"/>
              <a:t>;"&gt;</a:t>
            </a:r>
          </a:p>
          <a:p>
            <a:r>
              <a:rPr lang="en-US" altLang="zh-TW" sz="1400" dirty="0"/>
              <a:t>    &lt;h1&gt;Hello, world!&lt;/h1&gt;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4544E3-98B1-4887-A229-C7DAA28D0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4062" y="4005064"/>
            <a:ext cx="381612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542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97360"/>
            <a:ext cx="7776864" cy="50839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display</a:t>
            </a:r>
            <a:r>
              <a:rPr lang="zh-TW" altLang="en-US" dirty="0"/>
              <a:t>屬性用來設定</a:t>
            </a:r>
            <a:r>
              <a:rPr lang="en-US" altLang="zh-TW" dirty="0"/>
              <a:t>HTML</a:t>
            </a:r>
            <a:r>
              <a:rPr lang="zh-TW" altLang="en-US" dirty="0"/>
              <a:t>元素的顯示層級，其語法如下：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top</a:t>
            </a:r>
            <a:r>
              <a:rPr lang="zh-TW" altLang="en-US" dirty="0"/>
              <a:t>、</a:t>
            </a:r>
            <a:r>
              <a:rPr lang="en-US" altLang="zh-TW" dirty="0"/>
              <a:t>bottom</a:t>
            </a:r>
            <a:r>
              <a:rPr lang="zh-TW" altLang="en-US" dirty="0"/>
              <a:t>、</a:t>
            </a:r>
            <a:r>
              <a:rPr lang="en-US" altLang="zh-TW" dirty="0"/>
              <a:t>left</a:t>
            </a:r>
            <a:r>
              <a:rPr lang="zh-TW" altLang="en-US" dirty="0"/>
              <a:t>、</a:t>
            </a:r>
            <a:r>
              <a:rPr lang="en-US" altLang="zh-TW" dirty="0"/>
              <a:t>right</a:t>
            </a:r>
            <a:r>
              <a:rPr lang="zh-TW" altLang="en-US" dirty="0"/>
              <a:t>等屬性用來設定</a:t>
            </a:r>
            <a:r>
              <a:rPr lang="en-US" altLang="zh-TW" dirty="0"/>
              <a:t>Block Box</a:t>
            </a:r>
            <a:r>
              <a:rPr lang="zh-TW" altLang="en-US" dirty="0"/>
              <a:t>的上下，其語法如下：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position</a:t>
            </a:r>
            <a:r>
              <a:rPr lang="zh-TW" altLang="en-US" dirty="0"/>
              <a:t>屬性用來設定</a:t>
            </a:r>
            <a:r>
              <a:rPr lang="en-US" altLang="zh-TW" dirty="0"/>
              <a:t>Box</a:t>
            </a:r>
            <a:r>
              <a:rPr lang="zh-TW" altLang="en-US" dirty="0"/>
              <a:t>的定位方式，其語法如下：</a:t>
            </a:r>
          </a:p>
          <a:p>
            <a:pPr algn="just"/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5-4-9</a:t>
            </a:r>
            <a:r>
              <a:rPr lang="zh-TW" altLang="zh-TW" dirty="0"/>
              <a:t>　</a:t>
            </a:r>
            <a:r>
              <a:rPr lang="zh-TW" altLang="en-US" dirty="0"/>
              <a:t>定位方式屬性</a:t>
            </a: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554290" y="2171216"/>
            <a:ext cx="7762126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display: </a:t>
            </a:r>
            <a:r>
              <a:rPr lang="zh-TW" altLang="en-US" sz="1400" dirty="0"/>
              <a:t>設定值</a:t>
            </a:r>
            <a:endParaRPr lang="en-US" altLang="zh-TW" sz="1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C531E9-1260-4427-BA43-86CC3B70C52B}"/>
              </a:ext>
            </a:extLst>
          </p:cNvPr>
          <p:cNvSpPr txBox="1">
            <a:spLocks/>
          </p:cNvSpPr>
          <p:nvPr/>
        </p:nvSpPr>
        <p:spPr>
          <a:xfrm>
            <a:off x="539552" y="3385064"/>
            <a:ext cx="7762126" cy="112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top: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bottom: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left: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  <a:p>
            <a:r>
              <a:rPr lang="en-US" altLang="zh-TW" sz="1400" dirty="0"/>
              <a:t>right: </a:t>
            </a:r>
            <a:r>
              <a:rPr lang="zh-TW" altLang="en-US" sz="1400" dirty="0"/>
              <a:t>長度 </a:t>
            </a:r>
            <a:r>
              <a:rPr lang="en-US" altLang="zh-TW" sz="1400" dirty="0"/>
              <a:t>| </a:t>
            </a:r>
            <a:r>
              <a:rPr lang="zh-TW" altLang="en-US" sz="1400" dirty="0"/>
              <a:t>百分比 </a:t>
            </a:r>
            <a:r>
              <a:rPr lang="en-US" altLang="zh-TW" sz="1400" dirty="0"/>
              <a:t>| auto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96C7689-4A2C-4EEB-BF7F-FBE97870F0AF}"/>
              </a:ext>
            </a:extLst>
          </p:cNvPr>
          <p:cNvSpPr txBox="1">
            <a:spLocks/>
          </p:cNvSpPr>
          <p:nvPr/>
        </p:nvSpPr>
        <p:spPr>
          <a:xfrm>
            <a:off x="539552" y="5301208"/>
            <a:ext cx="7762126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position: static | relative | absolute | fixed</a:t>
            </a:r>
          </a:p>
        </p:txBody>
      </p:sp>
    </p:spTree>
    <p:extLst>
      <p:ext uri="{BB962C8B-B14F-4D97-AF65-F5344CB8AC3E}">
        <p14:creationId xmlns:p14="http://schemas.microsoft.com/office/powerpoint/2010/main" val="330322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92696"/>
            <a:ext cx="6624736" cy="5083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/>
              <a:t>下面是一個例子。</a:t>
            </a:r>
            <a:endParaRPr lang="en-US" altLang="zh-TW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C531E9-1260-4427-BA43-86CC3B70C52B}"/>
              </a:ext>
            </a:extLst>
          </p:cNvPr>
          <p:cNvSpPr txBox="1">
            <a:spLocks/>
          </p:cNvSpPr>
          <p:nvPr/>
        </p:nvSpPr>
        <p:spPr>
          <a:xfrm>
            <a:off x="539552" y="2060848"/>
            <a:ext cx="7416824" cy="3888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      p {display: block; font-size: 15px; line-height: 2;}</a:t>
            </a:r>
          </a:p>
          <a:p>
            <a:r>
              <a:rPr lang="en-US" altLang="zh-TW" sz="1400" dirty="0"/>
              <a:t>      span {display: inline;}</a:t>
            </a:r>
          </a:p>
          <a:p>
            <a:r>
              <a:rPr lang="en-US" altLang="zh-TW" sz="1400" dirty="0"/>
              <a:t>      .note {position: relative; top: 5px; font-size: 12px; color: blue;}</a:t>
            </a:r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青山橫北郭，白水繞東城。此地一為別，孤蓬万里征。</a:t>
            </a:r>
          </a:p>
          <a:p>
            <a:r>
              <a:rPr lang="zh-TW" altLang="en-US" sz="1400" dirty="0"/>
              <a:t>      </a:t>
            </a:r>
            <a:r>
              <a:rPr lang="en-US" altLang="zh-TW" sz="1400" dirty="0"/>
              <a:t>&lt;span class="note"&gt;</a:t>
            </a:r>
            <a:r>
              <a:rPr lang="zh-TW" altLang="en-US" sz="1400" dirty="0"/>
              <a:t>注釋：「郭」意指城外</a:t>
            </a:r>
            <a:r>
              <a:rPr lang="en-US" altLang="zh-TW" sz="1400" dirty="0"/>
              <a:t>&lt;/span&gt;&lt;/p&gt;</a:t>
            </a:r>
          </a:p>
          <a:p>
            <a:r>
              <a:rPr lang="en-US" altLang="zh-TW" sz="1400" dirty="0"/>
              <a:t>    &lt;p&gt;</a:t>
            </a:r>
            <a:r>
              <a:rPr lang="zh-TW" altLang="en-US" sz="1400" dirty="0"/>
              <a:t>浮云游子意，落日故人情。揮手自茲去，蕭蕭班馬鳴。</a:t>
            </a:r>
          </a:p>
          <a:p>
            <a:r>
              <a:rPr lang="zh-TW" altLang="en-US" sz="1400" dirty="0"/>
              <a:t>      </a:t>
            </a:r>
            <a:r>
              <a:rPr lang="en-US" altLang="zh-TW" sz="1400" dirty="0"/>
              <a:t>&lt;span class="note"&gt;</a:t>
            </a:r>
            <a:r>
              <a:rPr lang="zh-TW" altLang="en-US" sz="1400" dirty="0"/>
              <a:t>注釋：「茲」意指現在</a:t>
            </a:r>
            <a:r>
              <a:rPr lang="en-US" altLang="zh-TW" sz="1400" dirty="0"/>
              <a:t>&lt;/span&gt;&lt;/p&gt;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2D7B7A-A067-43F0-81B5-800C6506BFEA}"/>
              </a:ext>
            </a:extLst>
          </p:cNvPr>
          <p:cNvPicPr/>
          <p:nvPr/>
        </p:nvPicPr>
        <p:blipFill rotWithShape="1">
          <a:blip r:embed="rId2"/>
          <a:srcRect b="20758"/>
          <a:stretch/>
        </p:blipFill>
        <p:spPr bwMode="auto">
          <a:xfrm>
            <a:off x="3925153" y="764704"/>
            <a:ext cx="4031223" cy="1944216"/>
          </a:xfrm>
          <a:prstGeom prst="rect">
            <a:avLst/>
          </a:prstGeom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80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97360"/>
            <a:ext cx="7560840" cy="50839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float</a:t>
            </a:r>
            <a:r>
              <a:rPr lang="zh-TW" altLang="en-US" dirty="0"/>
              <a:t>屬性用來設定文繞圖的方向，其語法如下：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 err="1"/>
              <a:t>lear</a:t>
            </a:r>
            <a:r>
              <a:rPr lang="zh-TW" altLang="en-US" dirty="0"/>
              <a:t>屬性用來設定</a:t>
            </a:r>
            <a:r>
              <a:rPr lang="en-US" altLang="zh-TW" dirty="0"/>
              <a:t>Inline Box</a:t>
            </a:r>
            <a:r>
              <a:rPr lang="zh-TW" altLang="en-US" dirty="0"/>
              <a:t>的哪一邊不要緊鄰著文繞圖</a:t>
            </a:r>
            <a:r>
              <a:rPr lang="en-US" altLang="zh-TW" dirty="0"/>
              <a:t>Box</a:t>
            </a:r>
            <a:r>
              <a:rPr lang="zh-TW" altLang="en-US" dirty="0"/>
              <a:t>，也就是清除該邊繞圖的動作，其語法如下：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下面是一個例子。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5-4-10</a:t>
            </a:r>
            <a:r>
              <a:rPr lang="zh-TW" altLang="zh-TW" dirty="0"/>
              <a:t>　文繞圖屬性</a:t>
            </a: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554289" y="1808221"/>
            <a:ext cx="7685857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float: none | left | right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C531E9-1260-4427-BA43-86CC3B70C52B}"/>
              </a:ext>
            </a:extLst>
          </p:cNvPr>
          <p:cNvSpPr txBox="1">
            <a:spLocks/>
          </p:cNvSpPr>
          <p:nvPr/>
        </p:nvSpPr>
        <p:spPr>
          <a:xfrm>
            <a:off x="554290" y="4394622"/>
            <a:ext cx="7402086" cy="1554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01 &lt;body&gt;</a:t>
            </a:r>
          </a:p>
          <a:p>
            <a:r>
              <a:rPr lang="en-US" altLang="zh-TW" sz="1400" dirty="0"/>
              <a:t>02   &lt;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="white.jpg" width="300" style="float: right"&gt;</a:t>
            </a:r>
          </a:p>
          <a:p>
            <a:r>
              <a:rPr lang="en-US" altLang="zh-TW" sz="1400" dirty="0"/>
              <a:t>03   &lt;h1&gt;</a:t>
            </a:r>
            <a:r>
              <a:rPr lang="zh-TW" altLang="en-US" sz="1400" dirty="0"/>
              <a:t>白水先生作品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04   &lt;p&gt;</a:t>
            </a:r>
            <a:r>
              <a:rPr lang="zh-TW" altLang="en-US" sz="1400" dirty="0"/>
              <a:t>白水先生是</a:t>
            </a:r>
            <a:r>
              <a:rPr lang="en-US" altLang="zh-TW" sz="1400" dirty="0"/>
              <a:t>20</a:t>
            </a:r>
            <a:r>
              <a:rPr lang="zh-TW" altLang="en-US" sz="1400" dirty="0"/>
              <a:t>世紀末期奧地利知名畫家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05   &lt;p&gt;</a:t>
            </a:r>
            <a:r>
              <a:rPr lang="zh-TW" altLang="en-US" sz="1400" dirty="0"/>
              <a:t>白水先生的作品具有強烈的個人色彩，</a:t>
            </a:r>
            <a:r>
              <a:rPr lang="en-US" altLang="zh-TW" sz="1400" dirty="0"/>
              <a:t>...</a:t>
            </a:r>
            <a:r>
              <a:rPr lang="zh-TW" altLang="en-US" sz="1400" dirty="0"/>
              <a:t>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06 &lt;/body&gt;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96C7689-4A2C-4EEB-BF7F-FBE97870F0AF}"/>
              </a:ext>
            </a:extLst>
          </p:cNvPr>
          <p:cNvSpPr txBox="1">
            <a:spLocks/>
          </p:cNvSpPr>
          <p:nvPr/>
        </p:nvSpPr>
        <p:spPr>
          <a:xfrm>
            <a:off x="554289" y="3073673"/>
            <a:ext cx="7685857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clear: none | left | right | both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F1D5477-02FE-48F6-A68A-373666A3E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4193098"/>
            <a:ext cx="3239770" cy="1957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41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97360"/>
            <a:ext cx="7344816" cy="50119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TW" dirty="0"/>
              <a:t>vertical-align</a:t>
            </a:r>
            <a:r>
              <a:rPr lang="zh-TW" altLang="en-US" dirty="0"/>
              <a:t>屬性用來設定行內層級元素的垂直對齊方式，其語法如下：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algn="just"/>
            <a:r>
              <a:rPr lang="en-US" altLang="zh-TW" dirty="0"/>
              <a:t>baseline</a:t>
            </a:r>
          </a:p>
          <a:p>
            <a:pPr algn="just"/>
            <a:r>
              <a:rPr lang="en-US" altLang="zh-TW" dirty="0"/>
              <a:t>top</a:t>
            </a:r>
          </a:p>
          <a:p>
            <a:pPr algn="just"/>
            <a:r>
              <a:rPr lang="en-US" altLang="zh-TW" dirty="0"/>
              <a:t>text-top</a:t>
            </a:r>
          </a:p>
          <a:p>
            <a:pPr algn="just"/>
            <a:r>
              <a:rPr lang="en-US" altLang="zh-TW" dirty="0"/>
              <a:t>bottom</a:t>
            </a:r>
          </a:p>
          <a:p>
            <a:pPr algn="just"/>
            <a:r>
              <a:rPr lang="en-US" altLang="zh-TW" dirty="0"/>
              <a:t>middle</a:t>
            </a:r>
          </a:p>
          <a:p>
            <a:pPr algn="just"/>
            <a:r>
              <a:rPr lang="en-US" altLang="zh-TW" dirty="0"/>
              <a:t>text-bottom</a:t>
            </a:r>
          </a:p>
          <a:p>
            <a:pPr algn="just"/>
            <a:r>
              <a:rPr lang="en-US" altLang="zh-TW" dirty="0"/>
              <a:t>sub</a:t>
            </a:r>
          </a:p>
          <a:p>
            <a:pPr algn="just"/>
            <a:r>
              <a:rPr lang="en-US" altLang="zh-TW" dirty="0"/>
              <a:t>supper</a:t>
            </a:r>
          </a:p>
          <a:p>
            <a:pPr algn="just"/>
            <a:r>
              <a:rPr lang="zh-TW" altLang="en-US" dirty="0"/>
              <a:t>長度</a:t>
            </a:r>
          </a:p>
          <a:p>
            <a:pPr algn="just"/>
            <a:r>
              <a:rPr lang="zh-TW" altLang="en-US" dirty="0"/>
              <a:t>百分比</a:t>
            </a:r>
          </a:p>
          <a:p>
            <a:pPr algn="just"/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5-4-11</a:t>
            </a:r>
            <a:r>
              <a:rPr lang="zh-TW" altLang="zh-TW" dirty="0"/>
              <a:t>　垂直對齊屬性</a:t>
            </a: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539552" y="2060848"/>
            <a:ext cx="7200800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vertical-align: </a:t>
            </a:r>
            <a:r>
              <a:rPr lang="zh-TW" altLang="en-US" dirty="0"/>
              <a:t>設定值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630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05469"/>
            <a:ext cx="6624736" cy="5083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/>
              <a:t>例如：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539552" y="1665199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H&lt;span style="vertical-align: sub;"&gt;2&lt;/span&gt;O&lt;span style="vertical-align: super;"&gt;3&lt;/span&gt;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2D67F2-1218-408F-908C-415657A164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252052"/>
            <a:ext cx="4824536" cy="2185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191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97360"/>
            <a:ext cx="6624736" cy="4754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box-shadow</a:t>
            </a:r>
            <a:r>
              <a:rPr lang="zh-TW" altLang="en-US" dirty="0"/>
              <a:t>屬性用來設定</a:t>
            </a:r>
            <a:r>
              <a:rPr lang="en-US" altLang="zh-TW" dirty="0"/>
              <a:t>Box</a:t>
            </a:r>
            <a:r>
              <a:rPr lang="zh-TW" altLang="en-US" dirty="0"/>
              <a:t>陰影，其語法如下：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D0E8889-394E-45EB-AD63-27FE775FB222}"/>
              </a:ext>
            </a:extLst>
          </p:cNvPr>
          <p:cNvSpPr txBox="1">
            <a:spLocks/>
          </p:cNvSpPr>
          <p:nvPr/>
        </p:nvSpPr>
        <p:spPr>
          <a:xfrm>
            <a:off x="395536" y="76470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5-4-12</a:t>
            </a:r>
            <a:r>
              <a:rPr lang="zh-TW" altLang="zh-TW" dirty="0"/>
              <a:t>　</a:t>
            </a:r>
            <a:r>
              <a:rPr lang="en-US" altLang="zh-TW" dirty="0"/>
              <a:t>Box</a:t>
            </a:r>
            <a:r>
              <a:rPr lang="zh-TW" altLang="en-US" dirty="0"/>
              <a:t>陰影屬性</a:t>
            </a: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C39D1B-E13C-4DBA-86A5-5A2CACED82E4}"/>
              </a:ext>
            </a:extLst>
          </p:cNvPr>
          <p:cNvSpPr txBox="1">
            <a:spLocks/>
          </p:cNvSpPr>
          <p:nvPr/>
        </p:nvSpPr>
        <p:spPr>
          <a:xfrm>
            <a:off x="467544" y="186241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text-shadow: none | [[</a:t>
            </a:r>
            <a:r>
              <a:rPr lang="zh-TW" altLang="en-US" sz="1400" dirty="0"/>
              <a:t>水平位移 垂直位移 模糊 色彩</a:t>
            </a:r>
            <a:r>
              <a:rPr lang="en-US" altLang="zh-TW" sz="1400" dirty="0"/>
              <a:t>] [,...]]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1116020-F159-4DE9-BBE9-6DB8FD6326AB}"/>
              </a:ext>
            </a:extLst>
          </p:cNvPr>
          <p:cNvSpPr txBox="1">
            <a:spLocks/>
          </p:cNvSpPr>
          <p:nvPr/>
        </p:nvSpPr>
        <p:spPr>
          <a:xfrm>
            <a:off x="395536" y="2305472"/>
            <a:ext cx="6624736" cy="47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7BA23F6-FD2F-41FF-88EA-BA44C1614473}"/>
              </a:ext>
            </a:extLst>
          </p:cNvPr>
          <p:cNvSpPr txBox="1">
            <a:spLocks/>
          </p:cNvSpPr>
          <p:nvPr/>
        </p:nvSpPr>
        <p:spPr>
          <a:xfrm>
            <a:off x="395536" y="2868657"/>
            <a:ext cx="7128792" cy="920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&lt;h1 style="background: pink; box-shadow: 10px </a:t>
            </a:r>
            <a:r>
              <a:rPr lang="en-US" altLang="zh-TW" sz="1400" dirty="0" err="1"/>
              <a:t>10px</a:t>
            </a:r>
            <a:r>
              <a:rPr lang="en-US" altLang="zh-TW" sz="1400" dirty="0"/>
              <a:t> 5px </a:t>
            </a:r>
            <a:r>
              <a:rPr lang="en-US" altLang="zh-TW" sz="1400" dirty="0" err="1"/>
              <a:t>lightgray</a:t>
            </a:r>
            <a:r>
              <a:rPr lang="en-US" altLang="zh-TW" sz="1400" dirty="0"/>
              <a:t>;"&gt;</a:t>
            </a:r>
            <a:r>
              <a:rPr lang="zh-TW" altLang="en-US" sz="1400" dirty="0"/>
              <a:t>春曉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&lt;h1 style="background: </a:t>
            </a:r>
            <a:r>
              <a:rPr lang="en-US" altLang="zh-TW" sz="1400" dirty="0" err="1"/>
              <a:t>lightgreen</a:t>
            </a:r>
            <a:r>
              <a:rPr lang="en-US" altLang="zh-TW" sz="1400" dirty="0"/>
              <a:t>; box-shadow: 10px </a:t>
            </a:r>
            <a:r>
              <a:rPr lang="en-US" altLang="zh-TW" sz="1400" dirty="0" err="1"/>
              <a:t>10px</a:t>
            </a:r>
            <a:r>
              <a:rPr lang="en-US" altLang="zh-TW" sz="1400" dirty="0"/>
              <a:t> </a:t>
            </a:r>
            <a:r>
              <a:rPr lang="en-US" altLang="zh-TW" sz="1400" dirty="0" err="1"/>
              <a:t>10px</a:t>
            </a:r>
            <a:r>
              <a:rPr lang="en-US" altLang="zh-TW" sz="1400" dirty="0"/>
              <a:t> </a:t>
            </a:r>
            <a:r>
              <a:rPr lang="en-US" altLang="zh-TW" sz="1400" dirty="0" err="1"/>
              <a:t>lightgray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20px </a:t>
            </a:r>
            <a:r>
              <a:rPr lang="en-US" altLang="zh-TW" sz="1400" dirty="0" err="1"/>
              <a:t>20px</a:t>
            </a:r>
            <a:r>
              <a:rPr lang="en-US" altLang="zh-TW" sz="1400" dirty="0"/>
              <a:t> </a:t>
            </a:r>
            <a:r>
              <a:rPr lang="en-US" altLang="zh-TW" sz="1400" dirty="0" err="1"/>
              <a:t>20px</a:t>
            </a:r>
            <a:r>
              <a:rPr lang="en-US" altLang="zh-TW" sz="1400" dirty="0"/>
              <a:t> </a:t>
            </a:r>
            <a:r>
              <a:rPr lang="en-US" altLang="zh-TW" sz="1400" dirty="0" err="1"/>
              <a:t>lightyellow</a:t>
            </a:r>
            <a:r>
              <a:rPr lang="en-US" altLang="zh-TW" sz="1400" dirty="0"/>
              <a:t>;"&gt;</a:t>
            </a:r>
            <a:r>
              <a:rPr lang="zh-TW" altLang="en-US" sz="1400" dirty="0"/>
              <a:t>送別</a:t>
            </a:r>
            <a:r>
              <a:rPr lang="en-US" altLang="zh-TW" sz="1400" dirty="0"/>
              <a:t>&lt;/h1&gt;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DA2D19-BC4F-47A1-B01D-9A26998A4D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6214" y="4005064"/>
            <a:ext cx="4634018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84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CE47AD0-264C-4386-A809-C8E18474C1A3}"/>
              </a:ext>
            </a:extLst>
          </p:cNvPr>
          <p:cNvSpPr txBox="1">
            <a:spLocks/>
          </p:cNvSpPr>
          <p:nvPr/>
        </p:nvSpPr>
        <p:spPr>
          <a:xfrm>
            <a:off x="539552" y="908720"/>
            <a:ext cx="6563072" cy="57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dirty="0"/>
              <a:t>將外部的樣式表連結至 </a:t>
            </a:r>
            <a:r>
              <a:rPr lang="en-US" altLang="zh-TW" dirty="0"/>
              <a:t>HTML </a:t>
            </a:r>
            <a:r>
              <a:rPr lang="zh-TW" altLang="en-US" dirty="0"/>
              <a:t>文件，例如：</a:t>
            </a:r>
          </a:p>
          <a:p>
            <a:pPr algn="just"/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0DBE081-D9B6-4E27-B351-04289332695B}"/>
              </a:ext>
            </a:extLst>
          </p:cNvPr>
          <p:cNvSpPr txBox="1">
            <a:spLocks/>
          </p:cNvSpPr>
          <p:nvPr/>
        </p:nvSpPr>
        <p:spPr>
          <a:xfrm>
            <a:off x="579948" y="1628800"/>
            <a:ext cx="7128792" cy="2382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&lt;link </a:t>
            </a:r>
            <a:r>
              <a:rPr lang="en-US" altLang="zh-TW" sz="1400" dirty="0" err="1"/>
              <a:t>rel</a:t>
            </a:r>
            <a:r>
              <a:rPr lang="en-US" altLang="zh-TW" sz="1400" dirty="0"/>
              <a:t>="stylesheet"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="body.css"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    &lt;h1&gt;Hello, world!&lt;/h1&gt;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CE6DF7-36E5-410F-9763-DEA107A77B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4221088"/>
            <a:ext cx="3744416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7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CE47AD0-264C-4386-A809-C8E18474C1A3}"/>
              </a:ext>
            </a:extLst>
          </p:cNvPr>
          <p:cNvSpPr txBox="1">
            <a:spLocks/>
          </p:cNvSpPr>
          <p:nvPr/>
        </p:nvSpPr>
        <p:spPr>
          <a:xfrm>
            <a:off x="539552" y="908720"/>
            <a:ext cx="6563072" cy="57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dirty="0"/>
              <a:t>將外部的樣式表匯入</a:t>
            </a:r>
            <a:r>
              <a:rPr lang="en-US" altLang="zh-TW" dirty="0"/>
              <a:t>HTML</a:t>
            </a:r>
            <a:r>
              <a:rPr lang="zh-TW" altLang="en-US" dirty="0"/>
              <a:t>文件，例如：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0DBE081-D9B6-4E27-B351-04289332695B}"/>
              </a:ext>
            </a:extLst>
          </p:cNvPr>
          <p:cNvSpPr txBox="1">
            <a:spLocks/>
          </p:cNvSpPr>
          <p:nvPr/>
        </p:nvSpPr>
        <p:spPr>
          <a:xfrm>
            <a:off x="611560" y="1556792"/>
            <a:ext cx="7128792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      @import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("body.css");</a:t>
            </a:r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</a:t>
            </a:r>
          </a:p>
          <a:p>
            <a:r>
              <a:rPr lang="en-US" altLang="zh-TW" sz="1400" dirty="0"/>
              <a:t>    &lt;h1&gt;Hello, world!&lt;/h1&gt;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010F53-2BCE-41F0-B07A-5D318ACAC7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4489360"/>
            <a:ext cx="3456384" cy="1819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92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5-2CSS </a:t>
            </a:r>
            <a:r>
              <a:rPr lang="zh-TW" altLang="en-US" b="1" dirty="0">
                <a:solidFill>
                  <a:srgbClr val="00B050"/>
                </a:solidFill>
              </a:rPr>
              <a:t>樣式規則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F54D5C4-BC7C-4BED-B0B3-EC570BF5A160}"/>
              </a:ext>
            </a:extLst>
          </p:cNvPr>
          <p:cNvSpPr txBox="1">
            <a:spLocks/>
          </p:cNvSpPr>
          <p:nvPr/>
        </p:nvSpPr>
        <p:spPr>
          <a:xfrm>
            <a:off x="457200" y="2121226"/>
            <a:ext cx="7931224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E88ADAA-A986-4316-A6E0-A4A325160A03}"/>
              </a:ext>
            </a:extLst>
          </p:cNvPr>
          <p:cNvSpPr txBox="1">
            <a:spLocks/>
          </p:cNvSpPr>
          <p:nvPr/>
        </p:nvSpPr>
        <p:spPr>
          <a:xfrm>
            <a:off x="408663" y="1539232"/>
            <a:ext cx="7715200" cy="138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TW" dirty="0"/>
              <a:t>CSS</a:t>
            </a:r>
            <a:r>
              <a:rPr lang="zh-TW" altLang="en-US" dirty="0"/>
              <a:t>樣式表是由一條一條的樣式規則 </a:t>
            </a:r>
            <a:r>
              <a:rPr lang="en-US" altLang="zh-TW" dirty="0"/>
              <a:t>(style rule) </a:t>
            </a:r>
            <a:r>
              <a:rPr lang="zh-TW" altLang="en-US" dirty="0"/>
              <a:t>所組成，而樣式規則包含選擇器 </a:t>
            </a:r>
            <a:r>
              <a:rPr lang="en-US" altLang="zh-TW" dirty="0"/>
              <a:t>(selector) </a:t>
            </a:r>
            <a:r>
              <a:rPr lang="zh-TW" altLang="en-US" dirty="0"/>
              <a:t>與宣告 </a:t>
            </a:r>
            <a:r>
              <a:rPr lang="en-US" altLang="zh-TW" dirty="0"/>
              <a:t>(declaration) </a:t>
            </a:r>
            <a:r>
              <a:rPr lang="zh-TW" altLang="en-US" dirty="0"/>
              <a:t>兩個部分，例如：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D4B02C-DA65-495C-8B5E-68A7DB43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01" y="3284984"/>
            <a:ext cx="6160598" cy="15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zh-TW" b="1" dirty="0">
                <a:solidFill>
                  <a:srgbClr val="00B050"/>
                </a:solidFill>
              </a:rPr>
              <a:t>5-3</a:t>
            </a:r>
            <a:r>
              <a:rPr lang="zh-TW" altLang="en-US" b="1" dirty="0">
                <a:solidFill>
                  <a:srgbClr val="00B050"/>
                </a:solidFill>
              </a:rPr>
              <a:t>選擇器的類型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91924"/>
            <a:ext cx="5698976" cy="1080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3DDB317-FDFA-460F-B043-54833C55D6A8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5-3-1</a:t>
            </a:r>
            <a:r>
              <a:rPr lang="zh-TW" altLang="en-US" dirty="0"/>
              <a:t>　萬用選擇器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7A81BB-7C5A-498B-B156-14762F31E89F}"/>
              </a:ext>
            </a:extLst>
          </p:cNvPr>
          <p:cNvSpPr txBox="1">
            <a:spLocks/>
          </p:cNvSpPr>
          <p:nvPr/>
        </p:nvSpPr>
        <p:spPr>
          <a:xfrm>
            <a:off x="457200" y="3046220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62EEC1-56D0-4B94-B92A-ED4F42DD3B65}"/>
              </a:ext>
            </a:extLst>
          </p:cNvPr>
          <p:cNvSpPr txBox="1">
            <a:spLocks/>
          </p:cNvSpPr>
          <p:nvPr/>
        </p:nvSpPr>
        <p:spPr>
          <a:xfrm>
            <a:off x="457200" y="2636912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5-3-2</a:t>
            </a:r>
            <a:r>
              <a:rPr lang="zh-TW" altLang="en-US" dirty="0"/>
              <a:t>　類型選擇器</a:t>
            </a:r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4A864EF-06AD-4DDD-8F2A-E085BA9724C8}"/>
              </a:ext>
            </a:extLst>
          </p:cNvPr>
          <p:cNvSpPr txBox="1">
            <a:spLocks/>
          </p:cNvSpPr>
          <p:nvPr/>
        </p:nvSpPr>
        <p:spPr>
          <a:xfrm>
            <a:off x="457200" y="4411824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59B7F4E-AE65-4CE2-9AD5-1892C35DF699}"/>
              </a:ext>
            </a:extLst>
          </p:cNvPr>
          <p:cNvSpPr txBox="1">
            <a:spLocks/>
          </p:cNvSpPr>
          <p:nvPr/>
        </p:nvSpPr>
        <p:spPr>
          <a:xfrm>
            <a:off x="457200" y="4005064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5-3-3</a:t>
            </a:r>
            <a:r>
              <a:rPr lang="zh-TW" altLang="en-US" dirty="0"/>
              <a:t>　子選擇器</a:t>
            </a:r>
            <a:endParaRPr lang="en-US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04C7098-6C5B-4ECF-99DA-A35C1ACD5303}"/>
              </a:ext>
            </a:extLst>
          </p:cNvPr>
          <p:cNvSpPr txBox="1">
            <a:spLocks/>
          </p:cNvSpPr>
          <p:nvPr/>
        </p:nvSpPr>
        <p:spPr>
          <a:xfrm>
            <a:off x="539552" y="2150695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* {padding: 0; margin: 0;}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790E02A-E230-474C-B5EC-F7C17094F980}"/>
              </a:ext>
            </a:extLst>
          </p:cNvPr>
          <p:cNvSpPr txBox="1">
            <a:spLocks/>
          </p:cNvSpPr>
          <p:nvPr/>
        </p:nvSpPr>
        <p:spPr>
          <a:xfrm>
            <a:off x="539552" y="356320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a {color: red;}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6EDF197-685A-4121-AA44-E3B392B9DBEB}"/>
              </a:ext>
            </a:extLst>
          </p:cNvPr>
          <p:cNvSpPr txBox="1">
            <a:spLocks/>
          </p:cNvSpPr>
          <p:nvPr/>
        </p:nvSpPr>
        <p:spPr>
          <a:xfrm>
            <a:off x="539552" y="4888118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ul &gt; li {color: red;}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BE0D3FF-3146-48F1-90B1-76914195C79E}"/>
              </a:ext>
            </a:extLst>
          </p:cNvPr>
          <p:cNvSpPr txBox="1">
            <a:spLocks/>
          </p:cNvSpPr>
          <p:nvPr/>
        </p:nvSpPr>
        <p:spPr>
          <a:xfrm>
            <a:off x="456910" y="5701375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/>
              <a:t>例如：</a:t>
            </a:r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8F54611-A567-4293-8B00-8EBFB36108A7}"/>
              </a:ext>
            </a:extLst>
          </p:cNvPr>
          <p:cNvSpPr txBox="1">
            <a:spLocks/>
          </p:cNvSpPr>
          <p:nvPr/>
        </p:nvSpPr>
        <p:spPr>
          <a:xfrm>
            <a:off x="456910" y="5278211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5-3-4</a:t>
            </a:r>
            <a:r>
              <a:rPr lang="zh-TW" altLang="en-US" dirty="0"/>
              <a:t>　子孫選擇器</a:t>
            </a:r>
            <a:endParaRPr lang="en-US" altLang="zh-TW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ED18545-1449-454D-8089-04BBBA052B1D}"/>
              </a:ext>
            </a:extLst>
          </p:cNvPr>
          <p:cNvSpPr txBox="1">
            <a:spLocks/>
          </p:cNvSpPr>
          <p:nvPr/>
        </p:nvSpPr>
        <p:spPr>
          <a:xfrm>
            <a:off x="539262" y="6160146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p a {color: red;}</a:t>
            </a:r>
          </a:p>
        </p:txBody>
      </p:sp>
    </p:spTree>
    <p:extLst>
      <p:ext uri="{BB962C8B-B14F-4D97-AF65-F5344CB8AC3E}">
        <p14:creationId xmlns:p14="http://schemas.microsoft.com/office/powerpoint/2010/main" val="38770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7A81BB-7C5A-498B-B156-14762F31E89F}"/>
              </a:ext>
            </a:extLst>
          </p:cNvPr>
          <p:cNvSpPr txBox="1">
            <a:spLocks/>
          </p:cNvSpPr>
          <p:nvPr/>
        </p:nvSpPr>
        <p:spPr>
          <a:xfrm>
            <a:off x="457200" y="942708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62EEC1-56D0-4B94-B92A-ED4F42DD3B65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5-3-5</a:t>
            </a:r>
            <a:r>
              <a:rPr lang="zh-TW" altLang="en-US" dirty="0"/>
              <a:t>　相鄰兄弟選擇器</a:t>
            </a:r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4A864EF-06AD-4DDD-8F2A-E085BA9724C8}"/>
              </a:ext>
            </a:extLst>
          </p:cNvPr>
          <p:cNvSpPr txBox="1">
            <a:spLocks/>
          </p:cNvSpPr>
          <p:nvPr/>
        </p:nvSpPr>
        <p:spPr>
          <a:xfrm>
            <a:off x="457200" y="2466608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59B7F4E-AE65-4CE2-9AD5-1892C35DF699}"/>
              </a:ext>
            </a:extLst>
          </p:cNvPr>
          <p:cNvSpPr txBox="1">
            <a:spLocks/>
          </p:cNvSpPr>
          <p:nvPr/>
        </p:nvSpPr>
        <p:spPr>
          <a:xfrm>
            <a:off x="457200" y="2059848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5-3-6</a:t>
            </a:r>
            <a:r>
              <a:rPr lang="zh-TW" altLang="en-US" dirty="0"/>
              <a:t>　全體兄弟選擇器</a:t>
            </a:r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790E02A-E230-474C-B5EC-F7C17094F980}"/>
              </a:ext>
            </a:extLst>
          </p:cNvPr>
          <p:cNvSpPr txBox="1">
            <a:spLocks/>
          </p:cNvSpPr>
          <p:nvPr/>
        </p:nvSpPr>
        <p:spPr>
          <a:xfrm>
            <a:off x="539552" y="1459690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err="1"/>
              <a:t>img</a:t>
            </a:r>
            <a:r>
              <a:rPr lang="en-US" altLang="zh-TW" sz="1600" dirty="0"/>
              <a:t> + p {color: red;}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6EDF197-685A-4121-AA44-E3B392B9DBEB}"/>
              </a:ext>
            </a:extLst>
          </p:cNvPr>
          <p:cNvSpPr txBox="1">
            <a:spLocks/>
          </p:cNvSpPr>
          <p:nvPr/>
        </p:nvSpPr>
        <p:spPr>
          <a:xfrm>
            <a:off x="539552" y="2942902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err="1"/>
              <a:t>img</a:t>
            </a:r>
            <a:r>
              <a:rPr lang="en-US" altLang="zh-TW" sz="1600" dirty="0"/>
              <a:t> ~ p {color: red;}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4B342B1-6380-429D-B66E-98AD9844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60717A0-30F8-4010-B03B-5CC76664A810}"/>
              </a:ext>
            </a:extLst>
          </p:cNvPr>
          <p:cNvSpPr txBox="1">
            <a:spLocks/>
          </p:cNvSpPr>
          <p:nvPr/>
        </p:nvSpPr>
        <p:spPr>
          <a:xfrm>
            <a:off x="457200" y="3847273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B6DEB8D-B417-410F-8AFB-24AFB43C1C25}"/>
              </a:ext>
            </a:extLst>
          </p:cNvPr>
          <p:cNvSpPr txBox="1">
            <a:spLocks/>
          </p:cNvSpPr>
          <p:nvPr/>
        </p:nvSpPr>
        <p:spPr>
          <a:xfrm>
            <a:off x="457200" y="3437965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5-3-7</a:t>
            </a:r>
            <a:r>
              <a:rPr lang="zh-TW" altLang="en-US" dirty="0"/>
              <a:t>　類別選擇器</a:t>
            </a:r>
            <a:endParaRPr lang="en-US" altLang="zh-TW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2743C64-F63C-4EAE-AF36-D88D984237B2}"/>
              </a:ext>
            </a:extLst>
          </p:cNvPr>
          <p:cNvSpPr txBox="1">
            <a:spLocks/>
          </p:cNvSpPr>
          <p:nvPr/>
        </p:nvSpPr>
        <p:spPr>
          <a:xfrm>
            <a:off x="457200" y="5371173"/>
            <a:ext cx="569897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zh-TW" altLang="en-US" dirty="0"/>
              <a:t>例如：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BFEF0DD-249D-4985-8134-F177DC2F38DF}"/>
              </a:ext>
            </a:extLst>
          </p:cNvPr>
          <p:cNvSpPr txBox="1">
            <a:spLocks/>
          </p:cNvSpPr>
          <p:nvPr/>
        </p:nvSpPr>
        <p:spPr>
          <a:xfrm>
            <a:off x="457200" y="4964413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5-3-8</a:t>
            </a:r>
            <a:r>
              <a:rPr lang="zh-TW" altLang="en-US" dirty="0"/>
              <a:t>　</a:t>
            </a:r>
            <a:r>
              <a:rPr lang="en-US" altLang="zh-TW" dirty="0"/>
              <a:t>ID</a:t>
            </a:r>
            <a:r>
              <a:rPr lang="zh-TW" altLang="en-US" dirty="0"/>
              <a:t>選擇器</a:t>
            </a:r>
            <a:endParaRPr lang="en-US" altLang="zh-TW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3F43B04-8507-4C52-8D5B-332F5FAC1D66}"/>
              </a:ext>
            </a:extLst>
          </p:cNvPr>
          <p:cNvSpPr txBox="1">
            <a:spLocks/>
          </p:cNvSpPr>
          <p:nvPr/>
        </p:nvSpPr>
        <p:spPr>
          <a:xfrm>
            <a:off x="539552" y="4364255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.odd {background: linen;}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A97391E-5947-47DA-8B5C-5AA2BA49E97D}"/>
              </a:ext>
            </a:extLst>
          </p:cNvPr>
          <p:cNvSpPr txBox="1">
            <a:spLocks/>
          </p:cNvSpPr>
          <p:nvPr/>
        </p:nvSpPr>
        <p:spPr>
          <a:xfrm>
            <a:off x="539552" y="5847467"/>
            <a:ext cx="7128792" cy="355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#row1 {background: linen;}</a:t>
            </a:r>
          </a:p>
        </p:txBody>
      </p:sp>
    </p:spTree>
    <p:extLst>
      <p:ext uri="{BB962C8B-B14F-4D97-AF65-F5344CB8AC3E}">
        <p14:creationId xmlns:p14="http://schemas.microsoft.com/office/powerpoint/2010/main" val="362274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F54D5C4-BC7C-4BED-B0B3-EC570BF5A160}"/>
              </a:ext>
            </a:extLst>
          </p:cNvPr>
          <p:cNvSpPr txBox="1">
            <a:spLocks/>
          </p:cNvSpPr>
          <p:nvPr/>
        </p:nvSpPr>
        <p:spPr>
          <a:xfrm>
            <a:off x="457200" y="2121226"/>
            <a:ext cx="7931224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TW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E88ADAA-A986-4316-A6E0-A4A325160A03}"/>
              </a:ext>
            </a:extLst>
          </p:cNvPr>
          <p:cNvSpPr txBox="1">
            <a:spLocks/>
          </p:cNvSpPr>
          <p:nvPr/>
        </p:nvSpPr>
        <p:spPr>
          <a:xfrm>
            <a:off x="408663" y="1149484"/>
            <a:ext cx="7715200" cy="551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dirty="0"/>
              <a:t>常用的如下：</a:t>
            </a:r>
            <a:endParaRPr lang="en-US" altLang="zh-TW" dirty="0"/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選擇有設定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屬性的值為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~=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屬性的值為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，或以空白字元隔開並包含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|=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屬性的值為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，或以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開頭的元素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^=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屬性的值以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開頭的元素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$=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屬性的值以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結尾的元素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*=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屬性的值包含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的元素</a:t>
            </a:r>
          </a:p>
          <a:p>
            <a:pPr marL="179388" indent="0" algn="just">
              <a:buNone/>
            </a:pPr>
            <a:endParaRPr lang="en-US" altLang="zh-TW" sz="2000" dirty="0"/>
          </a:p>
          <a:p>
            <a:pPr marL="0" indent="0" algn="just">
              <a:buNone/>
            </a:pPr>
            <a:endParaRPr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A2C37DE-8418-429C-AB24-9D7DAD3D15CE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4834880" cy="5326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5-3-9</a:t>
            </a:r>
            <a:r>
              <a:rPr lang="zh-TW" altLang="en-US" dirty="0"/>
              <a:t>　屬性選擇器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235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1477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1477" id="{8EDF6A5C-2665-47DE-847B-52B0E9AB61E4}" vid="{76908F37-AD7E-4B43-905C-6485C594D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F1477</Template>
  <TotalTime>520</TotalTime>
  <Words>2883</Words>
  <Application>Microsoft Office PowerPoint</Application>
  <PresentationFormat>如螢幕大小 (4:3)</PresentationFormat>
  <Paragraphs>403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Constantia</vt:lpstr>
      <vt:lpstr>F1477</vt:lpstr>
      <vt:lpstr>05CSS3 基本語法 與常用屬性</vt:lpstr>
      <vt:lpstr>5-1在 HTML 文件加入 CSS 樣式表</vt:lpstr>
      <vt:lpstr>PowerPoint 簡報</vt:lpstr>
      <vt:lpstr>PowerPoint 簡報</vt:lpstr>
      <vt:lpstr>PowerPoint 簡報</vt:lpstr>
      <vt:lpstr>5-2CSS 樣式規則</vt:lpstr>
      <vt:lpstr>5-3選擇器的類型</vt:lpstr>
      <vt:lpstr>PowerPoint 簡報</vt:lpstr>
      <vt:lpstr>PowerPoint 簡報</vt:lpstr>
      <vt:lpstr>PowerPoint 簡報</vt:lpstr>
      <vt:lpstr>PowerPoint 簡報</vt:lpstr>
      <vt:lpstr>5-4常用的 CSS 屬性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Personal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01開始撰寫Python程式</dc:title>
  <dc:creator>Jean</dc:creator>
  <cp:lastModifiedBy>ShinWei Hwang</cp:lastModifiedBy>
  <cp:revision>121</cp:revision>
  <dcterms:created xsi:type="dcterms:W3CDTF">2017-05-08T03:37:11Z</dcterms:created>
  <dcterms:modified xsi:type="dcterms:W3CDTF">2021-06-10T05:41:23Z</dcterms:modified>
</cp:coreProperties>
</file>