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6" r:id="rId3"/>
    <p:sldId id="345" r:id="rId4"/>
    <p:sldId id="346" r:id="rId5"/>
    <p:sldId id="347" r:id="rId6"/>
    <p:sldId id="343" r:id="rId7"/>
    <p:sldId id="339" r:id="rId8"/>
    <p:sldId id="341" r:id="rId9"/>
    <p:sldId id="342" r:id="rId10"/>
    <p:sldId id="344" r:id="rId11"/>
    <p:sldId id="340" r:id="rId12"/>
    <p:sldId id="32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45"/>
            <p14:sldId id="346"/>
            <p14:sldId id="347"/>
            <p14:sldId id="343"/>
            <p14:sldId id="339"/>
            <p14:sldId id="341"/>
            <p14:sldId id="342"/>
            <p14:sldId id="344"/>
            <p14:sldId id="34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4019" autoAdjust="0"/>
  </p:normalViewPr>
  <p:slideViewPr>
    <p:cSldViewPr>
      <p:cViewPr varScale="1">
        <p:scale>
          <a:sx n="83" d="100"/>
          <a:sy n="83" d="100"/>
        </p:scale>
        <p:origin x="812" y="5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96B54-FACB-4BE7-9578-C881D63684DC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9DA9BF-FCAB-463E-B324-C4FB2FE3B2CF}">
      <dgm:prSet phldrT="[文本]"/>
      <dgm:spPr/>
      <dgm:t>
        <a:bodyPr/>
        <a:lstStyle/>
        <a:p>
          <a:endParaRPr lang="de-DE" b="1" dirty="0"/>
        </a:p>
      </dgm:t>
    </dgm:pt>
    <dgm:pt modelId="{935C5886-7281-459D-8679-59FCE7C768AE}" type="parTrans" cxnId="{E78548DE-DA21-49A6-94AF-3A3ED93B3313}">
      <dgm:prSet/>
      <dgm:spPr/>
      <dgm:t>
        <a:bodyPr/>
        <a:lstStyle/>
        <a:p>
          <a:endParaRPr lang="de-DE"/>
        </a:p>
      </dgm:t>
    </dgm:pt>
    <dgm:pt modelId="{C6FBCFA7-9EA8-4B17-B0DA-2C1C6F07C8C2}" type="sibTrans" cxnId="{E78548DE-DA21-49A6-94AF-3A3ED93B3313}">
      <dgm:prSet/>
      <dgm:spPr/>
      <dgm:t>
        <a:bodyPr/>
        <a:lstStyle/>
        <a:p>
          <a:endParaRPr lang="de-DE"/>
        </a:p>
      </dgm:t>
    </dgm:pt>
    <dgm:pt modelId="{E9259C09-6BF9-4475-A5E7-DDD1C1EB6D04}">
      <dgm:prSet phldrT="[文本]" custT="1"/>
      <dgm:spPr/>
      <dgm:t>
        <a:bodyPr/>
        <a:lstStyle/>
        <a:p>
          <a:r>
            <a:rPr lang="en-US" sz="1800" noProof="0" dirty="0"/>
            <a:t>Request, analysis and visualization of traffic lights information</a:t>
          </a:r>
        </a:p>
      </dgm:t>
    </dgm:pt>
    <dgm:pt modelId="{4B7F3FF4-53B5-4FDB-A5B6-1EC833DF9EDE}" type="parTrans" cxnId="{DE33C7C4-676C-49EA-95BC-5A2CAAC306B0}">
      <dgm:prSet/>
      <dgm:spPr/>
      <dgm:t>
        <a:bodyPr/>
        <a:lstStyle/>
        <a:p>
          <a:endParaRPr lang="de-DE"/>
        </a:p>
      </dgm:t>
    </dgm:pt>
    <dgm:pt modelId="{586F293F-38EB-4758-89C3-6D3BDFD1398D}" type="sibTrans" cxnId="{DE33C7C4-676C-49EA-95BC-5A2CAAC306B0}">
      <dgm:prSet/>
      <dgm:spPr/>
      <dgm:t>
        <a:bodyPr/>
        <a:lstStyle/>
        <a:p>
          <a:endParaRPr lang="de-DE"/>
        </a:p>
      </dgm:t>
    </dgm:pt>
    <dgm:pt modelId="{5087C5AD-D787-4F69-974E-9EF06FA430D3}">
      <dgm:prSet phldrT="[文本]"/>
      <dgm:spPr/>
      <dgm:t>
        <a:bodyPr/>
        <a:lstStyle/>
        <a:p>
          <a:endParaRPr lang="de-DE" b="1" dirty="0"/>
        </a:p>
      </dgm:t>
    </dgm:pt>
    <dgm:pt modelId="{33580382-8548-401F-9273-E0D755FBAFF2}" type="parTrans" cxnId="{C899922F-F3DA-41E3-A638-E91EC0728DCF}">
      <dgm:prSet/>
      <dgm:spPr/>
      <dgm:t>
        <a:bodyPr/>
        <a:lstStyle/>
        <a:p>
          <a:endParaRPr lang="de-DE"/>
        </a:p>
      </dgm:t>
    </dgm:pt>
    <dgm:pt modelId="{C20D8EB7-A7ED-447B-9B6E-A74EE7CC5219}" type="sibTrans" cxnId="{C899922F-F3DA-41E3-A638-E91EC0728DCF}">
      <dgm:prSet/>
      <dgm:spPr/>
      <dgm:t>
        <a:bodyPr/>
        <a:lstStyle/>
        <a:p>
          <a:endParaRPr lang="de-DE"/>
        </a:p>
      </dgm:t>
    </dgm:pt>
    <dgm:pt modelId="{4634174B-9C8F-4FC9-89F8-F9AC8E375DA4}">
      <dgm:prSet phldrT="[文本]" custT="1"/>
      <dgm:spPr/>
      <dgm:t>
        <a:bodyPr/>
        <a:lstStyle/>
        <a:p>
          <a:r>
            <a:rPr lang="en-US" sz="1800" noProof="0" dirty="0"/>
            <a:t>Decision of driving strategy</a:t>
          </a:r>
        </a:p>
      </dgm:t>
    </dgm:pt>
    <dgm:pt modelId="{993ED00F-C5C1-461D-927A-7A61244C8E22}" type="parTrans" cxnId="{B7241114-0C97-48D5-B928-F828643499A4}">
      <dgm:prSet/>
      <dgm:spPr/>
      <dgm:t>
        <a:bodyPr/>
        <a:lstStyle/>
        <a:p>
          <a:endParaRPr lang="de-DE"/>
        </a:p>
      </dgm:t>
    </dgm:pt>
    <dgm:pt modelId="{2839F2C8-089A-4733-AD67-05702B8AC814}" type="sibTrans" cxnId="{B7241114-0C97-48D5-B928-F828643499A4}">
      <dgm:prSet/>
      <dgm:spPr/>
      <dgm:t>
        <a:bodyPr/>
        <a:lstStyle/>
        <a:p>
          <a:endParaRPr lang="de-DE"/>
        </a:p>
      </dgm:t>
    </dgm:pt>
    <dgm:pt modelId="{3E24B36C-9BA9-5841-A67A-101994FDA47B}">
      <dgm:prSet/>
      <dgm:spPr/>
      <dgm:t>
        <a:bodyPr/>
        <a:lstStyle/>
        <a:p>
          <a:endParaRPr lang="de-DE" dirty="0"/>
        </a:p>
      </dgm:t>
    </dgm:pt>
    <dgm:pt modelId="{6405BAB1-1FB2-3149-891D-F6C3F95141E4}" type="parTrans" cxnId="{2734586F-3EB9-494D-A71E-C6255B1F20CD}">
      <dgm:prSet/>
      <dgm:spPr/>
      <dgm:t>
        <a:bodyPr/>
        <a:lstStyle/>
        <a:p>
          <a:endParaRPr lang="de-DE"/>
        </a:p>
      </dgm:t>
    </dgm:pt>
    <dgm:pt modelId="{8D770172-10F6-1A49-ABB3-7A9FFB0AA5AA}" type="sibTrans" cxnId="{2734586F-3EB9-494D-A71E-C6255B1F20CD}">
      <dgm:prSet/>
      <dgm:spPr/>
      <dgm:t>
        <a:bodyPr/>
        <a:lstStyle/>
        <a:p>
          <a:endParaRPr lang="de-DE"/>
        </a:p>
      </dgm:t>
    </dgm:pt>
    <dgm:pt modelId="{10B2B076-762C-2D45-B434-ECB95E149579}">
      <dgm:prSet custT="1"/>
      <dgm:spPr/>
      <dgm:t>
        <a:bodyPr/>
        <a:lstStyle/>
        <a:p>
          <a:r>
            <a:rPr lang="en-US" sz="1800" noProof="0" dirty="0"/>
            <a:t>Simulation and evaluation</a:t>
          </a:r>
        </a:p>
      </dgm:t>
    </dgm:pt>
    <dgm:pt modelId="{C3816161-847B-F740-806D-E6AAEB988C08}" type="parTrans" cxnId="{137E4B13-21DC-E84B-BC4D-D12B17FF336F}">
      <dgm:prSet/>
      <dgm:spPr/>
      <dgm:t>
        <a:bodyPr/>
        <a:lstStyle/>
        <a:p>
          <a:endParaRPr lang="de-DE"/>
        </a:p>
      </dgm:t>
    </dgm:pt>
    <dgm:pt modelId="{05A5EBEB-7E47-3D49-AE00-141824DCD254}" type="sibTrans" cxnId="{137E4B13-21DC-E84B-BC4D-D12B17FF336F}">
      <dgm:prSet/>
      <dgm:spPr/>
      <dgm:t>
        <a:bodyPr/>
        <a:lstStyle/>
        <a:p>
          <a:endParaRPr lang="de-DE"/>
        </a:p>
      </dgm:t>
    </dgm:pt>
    <dgm:pt modelId="{257C003F-CDEA-416E-BDE2-EC783165497D}" type="pres">
      <dgm:prSet presAssocID="{A4D96B54-FACB-4BE7-9578-C881D63684DC}" presName="linearFlow" presStyleCnt="0">
        <dgm:presLayoutVars>
          <dgm:dir/>
          <dgm:animLvl val="lvl"/>
          <dgm:resizeHandles val="exact"/>
        </dgm:presLayoutVars>
      </dgm:prSet>
      <dgm:spPr/>
    </dgm:pt>
    <dgm:pt modelId="{82049DC9-C528-41E5-9D58-89ED3AFD2562}" type="pres">
      <dgm:prSet presAssocID="{A49DA9BF-FCAB-463E-B324-C4FB2FE3B2CF}" presName="composite" presStyleCnt="0"/>
      <dgm:spPr/>
    </dgm:pt>
    <dgm:pt modelId="{AFC05A6E-F49E-47EE-89B1-EB7C8CED67D7}" type="pres">
      <dgm:prSet presAssocID="{A49DA9BF-FCAB-463E-B324-C4FB2FE3B2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F37616-13A7-4C4B-A6BF-B2037F05EA13}" type="pres">
      <dgm:prSet presAssocID="{A49DA9BF-FCAB-463E-B324-C4FB2FE3B2CF}" presName="descendantText" presStyleLbl="alignAcc1" presStyleIdx="0" presStyleCnt="3" custScaleX="99769" custScaleY="100105" custLinFactNeighborX="116" custLinFactNeighborY="-121">
        <dgm:presLayoutVars>
          <dgm:bulletEnabled val="1"/>
        </dgm:presLayoutVars>
      </dgm:prSet>
      <dgm:spPr/>
    </dgm:pt>
    <dgm:pt modelId="{B4FCBDE1-34D9-4916-82A1-D463EF1BBFC6}" type="pres">
      <dgm:prSet presAssocID="{C6FBCFA7-9EA8-4B17-B0DA-2C1C6F07C8C2}" presName="sp" presStyleCnt="0"/>
      <dgm:spPr/>
    </dgm:pt>
    <dgm:pt modelId="{4D07688A-1E81-4BE7-8743-F6908D1E4869}" type="pres">
      <dgm:prSet presAssocID="{5087C5AD-D787-4F69-974E-9EF06FA430D3}" presName="composite" presStyleCnt="0"/>
      <dgm:spPr/>
    </dgm:pt>
    <dgm:pt modelId="{9CB26786-8939-4337-ADE2-536B00DB4CDA}" type="pres">
      <dgm:prSet presAssocID="{5087C5AD-D787-4F69-974E-9EF06FA430D3}" presName="parentText" presStyleLbl="alignNode1" presStyleIdx="1" presStyleCnt="3" custLinFactNeighborX="597" custLinFactNeighborY="-785">
        <dgm:presLayoutVars>
          <dgm:chMax val="1"/>
          <dgm:bulletEnabled val="1"/>
        </dgm:presLayoutVars>
      </dgm:prSet>
      <dgm:spPr/>
    </dgm:pt>
    <dgm:pt modelId="{58CF2045-56E8-4739-9360-EA687E449A09}" type="pres">
      <dgm:prSet presAssocID="{5087C5AD-D787-4F69-974E-9EF06FA430D3}" presName="descendantText" presStyleLbl="alignAcc1" presStyleIdx="1" presStyleCnt="3" custLinFactNeighborX="899">
        <dgm:presLayoutVars>
          <dgm:bulletEnabled val="1"/>
        </dgm:presLayoutVars>
      </dgm:prSet>
      <dgm:spPr/>
    </dgm:pt>
    <dgm:pt modelId="{F9B31D9B-A46F-4CD7-B8D7-6993B63633D5}" type="pres">
      <dgm:prSet presAssocID="{C20D8EB7-A7ED-447B-9B6E-A74EE7CC5219}" presName="sp" presStyleCnt="0"/>
      <dgm:spPr/>
    </dgm:pt>
    <dgm:pt modelId="{FF0B6BED-426A-F140-AA21-18E9C4057213}" type="pres">
      <dgm:prSet presAssocID="{3E24B36C-9BA9-5841-A67A-101994FDA47B}" presName="composite" presStyleCnt="0"/>
      <dgm:spPr/>
    </dgm:pt>
    <dgm:pt modelId="{133A7965-BBC5-3140-9B0C-52678B00F133}" type="pres">
      <dgm:prSet presAssocID="{3E24B36C-9BA9-5841-A67A-101994FDA4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2C3005-3688-FE48-B084-64C32C1E3172}" type="pres">
      <dgm:prSet presAssocID="{3E24B36C-9BA9-5841-A67A-101994FDA4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37E4B13-21DC-E84B-BC4D-D12B17FF336F}" srcId="{3E24B36C-9BA9-5841-A67A-101994FDA47B}" destId="{10B2B076-762C-2D45-B434-ECB95E149579}" srcOrd="0" destOrd="0" parTransId="{C3816161-847B-F740-806D-E6AAEB988C08}" sibTransId="{05A5EBEB-7E47-3D49-AE00-141824DCD254}"/>
    <dgm:cxn modelId="{B7241114-0C97-48D5-B928-F828643499A4}" srcId="{5087C5AD-D787-4F69-974E-9EF06FA430D3}" destId="{4634174B-9C8F-4FC9-89F8-F9AC8E375DA4}" srcOrd="0" destOrd="0" parTransId="{993ED00F-C5C1-461D-927A-7A61244C8E22}" sibTransId="{2839F2C8-089A-4733-AD67-05702B8AC814}"/>
    <dgm:cxn modelId="{C899922F-F3DA-41E3-A638-E91EC0728DCF}" srcId="{A4D96B54-FACB-4BE7-9578-C881D63684DC}" destId="{5087C5AD-D787-4F69-974E-9EF06FA430D3}" srcOrd="1" destOrd="0" parTransId="{33580382-8548-401F-9273-E0D755FBAFF2}" sibTransId="{C20D8EB7-A7ED-447B-9B6E-A74EE7CC5219}"/>
    <dgm:cxn modelId="{F07E473D-B4C3-8747-81EB-F8741AC9E841}" type="presOf" srcId="{10B2B076-762C-2D45-B434-ECB95E149579}" destId="{AF2C3005-3688-FE48-B084-64C32C1E3172}" srcOrd="0" destOrd="0" presId="urn:microsoft.com/office/officeart/2005/8/layout/chevron2"/>
    <dgm:cxn modelId="{6373FF42-EAFD-45E7-8041-B8AB321A335E}" type="presOf" srcId="{E9259C09-6BF9-4475-A5E7-DDD1C1EB6D04}" destId="{F4F37616-13A7-4C4B-A6BF-B2037F05EA13}" srcOrd="0" destOrd="0" presId="urn:microsoft.com/office/officeart/2005/8/layout/chevron2"/>
    <dgm:cxn modelId="{CFF77C68-80F5-4147-93E5-4C83FBCF5309}" type="presOf" srcId="{3E24B36C-9BA9-5841-A67A-101994FDA47B}" destId="{133A7965-BBC5-3140-9B0C-52678B00F133}" srcOrd="0" destOrd="0" presId="urn:microsoft.com/office/officeart/2005/8/layout/chevron2"/>
    <dgm:cxn modelId="{2734586F-3EB9-494D-A71E-C6255B1F20CD}" srcId="{A4D96B54-FACB-4BE7-9578-C881D63684DC}" destId="{3E24B36C-9BA9-5841-A67A-101994FDA47B}" srcOrd="2" destOrd="0" parTransId="{6405BAB1-1FB2-3149-891D-F6C3F95141E4}" sibTransId="{8D770172-10F6-1A49-ABB3-7A9FFB0AA5AA}"/>
    <dgm:cxn modelId="{FBF24DAE-5EFD-4710-865B-0255B795F757}" type="presOf" srcId="{A49DA9BF-FCAB-463E-B324-C4FB2FE3B2CF}" destId="{AFC05A6E-F49E-47EE-89B1-EB7C8CED67D7}" srcOrd="0" destOrd="0" presId="urn:microsoft.com/office/officeart/2005/8/layout/chevron2"/>
    <dgm:cxn modelId="{31EFD2B9-87C2-4B7B-9458-FEFAFB310DDC}" type="presOf" srcId="{A4D96B54-FACB-4BE7-9578-C881D63684DC}" destId="{257C003F-CDEA-416E-BDE2-EC783165497D}" srcOrd="0" destOrd="0" presId="urn:microsoft.com/office/officeart/2005/8/layout/chevron2"/>
    <dgm:cxn modelId="{DE33C7C4-676C-49EA-95BC-5A2CAAC306B0}" srcId="{A49DA9BF-FCAB-463E-B324-C4FB2FE3B2CF}" destId="{E9259C09-6BF9-4475-A5E7-DDD1C1EB6D04}" srcOrd="0" destOrd="0" parTransId="{4B7F3FF4-53B5-4FDB-A5B6-1EC833DF9EDE}" sibTransId="{586F293F-38EB-4758-89C3-6D3BDFD1398D}"/>
    <dgm:cxn modelId="{E3F329D4-6B12-48F2-B33B-5CE2A419134E}" type="presOf" srcId="{5087C5AD-D787-4F69-974E-9EF06FA430D3}" destId="{9CB26786-8939-4337-ADE2-536B00DB4CDA}" srcOrd="0" destOrd="0" presId="urn:microsoft.com/office/officeart/2005/8/layout/chevron2"/>
    <dgm:cxn modelId="{E78548DE-DA21-49A6-94AF-3A3ED93B3313}" srcId="{A4D96B54-FACB-4BE7-9578-C881D63684DC}" destId="{A49DA9BF-FCAB-463E-B324-C4FB2FE3B2CF}" srcOrd="0" destOrd="0" parTransId="{935C5886-7281-459D-8679-59FCE7C768AE}" sibTransId="{C6FBCFA7-9EA8-4B17-B0DA-2C1C6F07C8C2}"/>
    <dgm:cxn modelId="{0D4C89E4-2BBE-4D00-9D77-31EB0BA6ED8C}" type="presOf" srcId="{4634174B-9C8F-4FC9-89F8-F9AC8E375DA4}" destId="{58CF2045-56E8-4739-9360-EA687E449A09}" srcOrd="0" destOrd="0" presId="urn:microsoft.com/office/officeart/2005/8/layout/chevron2"/>
    <dgm:cxn modelId="{E5744ECB-DE68-48E4-9F1A-6338D9D905AC}" type="presParOf" srcId="{257C003F-CDEA-416E-BDE2-EC783165497D}" destId="{82049DC9-C528-41E5-9D58-89ED3AFD2562}" srcOrd="0" destOrd="0" presId="urn:microsoft.com/office/officeart/2005/8/layout/chevron2"/>
    <dgm:cxn modelId="{4A3A7852-853A-444E-8F07-F3A7C7730B8C}" type="presParOf" srcId="{82049DC9-C528-41E5-9D58-89ED3AFD2562}" destId="{AFC05A6E-F49E-47EE-89B1-EB7C8CED67D7}" srcOrd="0" destOrd="0" presId="urn:microsoft.com/office/officeart/2005/8/layout/chevron2"/>
    <dgm:cxn modelId="{17169013-65FE-4F08-9BA5-114ED7C89BD4}" type="presParOf" srcId="{82049DC9-C528-41E5-9D58-89ED3AFD2562}" destId="{F4F37616-13A7-4C4B-A6BF-B2037F05EA13}" srcOrd="1" destOrd="0" presId="urn:microsoft.com/office/officeart/2005/8/layout/chevron2"/>
    <dgm:cxn modelId="{FBDDDADD-EAAC-4BCD-925A-16415586CD97}" type="presParOf" srcId="{257C003F-CDEA-416E-BDE2-EC783165497D}" destId="{B4FCBDE1-34D9-4916-82A1-D463EF1BBFC6}" srcOrd="1" destOrd="0" presId="urn:microsoft.com/office/officeart/2005/8/layout/chevron2"/>
    <dgm:cxn modelId="{38429A7C-5D51-42D0-A86C-FCFC7421458A}" type="presParOf" srcId="{257C003F-CDEA-416E-BDE2-EC783165497D}" destId="{4D07688A-1E81-4BE7-8743-F6908D1E4869}" srcOrd="2" destOrd="0" presId="urn:microsoft.com/office/officeart/2005/8/layout/chevron2"/>
    <dgm:cxn modelId="{58065C45-B39B-4976-A03F-09E2D8ED4411}" type="presParOf" srcId="{4D07688A-1E81-4BE7-8743-F6908D1E4869}" destId="{9CB26786-8939-4337-ADE2-536B00DB4CDA}" srcOrd="0" destOrd="0" presId="urn:microsoft.com/office/officeart/2005/8/layout/chevron2"/>
    <dgm:cxn modelId="{5F9249FB-E8D0-4626-931F-76164CE6D910}" type="presParOf" srcId="{4D07688A-1E81-4BE7-8743-F6908D1E4869}" destId="{58CF2045-56E8-4739-9360-EA687E449A09}" srcOrd="1" destOrd="0" presId="urn:microsoft.com/office/officeart/2005/8/layout/chevron2"/>
    <dgm:cxn modelId="{6C85102D-E8F9-4014-88F9-2C6848B41908}" type="presParOf" srcId="{257C003F-CDEA-416E-BDE2-EC783165497D}" destId="{F9B31D9B-A46F-4CD7-B8D7-6993B63633D5}" srcOrd="3" destOrd="0" presId="urn:microsoft.com/office/officeart/2005/8/layout/chevron2"/>
    <dgm:cxn modelId="{1FA15E62-CB3D-E845-9294-BF44A5808C70}" type="presParOf" srcId="{257C003F-CDEA-416E-BDE2-EC783165497D}" destId="{FF0B6BED-426A-F140-AA21-18E9C4057213}" srcOrd="4" destOrd="0" presId="urn:microsoft.com/office/officeart/2005/8/layout/chevron2"/>
    <dgm:cxn modelId="{A09E07FA-F632-274A-990A-D2E34E1722D0}" type="presParOf" srcId="{FF0B6BED-426A-F140-AA21-18E9C4057213}" destId="{133A7965-BBC5-3140-9B0C-52678B00F133}" srcOrd="0" destOrd="0" presId="urn:microsoft.com/office/officeart/2005/8/layout/chevron2"/>
    <dgm:cxn modelId="{958B911F-BBC6-0F40-B796-E7439B8223C2}" type="presParOf" srcId="{FF0B6BED-426A-F140-AA21-18E9C4057213}" destId="{AF2C3005-3688-FE48-B084-64C32C1E31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5A6E-F49E-47EE-89B1-EB7C8CED67D7}">
      <dsp:nvSpPr>
        <dsp:cNvPr id="0" name=""/>
        <dsp:cNvSpPr/>
      </dsp:nvSpPr>
      <dsp:spPr>
        <a:xfrm rot="5400000">
          <a:off x="-202525" y="204043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0" y="474077"/>
        <a:ext cx="945118" cy="405050"/>
      </dsp:txXfrm>
    </dsp:sp>
    <dsp:sp modelId="{F4F37616-13A7-4C4B-A6BF-B2037F05EA13}">
      <dsp:nvSpPr>
        <dsp:cNvPr id="0" name=""/>
        <dsp:cNvSpPr/>
      </dsp:nvSpPr>
      <dsp:spPr>
        <a:xfrm rot="5400000">
          <a:off x="4449773" y="-3486476"/>
          <a:ext cx="878531" cy="78514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Request, analysis and visualization of traffic lights information</a:t>
          </a:r>
        </a:p>
      </dsp:txBody>
      <dsp:txXfrm rot="-5400000">
        <a:off x="963297" y="42886"/>
        <a:ext cx="7808598" cy="792759"/>
      </dsp:txXfrm>
    </dsp:sp>
    <dsp:sp modelId="{9CB26786-8939-4337-ADE2-536B00DB4CDA}">
      <dsp:nvSpPr>
        <dsp:cNvPr id="0" name=""/>
        <dsp:cNvSpPr/>
      </dsp:nvSpPr>
      <dsp:spPr>
        <a:xfrm rot="5400000">
          <a:off x="-196882" y="1345872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5643" y="1615906"/>
        <a:ext cx="945118" cy="405050"/>
      </dsp:txXfrm>
    </dsp:sp>
    <dsp:sp modelId="{58CF2045-56E8-4739-9360-EA687E449A09}">
      <dsp:nvSpPr>
        <dsp:cNvPr id="0" name=""/>
        <dsp:cNvSpPr/>
      </dsp:nvSpPr>
      <dsp:spPr>
        <a:xfrm rot="5400000">
          <a:off x="4441145" y="-2342081"/>
          <a:ext cx="877609" cy="786966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Decision of driving strategy</a:t>
          </a:r>
        </a:p>
      </dsp:txBody>
      <dsp:txXfrm rot="-5400000">
        <a:off x="945119" y="1196786"/>
        <a:ext cx="7826822" cy="791927"/>
      </dsp:txXfrm>
    </dsp:sp>
    <dsp:sp modelId="{133A7965-BBC5-3140-9B0C-52678B00F133}">
      <dsp:nvSpPr>
        <dsp:cNvPr id="0" name=""/>
        <dsp:cNvSpPr/>
      </dsp:nvSpPr>
      <dsp:spPr>
        <a:xfrm rot="5400000">
          <a:off x="-202525" y="2508898"/>
          <a:ext cx="1350168" cy="9451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 rot="-5400000">
        <a:off x="0" y="2778932"/>
        <a:ext cx="945118" cy="405050"/>
      </dsp:txXfrm>
    </dsp:sp>
    <dsp:sp modelId="{AF2C3005-3688-FE48-B084-64C32C1E3172}">
      <dsp:nvSpPr>
        <dsp:cNvPr id="0" name=""/>
        <dsp:cNvSpPr/>
      </dsp:nvSpPr>
      <dsp:spPr>
        <a:xfrm rot="5400000">
          <a:off x="4441145" y="-1189653"/>
          <a:ext cx="877609" cy="786966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Simulation and evaluation</a:t>
          </a:r>
        </a:p>
      </dsp:txBody>
      <dsp:txXfrm rot="-5400000">
        <a:off x="945119" y="2349214"/>
        <a:ext cx="7826822" cy="79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4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0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4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64302" y="3721206"/>
            <a:ext cx="10255698" cy="962530"/>
          </a:xfrm>
        </p:spPr>
        <p:txBody>
          <a:bodyPr>
            <a:normAutofit/>
          </a:bodyPr>
          <a:lstStyle/>
          <a:p>
            <a:r>
              <a:rPr lang="en-US" dirty="0"/>
              <a:t>DCAITI-Project</a:t>
            </a:r>
            <a:r>
              <a:rPr lang="de-DE" dirty="0"/>
              <a:t>: Implementation </a:t>
            </a:r>
            <a:r>
              <a:rPr lang="en-US" dirty="0"/>
              <a:t>of</a:t>
            </a:r>
            <a:r>
              <a:rPr lang="de-DE" dirty="0"/>
              <a:t> a Traffic Light Service on an (Android) Smartphone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302" y="4267200"/>
            <a:ext cx="10255698" cy="962531"/>
          </a:xfrm>
        </p:spPr>
        <p:txBody>
          <a:bodyPr>
            <a:noAutofit/>
          </a:bodyPr>
          <a:lstStyle/>
          <a:p>
            <a:endParaRPr lang="en-US" sz="1200" dirty="0"/>
          </a:p>
          <a:p>
            <a:r>
              <a:rPr lang="en-US" sz="1200" dirty="0"/>
              <a:t>Oday </a:t>
            </a:r>
            <a:r>
              <a:rPr lang="en-US" sz="1200" dirty="0" err="1"/>
              <a:t>Kabha</a:t>
            </a:r>
            <a:r>
              <a:rPr lang="en-US" sz="1200" dirty="0"/>
              <a:t>	</a:t>
            </a:r>
            <a:r>
              <a:rPr lang="en-US" sz="1200" u="sng" dirty="0">
                <a:hlinkClick r:id="rId3"/>
              </a:rPr>
              <a:t>your_mail@tu-berlin.de</a:t>
            </a:r>
            <a:endParaRPr lang="en-US" sz="1200" u="sng" dirty="0"/>
          </a:p>
          <a:p>
            <a:r>
              <a:rPr lang="en-US" sz="1200" dirty="0" err="1"/>
              <a:t>Yiyang</a:t>
            </a:r>
            <a:r>
              <a:rPr lang="en-US" sz="1200" dirty="0"/>
              <a:t> Song	</a:t>
            </a:r>
            <a:r>
              <a:rPr lang="en-US" sz="1200" u="sng" dirty="0" err="1"/>
              <a:t>yiyang.song@campus.tu-berlin.de</a:t>
            </a:r>
            <a:endParaRPr lang="en-US" sz="1200" u="sng" dirty="0"/>
          </a:p>
          <a:p>
            <a:r>
              <a:rPr lang="en-US" sz="1200" dirty="0" err="1"/>
              <a:t>Yuanheng</a:t>
            </a:r>
            <a:r>
              <a:rPr lang="en-US" sz="1200" dirty="0"/>
              <a:t> Mu	</a:t>
            </a:r>
            <a:r>
              <a:rPr lang="en-US" sz="1200" u="sng" dirty="0"/>
              <a:t>johanmu1994</a:t>
            </a:r>
            <a:r>
              <a:rPr lang="en-US" sz="1200" u="sng" dirty="0">
                <a:hlinkClick r:id="rId3"/>
              </a:rPr>
              <a:t>@mailbox.tu-berlin.de</a:t>
            </a:r>
            <a:br>
              <a:rPr lang="en-US" sz="1200" dirty="0"/>
            </a:br>
            <a:endParaRPr lang="en-US" sz="1200" dirty="0"/>
          </a:p>
          <a:p>
            <a:endParaRPr lang="de-DE" sz="1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en-US" kern="0" dirty="0"/>
              <a:t>Supervisor: Birgit </a:t>
            </a:r>
            <a:r>
              <a:rPr lang="en-US" kern="0" dirty="0" err="1"/>
              <a:t>Kwella</a:t>
            </a:r>
            <a:endParaRPr lang="en-US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Simulation and evaluation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06424E9-445E-BC42-B0D5-EA31B1E6B9B5}"/>
              </a:ext>
            </a:extLst>
          </p:cNvPr>
          <p:cNvSpPr/>
          <p:nvPr/>
        </p:nvSpPr>
        <p:spPr bwMode="auto">
          <a:xfrm>
            <a:off x="1590866" y="2770776"/>
            <a:ext cx="1414479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Signal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plans</a:t>
            </a:r>
            <a:endParaRPr kumimoji="0" lang="en-US" sz="140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0C38A39-A794-4E42-BF7C-C705AAFC2781}"/>
              </a:ext>
            </a:extLst>
          </p:cNvPr>
          <p:cNvSpPr/>
          <p:nvPr/>
        </p:nvSpPr>
        <p:spPr bwMode="auto">
          <a:xfrm>
            <a:off x="5010928" y="3573005"/>
            <a:ext cx="1414479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Dev-App</a:t>
            </a:r>
            <a:endParaRPr kumimoji="0" lang="en-US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D7849CDA-5CCB-C24B-AF7C-B067599BC916}"/>
              </a:ext>
            </a:extLst>
          </p:cNvPr>
          <p:cNvSpPr/>
          <p:nvPr/>
        </p:nvSpPr>
        <p:spPr bwMode="auto">
          <a:xfrm>
            <a:off x="1590865" y="4375235"/>
            <a:ext cx="1414479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Generated User Info</a:t>
            </a:r>
            <a:endParaRPr kumimoji="0" lang="en-US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E183C1D8-3BC2-714A-B2D9-6B365961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970550"/>
            <a:ext cx="11219998" cy="791875"/>
          </a:xfrm>
        </p:spPr>
        <p:txBody>
          <a:bodyPr>
            <a:normAutofit/>
          </a:bodyPr>
          <a:lstStyle/>
          <a:p>
            <a:r>
              <a:rPr lang="en-US" sz="1900" dirty="0"/>
              <a:t>Testcases with different </a:t>
            </a:r>
            <a:r>
              <a:rPr lang="en-US" sz="1900" b="1" dirty="0"/>
              <a:t>signal plans </a:t>
            </a:r>
            <a:r>
              <a:rPr lang="en-US" sz="1900" dirty="0"/>
              <a:t>of traffic lights, </a:t>
            </a:r>
            <a:r>
              <a:rPr lang="en-US" sz="1900" b="1" dirty="0"/>
              <a:t>random users </a:t>
            </a:r>
            <a:r>
              <a:rPr lang="en-US" sz="1900" dirty="0"/>
              <a:t>(different position, direction and speed) and assertion of </a:t>
            </a:r>
            <a:r>
              <a:rPr lang="en-US" sz="1900" b="1" dirty="0"/>
              <a:t>driving strategies</a:t>
            </a:r>
          </a:p>
          <a:p>
            <a:endParaRPr lang="de-DE" sz="1900" dirty="0"/>
          </a:p>
          <a:p>
            <a:endParaRPr lang="en-GB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08BCE02-12CE-6348-B78D-20553226556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3005345" y="3346369"/>
            <a:ext cx="2005583" cy="8022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D0869B-9E0D-F241-8028-FAE36E77614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 bwMode="auto">
          <a:xfrm flipV="1">
            <a:off x="3005344" y="4148598"/>
            <a:ext cx="2005584" cy="8022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26B33FA-FDC2-3943-821E-F4650E730C8B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 bwMode="auto">
          <a:xfrm>
            <a:off x="6425407" y="4148598"/>
            <a:ext cx="2108993" cy="125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C10365-C54B-A142-B7DC-9961D8ED0E30}"/>
              </a:ext>
            </a:extLst>
          </p:cNvPr>
          <p:cNvGrpSpPr/>
          <p:nvPr/>
        </p:nvGrpSpPr>
        <p:grpSpPr>
          <a:xfrm>
            <a:off x="8534400" y="3007158"/>
            <a:ext cx="2451441" cy="2307924"/>
            <a:chOff x="8534400" y="3007158"/>
            <a:chExt cx="2451441" cy="2307924"/>
          </a:xfrm>
        </p:grpSpPr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B03573A9-B480-6C47-845C-53AEEF4EF1D5}"/>
                </a:ext>
              </a:extLst>
            </p:cNvPr>
            <p:cNvSpPr/>
            <p:nvPr/>
          </p:nvSpPr>
          <p:spPr bwMode="auto">
            <a:xfrm>
              <a:off x="8534400" y="3007158"/>
              <a:ext cx="2130348" cy="23079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Strategy </a:t>
              </a:r>
            </a:p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Advice</a:t>
              </a:r>
              <a:endPara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3FB5648D-3DA0-1C45-A7E5-CC7B508B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141" y="3007158"/>
              <a:ext cx="1536700" cy="2307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7367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FA891CA-2AD5-C34E-BF32-1F357C291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48" y="2208474"/>
            <a:ext cx="11965952" cy="256085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0"/>
            <a:ext cx="9271982" cy="648000"/>
          </a:xfrm>
        </p:spPr>
        <p:txBody>
          <a:bodyPr wrap="none" anchor="ctr">
            <a:normAutofit/>
          </a:bodyPr>
          <a:lstStyle/>
          <a:p>
            <a:r>
              <a:rPr lang="de-DE" dirty="0"/>
              <a:t>Milestone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0817" y="6534771"/>
            <a:ext cx="9589181" cy="324000"/>
          </a:xfrm>
        </p:spPr>
        <p:txBody>
          <a:bodyPr wrap="none" anchor="ctr">
            <a:normAutofit/>
          </a:bodyPr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1CA0A3B-B3D5-4F44-8566-4498435E8D6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771"/>
            <a:ext cx="987896" cy="3240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</p:spPr>
        <p:txBody>
          <a:bodyPr wrap="none" anchor="ctr">
            <a:normAutofit/>
          </a:bodyPr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31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en-US" sz="2400" dirty="0"/>
              <a:t>Thanks for your attention!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C6541E-12C8-6D4E-9C04-C1C10F5518B6}"/>
              </a:ext>
            </a:extLst>
          </p:cNvPr>
          <p:cNvSpPr txBox="1">
            <a:spLocks/>
          </p:cNvSpPr>
          <p:nvPr/>
        </p:nvSpPr>
        <p:spPr>
          <a:xfrm>
            <a:off x="1143000" y="54102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1200" kern="0" dirty="0"/>
          </a:p>
          <a:p>
            <a:r>
              <a:rPr lang="en-US" sz="1200" kern="0" dirty="0"/>
              <a:t>Oday </a:t>
            </a:r>
            <a:r>
              <a:rPr lang="en-US" sz="1200" kern="0" dirty="0" err="1"/>
              <a:t>Kabha</a:t>
            </a:r>
            <a:r>
              <a:rPr lang="en-US" sz="1200" kern="0" dirty="0"/>
              <a:t>	</a:t>
            </a:r>
            <a:r>
              <a:rPr lang="en-US" sz="1200" u="sng" kern="0" dirty="0">
                <a:hlinkClick r:id="rId3"/>
              </a:rPr>
              <a:t>your_mail@tu-berlin.de</a:t>
            </a:r>
            <a:endParaRPr lang="en-US" sz="1200" u="sng" kern="0" dirty="0"/>
          </a:p>
          <a:p>
            <a:r>
              <a:rPr lang="en-US" sz="1200" kern="0" dirty="0" err="1"/>
              <a:t>Yiyang</a:t>
            </a:r>
            <a:r>
              <a:rPr lang="en-US" sz="1200" kern="0" dirty="0"/>
              <a:t> Song	</a:t>
            </a:r>
            <a:r>
              <a:rPr lang="en-US" sz="1200" u="sng" kern="0" dirty="0" err="1"/>
              <a:t>yiyang.song@campus.tu-berlin.de</a:t>
            </a:r>
            <a:endParaRPr lang="en-US" sz="1200" u="sng" kern="0" dirty="0"/>
          </a:p>
          <a:p>
            <a:r>
              <a:rPr lang="en-US" sz="1200" kern="0" dirty="0" err="1"/>
              <a:t>Yuanheng</a:t>
            </a:r>
            <a:r>
              <a:rPr lang="en-US" sz="1200" kern="0" dirty="0"/>
              <a:t> Mu	</a:t>
            </a:r>
            <a:r>
              <a:rPr lang="en-US" sz="1200" u="sng" kern="0" dirty="0"/>
              <a:t>johanmu1994</a:t>
            </a:r>
            <a:r>
              <a:rPr lang="en-US" sz="1200" u="sng" kern="0" dirty="0">
                <a:hlinkClick r:id="rId3"/>
              </a:rPr>
              <a:t>@mailbox.tu-berlin.de</a:t>
            </a:r>
            <a:br>
              <a:rPr lang="en-US" sz="1200" kern="0" dirty="0"/>
            </a:br>
            <a:endParaRPr lang="en-US" sz="1200" kern="0" dirty="0"/>
          </a:p>
          <a:p>
            <a:endParaRPr lang="de-DE" sz="1200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61C5EBE-8ACB-DD4B-96D9-C6AD3AD507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/>
          </a:bodyPr>
          <a:lstStyle/>
          <a:p>
            <a:pPr marL="669960" lvl="1" indent="-3996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69960" lvl="1" indent="-3996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669960" lvl="1" indent="-3996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Background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69960" lvl="1" indent="-3996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dirty="0"/>
              <a:t>Develop Framework</a:t>
            </a:r>
          </a:p>
          <a:p>
            <a:pPr marL="669960" lvl="1" indent="-3996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dirty="0"/>
              <a:t>Tasks</a:t>
            </a:r>
          </a:p>
          <a:p>
            <a:pPr marL="669960" lvl="1" indent="-39960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de-DE" dirty="0"/>
              <a:t>Milestone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E3B3A-512E-BE4C-9F1B-AB67366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65" y="1379499"/>
            <a:ext cx="6042623" cy="464030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GLOSA </a:t>
            </a:r>
            <a:r>
              <a:rPr lang="en-US" dirty="0"/>
              <a:t>(</a:t>
            </a:r>
            <a:r>
              <a:rPr lang="en-US" i="1" dirty="0"/>
              <a:t>Green Light Optimized Speed Advisory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speeds to vehicles to pass through an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RSU (</a:t>
            </a:r>
            <a:r>
              <a:rPr lang="en-US" i="1" dirty="0"/>
              <a:t>Roadside unit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SPaT</a:t>
            </a:r>
            <a:r>
              <a:rPr lang="en-US" dirty="0"/>
              <a:t> (</a:t>
            </a:r>
            <a:r>
              <a:rPr lang="en-US" i="1" dirty="0"/>
              <a:t>Signal Phase and Time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FOKUS Traffic Light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MAP (</a:t>
            </a:r>
            <a:r>
              <a:rPr lang="en-US" i="1" dirty="0"/>
              <a:t>Map data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Topology of the intersection</a:t>
            </a:r>
          </a:p>
          <a:p>
            <a:endParaRPr lang="en-US" dirty="0"/>
          </a:p>
          <a:p>
            <a:r>
              <a:rPr lang="en-US" dirty="0"/>
              <a:t>Road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car/ bicycle/ pedestrian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recommendation for action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7930" y="6528745"/>
            <a:ext cx="9589181" cy="324000"/>
          </a:xfrm>
        </p:spPr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7325589-97D6-48D4-BBD3-12B732A32DBF}"/>
              </a:ext>
            </a:extLst>
          </p:cNvPr>
          <p:cNvGrpSpPr/>
          <p:nvPr/>
        </p:nvGrpSpPr>
        <p:grpSpPr>
          <a:xfrm>
            <a:off x="5214920" y="2022054"/>
            <a:ext cx="6471214" cy="3456447"/>
            <a:chOff x="381000" y="2935990"/>
            <a:chExt cx="6471214" cy="345644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840130C-54E0-455F-A4A7-DE2A8CD9EA7A}"/>
                </a:ext>
              </a:extLst>
            </p:cNvPr>
            <p:cNvGrpSpPr/>
            <p:nvPr/>
          </p:nvGrpSpPr>
          <p:grpSpPr>
            <a:xfrm>
              <a:off x="381000" y="2935990"/>
              <a:ext cx="6471214" cy="3456447"/>
              <a:chOff x="384841" y="2952377"/>
              <a:chExt cx="6471214" cy="345644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2BDC557-AD29-4360-B17E-FFD60D6FE66D}"/>
                  </a:ext>
                </a:extLst>
              </p:cNvPr>
              <p:cNvGrpSpPr/>
              <p:nvPr/>
            </p:nvGrpSpPr>
            <p:grpSpPr>
              <a:xfrm>
                <a:off x="384841" y="2952377"/>
                <a:ext cx="6471214" cy="3456447"/>
                <a:chOff x="383737" y="3087066"/>
                <a:chExt cx="6471214" cy="3456447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7A8D704B-F30A-4B27-850B-3E336CD48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737" y="4682867"/>
                  <a:ext cx="6045511" cy="1860646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E86A603D-EEBF-4956-A39E-52D9B96310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95600" y="3087066"/>
                  <a:ext cx="883247" cy="1860646"/>
                </a:xfrm>
                <a:prstGeom prst="rect">
                  <a:avLst/>
                </a:prstGeom>
              </p:spPr>
            </p:pic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57614EE2-DA7C-45CA-BDE1-3047AD77405C}"/>
                    </a:ext>
                  </a:extLst>
                </p:cNvPr>
                <p:cNvGrpSpPr/>
                <p:nvPr/>
              </p:nvGrpSpPr>
              <p:grpSpPr>
                <a:xfrm>
                  <a:off x="5526254" y="3379081"/>
                  <a:ext cx="1328697" cy="1312853"/>
                  <a:chOff x="5538900" y="3287647"/>
                  <a:chExt cx="1335981" cy="1312853"/>
                </a:xfrm>
              </p:grpSpPr>
              <p:sp>
                <p:nvSpPr>
                  <p:cNvPr id="19" name="对话气泡: 矩形 18">
                    <a:extLst>
                      <a:ext uri="{FF2B5EF4-FFF2-40B4-BE49-F238E27FC236}">
                        <a16:creationId xmlns:a16="http://schemas.microsoft.com/office/drawing/2014/main" id="{1CF70391-1067-467F-8E87-324C818E8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8900" y="3287647"/>
                    <a:ext cx="1335981" cy="1312853"/>
                  </a:xfrm>
                  <a:prstGeom prst="wedgeRectCallou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16" name="图片 15">
                    <a:extLst>
                      <a:ext uri="{FF2B5EF4-FFF2-40B4-BE49-F238E27FC236}">
                        <a16:creationId xmlns:a16="http://schemas.microsoft.com/office/drawing/2014/main" id="{C885DD2F-710B-49DA-A6CB-3CB01D595E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15310" t="2698"/>
                  <a:stretch/>
                </p:blipFill>
                <p:spPr>
                  <a:xfrm>
                    <a:off x="5573830" y="3297214"/>
                    <a:ext cx="1233024" cy="128238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5E63FF46-4CE9-4560-B7C8-2F7F68C76EBB}"/>
                  </a:ext>
                </a:extLst>
              </p:cNvPr>
              <p:cNvSpPr/>
              <p:nvPr/>
            </p:nvSpPr>
            <p:spPr bwMode="auto">
              <a:xfrm>
                <a:off x="3578127" y="3701721"/>
                <a:ext cx="1797514" cy="199098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6B76365-3FB3-4AFC-9EAE-4D03017E40E5}"/>
                </a:ext>
              </a:extLst>
            </p:cNvPr>
            <p:cNvSpPr txBox="1"/>
            <p:nvPr/>
          </p:nvSpPr>
          <p:spPr>
            <a:xfrm>
              <a:off x="3777936" y="3444562"/>
              <a:ext cx="16002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 err="1"/>
                <a:t>SPaT</a:t>
              </a:r>
              <a:r>
                <a:rPr lang="de-DE" sz="1600" dirty="0"/>
                <a:t> &amp; </a:t>
              </a:r>
              <a:r>
                <a:rPr lang="de-DE" altLang="zh-CN" sz="1600" dirty="0"/>
                <a:t>MAP</a:t>
              </a:r>
              <a:endParaRPr lang="de-DE" sz="16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6A12E3C-6792-4F28-934D-CEBC1C464167}"/>
                </a:ext>
              </a:extLst>
            </p:cNvPr>
            <p:cNvSpPr txBox="1"/>
            <p:nvPr/>
          </p:nvSpPr>
          <p:spPr>
            <a:xfrm>
              <a:off x="2502868" y="3510398"/>
              <a:ext cx="7876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RSU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ECBCB5B-E9C8-420C-BBDD-8FEFBD4F4A7C}"/>
                </a:ext>
              </a:extLst>
            </p:cNvPr>
            <p:cNvSpPr txBox="1"/>
            <p:nvPr/>
          </p:nvSpPr>
          <p:spPr>
            <a:xfrm>
              <a:off x="3472665" y="3838562"/>
              <a:ext cx="21335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/>
                <a:t>via </a:t>
              </a:r>
              <a:r>
                <a:rPr lang="en-US" sz="1600" dirty="0"/>
                <a:t>automotive</a:t>
              </a:r>
              <a:r>
                <a:rPr lang="de-DE" sz="1600" dirty="0"/>
                <a:t> WiFi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4986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E3B3A-512E-BE4C-9F1B-AB67366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21" y="970550"/>
            <a:ext cx="4557879" cy="5241671"/>
          </a:xfrm>
        </p:spPr>
        <p:txBody>
          <a:bodyPr/>
          <a:lstStyle/>
          <a:p>
            <a:r>
              <a:rPr lang="en-GB" sz="2800" dirty="0"/>
              <a:t>Android Studio</a:t>
            </a:r>
          </a:p>
          <a:p>
            <a:endParaRPr lang="en-GB" sz="2000" dirty="0"/>
          </a:p>
          <a:p>
            <a:r>
              <a:rPr lang="en-GB" sz="2000" dirty="0"/>
              <a:t>1. Visual layout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build layouts by dragging UI elements instead of writing layout XML by hand</a:t>
            </a:r>
            <a:endParaRPr lang="de-DE" b="0" u="none" strike="noStrike" dirty="0">
              <a:solidFill>
                <a:srgbClr val="202124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Framework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D9BA8-4F2E-4BF0-B9DF-9E99C32D5D18}"/>
              </a:ext>
            </a:extLst>
          </p:cNvPr>
          <p:cNvSpPr txBox="1"/>
          <p:nvPr/>
        </p:nvSpPr>
        <p:spPr>
          <a:xfrm>
            <a:off x="8686800" y="6527889"/>
            <a:ext cx="2978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https://developer.android.com/studio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039523-D12D-47EC-AAA3-8E2C9752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96" y="1371600"/>
            <a:ext cx="6867547" cy="4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44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E3B3A-512E-BE4C-9F1B-AB67366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21" y="970550"/>
            <a:ext cx="4481679" cy="5241671"/>
          </a:xfrm>
        </p:spPr>
        <p:txBody>
          <a:bodyPr/>
          <a:lstStyle/>
          <a:p>
            <a:r>
              <a:rPr lang="en-GB" sz="2800" dirty="0"/>
              <a:t>Android Studio</a:t>
            </a:r>
          </a:p>
          <a:p>
            <a:endParaRPr lang="en-GB" sz="2000" dirty="0"/>
          </a:p>
          <a:p>
            <a:r>
              <a:rPr lang="de-DE" sz="2000" u="none" strike="noStrike" dirty="0">
                <a:solidFill>
                  <a:srgbClr val="202124"/>
                </a:solidFill>
                <a:effectLst/>
                <a:latin typeface="Roboto"/>
              </a:rPr>
              <a:t>2. </a:t>
            </a:r>
            <a:r>
              <a:rPr lang="de-DE" sz="2000" u="none" strike="noStrike" dirty="0">
                <a:solidFill>
                  <a:srgbClr val="202124"/>
                </a:solidFill>
                <a:effectLst/>
                <a:latin typeface="+mj-lt"/>
              </a:rPr>
              <a:t>APK Analyzer</a:t>
            </a:r>
            <a:endParaRPr lang="de-DE" sz="200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en-GB" sz="2000" dirty="0"/>
              <a:t>3. Fast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dirty="0">
                <a:solidFill>
                  <a:srgbClr val="202124"/>
                </a:solidFill>
              </a:rPr>
              <a:t>r</a:t>
            </a:r>
            <a:r>
              <a:rPr lang="en-US" dirty="0">
                <a:solidFill>
                  <a:srgbClr val="202124"/>
                </a:solidFill>
              </a:rPr>
              <a:t>un apps on the Android Emulator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Framework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D9BA8-4F2E-4BF0-B9DF-9E99C32D5D18}"/>
              </a:ext>
            </a:extLst>
          </p:cNvPr>
          <p:cNvSpPr txBox="1"/>
          <p:nvPr/>
        </p:nvSpPr>
        <p:spPr>
          <a:xfrm>
            <a:off x="8686800" y="6527889"/>
            <a:ext cx="2978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https://developer.android.com/studio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19E2FF-91EC-4B17-8A5F-34DAFDB8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15450"/>
            <a:ext cx="73171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178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DE3B3A-512E-BE4C-9F1B-AB67366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21" y="970550"/>
            <a:ext cx="4481679" cy="5241671"/>
          </a:xfrm>
        </p:spPr>
        <p:txBody>
          <a:bodyPr/>
          <a:lstStyle/>
          <a:p>
            <a:r>
              <a:rPr lang="en-GB" sz="2800" dirty="0"/>
              <a:t>Android Studio</a:t>
            </a:r>
          </a:p>
          <a:p>
            <a:endParaRPr lang="en-GB" sz="2000" dirty="0"/>
          </a:p>
          <a:p>
            <a:r>
              <a:rPr lang="en-GB" sz="2000" dirty="0"/>
              <a:t>4. Intelligent code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based on IntelliJ IDEA</a:t>
            </a:r>
          </a:p>
          <a:p>
            <a:r>
              <a:rPr lang="en-GB" sz="2000" dirty="0"/>
              <a:t>5. Flexible build system</a:t>
            </a:r>
          </a:p>
          <a:p>
            <a:r>
              <a:rPr lang="en-GB" sz="2000" dirty="0"/>
              <a:t>6. Realtime profilers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 app performance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Framework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D9BA8-4F2E-4BF0-B9DF-9E99C32D5D18}"/>
              </a:ext>
            </a:extLst>
          </p:cNvPr>
          <p:cNvSpPr txBox="1"/>
          <p:nvPr/>
        </p:nvSpPr>
        <p:spPr>
          <a:xfrm>
            <a:off x="8686800" y="6527889"/>
            <a:ext cx="2978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https://developer.android.com/studio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EA65D3-EB37-4688-9611-6D129351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84377"/>
            <a:ext cx="7295744" cy="55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33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7651D3C-EF10-4744-B79E-FF70946C3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566815"/>
              </p:ext>
            </p:extLst>
          </p:nvPr>
        </p:nvGraphicFramePr>
        <p:xfrm>
          <a:off x="685800" y="1600200"/>
          <a:ext cx="881478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637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Request, analysis and visualization of traffic lights information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2F77084-09DB-F047-AB03-1B660E6D2E72}"/>
              </a:ext>
            </a:extLst>
          </p:cNvPr>
          <p:cNvSpPr/>
          <p:nvPr/>
        </p:nvSpPr>
        <p:spPr bwMode="auto">
          <a:xfrm>
            <a:off x="648000" y="1857611"/>
            <a:ext cx="1414479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REST-API</a:t>
            </a:r>
            <a:endParaRPr kumimoji="0" lang="de-DE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DC60597-9359-D84E-95B8-88F91DD906F9}"/>
              </a:ext>
            </a:extLst>
          </p:cNvPr>
          <p:cNvSpPr/>
          <p:nvPr/>
        </p:nvSpPr>
        <p:spPr bwMode="auto">
          <a:xfrm>
            <a:off x="3276600" y="1857553"/>
            <a:ext cx="2133600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Client</a:t>
            </a:r>
          </a:p>
          <a:p>
            <a:pPr algn="ctr" eaLnBrk="0" fontAlgn="base" hangingPunct="0">
              <a:spcBef>
                <a:spcPts val="1000"/>
              </a:spcBef>
              <a:spcAft>
                <a:spcPct val="0"/>
              </a:spcAft>
            </a:pPr>
            <a:r>
              <a: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(e.g. </a:t>
            </a:r>
            <a:r>
              <a:rPr lang="en-US" sz="1400" dirty="0"/>
              <a:t>Volley, Retrofit</a:t>
            </a:r>
            <a:r>
              <a:rPr kumimoji="0" lang="de-DE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)</a:t>
            </a:r>
            <a:endParaRPr kumimoji="0" lang="de-DE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2475BD65-FA7D-6140-9EB3-DD581445529C}"/>
              </a:ext>
            </a:extLst>
          </p:cNvPr>
          <p:cNvSpPr/>
          <p:nvPr/>
        </p:nvSpPr>
        <p:spPr bwMode="auto">
          <a:xfrm>
            <a:off x="8763000" y="1600200"/>
            <a:ext cx="3104997" cy="46321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GUI</a:t>
            </a:r>
            <a:endParaRPr kumimoji="0" lang="en-US" sz="14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0B90A37-2D03-0847-8F2A-CE920C24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12" y="1857611"/>
            <a:ext cx="2276976" cy="115118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1332392-9700-FD4D-AA0E-FA4B9CCE0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5287" y="3623564"/>
            <a:ext cx="2248401" cy="2296439"/>
          </a:xfrm>
          <a:prstGeom prst="rect">
            <a:avLst/>
          </a:prstGeom>
        </p:spPr>
      </p:pic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A851EE5E-61C3-7D43-8B65-3F2C4D33B90E}"/>
              </a:ext>
            </a:extLst>
          </p:cNvPr>
          <p:cNvSpPr/>
          <p:nvPr/>
        </p:nvSpPr>
        <p:spPr bwMode="auto">
          <a:xfrm>
            <a:off x="599578" y="3825392"/>
            <a:ext cx="1462901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Map</a:t>
            </a: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Resource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(csv,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kml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)</a:t>
            </a:r>
            <a:endParaRPr kumimoji="0" lang="en-US" sz="140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2A2F84D2-5BCC-1F4B-8FD3-5DEA85D2CBB7}"/>
              </a:ext>
            </a:extLst>
          </p:cNvPr>
          <p:cNvSpPr/>
          <p:nvPr/>
        </p:nvSpPr>
        <p:spPr bwMode="auto">
          <a:xfrm>
            <a:off x="3348037" y="3859711"/>
            <a:ext cx="2133600" cy="1151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ts val="1000"/>
              </a:spcBef>
              <a:spcAft>
                <a:spcPct val="0"/>
              </a:spcAft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Google Maps Android API</a:t>
            </a:r>
            <a:endParaRPr kumimoji="0" lang="de-DE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DC04264B-1AB2-9B4D-BDE1-9980E17ED76B}"/>
              </a:ext>
            </a:extLst>
          </p:cNvPr>
          <p:cNvSpPr/>
          <p:nvPr/>
        </p:nvSpPr>
        <p:spPr bwMode="auto">
          <a:xfrm>
            <a:off x="5989269" y="1864787"/>
            <a:ext cx="1366554" cy="1151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normalizeH="0" baseline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SPaT</a:t>
            </a:r>
            <a:r>
              <a: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Parser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B87C8EA-3E1D-3140-BBBC-C8BD7A645CE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2479" y="2588454"/>
            <a:ext cx="1228810" cy="24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AC36EE2-40D1-794C-A3C0-EC41B8180FA9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2479" y="2286000"/>
            <a:ext cx="121412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AB4B811-A539-4143-ABAC-0E4700869DD0}"/>
              </a:ext>
            </a:extLst>
          </p:cNvPr>
          <p:cNvSpPr txBox="1"/>
          <p:nvPr/>
        </p:nvSpPr>
        <p:spPr>
          <a:xfrm>
            <a:off x="2133600" y="1981200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 Request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1B9E514-0038-7E45-A7DE-E64DE92DF190}"/>
              </a:ext>
            </a:extLst>
          </p:cNvPr>
          <p:cNvSpPr txBox="1"/>
          <p:nvPr/>
        </p:nvSpPr>
        <p:spPr>
          <a:xfrm>
            <a:off x="2209800" y="261860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 Post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2E91B44-AF68-FE4D-8C16-5ED64385AEB4}"/>
              </a:ext>
            </a:extLst>
          </p:cNvPr>
          <p:cNvSpPr txBox="1"/>
          <p:nvPr/>
        </p:nvSpPr>
        <p:spPr>
          <a:xfrm>
            <a:off x="5410200" y="21336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JSON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6D09DE-7FAB-0D44-8574-B09ED4C10F6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 bwMode="auto">
          <a:xfrm>
            <a:off x="5410200" y="2433146"/>
            <a:ext cx="579069" cy="72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C4C557E-7C0F-4646-AA5D-1BFE51B70D2E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 flipV="1">
            <a:off x="7355823" y="2433145"/>
            <a:ext cx="2110889" cy="7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B3A9FC0-225B-8B41-A34E-5ADF25465205}"/>
              </a:ext>
            </a:extLst>
          </p:cNvPr>
          <p:cNvSpPr txBox="1"/>
          <p:nvPr/>
        </p:nvSpPr>
        <p:spPr>
          <a:xfrm>
            <a:off x="7315200" y="2161401"/>
            <a:ext cx="153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Traffic Lights Phase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44FFE5B-435F-5147-A484-C79CF368A10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0853" y="4453794"/>
            <a:ext cx="1228810" cy="24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8FC00CA-EF37-8248-91A3-80275726981D}"/>
              </a:ext>
            </a:extLst>
          </p:cNvPr>
          <p:cNvCxnSpPr>
            <a:cxnSpLocks/>
          </p:cNvCxnSpPr>
          <p:nvPr/>
        </p:nvCxnSpPr>
        <p:spPr bwMode="auto">
          <a:xfrm>
            <a:off x="5481555" y="4400984"/>
            <a:ext cx="401373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9F2B957-3AAD-AF40-BFBB-72973C629B34}"/>
              </a:ext>
            </a:extLst>
          </p:cNvPr>
          <p:cNvSpPr txBox="1"/>
          <p:nvPr/>
        </p:nvSpPr>
        <p:spPr>
          <a:xfrm>
            <a:off x="6318826" y="412934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 Information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BE6A075-1DC5-0B46-940A-026328C8214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 bwMode="auto">
          <a:xfrm>
            <a:off x="10605200" y="3008796"/>
            <a:ext cx="14288" cy="6147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296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of of driving strategy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BB10B2C7-B6A6-2045-86F7-426E9AAAE7F1}"/>
              </a:ext>
            </a:extLst>
          </p:cNvPr>
          <p:cNvSpPr/>
          <p:nvPr/>
        </p:nvSpPr>
        <p:spPr bwMode="auto">
          <a:xfrm>
            <a:off x="3580548" y="2165950"/>
            <a:ext cx="1674359" cy="5429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Signal Phase</a:t>
            </a:r>
            <a:endParaRPr kumimoji="0" lang="en-US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FD0E507-0D86-FC44-8829-CB73721179F6}"/>
              </a:ext>
            </a:extLst>
          </p:cNvPr>
          <p:cNvGrpSpPr/>
          <p:nvPr/>
        </p:nvGrpSpPr>
        <p:grpSpPr>
          <a:xfrm>
            <a:off x="9232488" y="1828800"/>
            <a:ext cx="2451441" cy="2307924"/>
            <a:chOff x="8534400" y="3007158"/>
            <a:chExt cx="2451441" cy="2307924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DA5B9505-B96B-5548-98CA-508E007B9074}"/>
                </a:ext>
              </a:extLst>
            </p:cNvPr>
            <p:cNvSpPr/>
            <p:nvPr/>
          </p:nvSpPr>
          <p:spPr bwMode="auto">
            <a:xfrm>
              <a:off x="8534400" y="3007158"/>
              <a:ext cx="2130348" cy="230792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Strategy </a:t>
              </a:r>
            </a:p>
            <a:p>
              <a:pPr marR="0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Advice</a:t>
              </a:r>
              <a:endParaRPr kumimoji="0" lang="en-US" sz="14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endParaRP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2A303AD-2B35-4245-B47B-30AC6E7BF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141" y="3007158"/>
              <a:ext cx="1536700" cy="2307924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1D3FA40-A76F-0F4D-B445-97823B9466E0}"/>
              </a:ext>
            </a:extLst>
          </p:cNvPr>
          <p:cNvGrpSpPr/>
          <p:nvPr/>
        </p:nvGrpSpPr>
        <p:grpSpPr>
          <a:xfrm>
            <a:off x="6606007" y="2707482"/>
            <a:ext cx="2130347" cy="883903"/>
            <a:chOff x="3248025" y="4373897"/>
            <a:chExt cx="1826758" cy="883903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2AA2B27-F479-CC42-9C46-4C34B523A200}"/>
                </a:ext>
              </a:extLst>
            </p:cNvPr>
            <p:cNvSpPr/>
            <p:nvPr/>
          </p:nvSpPr>
          <p:spPr bwMode="auto">
            <a:xfrm>
              <a:off x="3248025" y="4824223"/>
              <a:ext cx="1826758" cy="4335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ts val="1000"/>
                </a:spcBef>
                <a:spcAft>
                  <a:spcPct val="0"/>
                </a:spcAft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Signal,</a:t>
              </a:r>
              <a:r>
                <a:rPr kumimoji="0" lang="en-US" sz="1400" i="0" u="none" strike="noStrike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 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Position, Speed</a:t>
              </a:r>
              <a:endParaRPr kumimoji="0" 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EC15FD4E-0ED6-E144-BDDC-4A6CD8DDE39A}"/>
                </a:ext>
              </a:extLst>
            </p:cNvPr>
            <p:cNvSpPr/>
            <p:nvPr/>
          </p:nvSpPr>
          <p:spPr bwMode="auto">
            <a:xfrm>
              <a:off x="3248025" y="4373897"/>
              <a:ext cx="1826758" cy="5429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i="0" u="none" strike="noStrike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Strategy Definition</a:t>
              </a:r>
              <a:endParaRPr kumimoji="0" 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200BBA-3D2B-F349-945A-6F642FF81B2C}"/>
              </a:ext>
            </a:extLst>
          </p:cNvPr>
          <p:cNvGrpSpPr/>
          <p:nvPr/>
        </p:nvGrpSpPr>
        <p:grpSpPr>
          <a:xfrm>
            <a:off x="508071" y="2733201"/>
            <a:ext cx="2330562" cy="883903"/>
            <a:chOff x="3248025" y="4373897"/>
            <a:chExt cx="1826758" cy="883903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C04638D8-379D-264F-8B48-1FAD4AF2D533}"/>
                </a:ext>
              </a:extLst>
            </p:cNvPr>
            <p:cNvSpPr/>
            <p:nvPr/>
          </p:nvSpPr>
          <p:spPr bwMode="auto">
            <a:xfrm>
              <a:off x="3248025" y="4824223"/>
              <a:ext cx="1826758" cy="4335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ts val="1000"/>
                </a:spcBef>
                <a:spcAft>
                  <a:spcPct val="0"/>
                </a:spcAft>
              </a:pP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Position,</a:t>
              </a:r>
              <a:r>
                <a:rPr kumimoji="0" lang="en-US" sz="1400" i="0" u="none" strike="noStrike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 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charset="0"/>
                </a:rPr>
                <a:t>Speed, Direction</a:t>
              </a:r>
              <a:endParaRPr kumimoji="0" 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30481429-A610-DA4A-AEF7-6A98F4C69833}"/>
                </a:ext>
              </a:extLst>
            </p:cNvPr>
            <p:cNvSpPr/>
            <p:nvPr/>
          </p:nvSpPr>
          <p:spPr bwMode="auto">
            <a:xfrm>
              <a:off x="3248025" y="4373897"/>
              <a:ext cx="1826758" cy="5429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i="0" u="none" strike="noStrike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User Info</a:t>
              </a:r>
              <a:endParaRPr kumimoji="0" lang="en-US" sz="14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4E4A347A-0A31-AB4C-9FFF-C8D380893DFF}"/>
              </a:ext>
            </a:extLst>
          </p:cNvPr>
          <p:cNvSpPr/>
          <p:nvPr/>
        </p:nvSpPr>
        <p:spPr bwMode="auto">
          <a:xfrm>
            <a:off x="3580548" y="3124200"/>
            <a:ext cx="1674359" cy="5429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Signal Group</a:t>
            </a:r>
            <a:endParaRPr kumimoji="0" lang="en-US" sz="1400" b="1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0ABC7C7-ACA0-5C4F-87AC-9C4DB98835E8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 bwMode="auto">
          <a:xfrm flipV="1">
            <a:off x="2838633" y="3395673"/>
            <a:ext cx="741915" cy="46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489FCED-1B77-004A-89B0-5ED051B49023}"/>
              </a:ext>
            </a:extLst>
          </p:cNvPr>
          <p:cNvCxnSpPr>
            <a:cxnSpLocks/>
            <a:stCxn id="22" idx="2"/>
            <a:endCxn id="18" idx="2"/>
          </p:cNvCxnSpPr>
          <p:nvPr/>
        </p:nvCxnSpPr>
        <p:spPr bwMode="auto">
          <a:xfrm rot="5400000" flipH="1" flipV="1">
            <a:off x="4659406" y="605330"/>
            <a:ext cx="25719" cy="5997829"/>
          </a:xfrm>
          <a:prstGeom prst="bentConnector3">
            <a:avLst>
              <a:gd name="adj1" fmla="val -2999825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BC0046D-DD46-9B4D-9BA6-B18E240A23A9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 bwMode="auto">
          <a:xfrm flipV="1">
            <a:off x="5254907" y="3374597"/>
            <a:ext cx="1351100" cy="210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>
            <a:extLst>
              <a:ext uri="{FF2B5EF4-FFF2-40B4-BE49-F238E27FC236}">
                <a16:creationId xmlns:a16="http://schemas.microsoft.com/office/drawing/2014/main" id="{67D1CB3F-F8EF-984A-904B-97F24AE2192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5254907" y="2437423"/>
            <a:ext cx="656203" cy="94771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8CFF9B8-B752-9D45-AF98-42F02DBC432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 bwMode="auto">
          <a:xfrm>
            <a:off x="8736354" y="2978955"/>
            <a:ext cx="496134" cy="38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75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宽屏</PresentationFormat>
  <Paragraphs>133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Roboto</vt:lpstr>
      <vt:lpstr>Arial</vt:lpstr>
      <vt:lpstr>Calibri</vt:lpstr>
      <vt:lpstr>Times New Roman</vt:lpstr>
      <vt:lpstr>Wingdings</vt:lpstr>
      <vt:lpstr>DCAITI 2016</vt:lpstr>
      <vt:lpstr>DCAITI-Project: Implementation of a Traffic Light Service on an (Android) Smartphone   </vt:lpstr>
      <vt:lpstr>Overview</vt:lpstr>
      <vt:lpstr>Background</vt:lpstr>
      <vt:lpstr>Develop Framework</vt:lpstr>
      <vt:lpstr>Develop Framework</vt:lpstr>
      <vt:lpstr>Develop Framework</vt:lpstr>
      <vt:lpstr>Tasks</vt:lpstr>
      <vt:lpstr>Request, analysis and visualization of traffic lights information</vt:lpstr>
      <vt:lpstr>Decision of of driving strategy</vt:lpstr>
      <vt:lpstr>Simulation and evaluation</vt:lpstr>
      <vt:lpstr>Milestone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DCAITI-Project: Implementation of a Traffic Light Service on an (Android) Smartphone   </dc:title>
  <dc:creator>Mu Yuanheng</dc:creator>
  <cp:lastModifiedBy>Yiyang SONG</cp:lastModifiedBy>
  <cp:revision>41</cp:revision>
  <dcterms:created xsi:type="dcterms:W3CDTF">2020-11-16T12:50:28Z</dcterms:created>
  <dcterms:modified xsi:type="dcterms:W3CDTF">2020-11-17T15:20:37Z</dcterms:modified>
</cp:coreProperties>
</file>