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96B54-FACB-4BE7-9578-C881D63684DC}" type="doc">
      <dgm:prSet loTypeId="urn:microsoft.com/office/officeart/2005/8/layout/chevron2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A49DA9BF-FCAB-463E-B324-C4FB2FE3B2CF}">
      <dgm:prSet phldrT="[文本]"/>
      <dgm:spPr/>
      <dgm:t>
        <a:bodyPr/>
        <a:lstStyle/>
        <a:p>
          <a:endParaRPr lang="de-DE" b="1" dirty="0"/>
        </a:p>
      </dgm:t>
    </dgm:pt>
    <dgm:pt modelId="{935C5886-7281-459D-8679-59FCE7C768AE}" type="parTrans" cxnId="{E78548DE-DA21-49A6-94AF-3A3ED93B3313}">
      <dgm:prSet/>
      <dgm:spPr/>
      <dgm:t>
        <a:bodyPr/>
        <a:lstStyle/>
        <a:p>
          <a:endParaRPr lang="de-DE"/>
        </a:p>
      </dgm:t>
    </dgm:pt>
    <dgm:pt modelId="{C6FBCFA7-9EA8-4B17-B0DA-2C1C6F07C8C2}" type="sibTrans" cxnId="{E78548DE-DA21-49A6-94AF-3A3ED93B3313}">
      <dgm:prSet/>
      <dgm:spPr/>
      <dgm:t>
        <a:bodyPr/>
        <a:lstStyle/>
        <a:p>
          <a:endParaRPr lang="de-DE"/>
        </a:p>
      </dgm:t>
    </dgm:pt>
    <dgm:pt modelId="{E9259C09-6BF9-4475-A5E7-DDD1C1EB6D04}">
      <dgm:prSet phldrT="[文本]" custT="1"/>
      <dgm:spPr/>
      <dgm:t>
        <a:bodyPr/>
        <a:lstStyle/>
        <a:p>
          <a:r>
            <a:rPr lang="en-US" sz="1800" noProof="0" dirty="0"/>
            <a:t>Request, analysis and visualization of traffic lights information</a:t>
          </a:r>
        </a:p>
      </dgm:t>
    </dgm:pt>
    <dgm:pt modelId="{4B7F3FF4-53B5-4FDB-A5B6-1EC833DF9EDE}" type="parTrans" cxnId="{DE33C7C4-676C-49EA-95BC-5A2CAAC306B0}">
      <dgm:prSet/>
      <dgm:spPr/>
      <dgm:t>
        <a:bodyPr/>
        <a:lstStyle/>
        <a:p>
          <a:endParaRPr lang="de-DE"/>
        </a:p>
      </dgm:t>
    </dgm:pt>
    <dgm:pt modelId="{586F293F-38EB-4758-89C3-6D3BDFD1398D}" type="sibTrans" cxnId="{DE33C7C4-676C-49EA-95BC-5A2CAAC306B0}">
      <dgm:prSet/>
      <dgm:spPr/>
      <dgm:t>
        <a:bodyPr/>
        <a:lstStyle/>
        <a:p>
          <a:endParaRPr lang="de-DE"/>
        </a:p>
      </dgm:t>
    </dgm:pt>
    <dgm:pt modelId="{5087C5AD-D787-4F69-974E-9EF06FA430D3}">
      <dgm:prSet phldrT="[文本]"/>
      <dgm:spPr/>
      <dgm:t>
        <a:bodyPr/>
        <a:lstStyle/>
        <a:p>
          <a:endParaRPr lang="de-DE" b="1" dirty="0"/>
        </a:p>
      </dgm:t>
    </dgm:pt>
    <dgm:pt modelId="{33580382-8548-401F-9273-E0D755FBAFF2}" type="parTrans" cxnId="{C899922F-F3DA-41E3-A638-E91EC0728DCF}">
      <dgm:prSet/>
      <dgm:spPr/>
      <dgm:t>
        <a:bodyPr/>
        <a:lstStyle/>
        <a:p>
          <a:endParaRPr lang="de-DE"/>
        </a:p>
      </dgm:t>
    </dgm:pt>
    <dgm:pt modelId="{C20D8EB7-A7ED-447B-9B6E-A74EE7CC5219}" type="sibTrans" cxnId="{C899922F-F3DA-41E3-A638-E91EC0728DCF}">
      <dgm:prSet/>
      <dgm:spPr/>
      <dgm:t>
        <a:bodyPr/>
        <a:lstStyle/>
        <a:p>
          <a:endParaRPr lang="de-DE"/>
        </a:p>
      </dgm:t>
    </dgm:pt>
    <dgm:pt modelId="{4634174B-9C8F-4FC9-89F8-F9AC8E375DA4}">
      <dgm:prSet phldrT="[文本]" custT="1"/>
      <dgm:spPr/>
      <dgm:t>
        <a:bodyPr/>
        <a:lstStyle/>
        <a:p>
          <a:r>
            <a:rPr lang="en-US" sz="1800" noProof="0" dirty="0"/>
            <a:t>Decision of driving strategy</a:t>
          </a:r>
        </a:p>
      </dgm:t>
    </dgm:pt>
    <dgm:pt modelId="{993ED00F-C5C1-461D-927A-7A61244C8E22}" type="parTrans" cxnId="{B7241114-0C97-48D5-B928-F828643499A4}">
      <dgm:prSet/>
      <dgm:spPr/>
      <dgm:t>
        <a:bodyPr/>
        <a:lstStyle/>
        <a:p>
          <a:endParaRPr lang="de-DE"/>
        </a:p>
      </dgm:t>
    </dgm:pt>
    <dgm:pt modelId="{2839F2C8-089A-4733-AD67-05702B8AC814}" type="sibTrans" cxnId="{B7241114-0C97-48D5-B928-F828643499A4}">
      <dgm:prSet/>
      <dgm:spPr/>
      <dgm:t>
        <a:bodyPr/>
        <a:lstStyle/>
        <a:p>
          <a:endParaRPr lang="de-DE"/>
        </a:p>
      </dgm:t>
    </dgm:pt>
    <dgm:pt modelId="{3E24B36C-9BA9-5841-A67A-101994FDA47B}">
      <dgm:prSet/>
      <dgm:spPr/>
      <dgm:t>
        <a:bodyPr/>
        <a:lstStyle/>
        <a:p>
          <a:endParaRPr lang="de-DE" dirty="0"/>
        </a:p>
      </dgm:t>
    </dgm:pt>
    <dgm:pt modelId="{6405BAB1-1FB2-3149-891D-F6C3F95141E4}" type="parTrans" cxnId="{2734586F-3EB9-494D-A71E-C6255B1F20CD}">
      <dgm:prSet/>
      <dgm:spPr/>
      <dgm:t>
        <a:bodyPr/>
        <a:lstStyle/>
        <a:p>
          <a:endParaRPr lang="de-DE"/>
        </a:p>
      </dgm:t>
    </dgm:pt>
    <dgm:pt modelId="{8D770172-10F6-1A49-ABB3-7A9FFB0AA5AA}" type="sibTrans" cxnId="{2734586F-3EB9-494D-A71E-C6255B1F20CD}">
      <dgm:prSet/>
      <dgm:spPr/>
      <dgm:t>
        <a:bodyPr/>
        <a:lstStyle/>
        <a:p>
          <a:endParaRPr lang="de-DE"/>
        </a:p>
      </dgm:t>
    </dgm:pt>
    <dgm:pt modelId="{10B2B076-762C-2D45-B434-ECB95E149579}">
      <dgm:prSet custT="1"/>
      <dgm:spPr/>
      <dgm:t>
        <a:bodyPr/>
        <a:lstStyle/>
        <a:p>
          <a:r>
            <a:rPr lang="en-US" sz="1800" noProof="0" dirty="0"/>
            <a:t>Simulation and evaluation</a:t>
          </a:r>
        </a:p>
      </dgm:t>
    </dgm:pt>
    <dgm:pt modelId="{C3816161-847B-F740-806D-E6AAEB988C08}" type="parTrans" cxnId="{137E4B13-21DC-E84B-BC4D-D12B17FF336F}">
      <dgm:prSet/>
      <dgm:spPr/>
      <dgm:t>
        <a:bodyPr/>
        <a:lstStyle/>
        <a:p>
          <a:endParaRPr lang="de-DE"/>
        </a:p>
      </dgm:t>
    </dgm:pt>
    <dgm:pt modelId="{05A5EBEB-7E47-3D49-AE00-141824DCD254}" type="sibTrans" cxnId="{137E4B13-21DC-E84B-BC4D-D12B17FF336F}">
      <dgm:prSet/>
      <dgm:spPr/>
      <dgm:t>
        <a:bodyPr/>
        <a:lstStyle/>
        <a:p>
          <a:endParaRPr lang="de-DE"/>
        </a:p>
      </dgm:t>
    </dgm:pt>
    <dgm:pt modelId="{257C003F-CDEA-416E-BDE2-EC783165497D}" type="pres">
      <dgm:prSet presAssocID="{A4D96B54-FACB-4BE7-9578-C881D63684DC}" presName="linearFlow" presStyleCnt="0">
        <dgm:presLayoutVars>
          <dgm:dir/>
          <dgm:animLvl val="lvl"/>
          <dgm:resizeHandles val="exact"/>
        </dgm:presLayoutVars>
      </dgm:prSet>
      <dgm:spPr/>
    </dgm:pt>
    <dgm:pt modelId="{82049DC9-C528-41E5-9D58-89ED3AFD2562}" type="pres">
      <dgm:prSet presAssocID="{A49DA9BF-FCAB-463E-B324-C4FB2FE3B2CF}" presName="composite" presStyleCnt="0"/>
      <dgm:spPr/>
    </dgm:pt>
    <dgm:pt modelId="{AFC05A6E-F49E-47EE-89B1-EB7C8CED67D7}" type="pres">
      <dgm:prSet presAssocID="{A49DA9BF-FCAB-463E-B324-C4FB2FE3B2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4F37616-13A7-4C4B-A6BF-B2037F05EA13}" type="pres">
      <dgm:prSet presAssocID="{A49DA9BF-FCAB-463E-B324-C4FB2FE3B2CF}" presName="descendantText" presStyleLbl="alignAcc1" presStyleIdx="0" presStyleCnt="3" custScaleX="99769" custScaleY="100105" custLinFactNeighborX="116" custLinFactNeighborY="-121">
        <dgm:presLayoutVars>
          <dgm:bulletEnabled val="1"/>
        </dgm:presLayoutVars>
      </dgm:prSet>
      <dgm:spPr/>
    </dgm:pt>
    <dgm:pt modelId="{B4FCBDE1-34D9-4916-82A1-D463EF1BBFC6}" type="pres">
      <dgm:prSet presAssocID="{C6FBCFA7-9EA8-4B17-B0DA-2C1C6F07C8C2}" presName="sp" presStyleCnt="0"/>
      <dgm:spPr/>
    </dgm:pt>
    <dgm:pt modelId="{4D07688A-1E81-4BE7-8743-F6908D1E4869}" type="pres">
      <dgm:prSet presAssocID="{5087C5AD-D787-4F69-974E-9EF06FA430D3}" presName="composite" presStyleCnt="0"/>
      <dgm:spPr/>
    </dgm:pt>
    <dgm:pt modelId="{9CB26786-8939-4337-ADE2-536B00DB4CDA}" type="pres">
      <dgm:prSet presAssocID="{5087C5AD-D787-4F69-974E-9EF06FA430D3}" presName="parentText" presStyleLbl="alignNode1" presStyleIdx="1" presStyleCnt="3" custLinFactNeighborX="597" custLinFactNeighborY="-785">
        <dgm:presLayoutVars>
          <dgm:chMax val="1"/>
          <dgm:bulletEnabled val="1"/>
        </dgm:presLayoutVars>
      </dgm:prSet>
      <dgm:spPr/>
    </dgm:pt>
    <dgm:pt modelId="{58CF2045-56E8-4739-9360-EA687E449A09}" type="pres">
      <dgm:prSet presAssocID="{5087C5AD-D787-4F69-974E-9EF06FA430D3}" presName="descendantText" presStyleLbl="alignAcc1" presStyleIdx="1" presStyleCnt="3" custLinFactNeighborX="899">
        <dgm:presLayoutVars>
          <dgm:bulletEnabled val="1"/>
        </dgm:presLayoutVars>
      </dgm:prSet>
      <dgm:spPr/>
    </dgm:pt>
    <dgm:pt modelId="{F9B31D9B-A46F-4CD7-B8D7-6993B63633D5}" type="pres">
      <dgm:prSet presAssocID="{C20D8EB7-A7ED-447B-9B6E-A74EE7CC5219}" presName="sp" presStyleCnt="0"/>
      <dgm:spPr/>
    </dgm:pt>
    <dgm:pt modelId="{FF0B6BED-426A-F140-AA21-18E9C4057213}" type="pres">
      <dgm:prSet presAssocID="{3E24B36C-9BA9-5841-A67A-101994FDA47B}" presName="composite" presStyleCnt="0"/>
      <dgm:spPr/>
    </dgm:pt>
    <dgm:pt modelId="{133A7965-BBC5-3140-9B0C-52678B00F133}" type="pres">
      <dgm:prSet presAssocID="{3E24B36C-9BA9-5841-A67A-101994FDA47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2C3005-3688-FE48-B084-64C32C1E3172}" type="pres">
      <dgm:prSet presAssocID="{3E24B36C-9BA9-5841-A67A-101994FDA47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37E4B13-21DC-E84B-BC4D-D12B17FF336F}" srcId="{3E24B36C-9BA9-5841-A67A-101994FDA47B}" destId="{10B2B076-762C-2D45-B434-ECB95E149579}" srcOrd="0" destOrd="0" parTransId="{C3816161-847B-F740-806D-E6AAEB988C08}" sibTransId="{05A5EBEB-7E47-3D49-AE00-141824DCD254}"/>
    <dgm:cxn modelId="{B7241114-0C97-48D5-B928-F828643499A4}" srcId="{5087C5AD-D787-4F69-974E-9EF06FA430D3}" destId="{4634174B-9C8F-4FC9-89F8-F9AC8E375DA4}" srcOrd="0" destOrd="0" parTransId="{993ED00F-C5C1-461D-927A-7A61244C8E22}" sibTransId="{2839F2C8-089A-4733-AD67-05702B8AC814}"/>
    <dgm:cxn modelId="{C899922F-F3DA-41E3-A638-E91EC0728DCF}" srcId="{A4D96B54-FACB-4BE7-9578-C881D63684DC}" destId="{5087C5AD-D787-4F69-974E-9EF06FA430D3}" srcOrd="1" destOrd="0" parTransId="{33580382-8548-401F-9273-E0D755FBAFF2}" sibTransId="{C20D8EB7-A7ED-447B-9B6E-A74EE7CC5219}"/>
    <dgm:cxn modelId="{F07E473D-B4C3-8747-81EB-F8741AC9E841}" type="presOf" srcId="{10B2B076-762C-2D45-B434-ECB95E149579}" destId="{AF2C3005-3688-FE48-B084-64C32C1E3172}" srcOrd="0" destOrd="0" presId="urn:microsoft.com/office/officeart/2005/8/layout/chevron2"/>
    <dgm:cxn modelId="{6373FF42-EAFD-45E7-8041-B8AB321A335E}" type="presOf" srcId="{E9259C09-6BF9-4475-A5E7-DDD1C1EB6D04}" destId="{F4F37616-13A7-4C4B-A6BF-B2037F05EA13}" srcOrd="0" destOrd="0" presId="urn:microsoft.com/office/officeart/2005/8/layout/chevron2"/>
    <dgm:cxn modelId="{CFF77C68-80F5-4147-93E5-4C83FBCF5309}" type="presOf" srcId="{3E24B36C-9BA9-5841-A67A-101994FDA47B}" destId="{133A7965-BBC5-3140-9B0C-52678B00F133}" srcOrd="0" destOrd="0" presId="urn:microsoft.com/office/officeart/2005/8/layout/chevron2"/>
    <dgm:cxn modelId="{2734586F-3EB9-494D-A71E-C6255B1F20CD}" srcId="{A4D96B54-FACB-4BE7-9578-C881D63684DC}" destId="{3E24B36C-9BA9-5841-A67A-101994FDA47B}" srcOrd="2" destOrd="0" parTransId="{6405BAB1-1FB2-3149-891D-F6C3F95141E4}" sibTransId="{8D770172-10F6-1A49-ABB3-7A9FFB0AA5AA}"/>
    <dgm:cxn modelId="{FBF24DAE-5EFD-4710-865B-0255B795F757}" type="presOf" srcId="{A49DA9BF-FCAB-463E-B324-C4FB2FE3B2CF}" destId="{AFC05A6E-F49E-47EE-89B1-EB7C8CED67D7}" srcOrd="0" destOrd="0" presId="urn:microsoft.com/office/officeart/2005/8/layout/chevron2"/>
    <dgm:cxn modelId="{31EFD2B9-87C2-4B7B-9458-FEFAFB310DDC}" type="presOf" srcId="{A4D96B54-FACB-4BE7-9578-C881D63684DC}" destId="{257C003F-CDEA-416E-BDE2-EC783165497D}" srcOrd="0" destOrd="0" presId="urn:microsoft.com/office/officeart/2005/8/layout/chevron2"/>
    <dgm:cxn modelId="{DE33C7C4-676C-49EA-95BC-5A2CAAC306B0}" srcId="{A49DA9BF-FCAB-463E-B324-C4FB2FE3B2CF}" destId="{E9259C09-6BF9-4475-A5E7-DDD1C1EB6D04}" srcOrd="0" destOrd="0" parTransId="{4B7F3FF4-53B5-4FDB-A5B6-1EC833DF9EDE}" sibTransId="{586F293F-38EB-4758-89C3-6D3BDFD1398D}"/>
    <dgm:cxn modelId="{E3F329D4-6B12-48F2-B33B-5CE2A419134E}" type="presOf" srcId="{5087C5AD-D787-4F69-974E-9EF06FA430D3}" destId="{9CB26786-8939-4337-ADE2-536B00DB4CDA}" srcOrd="0" destOrd="0" presId="urn:microsoft.com/office/officeart/2005/8/layout/chevron2"/>
    <dgm:cxn modelId="{E78548DE-DA21-49A6-94AF-3A3ED93B3313}" srcId="{A4D96B54-FACB-4BE7-9578-C881D63684DC}" destId="{A49DA9BF-FCAB-463E-B324-C4FB2FE3B2CF}" srcOrd="0" destOrd="0" parTransId="{935C5886-7281-459D-8679-59FCE7C768AE}" sibTransId="{C6FBCFA7-9EA8-4B17-B0DA-2C1C6F07C8C2}"/>
    <dgm:cxn modelId="{0D4C89E4-2BBE-4D00-9D77-31EB0BA6ED8C}" type="presOf" srcId="{4634174B-9C8F-4FC9-89F8-F9AC8E375DA4}" destId="{58CF2045-56E8-4739-9360-EA687E449A09}" srcOrd="0" destOrd="0" presId="urn:microsoft.com/office/officeart/2005/8/layout/chevron2"/>
    <dgm:cxn modelId="{E5744ECB-DE68-48E4-9F1A-6338D9D905AC}" type="presParOf" srcId="{257C003F-CDEA-416E-BDE2-EC783165497D}" destId="{82049DC9-C528-41E5-9D58-89ED3AFD2562}" srcOrd="0" destOrd="0" presId="urn:microsoft.com/office/officeart/2005/8/layout/chevron2"/>
    <dgm:cxn modelId="{4A3A7852-853A-444E-8F07-F3A7C7730B8C}" type="presParOf" srcId="{82049DC9-C528-41E5-9D58-89ED3AFD2562}" destId="{AFC05A6E-F49E-47EE-89B1-EB7C8CED67D7}" srcOrd="0" destOrd="0" presId="urn:microsoft.com/office/officeart/2005/8/layout/chevron2"/>
    <dgm:cxn modelId="{17169013-65FE-4F08-9BA5-114ED7C89BD4}" type="presParOf" srcId="{82049DC9-C528-41E5-9D58-89ED3AFD2562}" destId="{F4F37616-13A7-4C4B-A6BF-B2037F05EA13}" srcOrd="1" destOrd="0" presId="urn:microsoft.com/office/officeart/2005/8/layout/chevron2"/>
    <dgm:cxn modelId="{FBDDDADD-EAAC-4BCD-925A-16415586CD97}" type="presParOf" srcId="{257C003F-CDEA-416E-BDE2-EC783165497D}" destId="{B4FCBDE1-34D9-4916-82A1-D463EF1BBFC6}" srcOrd="1" destOrd="0" presId="urn:microsoft.com/office/officeart/2005/8/layout/chevron2"/>
    <dgm:cxn modelId="{38429A7C-5D51-42D0-A86C-FCFC7421458A}" type="presParOf" srcId="{257C003F-CDEA-416E-BDE2-EC783165497D}" destId="{4D07688A-1E81-4BE7-8743-F6908D1E4869}" srcOrd="2" destOrd="0" presId="urn:microsoft.com/office/officeart/2005/8/layout/chevron2"/>
    <dgm:cxn modelId="{58065C45-B39B-4976-A03F-09E2D8ED4411}" type="presParOf" srcId="{4D07688A-1E81-4BE7-8743-F6908D1E4869}" destId="{9CB26786-8939-4337-ADE2-536B00DB4CDA}" srcOrd="0" destOrd="0" presId="urn:microsoft.com/office/officeart/2005/8/layout/chevron2"/>
    <dgm:cxn modelId="{5F9249FB-E8D0-4626-931F-76164CE6D910}" type="presParOf" srcId="{4D07688A-1E81-4BE7-8743-F6908D1E4869}" destId="{58CF2045-56E8-4739-9360-EA687E449A09}" srcOrd="1" destOrd="0" presId="urn:microsoft.com/office/officeart/2005/8/layout/chevron2"/>
    <dgm:cxn modelId="{6C85102D-E8F9-4014-88F9-2C6848B41908}" type="presParOf" srcId="{257C003F-CDEA-416E-BDE2-EC783165497D}" destId="{F9B31D9B-A46F-4CD7-B8D7-6993B63633D5}" srcOrd="3" destOrd="0" presId="urn:microsoft.com/office/officeart/2005/8/layout/chevron2"/>
    <dgm:cxn modelId="{1FA15E62-CB3D-E845-9294-BF44A5808C70}" type="presParOf" srcId="{257C003F-CDEA-416E-BDE2-EC783165497D}" destId="{FF0B6BED-426A-F140-AA21-18E9C4057213}" srcOrd="4" destOrd="0" presId="urn:microsoft.com/office/officeart/2005/8/layout/chevron2"/>
    <dgm:cxn modelId="{A09E07FA-F632-274A-990A-D2E34E1722D0}" type="presParOf" srcId="{FF0B6BED-426A-F140-AA21-18E9C4057213}" destId="{133A7965-BBC5-3140-9B0C-52678B00F133}" srcOrd="0" destOrd="0" presId="urn:microsoft.com/office/officeart/2005/8/layout/chevron2"/>
    <dgm:cxn modelId="{958B911F-BBC6-0F40-B796-E7439B8223C2}" type="presParOf" srcId="{FF0B6BED-426A-F140-AA21-18E9C4057213}" destId="{AF2C3005-3688-FE48-B084-64C32C1E31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05A6E-F49E-47EE-89B1-EB7C8CED67D7}">
      <dsp:nvSpPr>
        <dsp:cNvPr id="0" name=""/>
        <dsp:cNvSpPr/>
      </dsp:nvSpPr>
      <dsp:spPr>
        <a:xfrm rot="5400000">
          <a:off x="-202505" y="204043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1" y="474051"/>
        <a:ext cx="945025" cy="405010"/>
      </dsp:txXfrm>
    </dsp:sp>
    <dsp:sp modelId="{F4F37616-13A7-4C4B-A6BF-B2037F05EA13}">
      <dsp:nvSpPr>
        <dsp:cNvPr id="0" name=""/>
        <dsp:cNvSpPr/>
      </dsp:nvSpPr>
      <dsp:spPr>
        <a:xfrm rot="5400000">
          <a:off x="4449679" y="-3486460"/>
          <a:ext cx="878444" cy="785139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Request, analysis and visualization of traffic lights information</a:t>
          </a:r>
        </a:p>
      </dsp:txBody>
      <dsp:txXfrm rot="-5400000">
        <a:off x="963203" y="42898"/>
        <a:ext cx="7808514" cy="792680"/>
      </dsp:txXfrm>
    </dsp:sp>
    <dsp:sp modelId="{9CB26786-8939-4337-ADE2-536B00DB4CDA}">
      <dsp:nvSpPr>
        <dsp:cNvPr id="0" name=""/>
        <dsp:cNvSpPr/>
      </dsp:nvSpPr>
      <dsp:spPr>
        <a:xfrm rot="5400000">
          <a:off x="-196863" y="1345740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5643" y="1615748"/>
        <a:ext cx="945025" cy="405010"/>
      </dsp:txXfrm>
    </dsp:sp>
    <dsp:sp modelId="{58CF2045-56E8-4739-9360-EA687E449A09}">
      <dsp:nvSpPr>
        <dsp:cNvPr id="0" name=""/>
        <dsp:cNvSpPr/>
      </dsp:nvSpPr>
      <dsp:spPr>
        <a:xfrm rot="5400000">
          <a:off x="4441050" y="-2342193"/>
          <a:ext cx="877523" cy="786957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Decision of driving strategy</a:t>
          </a:r>
        </a:p>
      </dsp:txBody>
      <dsp:txXfrm rot="-5400000">
        <a:off x="945025" y="1196669"/>
        <a:ext cx="7826737" cy="791849"/>
      </dsp:txXfrm>
    </dsp:sp>
    <dsp:sp modelId="{133A7965-BBC5-3140-9B0C-52678B00F133}">
      <dsp:nvSpPr>
        <dsp:cNvPr id="0" name=""/>
        <dsp:cNvSpPr/>
      </dsp:nvSpPr>
      <dsp:spPr>
        <a:xfrm rot="5400000">
          <a:off x="-202505" y="2508632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dirty="0"/>
        </a:p>
      </dsp:txBody>
      <dsp:txXfrm rot="-5400000">
        <a:off x="1" y="2778640"/>
        <a:ext cx="945025" cy="405010"/>
      </dsp:txXfrm>
    </dsp:sp>
    <dsp:sp modelId="{AF2C3005-3688-FE48-B084-64C32C1E3172}">
      <dsp:nvSpPr>
        <dsp:cNvPr id="0" name=""/>
        <dsp:cNvSpPr/>
      </dsp:nvSpPr>
      <dsp:spPr>
        <a:xfrm rot="5400000">
          <a:off x="4441050" y="-1189898"/>
          <a:ext cx="877523" cy="786957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Simulation and evaluation</a:t>
          </a:r>
        </a:p>
      </dsp:txBody>
      <dsp:txXfrm rot="-5400000">
        <a:off x="945025" y="2348964"/>
        <a:ext cx="7826737" cy="791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9F6507B-9F25-41E6-B312-D903A5833D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4E0E630-E572-467A-BD22-8C0A94042660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A1074D-C8B5-44C2-9A92-AE9DBE0AE023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7258144-5960-4506-A0B6-2510EABBB21F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38F70E-6E3E-4773-8244-E098A6708947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7117A9B-43A9-49A5-B12D-132AC4927C3E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964440" y="3721320"/>
            <a:ext cx="1025496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964440" y="3721320"/>
            <a:ext cx="1025496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6560"/>
            <a:ext cx="32328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68120" y="646560"/>
            <a:ext cx="32328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868120" y="6212160"/>
            <a:ext cx="32328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12960" y="6212160"/>
            <a:ext cx="32328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648000" y="0"/>
            <a:ext cx="11543400" cy="6472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0"/>
            <a:ext cx="647280" cy="6472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 flipV="1">
            <a:off x="648360" y="0"/>
            <a:ext cx="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233720" y="162000"/>
            <a:ext cx="1633680" cy="323280"/>
            <a:chOff x="10233720" y="162000"/>
            <a:chExt cx="1633680" cy="323280"/>
          </a:xfrm>
        </p:grpSpPr>
        <p:sp>
          <p:nvSpPr>
            <p:cNvPr id="8" name="CustomShape 9"/>
            <p:cNvSpPr/>
            <p:nvPr/>
          </p:nvSpPr>
          <p:spPr>
            <a:xfrm>
              <a:off x="10233720" y="171360"/>
              <a:ext cx="67320" cy="31392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411920" y="162000"/>
              <a:ext cx="171720" cy="24660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603800" y="238680"/>
              <a:ext cx="78480" cy="16416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715040" y="228600"/>
              <a:ext cx="116280" cy="17856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859040" y="162720"/>
              <a:ext cx="87480" cy="24012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131560" y="232560"/>
              <a:ext cx="152280" cy="17280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1413440" y="184680"/>
              <a:ext cx="101160" cy="22068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529000" y="162720"/>
              <a:ext cx="87480" cy="24012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800800" y="171360"/>
              <a:ext cx="66600" cy="31392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307600" y="238680"/>
              <a:ext cx="77400" cy="16416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974240" y="353160"/>
              <a:ext cx="48240" cy="4968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74240" y="230040"/>
              <a:ext cx="48240" cy="4968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1644200" y="353160"/>
              <a:ext cx="48960" cy="4968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1644200" y="230040"/>
              <a:ext cx="48960" cy="4968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CustomShape 23"/>
          <p:cNvSpPr/>
          <p:nvPr/>
        </p:nvSpPr>
        <p:spPr>
          <a:xfrm>
            <a:off x="0" y="0"/>
            <a:ext cx="12191400" cy="242928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430000"/>
            <a:ext cx="971280" cy="9712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964440" y="2430000"/>
            <a:ext cx="11226960" cy="9712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Line 26"/>
          <p:cNvSpPr/>
          <p:nvPr/>
        </p:nvSpPr>
        <p:spPr>
          <a:xfrm flipV="1">
            <a:off x="964080" y="2429640"/>
            <a:ext cx="0" cy="972000"/>
          </a:xfrm>
          <a:prstGeom prst="line">
            <a:avLst/>
          </a:prstGeom>
          <a:ln w="284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" name="Picture 21" descr=""/>
          <p:cNvPicPr/>
          <p:nvPr/>
        </p:nvPicPr>
        <p:blipFill>
          <a:blip r:embed="rId2"/>
          <a:stretch/>
        </p:blipFill>
        <p:spPr>
          <a:xfrm>
            <a:off x="6470280" y="481320"/>
            <a:ext cx="4748760" cy="1461960"/>
          </a:xfrm>
          <a:prstGeom prst="rect">
            <a:avLst/>
          </a:prstGeom>
          <a:ln>
            <a:noFill/>
          </a:ln>
        </p:spPr>
      </p:pic>
      <p:sp>
        <p:nvSpPr>
          <p:cNvPr id="27" name="PlaceHolder 27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496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46560"/>
            <a:ext cx="32328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1868120" y="646560"/>
            <a:ext cx="32328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1868120" y="6212160"/>
            <a:ext cx="32328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-12960" y="6212160"/>
            <a:ext cx="32328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648000" y="0"/>
            <a:ext cx="11543400" cy="64728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0" y="0"/>
            <a:ext cx="647280" cy="64728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7"/>
          <p:cNvSpPr/>
          <p:nvPr/>
        </p:nvSpPr>
        <p:spPr>
          <a:xfrm flipV="1">
            <a:off x="648360" y="0"/>
            <a:ext cx="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roup 8"/>
          <p:cNvGrpSpPr/>
          <p:nvPr/>
        </p:nvGrpSpPr>
        <p:grpSpPr>
          <a:xfrm>
            <a:off x="10233720" y="162000"/>
            <a:ext cx="1633680" cy="323280"/>
            <a:chOff x="10233720" y="162000"/>
            <a:chExt cx="1633680" cy="323280"/>
          </a:xfrm>
        </p:grpSpPr>
        <p:sp>
          <p:nvSpPr>
            <p:cNvPr id="73" name="CustomShape 9"/>
            <p:cNvSpPr/>
            <p:nvPr/>
          </p:nvSpPr>
          <p:spPr>
            <a:xfrm>
              <a:off x="10233720" y="171360"/>
              <a:ext cx="67320" cy="31392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411920" y="162000"/>
              <a:ext cx="171720" cy="24660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603800" y="238680"/>
              <a:ext cx="78480" cy="16416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715040" y="228600"/>
              <a:ext cx="116280" cy="17856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10859040" y="162720"/>
              <a:ext cx="87480" cy="24012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1131560" y="232560"/>
              <a:ext cx="152280" cy="17280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11413440" y="184680"/>
              <a:ext cx="101160" cy="22068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529000" y="162720"/>
              <a:ext cx="87480" cy="24012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11800800" y="171360"/>
              <a:ext cx="66600" cy="31392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11307600" y="238680"/>
              <a:ext cx="77400" cy="16416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974240" y="353160"/>
              <a:ext cx="48240" cy="4968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0974240" y="230040"/>
              <a:ext cx="48240" cy="4968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11644200" y="353160"/>
              <a:ext cx="48960" cy="4968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1644200" y="230040"/>
              <a:ext cx="48960" cy="4968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64440" y="3721320"/>
            <a:ext cx="10254960" cy="96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DCAITI-Project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Implementation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 Traffic Light Service on an (Android) Smartphone </a:t>
            </a:r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64440" y="4267080"/>
            <a:ext cx="10254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Yiyang Song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yiyang.song@campus.tu-berlin.de</a:t>
            </a:r>
            <a:endParaRPr b="0" lang="en-US" sz="1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Yuanheng Mu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johanmu1994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68040" y="5205600"/>
            <a:ext cx="10254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34272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Supervisor: Birgit Kwella</a:t>
            </a:r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br/>
            <a:endParaRPr b="0" lang="en-US" sz="16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4.2. Decision of of driving strategy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2BFE9F9D-6E01-4A23-8F4E-07EC8F31C7A8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3580560" y="2166120"/>
            <a:ext cx="1673640" cy="542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Signal Phase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12" name="Group 6"/>
          <p:cNvGrpSpPr/>
          <p:nvPr/>
        </p:nvGrpSpPr>
        <p:grpSpPr>
          <a:xfrm>
            <a:off x="9232560" y="1828800"/>
            <a:ext cx="2450880" cy="2307240"/>
            <a:chOff x="9232560" y="1828800"/>
            <a:chExt cx="2450880" cy="2307240"/>
          </a:xfrm>
        </p:grpSpPr>
        <p:sp>
          <p:nvSpPr>
            <p:cNvPr id="213" name="CustomShape 7"/>
            <p:cNvSpPr/>
            <p:nvPr/>
          </p:nvSpPr>
          <p:spPr>
            <a:xfrm>
              <a:off x="9232560" y="1828800"/>
              <a:ext cx="2129760" cy="230724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Strategy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Advice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214" name="Grafik 13" descr=""/>
            <p:cNvPicPr/>
            <p:nvPr/>
          </p:nvPicPr>
          <p:blipFill>
            <a:blip r:embed="rId1"/>
            <a:stretch/>
          </p:blipFill>
          <p:spPr>
            <a:xfrm>
              <a:off x="10147320" y="1828800"/>
              <a:ext cx="1536120" cy="2307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5" name="Group 8"/>
          <p:cNvGrpSpPr/>
          <p:nvPr/>
        </p:nvGrpSpPr>
        <p:grpSpPr>
          <a:xfrm>
            <a:off x="6606000" y="2707560"/>
            <a:ext cx="2129760" cy="883080"/>
            <a:chOff x="6606000" y="2707560"/>
            <a:chExt cx="2129760" cy="883080"/>
          </a:xfrm>
        </p:grpSpPr>
        <p:sp>
          <p:nvSpPr>
            <p:cNvPr id="216" name="CustomShape 9"/>
            <p:cNvSpPr/>
            <p:nvPr/>
          </p:nvSpPr>
          <p:spPr>
            <a:xfrm>
              <a:off x="6606000" y="3157920"/>
              <a:ext cx="2129760" cy="432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Signal,</a:t>
              </a: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</a:t>
              </a: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Position, Speed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7" name="CustomShape 10"/>
            <p:cNvSpPr/>
            <p:nvPr/>
          </p:nvSpPr>
          <p:spPr>
            <a:xfrm>
              <a:off x="6606000" y="2707560"/>
              <a:ext cx="2129760" cy="5421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Strategy Definition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18" name="Group 11"/>
          <p:cNvGrpSpPr/>
          <p:nvPr/>
        </p:nvGrpSpPr>
        <p:grpSpPr>
          <a:xfrm>
            <a:off x="507960" y="2733120"/>
            <a:ext cx="2329920" cy="883080"/>
            <a:chOff x="507960" y="2733120"/>
            <a:chExt cx="2329920" cy="883080"/>
          </a:xfrm>
        </p:grpSpPr>
        <p:sp>
          <p:nvSpPr>
            <p:cNvPr id="219" name="CustomShape 12"/>
            <p:cNvSpPr/>
            <p:nvPr/>
          </p:nvSpPr>
          <p:spPr>
            <a:xfrm>
              <a:off x="507960" y="3183480"/>
              <a:ext cx="2329920" cy="4327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Position,</a:t>
              </a: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</a:t>
              </a: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Speed, Direction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0" name="CustomShape 13"/>
            <p:cNvSpPr/>
            <p:nvPr/>
          </p:nvSpPr>
          <p:spPr>
            <a:xfrm>
              <a:off x="507960" y="2733120"/>
              <a:ext cx="2329920" cy="5421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User Info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21" name="CustomShape 14"/>
          <p:cNvSpPr/>
          <p:nvPr/>
        </p:nvSpPr>
        <p:spPr>
          <a:xfrm>
            <a:off x="3580560" y="3124080"/>
            <a:ext cx="1673640" cy="542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Signal Group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 flipV="1">
            <a:off x="2838600" y="3394800"/>
            <a:ext cx="7412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 flipH="1" flipV="1" rot="5400000">
            <a:off x="4659480" y="603720"/>
            <a:ext cx="24840" cy="5997240"/>
          </a:xfrm>
          <a:prstGeom prst="bentConnector3">
            <a:avLst>
              <a:gd name="adj1" fmla="val -2999825"/>
            </a:avLst>
          </a:pr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7"/>
          <p:cNvSpPr/>
          <p:nvPr/>
        </p:nvSpPr>
        <p:spPr>
          <a:xfrm flipV="1">
            <a:off x="5254920" y="3373200"/>
            <a:ext cx="1350360" cy="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8"/>
          <p:cNvSpPr/>
          <p:nvPr/>
        </p:nvSpPr>
        <p:spPr>
          <a:xfrm>
            <a:off x="5254920" y="2437560"/>
            <a:ext cx="655560" cy="947160"/>
          </a:xfrm>
          <a:prstGeom prst="bentConnector2">
            <a:avLst/>
          </a:pr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9"/>
          <p:cNvSpPr/>
          <p:nvPr/>
        </p:nvSpPr>
        <p:spPr>
          <a:xfrm>
            <a:off x="8736480" y="2979000"/>
            <a:ext cx="4953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4.3. Simulation and evaluation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5F509AD7-2A0B-4547-B20A-7926816C119A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1590840" y="2770920"/>
            <a:ext cx="1413720" cy="115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Signal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5010840" y="3573000"/>
            <a:ext cx="1413720" cy="115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Dev-App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1590840" y="4375080"/>
            <a:ext cx="1413720" cy="115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Generated User Info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648000" y="970560"/>
            <a:ext cx="11219400" cy="79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80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Testcases with different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signal plans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of traffic lights,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random users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(different position, direction and speed) and assertion of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driving strategies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3005280" y="3346200"/>
            <a:ext cx="2004840" cy="8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0"/>
          <p:cNvSpPr/>
          <p:nvPr/>
        </p:nvSpPr>
        <p:spPr>
          <a:xfrm flipV="1">
            <a:off x="3005280" y="4147200"/>
            <a:ext cx="2004840" cy="80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1"/>
          <p:cNvSpPr/>
          <p:nvPr/>
        </p:nvSpPr>
        <p:spPr>
          <a:xfrm>
            <a:off x="6425280" y="4148640"/>
            <a:ext cx="21081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8" name="Group 12"/>
          <p:cNvGrpSpPr/>
          <p:nvPr/>
        </p:nvGrpSpPr>
        <p:grpSpPr>
          <a:xfrm>
            <a:off x="8534520" y="3007080"/>
            <a:ext cx="2450880" cy="2307240"/>
            <a:chOff x="8534520" y="3007080"/>
            <a:chExt cx="2450880" cy="2307240"/>
          </a:xfrm>
        </p:grpSpPr>
        <p:sp>
          <p:nvSpPr>
            <p:cNvPr id="239" name="CustomShape 13"/>
            <p:cNvSpPr/>
            <p:nvPr/>
          </p:nvSpPr>
          <p:spPr>
            <a:xfrm>
              <a:off x="8534520" y="3007080"/>
              <a:ext cx="2129760" cy="230724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Strategy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Advice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240" name="Grafik 28" descr=""/>
            <p:cNvPicPr/>
            <p:nvPr/>
          </p:nvPicPr>
          <p:blipFill>
            <a:blip r:embed="rId1"/>
            <a:stretch/>
          </p:blipFill>
          <p:spPr>
            <a:xfrm>
              <a:off x="9449280" y="3007080"/>
              <a:ext cx="1536120" cy="23072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de-DE" sz="2000" spc="-1" strike="noStrike">
                <a:solidFill>
                  <a:srgbClr val="ffffff"/>
                </a:solidFill>
                <a:latin typeface="Arial"/>
                <a:ea typeface="DejaVu Sans"/>
              </a:rPr>
              <a:t>5. Milestone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3F300BC3-D10F-4B2F-B977-2CC4764121B3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245" name="Grafik 247" descr=""/>
          <p:cNvPicPr/>
          <p:nvPr/>
        </p:nvPicPr>
        <p:blipFill>
          <a:blip r:embed="rId1"/>
          <a:stretch/>
        </p:blipFill>
        <p:spPr>
          <a:xfrm>
            <a:off x="280080" y="2243160"/>
            <a:ext cx="11631240" cy="250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895480" y="4114800"/>
            <a:ext cx="632376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attention!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143000" y="5410080"/>
            <a:ext cx="10254960" cy="96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Yiyang Song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yiyang.song@campus.tu-berlin.de</a:t>
            </a:r>
            <a:endParaRPr b="0" lang="en-US" sz="1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Yuanheng Mu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johanmu1994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GB" sz="2000" spc="-1" strike="noStrike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FD352AA1-348D-4DD0-A451-6D69842EAC7D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18960" y="970560"/>
            <a:ext cx="11548440" cy="524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669960" indent="-39888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Background</a:t>
            </a:r>
            <a:endParaRPr b="0" lang="en-US" sz="1800" spc="-1" strike="noStrike">
              <a:latin typeface="Arial"/>
            </a:endParaRPr>
          </a:p>
          <a:p>
            <a:pPr lvl="1" marL="669960" indent="-39888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 Framework</a:t>
            </a:r>
            <a:endParaRPr b="0" lang="en-US" sz="1800" spc="-1" strike="noStrike">
              <a:latin typeface="Arial"/>
            </a:endParaRPr>
          </a:p>
          <a:p>
            <a:pPr lvl="1" marL="669960" indent="-39888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Architecture</a:t>
            </a:r>
            <a:endParaRPr b="0" lang="en-US" sz="1800" spc="-1" strike="noStrike">
              <a:latin typeface="Arial"/>
            </a:endParaRPr>
          </a:p>
          <a:p>
            <a:pPr lvl="1" marL="669960" indent="-39888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1800" spc="-1" strike="noStrike">
              <a:latin typeface="Arial"/>
            </a:endParaRPr>
          </a:p>
          <a:p>
            <a:pPr lvl="1" marL="669960" indent="-39888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Milestone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5800" y="1379520"/>
            <a:ext cx="6041880" cy="4639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GLOSA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Green Light Optimized Speed Advisory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suggests speeds to vehicles to pass through an intersection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RSU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Roadside unit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SPaT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Signal Phase and Time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FOKUS Traffic Light 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Topology of the intersection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Road Users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car/ bicycle/ pedestrian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receive recommendation for 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  <a:ea typeface="DejaVu Sans"/>
              </a:rPr>
              <a:t>1. Background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638000" y="652860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8CD2DF9A-789D-4572-B5EB-2C895DCB01F5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144" name="Group 6"/>
          <p:cNvGrpSpPr/>
          <p:nvPr/>
        </p:nvGrpSpPr>
        <p:grpSpPr>
          <a:xfrm>
            <a:off x="5214960" y="2022120"/>
            <a:ext cx="6470640" cy="3455640"/>
            <a:chOff x="5214960" y="2022120"/>
            <a:chExt cx="6470640" cy="3455640"/>
          </a:xfrm>
        </p:grpSpPr>
        <p:grpSp>
          <p:nvGrpSpPr>
            <p:cNvPr id="145" name="Group 7"/>
            <p:cNvGrpSpPr/>
            <p:nvPr/>
          </p:nvGrpSpPr>
          <p:grpSpPr>
            <a:xfrm>
              <a:off x="5214960" y="2022120"/>
              <a:ext cx="6470640" cy="3455640"/>
              <a:chOff x="5214960" y="2022120"/>
              <a:chExt cx="6470640" cy="3455640"/>
            </a:xfrm>
          </p:grpSpPr>
          <p:grpSp>
            <p:nvGrpSpPr>
              <p:cNvPr id="146" name="Group 8"/>
              <p:cNvGrpSpPr/>
              <p:nvPr/>
            </p:nvGrpSpPr>
            <p:grpSpPr>
              <a:xfrm>
                <a:off x="5214960" y="2022120"/>
                <a:ext cx="6470640" cy="3455640"/>
                <a:chOff x="5214960" y="2022120"/>
                <a:chExt cx="6470640" cy="3455640"/>
              </a:xfrm>
            </p:grpSpPr>
            <p:pic>
              <p:nvPicPr>
                <p:cNvPr id="147" name="图片 16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5214960" y="3618000"/>
                  <a:ext cx="6044760" cy="185976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8" name="图片 10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7726680" y="2022120"/>
                  <a:ext cx="882360" cy="185976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49" name="Group 9"/>
                <p:cNvGrpSpPr/>
                <p:nvPr/>
              </p:nvGrpSpPr>
              <p:grpSpPr>
                <a:xfrm>
                  <a:off x="10357560" y="2314080"/>
                  <a:ext cx="1328040" cy="1312200"/>
                  <a:chOff x="10357560" y="2314080"/>
                  <a:chExt cx="1328040" cy="1312200"/>
                </a:xfrm>
              </p:grpSpPr>
              <p:sp>
                <p:nvSpPr>
                  <p:cNvPr id="150" name="CustomShape 10"/>
                  <p:cNvSpPr/>
                  <p:nvPr/>
                </p:nvSpPr>
                <p:spPr>
                  <a:xfrm>
                    <a:off x="10357560" y="2314080"/>
                    <a:ext cx="1328040" cy="1312200"/>
                  </a:xfrm>
                  <a:prstGeom prst="wedgeRectCallout">
                    <a:avLst>
                      <a:gd name="adj1" fmla="val -20833"/>
                      <a:gd name="adj2" fmla="val 62500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/>
                </p:style>
              </p:sp>
              <p:pic>
                <p:nvPicPr>
                  <p:cNvPr id="151" name="图片 15" descr=""/>
                  <p:cNvPicPr/>
                  <p:nvPr/>
                </p:nvPicPr>
                <p:blipFill>
                  <a:blip r:embed="rId3"/>
                  <a:srcRect l="15313" t="2697" r="0" b="0"/>
                  <a:stretch/>
                </p:blipFill>
                <p:spPr>
                  <a:xfrm>
                    <a:off x="10392120" y="2323800"/>
                    <a:ext cx="1225440" cy="1281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sp>
            <p:nvSpPr>
              <p:cNvPr id="152" name="CustomShape 11"/>
              <p:cNvSpPr/>
              <p:nvPr/>
            </p:nvSpPr>
            <p:spPr>
              <a:xfrm>
                <a:off x="8408160" y="2771280"/>
                <a:ext cx="1796760" cy="1983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3" name="CustomShape 12"/>
            <p:cNvSpPr/>
            <p:nvPr/>
          </p:nvSpPr>
          <p:spPr>
            <a:xfrm>
              <a:off x="8611920" y="2530800"/>
              <a:ext cx="159948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SPaT &amp; MAP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4" name="CustomShape 13"/>
            <p:cNvSpPr/>
            <p:nvPr/>
          </p:nvSpPr>
          <p:spPr>
            <a:xfrm>
              <a:off x="7336800" y="2596320"/>
              <a:ext cx="786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RSU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5" name="CustomShape 14"/>
            <p:cNvSpPr/>
            <p:nvPr/>
          </p:nvSpPr>
          <p:spPr>
            <a:xfrm>
              <a:off x="8306640" y="2924640"/>
              <a:ext cx="2133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via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automotive</a:t>
              </a: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WiFi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8960" y="970560"/>
            <a:ext cx="4557240" cy="524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Visual layout editor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build layouts by dragging UI elements instead of writing layout XML by hand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8C4CC757-7F65-4908-97AD-F16856FDF4D8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8696880" y="6527880"/>
            <a:ext cx="2957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2" name="图片 7" descr=""/>
          <p:cNvPicPr/>
          <p:nvPr/>
        </p:nvPicPr>
        <p:blipFill>
          <a:blip r:embed="rId1"/>
          <a:stretch/>
        </p:blipFill>
        <p:spPr>
          <a:xfrm>
            <a:off x="5010840" y="1371600"/>
            <a:ext cx="6867000" cy="448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8960" y="970560"/>
            <a:ext cx="4480920" cy="524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202124"/>
                </a:solidFill>
                <a:latin typeface="Roboto"/>
                <a:ea typeface="DejaVu Sans"/>
              </a:rPr>
              <a:t>2.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Fast emulator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202124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un apps on the Android Emulator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EA083596-B5C7-46CE-B90B-6A924F5995E1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8696880" y="6527880"/>
            <a:ext cx="2957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9" name="图片 8" descr=""/>
          <p:cNvPicPr/>
          <p:nvPr/>
        </p:nvPicPr>
        <p:blipFill>
          <a:blip r:embed="rId1"/>
          <a:stretch/>
        </p:blipFill>
        <p:spPr>
          <a:xfrm>
            <a:off x="4495680" y="1315440"/>
            <a:ext cx="7316280" cy="45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8960" y="970560"/>
            <a:ext cx="4480920" cy="524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Intelligent code editor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IntelliJ IDEA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Realtime profilers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 app performance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35B26B10-9F15-4D01-AF94-DD214D30C2AA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8696880" y="6527880"/>
            <a:ext cx="295740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4114800" y="884520"/>
            <a:ext cx="7295040" cy="551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ts val="2149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GB" sz="2000" spc="-1" strike="noStrike">
                <a:solidFill>
                  <a:srgbClr val="ffffff"/>
                </a:solidFill>
                <a:latin typeface="Arial"/>
                <a:ea typeface="DejaVu Sans"/>
              </a:rPr>
              <a:t>3. System Architecture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8" name="Grafik 180" descr=""/>
          <p:cNvPicPr/>
          <p:nvPr/>
        </p:nvPicPr>
        <p:blipFill>
          <a:blip r:embed="rId1"/>
          <a:stretch/>
        </p:blipFill>
        <p:spPr>
          <a:xfrm>
            <a:off x="1391040" y="2590560"/>
            <a:ext cx="9032760" cy="326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 Tasks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7487053A-0514-4366-A32F-103D2853584C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689450584"/>
              </p:ext>
            </p:extLst>
          </p:nvPr>
        </p:nvGraphicFramePr>
        <p:xfrm>
          <a:off x="685800" y="1600200"/>
          <a:ext cx="8814240" cy="365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48000" y="0"/>
            <a:ext cx="9271440" cy="647280"/>
          </a:xfrm>
          <a:prstGeom prst="rect">
            <a:avLst/>
          </a:prstGeom>
          <a:noFill/>
          <a:ln w="9360">
            <a:noFill/>
          </a:ln>
        </p:spPr>
        <p:style>
          <a:lnRef idx="2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4.1. Request, analysis and visualization of traffic lights information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630800" y="6534720"/>
            <a:ext cx="958860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de-DE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18960" y="6534720"/>
            <a:ext cx="987120" cy="32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279520" y="6232320"/>
            <a:ext cx="587880" cy="685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Autofit/>
          </a:bodyPr>
          <a:p>
            <a:pPr algn="r">
              <a:lnSpc>
                <a:spcPct val="90000"/>
              </a:lnSpc>
              <a:spcAft>
                <a:spcPts val="700"/>
              </a:spcAft>
            </a:pPr>
            <a:fld id="{FA08A2AA-10FB-4586-A934-97E70BAB1157}" type="slidenum">
              <a:rPr b="1" lang="en-US" sz="1400" spc="-1" strike="noStrike">
                <a:solidFill>
                  <a:srgbClr val="595959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48000" y="1857600"/>
            <a:ext cx="1413720" cy="1150560"/>
          </a:xfrm>
          <a:prstGeom prst="roundRect">
            <a:avLst>
              <a:gd name="adj" fmla="val 16667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REST-API</a:t>
            </a:r>
            <a:br/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(RSU)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3276720" y="1857600"/>
            <a:ext cx="2133000" cy="115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Client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(e.g. Volley, Retrofit</a:t>
            </a: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8763120" y="1600200"/>
            <a:ext cx="3104280" cy="46314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3073"/>
                </a:solidFill>
                <a:latin typeface="Arial"/>
                <a:ea typeface="DejaVu Sans"/>
              </a:rPr>
              <a:t>GUI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0" name="Grafik 14" descr=""/>
          <p:cNvPicPr/>
          <p:nvPr/>
        </p:nvPicPr>
        <p:blipFill>
          <a:blip r:embed="rId1"/>
          <a:stretch/>
        </p:blipFill>
        <p:spPr>
          <a:xfrm>
            <a:off x="9466560" y="1857600"/>
            <a:ext cx="2276280" cy="1150560"/>
          </a:xfrm>
          <a:prstGeom prst="rect">
            <a:avLst/>
          </a:prstGeom>
          <a:ln>
            <a:noFill/>
          </a:ln>
        </p:spPr>
      </p:pic>
      <p:pic>
        <p:nvPicPr>
          <p:cNvPr id="191" name="Grafik 15" descr=""/>
          <p:cNvPicPr/>
          <p:nvPr/>
        </p:nvPicPr>
        <p:blipFill>
          <a:blip r:embed="rId2"/>
          <a:stretch/>
        </p:blipFill>
        <p:spPr>
          <a:xfrm>
            <a:off x="9495360" y="3623400"/>
            <a:ext cx="2247840" cy="2295720"/>
          </a:xfrm>
          <a:prstGeom prst="rect">
            <a:avLst/>
          </a:prstGeom>
          <a:ln>
            <a:noFill/>
          </a:ln>
        </p:spPr>
      </p:pic>
      <p:sp>
        <p:nvSpPr>
          <p:cNvPr id="192" name="CustomShape 8"/>
          <p:cNvSpPr/>
          <p:nvPr/>
        </p:nvSpPr>
        <p:spPr>
          <a:xfrm>
            <a:off x="599400" y="3825360"/>
            <a:ext cx="1462320" cy="115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Resource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(csv, kml)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3348000" y="3859560"/>
            <a:ext cx="2133000" cy="115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Google Maps Android API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CustomShape 10"/>
          <p:cNvSpPr/>
          <p:nvPr/>
        </p:nvSpPr>
        <p:spPr>
          <a:xfrm>
            <a:off x="5989320" y="1864800"/>
            <a:ext cx="1365840" cy="1150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SPaT Parser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 flipV="1">
            <a:off x="2062440" y="2586960"/>
            <a:ext cx="12279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2"/>
          <p:cNvSpPr/>
          <p:nvPr/>
        </p:nvSpPr>
        <p:spPr>
          <a:xfrm flipH="1">
            <a:off x="2061720" y="2286000"/>
            <a:ext cx="121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3"/>
          <p:cNvSpPr/>
          <p:nvPr/>
        </p:nvSpPr>
        <p:spPr>
          <a:xfrm>
            <a:off x="2137320" y="1857600"/>
            <a:ext cx="1149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 Request</a:t>
            </a:r>
            <a:br/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14"/>
          <p:cNvSpPr/>
          <p:nvPr/>
        </p:nvSpPr>
        <p:spPr>
          <a:xfrm>
            <a:off x="2022840" y="2618640"/>
            <a:ext cx="1269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 Response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15"/>
          <p:cNvSpPr/>
          <p:nvPr/>
        </p:nvSpPr>
        <p:spPr>
          <a:xfrm>
            <a:off x="5413320" y="2133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CustomShape 16"/>
          <p:cNvSpPr/>
          <p:nvPr/>
        </p:nvSpPr>
        <p:spPr>
          <a:xfrm>
            <a:off x="5410080" y="2433240"/>
            <a:ext cx="5785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7"/>
          <p:cNvSpPr/>
          <p:nvPr/>
        </p:nvSpPr>
        <p:spPr>
          <a:xfrm flipV="1">
            <a:off x="7355880" y="2431800"/>
            <a:ext cx="211032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8"/>
          <p:cNvSpPr/>
          <p:nvPr/>
        </p:nvSpPr>
        <p:spPr>
          <a:xfrm>
            <a:off x="7319880" y="21614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Traffic Lights Phase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 flipV="1">
            <a:off x="2090880" y="4452480"/>
            <a:ext cx="12279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0"/>
          <p:cNvSpPr/>
          <p:nvPr/>
        </p:nvSpPr>
        <p:spPr>
          <a:xfrm>
            <a:off x="5481720" y="4401000"/>
            <a:ext cx="401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1"/>
          <p:cNvSpPr/>
          <p:nvPr/>
        </p:nvSpPr>
        <p:spPr>
          <a:xfrm>
            <a:off x="6322320" y="4129200"/>
            <a:ext cx="1285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Map Information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22"/>
          <p:cNvSpPr/>
          <p:nvPr/>
        </p:nvSpPr>
        <p:spPr>
          <a:xfrm>
            <a:off x="10605240" y="3008880"/>
            <a:ext cx="13680" cy="61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Application>LibreOffice/6.4.6.2$Linux_X86_64 LibreOffice_project/40$Build-2</Application>
  <Words>462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2020-11-16T12:50:28Z</dcterms:created>
  <dc:creator>Mu Yuanheng</dc:creator>
  <dc:description/>
  <dc:language>en-US</dc:language>
  <cp:lastModifiedBy/>
  <dcterms:modified xsi:type="dcterms:W3CDTF">2020-11-18T20:27:30Z</dcterms:modified>
  <cp:revision>47</cp:revision>
  <dc:subject/>
  <dc:title>DCAITI-Project: Implementation of a Traffic Light Service on an (Android) Smartphone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