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94" d="100"/>
          <a:sy n="94" d="100"/>
        </p:scale>
        <p:origin x="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96B54-FACB-4BE7-9578-C881D63684DC}" type="doc">
      <dgm:prSet loTypeId="urn:microsoft.com/office/officeart/2005/8/layout/chevron2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de-DE"/>
        </a:p>
      </dgm:t>
    </dgm:pt>
    <dgm:pt modelId="{A49DA9BF-FCAB-463E-B324-C4FB2FE3B2CF}">
      <dgm:prSet phldrT="[文本]"/>
      <dgm:spPr/>
      <dgm:t>
        <a:bodyPr/>
        <a:lstStyle/>
        <a:p>
          <a:endParaRPr lang="de-DE" b="1" dirty="0"/>
        </a:p>
      </dgm:t>
    </dgm:pt>
    <dgm:pt modelId="{935C5886-7281-459D-8679-59FCE7C768AE}" type="parTrans" cxnId="{E78548DE-DA21-49A6-94AF-3A3ED93B3313}">
      <dgm:prSet/>
      <dgm:spPr/>
      <dgm:t>
        <a:bodyPr/>
        <a:lstStyle/>
        <a:p>
          <a:endParaRPr lang="de-DE"/>
        </a:p>
      </dgm:t>
    </dgm:pt>
    <dgm:pt modelId="{C6FBCFA7-9EA8-4B17-B0DA-2C1C6F07C8C2}" type="sibTrans" cxnId="{E78548DE-DA21-49A6-94AF-3A3ED93B3313}">
      <dgm:prSet/>
      <dgm:spPr/>
      <dgm:t>
        <a:bodyPr/>
        <a:lstStyle/>
        <a:p>
          <a:endParaRPr lang="de-DE"/>
        </a:p>
      </dgm:t>
    </dgm:pt>
    <dgm:pt modelId="{E9259C09-6BF9-4475-A5E7-DDD1C1EB6D04}">
      <dgm:prSet phldrT="[文本]" custT="1"/>
      <dgm:spPr/>
      <dgm:t>
        <a:bodyPr/>
        <a:lstStyle/>
        <a:p>
          <a:r>
            <a:rPr lang="en-US" sz="1800" noProof="0" dirty="0"/>
            <a:t>Request, analysis and visualization of traffic lights information</a:t>
          </a:r>
        </a:p>
      </dgm:t>
    </dgm:pt>
    <dgm:pt modelId="{4B7F3FF4-53B5-4FDB-A5B6-1EC833DF9EDE}" type="parTrans" cxnId="{DE33C7C4-676C-49EA-95BC-5A2CAAC306B0}">
      <dgm:prSet/>
      <dgm:spPr/>
      <dgm:t>
        <a:bodyPr/>
        <a:lstStyle/>
        <a:p>
          <a:endParaRPr lang="de-DE"/>
        </a:p>
      </dgm:t>
    </dgm:pt>
    <dgm:pt modelId="{586F293F-38EB-4758-89C3-6D3BDFD1398D}" type="sibTrans" cxnId="{DE33C7C4-676C-49EA-95BC-5A2CAAC306B0}">
      <dgm:prSet/>
      <dgm:spPr/>
      <dgm:t>
        <a:bodyPr/>
        <a:lstStyle/>
        <a:p>
          <a:endParaRPr lang="de-DE"/>
        </a:p>
      </dgm:t>
    </dgm:pt>
    <dgm:pt modelId="{5087C5AD-D787-4F69-974E-9EF06FA430D3}">
      <dgm:prSet phldrT="[文本]"/>
      <dgm:spPr/>
      <dgm:t>
        <a:bodyPr/>
        <a:lstStyle/>
        <a:p>
          <a:endParaRPr lang="de-DE" b="1" dirty="0"/>
        </a:p>
      </dgm:t>
    </dgm:pt>
    <dgm:pt modelId="{33580382-8548-401F-9273-E0D755FBAFF2}" type="parTrans" cxnId="{C899922F-F3DA-41E3-A638-E91EC0728DCF}">
      <dgm:prSet/>
      <dgm:spPr/>
      <dgm:t>
        <a:bodyPr/>
        <a:lstStyle/>
        <a:p>
          <a:endParaRPr lang="de-DE"/>
        </a:p>
      </dgm:t>
    </dgm:pt>
    <dgm:pt modelId="{C20D8EB7-A7ED-447B-9B6E-A74EE7CC5219}" type="sibTrans" cxnId="{C899922F-F3DA-41E3-A638-E91EC0728DCF}">
      <dgm:prSet/>
      <dgm:spPr/>
      <dgm:t>
        <a:bodyPr/>
        <a:lstStyle/>
        <a:p>
          <a:endParaRPr lang="de-DE"/>
        </a:p>
      </dgm:t>
    </dgm:pt>
    <dgm:pt modelId="{4634174B-9C8F-4FC9-89F8-F9AC8E375DA4}">
      <dgm:prSet phldrT="[文本]" custT="1"/>
      <dgm:spPr/>
      <dgm:t>
        <a:bodyPr/>
        <a:lstStyle/>
        <a:p>
          <a:r>
            <a:rPr lang="en-US" sz="1800" noProof="0" dirty="0"/>
            <a:t>Decision of driving strategy</a:t>
          </a:r>
        </a:p>
      </dgm:t>
    </dgm:pt>
    <dgm:pt modelId="{993ED00F-C5C1-461D-927A-7A61244C8E22}" type="parTrans" cxnId="{B7241114-0C97-48D5-B928-F828643499A4}">
      <dgm:prSet/>
      <dgm:spPr/>
      <dgm:t>
        <a:bodyPr/>
        <a:lstStyle/>
        <a:p>
          <a:endParaRPr lang="de-DE"/>
        </a:p>
      </dgm:t>
    </dgm:pt>
    <dgm:pt modelId="{2839F2C8-089A-4733-AD67-05702B8AC814}" type="sibTrans" cxnId="{B7241114-0C97-48D5-B928-F828643499A4}">
      <dgm:prSet/>
      <dgm:spPr/>
      <dgm:t>
        <a:bodyPr/>
        <a:lstStyle/>
        <a:p>
          <a:endParaRPr lang="de-DE"/>
        </a:p>
      </dgm:t>
    </dgm:pt>
    <dgm:pt modelId="{3E24B36C-9BA9-5841-A67A-101994FDA47B}">
      <dgm:prSet/>
      <dgm:spPr/>
      <dgm:t>
        <a:bodyPr/>
        <a:lstStyle/>
        <a:p>
          <a:endParaRPr lang="de-DE" dirty="0"/>
        </a:p>
      </dgm:t>
    </dgm:pt>
    <dgm:pt modelId="{6405BAB1-1FB2-3149-891D-F6C3F95141E4}" type="parTrans" cxnId="{2734586F-3EB9-494D-A71E-C6255B1F20CD}">
      <dgm:prSet/>
      <dgm:spPr/>
      <dgm:t>
        <a:bodyPr/>
        <a:lstStyle/>
        <a:p>
          <a:endParaRPr lang="de-DE"/>
        </a:p>
      </dgm:t>
    </dgm:pt>
    <dgm:pt modelId="{8D770172-10F6-1A49-ABB3-7A9FFB0AA5AA}" type="sibTrans" cxnId="{2734586F-3EB9-494D-A71E-C6255B1F20CD}">
      <dgm:prSet/>
      <dgm:spPr/>
      <dgm:t>
        <a:bodyPr/>
        <a:lstStyle/>
        <a:p>
          <a:endParaRPr lang="de-DE"/>
        </a:p>
      </dgm:t>
    </dgm:pt>
    <dgm:pt modelId="{10B2B076-762C-2D45-B434-ECB95E149579}">
      <dgm:prSet custT="1"/>
      <dgm:spPr/>
      <dgm:t>
        <a:bodyPr/>
        <a:lstStyle/>
        <a:p>
          <a:r>
            <a:rPr lang="en-US" sz="1800" noProof="0" dirty="0"/>
            <a:t>Simulation and evaluation</a:t>
          </a:r>
        </a:p>
      </dgm:t>
    </dgm:pt>
    <dgm:pt modelId="{C3816161-847B-F740-806D-E6AAEB988C08}" type="parTrans" cxnId="{137E4B13-21DC-E84B-BC4D-D12B17FF336F}">
      <dgm:prSet/>
      <dgm:spPr/>
      <dgm:t>
        <a:bodyPr/>
        <a:lstStyle/>
        <a:p>
          <a:endParaRPr lang="de-DE"/>
        </a:p>
      </dgm:t>
    </dgm:pt>
    <dgm:pt modelId="{05A5EBEB-7E47-3D49-AE00-141824DCD254}" type="sibTrans" cxnId="{137E4B13-21DC-E84B-BC4D-D12B17FF336F}">
      <dgm:prSet/>
      <dgm:spPr/>
      <dgm:t>
        <a:bodyPr/>
        <a:lstStyle/>
        <a:p>
          <a:endParaRPr lang="de-DE"/>
        </a:p>
      </dgm:t>
    </dgm:pt>
    <dgm:pt modelId="{257C003F-CDEA-416E-BDE2-EC783165497D}" type="pres">
      <dgm:prSet presAssocID="{A4D96B54-FACB-4BE7-9578-C881D63684DC}" presName="linearFlow" presStyleCnt="0">
        <dgm:presLayoutVars>
          <dgm:dir/>
          <dgm:animLvl val="lvl"/>
          <dgm:resizeHandles val="exact"/>
        </dgm:presLayoutVars>
      </dgm:prSet>
      <dgm:spPr/>
    </dgm:pt>
    <dgm:pt modelId="{82049DC9-C528-41E5-9D58-89ED3AFD2562}" type="pres">
      <dgm:prSet presAssocID="{A49DA9BF-FCAB-463E-B324-C4FB2FE3B2CF}" presName="composite" presStyleCnt="0"/>
      <dgm:spPr/>
    </dgm:pt>
    <dgm:pt modelId="{AFC05A6E-F49E-47EE-89B1-EB7C8CED67D7}" type="pres">
      <dgm:prSet presAssocID="{A49DA9BF-FCAB-463E-B324-C4FB2FE3B2C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4F37616-13A7-4C4B-A6BF-B2037F05EA13}" type="pres">
      <dgm:prSet presAssocID="{A49DA9BF-FCAB-463E-B324-C4FB2FE3B2CF}" presName="descendantText" presStyleLbl="alignAcc1" presStyleIdx="0" presStyleCnt="3" custScaleX="99769" custScaleY="100105" custLinFactNeighborX="116" custLinFactNeighborY="-121">
        <dgm:presLayoutVars>
          <dgm:bulletEnabled val="1"/>
        </dgm:presLayoutVars>
      </dgm:prSet>
      <dgm:spPr/>
    </dgm:pt>
    <dgm:pt modelId="{B4FCBDE1-34D9-4916-82A1-D463EF1BBFC6}" type="pres">
      <dgm:prSet presAssocID="{C6FBCFA7-9EA8-4B17-B0DA-2C1C6F07C8C2}" presName="sp" presStyleCnt="0"/>
      <dgm:spPr/>
    </dgm:pt>
    <dgm:pt modelId="{4D07688A-1E81-4BE7-8743-F6908D1E4869}" type="pres">
      <dgm:prSet presAssocID="{5087C5AD-D787-4F69-974E-9EF06FA430D3}" presName="composite" presStyleCnt="0"/>
      <dgm:spPr/>
    </dgm:pt>
    <dgm:pt modelId="{9CB26786-8939-4337-ADE2-536B00DB4CDA}" type="pres">
      <dgm:prSet presAssocID="{5087C5AD-D787-4F69-974E-9EF06FA430D3}" presName="parentText" presStyleLbl="alignNode1" presStyleIdx="1" presStyleCnt="3" custLinFactNeighborX="597" custLinFactNeighborY="-785">
        <dgm:presLayoutVars>
          <dgm:chMax val="1"/>
          <dgm:bulletEnabled val="1"/>
        </dgm:presLayoutVars>
      </dgm:prSet>
      <dgm:spPr/>
    </dgm:pt>
    <dgm:pt modelId="{58CF2045-56E8-4739-9360-EA687E449A09}" type="pres">
      <dgm:prSet presAssocID="{5087C5AD-D787-4F69-974E-9EF06FA430D3}" presName="descendantText" presStyleLbl="alignAcc1" presStyleIdx="1" presStyleCnt="3" custLinFactNeighborX="899">
        <dgm:presLayoutVars>
          <dgm:bulletEnabled val="1"/>
        </dgm:presLayoutVars>
      </dgm:prSet>
      <dgm:spPr/>
    </dgm:pt>
    <dgm:pt modelId="{F9B31D9B-A46F-4CD7-B8D7-6993B63633D5}" type="pres">
      <dgm:prSet presAssocID="{C20D8EB7-A7ED-447B-9B6E-A74EE7CC5219}" presName="sp" presStyleCnt="0"/>
      <dgm:spPr/>
    </dgm:pt>
    <dgm:pt modelId="{FF0B6BED-426A-F140-AA21-18E9C4057213}" type="pres">
      <dgm:prSet presAssocID="{3E24B36C-9BA9-5841-A67A-101994FDA47B}" presName="composite" presStyleCnt="0"/>
      <dgm:spPr/>
    </dgm:pt>
    <dgm:pt modelId="{133A7965-BBC5-3140-9B0C-52678B00F133}" type="pres">
      <dgm:prSet presAssocID="{3E24B36C-9BA9-5841-A67A-101994FDA47B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2C3005-3688-FE48-B084-64C32C1E3172}" type="pres">
      <dgm:prSet presAssocID="{3E24B36C-9BA9-5841-A67A-101994FDA47B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37E4B13-21DC-E84B-BC4D-D12B17FF336F}" srcId="{3E24B36C-9BA9-5841-A67A-101994FDA47B}" destId="{10B2B076-762C-2D45-B434-ECB95E149579}" srcOrd="0" destOrd="0" parTransId="{C3816161-847B-F740-806D-E6AAEB988C08}" sibTransId="{05A5EBEB-7E47-3D49-AE00-141824DCD254}"/>
    <dgm:cxn modelId="{B7241114-0C97-48D5-B928-F828643499A4}" srcId="{5087C5AD-D787-4F69-974E-9EF06FA430D3}" destId="{4634174B-9C8F-4FC9-89F8-F9AC8E375DA4}" srcOrd="0" destOrd="0" parTransId="{993ED00F-C5C1-461D-927A-7A61244C8E22}" sibTransId="{2839F2C8-089A-4733-AD67-05702B8AC814}"/>
    <dgm:cxn modelId="{C899922F-F3DA-41E3-A638-E91EC0728DCF}" srcId="{A4D96B54-FACB-4BE7-9578-C881D63684DC}" destId="{5087C5AD-D787-4F69-974E-9EF06FA430D3}" srcOrd="1" destOrd="0" parTransId="{33580382-8548-401F-9273-E0D755FBAFF2}" sibTransId="{C20D8EB7-A7ED-447B-9B6E-A74EE7CC5219}"/>
    <dgm:cxn modelId="{F07E473D-B4C3-8747-81EB-F8741AC9E841}" type="presOf" srcId="{10B2B076-762C-2D45-B434-ECB95E149579}" destId="{AF2C3005-3688-FE48-B084-64C32C1E3172}" srcOrd="0" destOrd="0" presId="urn:microsoft.com/office/officeart/2005/8/layout/chevron2"/>
    <dgm:cxn modelId="{6373FF42-EAFD-45E7-8041-B8AB321A335E}" type="presOf" srcId="{E9259C09-6BF9-4475-A5E7-DDD1C1EB6D04}" destId="{F4F37616-13A7-4C4B-A6BF-B2037F05EA13}" srcOrd="0" destOrd="0" presId="urn:microsoft.com/office/officeart/2005/8/layout/chevron2"/>
    <dgm:cxn modelId="{CFF77C68-80F5-4147-93E5-4C83FBCF5309}" type="presOf" srcId="{3E24B36C-9BA9-5841-A67A-101994FDA47B}" destId="{133A7965-BBC5-3140-9B0C-52678B00F133}" srcOrd="0" destOrd="0" presId="urn:microsoft.com/office/officeart/2005/8/layout/chevron2"/>
    <dgm:cxn modelId="{2734586F-3EB9-494D-A71E-C6255B1F20CD}" srcId="{A4D96B54-FACB-4BE7-9578-C881D63684DC}" destId="{3E24B36C-9BA9-5841-A67A-101994FDA47B}" srcOrd="2" destOrd="0" parTransId="{6405BAB1-1FB2-3149-891D-F6C3F95141E4}" sibTransId="{8D770172-10F6-1A49-ABB3-7A9FFB0AA5AA}"/>
    <dgm:cxn modelId="{FBF24DAE-5EFD-4710-865B-0255B795F757}" type="presOf" srcId="{A49DA9BF-FCAB-463E-B324-C4FB2FE3B2CF}" destId="{AFC05A6E-F49E-47EE-89B1-EB7C8CED67D7}" srcOrd="0" destOrd="0" presId="urn:microsoft.com/office/officeart/2005/8/layout/chevron2"/>
    <dgm:cxn modelId="{31EFD2B9-87C2-4B7B-9458-FEFAFB310DDC}" type="presOf" srcId="{A4D96B54-FACB-4BE7-9578-C881D63684DC}" destId="{257C003F-CDEA-416E-BDE2-EC783165497D}" srcOrd="0" destOrd="0" presId="urn:microsoft.com/office/officeart/2005/8/layout/chevron2"/>
    <dgm:cxn modelId="{DE33C7C4-676C-49EA-95BC-5A2CAAC306B0}" srcId="{A49DA9BF-FCAB-463E-B324-C4FB2FE3B2CF}" destId="{E9259C09-6BF9-4475-A5E7-DDD1C1EB6D04}" srcOrd="0" destOrd="0" parTransId="{4B7F3FF4-53B5-4FDB-A5B6-1EC833DF9EDE}" sibTransId="{586F293F-38EB-4758-89C3-6D3BDFD1398D}"/>
    <dgm:cxn modelId="{E3F329D4-6B12-48F2-B33B-5CE2A419134E}" type="presOf" srcId="{5087C5AD-D787-4F69-974E-9EF06FA430D3}" destId="{9CB26786-8939-4337-ADE2-536B00DB4CDA}" srcOrd="0" destOrd="0" presId="urn:microsoft.com/office/officeart/2005/8/layout/chevron2"/>
    <dgm:cxn modelId="{E78548DE-DA21-49A6-94AF-3A3ED93B3313}" srcId="{A4D96B54-FACB-4BE7-9578-C881D63684DC}" destId="{A49DA9BF-FCAB-463E-B324-C4FB2FE3B2CF}" srcOrd="0" destOrd="0" parTransId="{935C5886-7281-459D-8679-59FCE7C768AE}" sibTransId="{C6FBCFA7-9EA8-4B17-B0DA-2C1C6F07C8C2}"/>
    <dgm:cxn modelId="{0D4C89E4-2BBE-4D00-9D77-31EB0BA6ED8C}" type="presOf" srcId="{4634174B-9C8F-4FC9-89F8-F9AC8E375DA4}" destId="{58CF2045-56E8-4739-9360-EA687E449A09}" srcOrd="0" destOrd="0" presId="urn:microsoft.com/office/officeart/2005/8/layout/chevron2"/>
    <dgm:cxn modelId="{E5744ECB-DE68-48E4-9F1A-6338D9D905AC}" type="presParOf" srcId="{257C003F-CDEA-416E-BDE2-EC783165497D}" destId="{82049DC9-C528-41E5-9D58-89ED3AFD2562}" srcOrd="0" destOrd="0" presId="urn:microsoft.com/office/officeart/2005/8/layout/chevron2"/>
    <dgm:cxn modelId="{4A3A7852-853A-444E-8F07-F3A7C7730B8C}" type="presParOf" srcId="{82049DC9-C528-41E5-9D58-89ED3AFD2562}" destId="{AFC05A6E-F49E-47EE-89B1-EB7C8CED67D7}" srcOrd="0" destOrd="0" presId="urn:microsoft.com/office/officeart/2005/8/layout/chevron2"/>
    <dgm:cxn modelId="{17169013-65FE-4F08-9BA5-114ED7C89BD4}" type="presParOf" srcId="{82049DC9-C528-41E5-9D58-89ED3AFD2562}" destId="{F4F37616-13A7-4C4B-A6BF-B2037F05EA13}" srcOrd="1" destOrd="0" presId="urn:microsoft.com/office/officeart/2005/8/layout/chevron2"/>
    <dgm:cxn modelId="{FBDDDADD-EAAC-4BCD-925A-16415586CD97}" type="presParOf" srcId="{257C003F-CDEA-416E-BDE2-EC783165497D}" destId="{B4FCBDE1-34D9-4916-82A1-D463EF1BBFC6}" srcOrd="1" destOrd="0" presId="urn:microsoft.com/office/officeart/2005/8/layout/chevron2"/>
    <dgm:cxn modelId="{38429A7C-5D51-42D0-A86C-FCFC7421458A}" type="presParOf" srcId="{257C003F-CDEA-416E-BDE2-EC783165497D}" destId="{4D07688A-1E81-4BE7-8743-F6908D1E4869}" srcOrd="2" destOrd="0" presId="urn:microsoft.com/office/officeart/2005/8/layout/chevron2"/>
    <dgm:cxn modelId="{58065C45-B39B-4976-A03F-09E2D8ED4411}" type="presParOf" srcId="{4D07688A-1E81-4BE7-8743-F6908D1E4869}" destId="{9CB26786-8939-4337-ADE2-536B00DB4CDA}" srcOrd="0" destOrd="0" presId="urn:microsoft.com/office/officeart/2005/8/layout/chevron2"/>
    <dgm:cxn modelId="{5F9249FB-E8D0-4626-931F-76164CE6D910}" type="presParOf" srcId="{4D07688A-1E81-4BE7-8743-F6908D1E4869}" destId="{58CF2045-56E8-4739-9360-EA687E449A09}" srcOrd="1" destOrd="0" presId="urn:microsoft.com/office/officeart/2005/8/layout/chevron2"/>
    <dgm:cxn modelId="{6C85102D-E8F9-4014-88F9-2C6848B41908}" type="presParOf" srcId="{257C003F-CDEA-416E-BDE2-EC783165497D}" destId="{F9B31D9B-A46F-4CD7-B8D7-6993B63633D5}" srcOrd="3" destOrd="0" presId="urn:microsoft.com/office/officeart/2005/8/layout/chevron2"/>
    <dgm:cxn modelId="{1FA15E62-CB3D-E845-9294-BF44A5808C70}" type="presParOf" srcId="{257C003F-CDEA-416E-BDE2-EC783165497D}" destId="{FF0B6BED-426A-F140-AA21-18E9C4057213}" srcOrd="4" destOrd="0" presId="urn:microsoft.com/office/officeart/2005/8/layout/chevron2"/>
    <dgm:cxn modelId="{A09E07FA-F632-274A-990A-D2E34E1722D0}" type="presParOf" srcId="{FF0B6BED-426A-F140-AA21-18E9C4057213}" destId="{133A7965-BBC5-3140-9B0C-52678B00F133}" srcOrd="0" destOrd="0" presId="urn:microsoft.com/office/officeart/2005/8/layout/chevron2"/>
    <dgm:cxn modelId="{958B911F-BBC6-0F40-B796-E7439B8223C2}" type="presParOf" srcId="{FF0B6BED-426A-F140-AA21-18E9C4057213}" destId="{AF2C3005-3688-FE48-B084-64C32C1E31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05A6E-F49E-47EE-89B1-EB7C8CED67D7}">
      <dsp:nvSpPr>
        <dsp:cNvPr id="0" name=""/>
        <dsp:cNvSpPr/>
      </dsp:nvSpPr>
      <dsp:spPr>
        <a:xfrm rot="5400000">
          <a:off x="-202505" y="204043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1" y="474051"/>
        <a:ext cx="945025" cy="405010"/>
      </dsp:txXfrm>
    </dsp:sp>
    <dsp:sp modelId="{F4F37616-13A7-4C4B-A6BF-B2037F05EA13}">
      <dsp:nvSpPr>
        <dsp:cNvPr id="0" name=""/>
        <dsp:cNvSpPr/>
      </dsp:nvSpPr>
      <dsp:spPr>
        <a:xfrm rot="5400000">
          <a:off x="4449679" y="-3486460"/>
          <a:ext cx="878444" cy="7851396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Request, analysis and visualization of traffic lights information</a:t>
          </a:r>
        </a:p>
      </dsp:txBody>
      <dsp:txXfrm rot="-5400000">
        <a:off x="963203" y="42898"/>
        <a:ext cx="7808514" cy="792680"/>
      </dsp:txXfrm>
    </dsp:sp>
    <dsp:sp modelId="{9CB26786-8939-4337-ADE2-536B00DB4CDA}">
      <dsp:nvSpPr>
        <dsp:cNvPr id="0" name=""/>
        <dsp:cNvSpPr/>
      </dsp:nvSpPr>
      <dsp:spPr>
        <a:xfrm rot="5400000">
          <a:off x="-196863" y="1345740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b="1" kern="1200" dirty="0"/>
        </a:p>
      </dsp:txBody>
      <dsp:txXfrm rot="-5400000">
        <a:off x="5643" y="1615748"/>
        <a:ext cx="945025" cy="405010"/>
      </dsp:txXfrm>
    </dsp:sp>
    <dsp:sp modelId="{58CF2045-56E8-4739-9360-EA687E449A09}">
      <dsp:nvSpPr>
        <dsp:cNvPr id="0" name=""/>
        <dsp:cNvSpPr/>
      </dsp:nvSpPr>
      <dsp:spPr>
        <a:xfrm rot="5400000">
          <a:off x="4441050" y="-2342193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Decision of driving strategy</a:t>
          </a:r>
        </a:p>
      </dsp:txBody>
      <dsp:txXfrm rot="-5400000">
        <a:off x="945025" y="1196669"/>
        <a:ext cx="7826737" cy="791849"/>
      </dsp:txXfrm>
    </dsp:sp>
    <dsp:sp modelId="{133A7965-BBC5-3140-9B0C-52678B00F133}">
      <dsp:nvSpPr>
        <dsp:cNvPr id="0" name=""/>
        <dsp:cNvSpPr/>
      </dsp:nvSpPr>
      <dsp:spPr>
        <a:xfrm rot="5400000">
          <a:off x="-202505" y="2508632"/>
          <a:ext cx="1350035" cy="94502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800" kern="1200" dirty="0"/>
        </a:p>
      </dsp:txBody>
      <dsp:txXfrm rot="-5400000">
        <a:off x="1" y="2778640"/>
        <a:ext cx="945025" cy="405010"/>
      </dsp:txXfrm>
    </dsp:sp>
    <dsp:sp modelId="{AF2C3005-3688-FE48-B084-64C32C1E3172}">
      <dsp:nvSpPr>
        <dsp:cNvPr id="0" name=""/>
        <dsp:cNvSpPr/>
      </dsp:nvSpPr>
      <dsp:spPr>
        <a:xfrm rot="5400000">
          <a:off x="4441050" y="-1189898"/>
          <a:ext cx="877523" cy="78695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/>
            <a:t>Simulation and evaluation</a:t>
          </a:r>
        </a:p>
      </dsp:txBody>
      <dsp:txXfrm rot="-5400000">
        <a:off x="945025" y="2348964"/>
        <a:ext cx="7826737" cy="791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48FFB61-579B-4654-B452-722AC42A4B9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3A1E38A-3D81-4C69-8460-DD44B4F40BCC}" type="slidenum">
              <a:rPr lang="de-DE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23859F0-12FA-4A73-B750-148BB3242441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63FA47F-2EAA-486D-A902-A202976699E1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99876C2-B887-4A5D-B785-BF74F50BA5AE}" type="slidenum">
              <a:rPr lang="de-DE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3996305-4C32-4A6C-9425-F70871B67184}" type="slidenum">
              <a:rPr lang="de-DE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964440" y="3721320"/>
            <a:ext cx="10255320" cy="3003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8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CustomShape 23"/>
          <p:cNvSpPr/>
          <p:nvPr/>
        </p:nvSpPr>
        <p:spPr>
          <a:xfrm>
            <a:off x="0" y="0"/>
            <a:ext cx="12191760" cy="242964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2430000"/>
            <a:ext cx="971640" cy="971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964440" y="2430000"/>
            <a:ext cx="11227320" cy="971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6"/>
          <p:cNvSpPr/>
          <p:nvPr/>
        </p:nvSpPr>
        <p:spPr>
          <a:xfrm flipV="1">
            <a:off x="964080" y="2429640"/>
            <a:ext cx="0" cy="972000"/>
          </a:xfrm>
          <a:prstGeom prst="line">
            <a:avLst/>
          </a:prstGeom>
          <a:ln w="284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964440" y="3721320"/>
            <a:ext cx="10255320" cy="647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ts val="2149"/>
              </a:lnSpc>
            </a:pP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Titelmasterformat durch Klicken bearbeiten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Picture 21"/>
          <p:cNvPicPr/>
          <p:nvPr/>
        </p:nvPicPr>
        <p:blipFill>
          <a:blip r:embed="rId14"/>
          <a:stretch/>
        </p:blipFill>
        <p:spPr>
          <a:xfrm>
            <a:off x="6470280" y="481320"/>
            <a:ext cx="4749120" cy="1462320"/>
          </a:xfrm>
          <a:prstGeom prst="rect">
            <a:avLst/>
          </a:prstGeom>
          <a:ln>
            <a:noFill/>
          </a:ln>
        </p:spPr>
      </p:pic>
      <p:sp>
        <p:nvSpPr>
          <p:cNvPr id="28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1868120" y="6465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1186812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-12960" y="6212160"/>
            <a:ext cx="323640" cy="323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648000" y="0"/>
            <a:ext cx="11543760" cy="647640"/>
          </a:xfrm>
          <a:prstGeom prst="rect">
            <a:avLst/>
          </a:prstGeom>
          <a:solidFill>
            <a:schemeClr val="accent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0" y="0"/>
            <a:ext cx="647640" cy="6476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7"/>
          <p:cNvSpPr/>
          <p:nvPr/>
        </p:nvSpPr>
        <p:spPr>
          <a:xfrm flipV="1">
            <a:off x="648360" y="0"/>
            <a:ext cx="0" cy="648000"/>
          </a:xfrm>
          <a:prstGeom prst="line">
            <a:avLst/>
          </a:prstGeom>
          <a:ln w="1908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8"/>
          <p:cNvGrpSpPr/>
          <p:nvPr/>
        </p:nvGrpSpPr>
        <p:grpSpPr>
          <a:xfrm>
            <a:off x="10233720" y="162000"/>
            <a:ext cx="1634040" cy="323640"/>
            <a:chOff x="10233720" y="162000"/>
            <a:chExt cx="1634040" cy="323640"/>
          </a:xfrm>
        </p:grpSpPr>
        <p:sp>
          <p:nvSpPr>
            <p:cNvPr id="73" name="CustomShape 9"/>
            <p:cNvSpPr/>
            <p:nvPr/>
          </p:nvSpPr>
          <p:spPr>
            <a:xfrm>
              <a:off x="10233720" y="171360"/>
              <a:ext cx="6768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0"/>
            <p:cNvSpPr/>
            <p:nvPr/>
          </p:nvSpPr>
          <p:spPr>
            <a:xfrm>
              <a:off x="10411920" y="162000"/>
              <a:ext cx="172080" cy="246960"/>
            </a:xfrm>
            <a:custGeom>
              <a:avLst/>
              <a:gdLst/>
              <a:ahLst/>
              <a:cxnLst/>
              <a:rect l="l" t="t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1"/>
            <p:cNvSpPr/>
            <p:nvPr/>
          </p:nvSpPr>
          <p:spPr>
            <a:xfrm>
              <a:off x="10603800" y="238680"/>
              <a:ext cx="78840" cy="164520"/>
            </a:xfrm>
            <a:custGeom>
              <a:avLst/>
              <a:gdLst/>
              <a:ahLst/>
              <a:cxnLst/>
              <a:rect l="l" t="t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2"/>
            <p:cNvSpPr/>
            <p:nvPr/>
          </p:nvSpPr>
          <p:spPr>
            <a:xfrm>
              <a:off x="10715040" y="228600"/>
              <a:ext cx="116640" cy="178920"/>
            </a:xfrm>
            <a:custGeom>
              <a:avLst/>
              <a:gdLst/>
              <a:ahLst/>
              <a:cxnLst/>
              <a:rect l="l" t="t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3"/>
            <p:cNvSpPr/>
            <p:nvPr/>
          </p:nvSpPr>
          <p:spPr>
            <a:xfrm>
              <a:off x="1085904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4"/>
            <p:cNvSpPr/>
            <p:nvPr/>
          </p:nvSpPr>
          <p:spPr>
            <a:xfrm>
              <a:off x="11131560" y="232560"/>
              <a:ext cx="152640" cy="173160"/>
            </a:xfrm>
            <a:custGeom>
              <a:avLst/>
              <a:gdLst/>
              <a:ahLst/>
              <a:cxnLst/>
              <a:rect l="l" t="t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15"/>
            <p:cNvSpPr/>
            <p:nvPr/>
          </p:nvSpPr>
          <p:spPr>
            <a:xfrm>
              <a:off x="11413440" y="184680"/>
              <a:ext cx="101520" cy="221040"/>
            </a:xfrm>
            <a:custGeom>
              <a:avLst/>
              <a:gdLst/>
              <a:ahLst/>
              <a:cxnLst/>
              <a:rect l="l" t="t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16"/>
            <p:cNvSpPr/>
            <p:nvPr/>
          </p:nvSpPr>
          <p:spPr>
            <a:xfrm>
              <a:off x="11529000" y="162720"/>
              <a:ext cx="87840" cy="240480"/>
            </a:xfrm>
            <a:custGeom>
              <a:avLst/>
              <a:gdLst/>
              <a:ahLst/>
              <a:cxnLst/>
              <a:rect l="l" t="t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17"/>
            <p:cNvSpPr/>
            <p:nvPr/>
          </p:nvSpPr>
          <p:spPr>
            <a:xfrm>
              <a:off x="11800800" y="171360"/>
              <a:ext cx="66960" cy="314280"/>
            </a:xfrm>
            <a:custGeom>
              <a:avLst/>
              <a:gdLst/>
              <a:ahLst/>
              <a:cxnLst/>
              <a:rect l="l" t="t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18"/>
            <p:cNvSpPr/>
            <p:nvPr/>
          </p:nvSpPr>
          <p:spPr>
            <a:xfrm>
              <a:off x="11307600" y="238680"/>
              <a:ext cx="77760" cy="164520"/>
            </a:xfrm>
            <a:custGeom>
              <a:avLst/>
              <a:gdLst/>
              <a:ahLst/>
              <a:cxnLst/>
              <a:rect l="l" t="t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19"/>
            <p:cNvSpPr/>
            <p:nvPr/>
          </p:nvSpPr>
          <p:spPr>
            <a:xfrm>
              <a:off x="10974240" y="35316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20"/>
            <p:cNvSpPr/>
            <p:nvPr/>
          </p:nvSpPr>
          <p:spPr>
            <a:xfrm>
              <a:off x="10974240" y="230040"/>
              <a:ext cx="48600" cy="50040"/>
            </a:xfrm>
            <a:custGeom>
              <a:avLst/>
              <a:gdLst/>
              <a:ahLst/>
              <a:cxnLst/>
              <a:rect l="l" t="t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21"/>
            <p:cNvSpPr/>
            <p:nvPr/>
          </p:nvSpPr>
          <p:spPr>
            <a:xfrm>
              <a:off x="11644200" y="35316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22"/>
            <p:cNvSpPr/>
            <p:nvPr/>
          </p:nvSpPr>
          <p:spPr>
            <a:xfrm>
              <a:off x="11644200" y="230040"/>
              <a:ext cx="49320" cy="50040"/>
            </a:xfrm>
            <a:custGeom>
              <a:avLst/>
              <a:gdLst/>
              <a:ahLst/>
              <a:cxnLst/>
              <a:rect l="l" t="t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7" name="PlaceHolder 23"/>
          <p:cNvSpPr>
            <a:spLocks noGrp="1"/>
          </p:cNvSpPr>
          <p:nvPr>
            <p:ph type="body"/>
          </p:nvPr>
        </p:nvSpPr>
        <p:spPr>
          <a:xfrm>
            <a:off x="318960" y="970560"/>
            <a:ext cx="11548800" cy="5241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1272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87948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15092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413000" indent="-34236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88" name="PlaceHolder 24"/>
          <p:cNvSpPr>
            <a:spLocks noGrp="1"/>
          </p:cNvSpPr>
          <p:nvPr>
            <p:ph type="title"/>
          </p:nvPr>
        </p:nvSpPr>
        <p:spPr>
          <a:xfrm>
            <a:off x="648000" y="0"/>
            <a:ext cx="9271800" cy="647640"/>
          </a:xfrm>
          <a:prstGeom prst="rect">
            <a:avLst/>
          </a:prstGeom>
        </p:spPr>
        <p:txBody>
          <a:bodyPr lIns="324000" tIns="108000" rIns="324000" bIns="108000" anchor="ctr">
            <a:noAutofit/>
          </a:bodyPr>
          <a:lstStyle/>
          <a:p>
            <a:pPr algn="ctr"/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25"/>
          <p:cNvSpPr>
            <a:spLocks noGrp="1"/>
          </p:cNvSpPr>
          <p:nvPr>
            <p:ph type="ftr"/>
          </p:nvPr>
        </p:nvSpPr>
        <p:spPr>
          <a:xfrm>
            <a:off x="1630800" y="6534720"/>
            <a:ext cx="9588960" cy="323640"/>
          </a:xfrm>
          <a:prstGeom prst="rect">
            <a:avLst/>
          </a:prstGeom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AF-Seminar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90" name="PlaceHolder 26"/>
          <p:cNvSpPr>
            <a:spLocks noGrp="1"/>
          </p:cNvSpPr>
          <p:nvPr>
            <p:ph type="dt"/>
          </p:nvPr>
        </p:nvSpPr>
        <p:spPr>
          <a:xfrm>
            <a:off x="318960" y="6534720"/>
            <a:ext cx="987480" cy="323640"/>
          </a:xfrm>
          <a:prstGeom prst="rect">
            <a:avLst/>
          </a:prstGeom>
        </p:spPr>
        <p:txBody>
          <a:bodyPr lIns="0" tIns="54000" rIns="0" bIns="54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sldNum"/>
          </p:nvPr>
        </p:nvSpPr>
        <p:spPr>
          <a:xfrm>
            <a:off x="11279520" y="6232320"/>
            <a:ext cx="588240" cy="685440"/>
          </a:xfrm>
          <a:prstGeom prst="rect">
            <a:avLst/>
          </a:prstGeom>
        </p:spPr>
        <p:txBody>
          <a:bodyPr lIns="0" tIns="54000" rIns="0" bIns="5400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95607740-2F9C-48E8-96E3-CA585A7755A4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mail@tu-berlin.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64440" y="3721320"/>
            <a:ext cx="10255320" cy="9622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DCAITI-Project</a:t>
            </a: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: Implementation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of</a:t>
            </a:r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 a Traffic Light Service on an (Android) Smartphone </a:t>
            </a:r>
            <a:br/>
            <a:br/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964440" y="4267080"/>
            <a:ext cx="10255320" cy="96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3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Oday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Kabha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oday.kabha@ipk.fraunhofer.de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Yiyang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Song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Yuanheng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Mu	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@mailbox.tu-berlin.de</a:t>
            </a:r>
            <a:br>
              <a:rPr dirty="0"/>
            </a:b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68040" y="520560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6000" lnSpcReduction="10000"/>
          </a:bodyPr>
          <a:lstStyle/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de-DE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Supervisor: Birgit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Kwella</a:t>
            </a: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br>
              <a:rPr dirty="0"/>
            </a:b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4.2. Decision of of driving strategy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06C0137B-C12D-4E23-BC42-C6C00288FAD8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580560" y="216612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 Phase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9232560" y="1828800"/>
            <a:ext cx="2451240" cy="2307600"/>
            <a:chOff x="9232560" y="1828800"/>
            <a:chExt cx="2451240" cy="2307600"/>
          </a:xfrm>
        </p:grpSpPr>
        <p:sp>
          <p:nvSpPr>
            <p:cNvPr id="216" name="CustomShape 7"/>
            <p:cNvSpPr/>
            <p:nvPr/>
          </p:nvSpPr>
          <p:spPr>
            <a:xfrm>
              <a:off x="9232560" y="182880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Strategy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Advice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17" name="Grafik 13"/>
            <p:cNvPicPr/>
            <p:nvPr/>
          </p:nvPicPr>
          <p:blipFill>
            <a:blip r:embed="rId2"/>
            <a:stretch/>
          </p:blipFill>
          <p:spPr>
            <a:xfrm>
              <a:off x="10147320" y="182880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8" name="Group 8"/>
          <p:cNvGrpSpPr/>
          <p:nvPr/>
        </p:nvGrpSpPr>
        <p:grpSpPr>
          <a:xfrm>
            <a:off x="6606000" y="2707560"/>
            <a:ext cx="2130120" cy="883440"/>
            <a:chOff x="6606000" y="2707560"/>
            <a:chExt cx="2130120" cy="883440"/>
          </a:xfrm>
        </p:grpSpPr>
        <p:sp>
          <p:nvSpPr>
            <p:cNvPr id="219" name="CustomShape 9"/>
            <p:cNvSpPr/>
            <p:nvPr/>
          </p:nvSpPr>
          <p:spPr>
            <a:xfrm>
              <a:off x="6606000" y="3157920"/>
              <a:ext cx="213012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Signal,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Position, Speed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20" name="CustomShape 10"/>
            <p:cNvSpPr/>
            <p:nvPr/>
          </p:nvSpPr>
          <p:spPr>
            <a:xfrm>
              <a:off x="6606000" y="2707560"/>
              <a:ext cx="213012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Strategy Definition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221" name="Group 11"/>
          <p:cNvGrpSpPr/>
          <p:nvPr/>
        </p:nvGrpSpPr>
        <p:grpSpPr>
          <a:xfrm>
            <a:off x="507960" y="2733120"/>
            <a:ext cx="2330280" cy="883440"/>
            <a:chOff x="507960" y="2733120"/>
            <a:chExt cx="2330280" cy="883440"/>
          </a:xfrm>
        </p:grpSpPr>
        <p:sp>
          <p:nvSpPr>
            <p:cNvPr id="222" name="CustomShape 12"/>
            <p:cNvSpPr/>
            <p:nvPr/>
          </p:nvSpPr>
          <p:spPr>
            <a:xfrm>
              <a:off x="507960" y="3183480"/>
              <a:ext cx="2330280" cy="43308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Position,</a:t>
              </a: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 </a:t>
              </a: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Speed, Direction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23" name="CustomShape 13"/>
            <p:cNvSpPr/>
            <p:nvPr/>
          </p:nvSpPr>
          <p:spPr>
            <a:xfrm>
              <a:off x="507960" y="2733120"/>
              <a:ext cx="2330280" cy="54252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</a:rPr>
                <a:t>User Info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24" name="CustomShape 14"/>
          <p:cNvSpPr/>
          <p:nvPr/>
        </p:nvSpPr>
        <p:spPr>
          <a:xfrm>
            <a:off x="3580560" y="3124080"/>
            <a:ext cx="1674000" cy="542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 Group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 flipV="1">
            <a:off x="2838600" y="3395520"/>
            <a:ext cx="741600" cy="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6"/>
          <p:cNvSpPr/>
          <p:nvPr/>
        </p:nvSpPr>
        <p:spPr>
          <a:xfrm rot="5400000" flipH="1" flipV="1">
            <a:off x="4659840" y="604800"/>
            <a:ext cx="25200" cy="5997600"/>
          </a:xfrm>
          <a:prstGeom prst="bentConnector3">
            <a:avLst>
              <a:gd name="adj1" fmla="val -2999825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7"/>
          <p:cNvSpPr/>
          <p:nvPr/>
        </p:nvSpPr>
        <p:spPr>
          <a:xfrm flipV="1">
            <a:off x="5254920" y="3374280"/>
            <a:ext cx="1350720" cy="2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8"/>
          <p:cNvSpPr/>
          <p:nvPr/>
        </p:nvSpPr>
        <p:spPr>
          <a:xfrm>
            <a:off x="5254920" y="2437560"/>
            <a:ext cx="655920" cy="947520"/>
          </a:xfrm>
          <a:prstGeom prst="bentConnector2">
            <a:avLst/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8736480" y="2979000"/>
            <a:ext cx="49572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4.3. Simulation and evaluation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3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7E37FEA3-C633-4298-BA27-E2DD036D1DA9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1590840" y="277092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Signal</a:t>
            </a:r>
            <a:r>
              <a:rPr lang="en-US" sz="14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plans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6"/>
          <p:cNvSpPr/>
          <p:nvPr/>
        </p:nvSpPr>
        <p:spPr>
          <a:xfrm>
            <a:off x="5010840" y="357300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Dev-App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1590840" y="4375080"/>
            <a:ext cx="14140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Generated User Info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7" name="TextShape 8"/>
          <p:cNvSpPr txBox="1"/>
          <p:nvPr/>
        </p:nvSpPr>
        <p:spPr>
          <a:xfrm>
            <a:off x="648000" y="970560"/>
            <a:ext cx="11219760" cy="791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Testcases with different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signal plans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of traffic lights,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random users </a:t>
            </a:r>
            <a:r>
              <a:rPr lang="en-US" sz="1900" b="0" strike="noStrike" spc="-1">
                <a:solidFill>
                  <a:srgbClr val="000000"/>
                </a:solidFill>
                <a:latin typeface="Arial"/>
              </a:rPr>
              <a:t>(different position, direction and speed) and assertion of </a:t>
            </a:r>
            <a:r>
              <a:rPr lang="en-US" sz="1900" b="1" strike="noStrike" spc="-1">
                <a:solidFill>
                  <a:srgbClr val="000000"/>
                </a:solidFill>
                <a:latin typeface="Arial"/>
              </a:rPr>
              <a:t>driving strategies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3005280" y="3346200"/>
            <a:ext cx="2005200" cy="80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0"/>
          <p:cNvSpPr/>
          <p:nvPr/>
        </p:nvSpPr>
        <p:spPr>
          <a:xfrm flipV="1">
            <a:off x="3005280" y="4147560"/>
            <a:ext cx="2005200" cy="801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1"/>
          <p:cNvSpPr/>
          <p:nvPr/>
        </p:nvSpPr>
        <p:spPr>
          <a:xfrm>
            <a:off x="6425280" y="4148640"/>
            <a:ext cx="210852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1" name="Group 12"/>
          <p:cNvGrpSpPr/>
          <p:nvPr/>
        </p:nvGrpSpPr>
        <p:grpSpPr>
          <a:xfrm>
            <a:off x="8534520" y="3007080"/>
            <a:ext cx="2451240" cy="2307600"/>
            <a:chOff x="8534520" y="3007080"/>
            <a:chExt cx="2451240" cy="2307600"/>
          </a:xfrm>
        </p:grpSpPr>
        <p:sp>
          <p:nvSpPr>
            <p:cNvPr id="242" name="CustomShape 13"/>
            <p:cNvSpPr/>
            <p:nvPr/>
          </p:nvSpPr>
          <p:spPr>
            <a:xfrm>
              <a:off x="8534520" y="3007080"/>
              <a:ext cx="2130120" cy="2307600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Strategy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1001"/>
                </a:spcBef>
              </a:pPr>
              <a:r>
                <a:rPr lang="en-US" sz="1400" b="0" strike="noStrike" spc="-1">
                  <a:solidFill>
                    <a:srgbClr val="003073"/>
                  </a:solidFill>
                  <a:latin typeface="Arial"/>
                </a:rPr>
                <a:t>Advice</a:t>
              </a:r>
              <a:endParaRPr lang="en-US" sz="1400" b="0" strike="noStrike" spc="-1">
                <a:latin typeface="Arial"/>
              </a:endParaRPr>
            </a:p>
          </p:txBody>
        </p:sp>
        <p:pic>
          <p:nvPicPr>
            <p:cNvPr id="243" name="Grafik 28"/>
            <p:cNvPicPr/>
            <p:nvPr/>
          </p:nvPicPr>
          <p:blipFill>
            <a:blip r:embed="rId2"/>
            <a:stretch/>
          </p:blipFill>
          <p:spPr>
            <a:xfrm>
              <a:off x="9449280" y="3007080"/>
              <a:ext cx="1536480" cy="23076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de-DE" sz="2000" b="1" strike="noStrike" spc="-1">
                <a:solidFill>
                  <a:srgbClr val="FFFFFF"/>
                </a:solidFill>
                <a:latin typeface="Arial"/>
              </a:rPr>
              <a:t>5. Milestone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BD8B70BB-ADF8-44F4-8570-4CD435BE86C6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248" name="Grafik 2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00" y="2243034"/>
            <a:ext cx="11631600" cy="25044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2895480" y="4114800"/>
            <a:ext cx="6324120" cy="6476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Thanks for your attention!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143000" y="5410080"/>
            <a:ext cx="10255320" cy="96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6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Oday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Kabha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o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day.kabha@ipk.fraunhofer.de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Yiyang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Song		</a:t>
            </a:r>
            <a:r>
              <a:rPr lang="en-US" sz="1200" b="0" u="sng" strike="noStrike" spc="-1" dirty="0" err="1">
                <a:solidFill>
                  <a:srgbClr val="000000"/>
                </a:solidFill>
                <a:uFillTx/>
                <a:latin typeface="Arial"/>
              </a:rPr>
              <a:t>yiyang.song@campus.tu-berlin.de</a:t>
            </a: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</a:rPr>
              <a:t>Yuanheng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Mu	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</a:rPr>
              <a:t>johanmu1994</a:t>
            </a:r>
            <a:r>
              <a:rPr lang="en-US" sz="1200" b="0" u="sng" strike="noStrike" spc="-1" dirty="0">
                <a:solidFill>
                  <a:srgbClr val="000000"/>
                </a:solidFill>
                <a:uFillTx/>
                <a:latin typeface="Arial"/>
                <a:hlinkClick r:id="rId3"/>
              </a:rPr>
              <a:t>@mailbox.tu-berlin.de</a:t>
            </a:r>
            <a:br>
              <a:rPr dirty="0"/>
            </a:br>
            <a:endParaRPr lang="en-US" sz="1200" b="0" strike="noStrike" spc="-1" dirty="0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 Overview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4DE8C4DA-95D4-495D-995B-6E77875F0288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1" name="TextShape 5"/>
          <p:cNvSpPr txBox="1"/>
          <p:nvPr/>
        </p:nvSpPr>
        <p:spPr>
          <a:xfrm>
            <a:off x="318960" y="970560"/>
            <a:ext cx="1154880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Background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Develop Framework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Architecture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Tasks</a:t>
            </a:r>
          </a:p>
          <a:p>
            <a:pPr marL="669960" lvl="1" indent="-399240">
              <a:lnSpc>
                <a:spcPct val="150000"/>
              </a:lnSpc>
              <a:spcBef>
                <a:spcPts val="360"/>
              </a:spcBef>
              <a:buClr>
                <a:srgbClr val="003073"/>
              </a:buClr>
              <a:buFont typeface="Arial"/>
              <a:buAutoNum type="romanUcPeriod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Milestone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5800" y="1379520"/>
            <a:ext cx="6042240" cy="46400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GLOSA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Green Light Optimized Speed Advisory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suggests speeds to vehicles to pass through an intersection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RSU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Roadside unit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SPaT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Signal Phase and Time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FOKUS Traffic Light Service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MAP (</a:t>
            </a:r>
            <a:r>
              <a:rPr lang="en-US" sz="1800" b="0" i="1" strike="noStrike" spc="-1">
                <a:solidFill>
                  <a:srgbClr val="000000"/>
                </a:solidFill>
                <a:latin typeface="Arial"/>
              </a:rPr>
              <a:t>Map data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) 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Topology of the intersection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Road Users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car/ bicycle/ pedestrian</a:t>
            </a: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receive recommendation for action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1. Background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1638000" y="652860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5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6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F5BED152-2BE0-40F5-B1C4-8D7C96804B52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grpSp>
        <p:nvGrpSpPr>
          <p:cNvPr id="147" name="Group 6"/>
          <p:cNvGrpSpPr/>
          <p:nvPr/>
        </p:nvGrpSpPr>
        <p:grpSpPr>
          <a:xfrm>
            <a:off x="5214960" y="2022120"/>
            <a:ext cx="6471000" cy="3456000"/>
            <a:chOff x="5214960" y="2022120"/>
            <a:chExt cx="6471000" cy="3456000"/>
          </a:xfrm>
        </p:grpSpPr>
        <p:grpSp>
          <p:nvGrpSpPr>
            <p:cNvPr id="148" name="Group 7"/>
            <p:cNvGrpSpPr/>
            <p:nvPr/>
          </p:nvGrpSpPr>
          <p:grpSpPr>
            <a:xfrm>
              <a:off x="5214960" y="2022120"/>
              <a:ext cx="6471000" cy="3456000"/>
              <a:chOff x="5214960" y="2022120"/>
              <a:chExt cx="6471000" cy="3456000"/>
            </a:xfrm>
          </p:grpSpPr>
          <p:grpSp>
            <p:nvGrpSpPr>
              <p:cNvPr id="149" name="Group 8"/>
              <p:cNvGrpSpPr/>
              <p:nvPr/>
            </p:nvGrpSpPr>
            <p:grpSpPr>
              <a:xfrm>
                <a:off x="5214960" y="2022120"/>
                <a:ext cx="6471000" cy="3456000"/>
                <a:chOff x="5214960" y="2022120"/>
                <a:chExt cx="6471000" cy="3456000"/>
              </a:xfrm>
            </p:grpSpPr>
            <p:pic>
              <p:nvPicPr>
                <p:cNvPr id="150" name="图片 16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5214960" y="3618000"/>
                  <a:ext cx="60451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51" name="图片 10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7726680" y="2022120"/>
                  <a:ext cx="882720" cy="186012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52" name="Group 9"/>
                <p:cNvGrpSpPr/>
                <p:nvPr/>
              </p:nvGrpSpPr>
              <p:grpSpPr>
                <a:xfrm>
                  <a:off x="10357560" y="2314080"/>
                  <a:ext cx="1328400" cy="1312560"/>
                  <a:chOff x="10357560" y="2314080"/>
                  <a:chExt cx="1328400" cy="1312560"/>
                </a:xfrm>
              </p:grpSpPr>
              <p:sp>
                <p:nvSpPr>
                  <p:cNvPr id="153" name="CustomShape 10"/>
                  <p:cNvSpPr/>
                  <p:nvPr/>
                </p:nvSpPr>
                <p:spPr>
                  <a:xfrm>
                    <a:off x="10357560" y="2314080"/>
                    <a:ext cx="1328400" cy="1312560"/>
                  </a:xfrm>
                  <a:prstGeom prst="wedgeRectCallout">
                    <a:avLst>
                      <a:gd name="adj1" fmla="val -20833"/>
                      <a:gd name="adj2" fmla="val 62500"/>
                    </a:avLst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/>
                </p:style>
              </p:sp>
              <p:pic>
                <p:nvPicPr>
                  <p:cNvPr id="154" name="图片 15"/>
                  <p:cNvPicPr/>
                  <p:nvPr/>
                </p:nvPicPr>
                <p:blipFill>
                  <a:blip r:embed="rId5"/>
                  <a:srcRect l="15313" t="2697"/>
                  <a:stretch/>
                </p:blipFill>
                <p:spPr>
                  <a:xfrm>
                    <a:off x="10392120" y="2323800"/>
                    <a:ext cx="1225800" cy="12819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sp>
            <p:nvSpPr>
              <p:cNvPr id="155" name="CustomShape 11"/>
              <p:cNvSpPr/>
              <p:nvPr/>
            </p:nvSpPr>
            <p:spPr>
              <a:xfrm>
                <a:off x="8408160" y="2771280"/>
                <a:ext cx="1797120" cy="19872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56" name="CustomShape 12"/>
            <p:cNvSpPr/>
            <p:nvPr/>
          </p:nvSpPr>
          <p:spPr>
            <a:xfrm>
              <a:off x="8611920" y="2530800"/>
              <a:ext cx="15998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SPaT &amp; MAP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7" name="CustomShape 13"/>
            <p:cNvSpPr/>
            <p:nvPr/>
          </p:nvSpPr>
          <p:spPr>
            <a:xfrm>
              <a:off x="7336800" y="2596320"/>
              <a:ext cx="78732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RSU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58" name="CustomShape 14"/>
            <p:cNvSpPr/>
            <p:nvPr/>
          </p:nvSpPr>
          <p:spPr>
            <a:xfrm>
              <a:off x="8306640" y="2924640"/>
              <a:ext cx="21333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via </a:t>
              </a:r>
              <a:r>
                <a:rPr lang="en-US" sz="1600" b="0" strike="noStrike" spc="-1">
                  <a:solidFill>
                    <a:srgbClr val="000000"/>
                  </a:solidFill>
                  <a:latin typeface="Arial"/>
                </a:rPr>
                <a:t>automotive</a:t>
              </a:r>
              <a:r>
                <a:rPr lang="de-DE" sz="1600" b="0" strike="noStrike" spc="-1">
                  <a:solidFill>
                    <a:srgbClr val="000000"/>
                  </a:solidFill>
                  <a:latin typeface="Arial"/>
                </a:rPr>
                <a:t> WiFi</a:t>
              </a:r>
              <a:endParaRPr lang="en-US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8960" y="970560"/>
            <a:ext cx="455760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1. Visual layout editor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202124"/>
                </a:solidFill>
                <a:latin typeface="Arial"/>
              </a:rPr>
              <a:t>build layouts by dragging UI elements instead of writing layout XML by hand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BA2C44E9-43F6-43B3-AB3C-7F36219A7D02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65" name="图片 7"/>
          <p:cNvPicPr/>
          <p:nvPr/>
        </p:nvPicPr>
        <p:blipFill>
          <a:blip r:embed="rId2"/>
          <a:stretch/>
        </p:blipFill>
        <p:spPr>
          <a:xfrm>
            <a:off x="5010840" y="1371600"/>
            <a:ext cx="6867360" cy="448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Roboto"/>
              </a:rPr>
              <a:t>2.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 Fast emulator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202124"/>
                </a:solidFill>
                <a:latin typeface="Arial"/>
              </a:rPr>
              <a:t>r</a:t>
            </a:r>
            <a:r>
              <a:rPr lang="en-US" sz="1800" b="0" strike="noStrike" spc="-1" dirty="0">
                <a:solidFill>
                  <a:srgbClr val="202124"/>
                </a:solidFill>
                <a:latin typeface="Arial"/>
              </a:rPr>
              <a:t>un apps on the Android Emulator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0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FEFD86BA-11C5-4AA0-B657-8BEA1C402BB7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2" name="图片 8"/>
          <p:cNvPicPr/>
          <p:nvPr/>
        </p:nvPicPr>
        <p:blipFill>
          <a:blip r:embed="rId3"/>
          <a:stretch/>
        </p:blipFill>
        <p:spPr>
          <a:xfrm>
            <a:off x="4495680" y="1315440"/>
            <a:ext cx="731664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18960" y="970560"/>
            <a:ext cx="4481280" cy="5241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Android Studio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Arial"/>
              </a:rPr>
              <a:t>3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. Intelligent code editor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based on IntelliJ IDEA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tabLst>
                <a:tab pos="0" algn="l"/>
              </a:tabLst>
            </a:pPr>
            <a:r>
              <a:rPr lang="en-GB" spc="-1" dirty="0">
                <a:solidFill>
                  <a:srgbClr val="000000"/>
                </a:solidFill>
                <a:latin typeface="Arial"/>
              </a:rPr>
              <a:t>4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</a:rPr>
              <a:t>. Realtime profilers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003073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measure app performance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2. Develop Framework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D4E5A34E-78BA-4BA6-B71A-0A1BDEE606B1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8696880" y="6527880"/>
            <a:ext cx="29577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Arial"/>
              </a:rPr>
              <a:t>Source: https://developer.android.com/studio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79" name="Picture 2"/>
          <p:cNvPicPr/>
          <p:nvPr/>
        </p:nvPicPr>
        <p:blipFill>
          <a:blip r:embed="rId3"/>
          <a:stretch/>
        </p:blipFill>
        <p:spPr>
          <a:xfrm>
            <a:off x="4114800" y="884520"/>
            <a:ext cx="7295400" cy="551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ts val="2149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 3. System Architecture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rafik 180"/>
          <p:cNvPicPr/>
          <p:nvPr/>
        </p:nvPicPr>
        <p:blipFill>
          <a:blip r:embed="rId2"/>
          <a:stretch/>
        </p:blipFill>
        <p:spPr>
          <a:xfrm>
            <a:off x="1391040" y="2590560"/>
            <a:ext cx="9033120" cy="326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 Tasks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28A2E4C5-3B8C-4909-B71B-593FCC34F023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024200874"/>
              </p:ext>
            </p:extLst>
          </p:nvPr>
        </p:nvGraphicFramePr>
        <p:xfrm>
          <a:off x="685800" y="1600200"/>
          <a:ext cx="8814600" cy="365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8000" y="0"/>
            <a:ext cx="9271800" cy="647640"/>
          </a:xfrm>
          <a:prstGeom prst="rect">
            <a:avLst/>
          </a:prstGeom>
          <a:noFill/>
          <a:ln w="9360">
            <a:noFill/>
          </a:ln>
        </p:spPr>
        <p:txBody>
          <a:bodyPr lIns="324000" tIns="108000" rIns="324000" bIns="108000" anchor="ctr">
            <a:normAutofit/>
          </a:bodyPr>
          <a:lstStyle/>
          <a:p>
            <a:pPr>
              <a:lnSpc>
                <a:spcPts val="2149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4.1. Request, analysis and visualization of traffic lights information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1630800" y="6534720"/>
            <a:ext cx="958896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>
              <a:lnSpc>
                <a:spcPct val="90000"/>
              </a:lnSpc>
              <a:spcAft>
                <a:spcPts val="499"/>
              </a:spcAft>
            </a:pPr>
            <a:r>
              <a:rPr lang="de-DE" sz="1000" b="0" strike="noStrike" spc="-1">
                <a:solidFill>
                  <a:srgbClr val="595959"/>
                </a:solidFill>
                <a:latin typeface="Arial"/>
              </a:rPr>
              <a:t>DCAITI -Projekt 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18960" y="6534720"/>
            <a:ext cx="987480" cy="3236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595959"/>
                </a:solidFill>
                <a:latin typeface="Arial"/>
              </a:rPr>
              <a:t>18.11.2020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11279520" y="6232320"/>
            <a:ext cx="588240" cy="685440"/>
          </a:xfrm>
          <a:prstGeom prst="rect">
            <a:avLst/>
          </a:prstGeom>
          <a:noFill/>
          <a:ln w="9360">
            <a:noFill/>
          </a:ln>
        </p:spPr>
        <p:txBody>
          <a:bodyPr lIns="0" tIns="54000" rIns="0" bIns="5400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700"/>
              </a:spcAft>
            </a:pPr>
            <a:fld id="{A90DD9FE-6520-450E-9B04-31EB3AEAAA3A}" type="slidenum">
              <a:rPr lang="en-US" sz="1400" b="1" strike="noStrike" spc="-1">
                <a:solidFill>
                  <a:srgbClr val="595959"/>
                </a:solidFill>
                <a:latin typeface="Arial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48000" y="1857600"/>
            <a:ext cx="1414080" cy="1150920"/>
          </a:xfrm>
          <a:prstGeom prst="roundRect">
            <a:avLst>
              <a:gd name="adj" fmla="val 16667"/>
            </a:avLst>
          </a:prstGeom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de-DE" sz="1400" b="0" strike="noStrike" spc="-1">
                <a:solidFill>
                  <a:srgbClr val="FFFFFF"/>
                </a:solidFill>
                <a:latin typeface="Arial"/>
              </a:rPr>
              <a:t>REST-API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3276720" y="185760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Client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(e.g. Volley, Retrofit</a:t>
            </a:r>
            <a:r>
              <a:rPr lang="de-DE" sz="14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8763120" y="1600200"/>
            <a:ext cx="3104640" cy="4631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003073"/>
                </a:solidFill>
                <a:latin typeface="Arial"/>
              </a:rPr>
              <a:t>GUI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3" name="Grafik 14"/>
          <p:cNvPicPr/>
          <p:nvPr/>
        </p:nvPicPr>
        <p:blipFill>
          <a:blip r:embed="rId2"/>
          <a:stretch/>
        </p:blipFill>
        <p:spPr>
          <a:xfrm>
            <a:off x="9466560" y="1857600"/>
            <a:ext cx="2276640" cy="1150920"/>
          </a:xfrm>
          <a:prstGeom prst="rect">
            <a:avLst/>
          </a:prstGeom>
          <a:ln>
            <a:noFill/>
          </a:ln>
        </p:spPr>
      </p:pic>
      <p:pic>
        <p:nvPicPr>
          <p:cNvPr id="194" name="Grafik 15"/>
          <p:cNvPicPr/>
          <p:nvPr/>
        </p:nvPicPr>
        <p:blipFill>
          <a:blip r:embed="rId3"/>
          <a:stretch/>
        </p:blipFill>
        <p:spPr>
          <a:xfrm>
            <a:off x="9495360" y="3623400"/>
            <a:ext cx="2248200" cy="2296080"/>
          </a:xfrm>
          <a:prstGeom prst="rect">
            <a:avLst/>
          </a:prstGeom>
          <a:ln>
            <a:noFill/>
          </a:ln>
        </p:spPr>
      </p:pic>
      <p:sp>
        <p:nvSpPr>
          <p:cNvPr id="195" name="CustomShape 8"/>
          <p:cNvSpPr/>
          <p:nvPr/>
        </p:nvSpPr>
        <p:spPr>
          <a:xfrm>
            <a:off x="599400" y="3825360"/>
            <a:ext cx="146268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Map</a:t>
            </a:r>
            <a:r>
              <a:rPr lang="en-US" sz="14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Resource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(csv, kml)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3348000" y="3859560"/>
            <a:ext cx="213336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Google Maps Android API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5989320" y="1864800"/>
            <a:ext cx="1366200" cy="11509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SPaT Parser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V="1">
            <a:off x="2062440" y="2588040"/>
            <a:ext cx="12283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2"/>
          <p:cNvSpPr/>
          <p:nvPr/>
        </p:nvSpPr>
        <p:spPr>
          <a:xfrm flipH="1">
            <a:off x="2062440" y="2286000"/>
            <a:ext cx="1213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3"/>
          <p:cNvSpPr/>
          <p:nvPr/>
        </p:nvSpPr>
        <p:spPr>
          <a:xfrm>
            <a:off x="2137320" y="1981080"/>
            <a:ext cx="115020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Https Request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1" name="CustomShape 14"/>
          <p:cNvSpPr/>
          <p:nvPr/>
        </p:nvSpPr>
        <p:spPr>
          <a:xfrm>
            <a:off x="2213640" y="2618640"/>
            <a:ext cx="8866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Https Post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5413320" y="2133720"/>
            <a:ext cx="587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JSON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16"/>
          <p:cNvSpPr/>
          <p:nvPr/>
        </p:nvSpPr>
        <p:spPr>
          <a:xfrm>
            <a:off x="5410080" y="2433240"/>
            <a:ext cx="5788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7"/>
          <p:cNvSpPr/>
          <p:nvPr/>
        </p:nvSpPr>
        <p:spPr>
          <a:xfrm flipV="1">
            <a:off x="7355880" y="2432160"/>
            <a:ext cx="211068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18"/>
          <p:cNvSpPr/>
          <p:nvPr/>
        </p:nvSpPr>
        <p:spPr>
          <a:xfrm>
            <a:off x="7319880" y="2161440"/>
            <a:ext cx="152388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Traffic Lights Phase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 flipV="1">
            <a:off x="2090880" y="4453560"/>
            <a:ext cx="1228320" cy="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0"/>
          <p:cNvSpPr/>
          <p:nvPr/>
        </p:nvSpPr>
        <p:spPr>
          <a:xfrm>
            <a:off x="5481720" y="4401000"/>
            <a:ext cx="401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1"/>
          <p:cNvSpPr/>
          <p:nvPr/>
        </p:nvSpPr>
        <p:spPr>
          <a:xfrm>
            <a:off x="6322320" y="4129200"/>
            <a:ext cx="12859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Map Information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09" name="CustomShape 22"/>
          <p:cNvSpPr/>
          <p:nvPr/>
        </p:nvSpPr>
        <p:spPr>
          <a:xfrm>
            <a:off x="10605240" y="3008880"/>
            <a:ext cx="14040" cy="614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宽屏</PresentationFormat>
  <Paragraphs>133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Roboto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DCAITI-Project: Implementation of a Traffic Light Service on an (Android) Smartphone   </dc:title>
  <dc:subject/>
  <dc:creator>Mu Yuanheng</dc:creator>
  <dc:description/>
  <cp:lastModifiedBy>Yiyang SONG</cp:lastModifiedBy>
  <cp:revision>46</cp:revision>
  <dcterms:created xsi:type="dcterms:W3CDTF">2020-11-16T12:50:28Z</dcterms:created>
  <dcterms:modified xsi:type="dcterms:W3CDTF">2020-11-17T23:59:15Z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