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4"/>
  </p:sldMasterIdLst>
  <p:notesMasterIdLst>
    <p:notesMasterId r:id="rId12"/>
  </p:notesMasterIdLst>
  <p:handoutMasterIdLst>
    <p:handoutMasterId r:id="rId13"/>
  </p:handoutMasterIdLst>
  <p:sldIdLst>
    <p:sldId id="278" r:id="rId5"/>
    <p:sldId id="279" r:id="rId6"/>
    <p:sldId id="280" r:id="rId7"/>
    <p:sldId id="284" r:id="rId8"/>
    <p:sldId id="285" r:id="rId9"/>
    <p:sldId id="282" r:id="rId10"/>
    <p:sldId id="28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67" autoAdjust="0"/>
  </p:normalViewPr>
  <p:slideViewPr>
    <p:cSldViewPr snapToGrid="0">
      <p:cViewPr varScale="1">
        <p:scale>
          <a:sx n="79" d="100"/>
          <a:sy n="79" d="100"/>
        </p:scale>
        <p:origin x="125" y="67"/>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6FB012-E420-4B95-AE63-A8D98F1E9FF8}" type="datetime1">
              <a:rPr lang="es-ES" smtClean="0"/>
              <a:t>14/10/2022</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83E88-2765-4140-A04D-8B1D491FFF40}" type="slidenum">
              <a:rPr lang="es-ES" smtClean="0"/>
              <a:t>‹Nº›</a:t>
            </a:fld>
            <a:endParaRPr lang="es-ES" dirty="0"/>
          </a:p>
        </p:txBody>
      </p:sp>
    </p:spTree>
    <p:extLst>
      <p:ext uri="{BB962C8B-B14F-4D97-AF65-F5344CB8AC3E}">
        <p14:creationId xmlns:p14="http://schemas.microsoft.com/office/powerpoint/2010/main" val="1842889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BEC11F6-780B-4A70-BC74-0ABACE79CAA5}" type="datetime1">
              <a:rPr lang="es-ES" noProof="0" smtClean="0"/>
              <a:t>14/10/2022</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s-ES" noProof="0" smtClean="0"/>
              <a:t>‹Nº›</a:t>
            </a:fld>
            <a:endParaRPr lang="es-E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E6DE88F-1F85-4A27-9D34-D74A50E7B0DA}" type="slidenum">
              <a:rPr lang="es-ES" smtClean="0"/>
              <a:t>1</a:t>
            </a:fld>
            <a:endParaRPr lang="es-ES" dirty="0"/>
          </a:p>
        </p:txBody>
      </p:sp>
    </p:spTree>
    <p:extLst>
      <p:ext uri="{BB962C8B-B14F-4D97-AF65-F5344CB8AC3E}">
        <p14:creationId xmlns:p14="http://schemas.microsoft.com/office/powerpoint/2010/main" val="141727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pPr rtl="0"/>
            <a:fld id="{7305C6AA-9D71-4080-8813-13E932244C60}" type="datetime1">
              <a:rPr lang="es-ES" noProof="0" smtClean="0"/>
              <a:t>14/10/2022</a:t>
            </a:fld>
            <a:endParaRPr lang="es-ES" noProof="0"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pPr rtl="0"/>
            <a:endParaRPr lang="es-ES" noProof="0"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30735978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7305C6AA-9D71-4080-8813-13E932244C60}" type="datetime1">
              <a:rPr lang="es-ES" noProof="0" smtClean="0"/>
              <a:t>14/10/2022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7718681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7305C6AA-9D71-4080-8813-13E932244C60}" type="datetime1">
              <a:rPr lang="es-ES" noProof="0" smtClean="0"/>
              <a:t>14/10/2022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3025198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7305C6AA-9D71-4080-8813-13E932244C60}" type="datetime1">
              <a:rPr lang="es-ES" noProof="0" smtClean="0"/>
              <a:t>14/10/2022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87336517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pPr rtl="0"/>
            <a:fld id="{84CEA549-D5CD-4EAF-92DD-F120BAE2B00B}" type="datetime1">
              <a:rPr lang="es-ES" noProof="0" smtClean="0"/>
              <a:t>14/10/2022</a:t>
            </a:fld>
            <a:endParaRPr lang="es-ES" noProof="0"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pPr rtl="0"/>
            <a:endParaRPr lang="es-ES" noProof="0"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268574486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7305C6AA-9D71-4080-8813-13E932244C60}" type="datetime1">
              <a:rPr lang="es-ES" noProof="0" smtClean="0"/>
              <a:t>14/10/2022</a:t>
            </a:fld>
            <a:endParaRPr lang="es-ES" noProof="0"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54562471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39E704EA-5CB1-494A-9524-E0FAE6BBE6C4}" type="datetime1">
              <a:rPr lang="es-ES" noProof="0" smtClean="0"/>
              <a:t>14/10/2022</a:t>
            </a:fld>
            <a:endParaRPr lang="es-ES" noProof="0" dirty="0"/>
          </a:p>
        </p:txBody>
      </p:sp>
      <p:sp>
        <p:nvSpPr>
          <p:cNvPr id="8" name="Footer Placeholder 7"/>
          <p:cNvSpPr>
            <a:spLocks noGrp="1"/>
          </p:cNvSpPr>
          <p:nvPr>
            <p:ph type="ftr" sz="quarter" idx="11"/>
          </p:nvPr>
        </p:nvSpPr>
        <p:spPr/>
        <p:txBody>
          <a:bodyPr/>
          <a:lstStyle/>
          <a:p>
            <a:pPr rtl="0"/>
            <a:endParaRPr lang="es-ES" noProof="0" dirty="0"/>
          </a:p>
        </p:txBody>
      </p:sp>
      <p:sp>
        <p:nvSpPr>
          <p:cNvPr id="9" name="Slide Number Placeholder 8"/>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476869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fld id="{EE842E49-C804-4EEC-9941-A438EC0B005D}" type="datetime1">
              <a:rPr lang="es-ES" noProof="0" smtClean="0"/>
              <a:t>14/10/2022</a:t>
            </a:fld>
            <a:endParaRPr lang="es-ES" noProof="0" dirty="0"/>
          </a:p>
        </p:txBody>
      </p:sp>
      <p:sp>
        <p:nvSpPr>
          <p:cNvPr id="4" name="Footer Placeholder 3"/>
          <p:cNvSpPr>
            <a:spLocks noGrp="1"/>
          </p:cNvSpPr>
          <p:nvPr>
            <p:ph type="ftr" sz="quarter" idx="11"/>
          </p:nvPr>
        </p:nvSpPr>
        <p:spPr/>
        <p:txBody>
          <a:bodyPr/>
          <a:lstStyle/>
          <a:p>
            <a:pPr rtl="0"/>
            <a:endParaRPr lang="es-ES" noProof="0" dirty="0"/>
          </a:p>
        </p:txBody>
      </p:sp>
      <p:sp>
        <p:nvSpPr>
          <p:cNvPr id="5" name="Slide Number Placeholder 4"/>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975223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10CB7135-DC88-46C5-8577-B4652D9D518F}" type="datetime1">
              <a:rPr lang="es-ES" noProof="0" smtClean="0"/>
              <a:t>14/10/2022</a:t>
            </a:fld>
            <a:endParaRPr lang="es-ES" noProof="0" dirty="0"/>
          </a:p>
        </p:txBody>
      </p:sp>
      <p:sp>
        <p:nvSpPr>
          <p:cNvPr id="3" name="Footer Placeholder 2"/>
          <p:cNvSpPr>
            <a:spLocks noGrp="1"/>
          </p:cNvSpPr>
          <p:nvPr>
            <p:ph type="ftr" sz="quarter" idx="11"/>
          </p:nvPr>
        </p:nvSpPr>
        <p:spPr/>
        <p:txBody>
          <a:bodyPr/>
          <a:lstStyle/>
          <a:p>
            <a:pPr rtl="0"/>
            <a:endParaRPr lang="es-ES" noProof="0" dirty="0"/>
          </a:p>
        </p:txBody>
      </p:sp>
      <p:sp>
        <p:nvSpPr>
          <p:cNvPr id="4" name="Slide Number Placeholder 3"/>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282969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pPr rtl="0"/>
            <a:fld id="{DB0BDDAF-5FB4-4645-B812-33656A6F2B85}" type="datetime1">
              <a:rPr lang="es-ES" noProof="0" smtClean="0"/>
              <a:t>14/10/2022</a:t>
            </a:fld>
            <a:endParaRPr lang="es-ES" noProof="0"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1953429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pPr rtl="0"/>
            <a:fld id="{7305C6AA-9D71-4080-8813-13E932244C60}" type="datetime1">
              <a:rPr lang="es-ES" noProof="0" smtClean="0"/>
              <a:t>14/10/2022</a:t>
            </a:fld>
            <a:endParaRPr lang="es-ES" noProof="0" dirty="0"/>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pPr rtl="0"/>
            <a:endParaRPr lang="es-ES" noProof="0" dirty="0"/>
          </a:p>
        </p:txBody>
      </p:sp>
      <p:sp>
        <p:nvSpPr>
          <p:cNvPr id="13" name="Slide Number Placeholder 12"/>
          <p:cNvSpPr>
            <a:spLocks noGrp="1"/>
          </p:cNvSpPr>
          <p:nvPr>
            <p:ph type="sldNum" sz="quarter" idx="12"/>
          </p:nvPr>
        </p:nvSpPr>
        <p:spPr/>
        <p:txBody>
          <a:bodyPr/>
          <a:lstStyle>
            <a:lvl1pPr>
              <a:defRPr>
                <a:solidFill>
                  <a:srgbClr val="FFFFFF"/>
                </a:solidFill>
              </a:defRPr>
            </a:lvl1p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019344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pPr rtl="0"/>
            <a:fld id="{7305C6AA-9D71-4080-8813-13E932244C60}" type="datetime1">
              <a:rPr lang="es-ES" noProof="0" smtClean="0"/>
              <a:t>14/10/2022</a:t>
            </a:fld>
            <a:endParaRPr lang="es-ES" noProof="0"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pPr rtl="0"/>
            <a:endParaRPr lang="es-ES" noProof="0" dirty="0"/>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rtl="0"/>
            <a:fld id="{3A98EE3D-8CD1-4C3F-BD1C-C98C9596463C}" type="slidenum">
              <a:rPr lang="es-ES" noProof="0" smtClean="0"/>
              <a:t>‹Nº›</a:t>
            </a:fld>
            <a:endParaRPr lang="es-ES" noProof="0"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352202059"/>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duotone>
              <a:prstClr val="black"/>
              <a:srgbClr val="660066">
                <a:tint val="45000"/>
                <a:satMod val="400000"/>
              </a:srgbClr>
            </a:duotone>
            <a:extLst>
              <a:ext uri="{BEBA8EAE-BF5A-486C-A8C5-ECC9F3942E4B}">
                <a14:imgProps xmlns:a14="http://schemas.microsoft.com/office/drawing/2010/main">
                  <a14:imgLayer r:embed="rId5">
                    <a14:imgEffect>
                      <a14:artisticPaintStrokes/>
                    </a14:imgEffect>
                    <a14:imgEffect>
                      <a14:colorTemperature colorTemp="4700"/>
                    </a14:imgEffect>
                  </a14:imgLayer>
                </a14:imgProps>
              </a:ext>
              <a:ext uri="{28A0092B-C50C-407E-A947-70E740481C1C}">
                <a14:useLocalDpi xmlns:a14="http://schemas.microsoft.com/office/drawing/2010/main" val="0"/>
              </a:ext>
            </a:extLst>
          </a:blip>
          <a:srcRect/>
          <a:stretch/>
        </p:blipFill>
        <p:spPr>
          <a:xfrm>
            <a:off x="-1" y="0"/>
            <a:ext cx="12192001" cy="68579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ángulo 3">
            <a:extLst>
              <a:ext uri="{FF2B5EF4-FFF2-40B4-BE49-F238E27FC236}">
                <a16:creationId xmlns:a16="http://schemas.microsoft.com/office/drawing/2014/main" id="{3C962ED0-6EBE-C373-2D8E-A03E32FFA71F}"/>
              </a:ext>
            </a:extLst>
          </p:cNvPr>
          <p:cNvSpPr/>
          <p:nvPr/>
        </p:nvSpPr>
        <p:spPr>
          <a:xfrm>
            <a:off x="7389962" y="1549400"/>
            <a:ext cx="4382938" cy="2959100"/>
          </a:xfrm>
          <a:prstGeom prst="rect">
            <a:avLst/>
          </a:prstGeom>
          <a:solidFill>
            <a:schemeClr val="tx1"/>
          </a:solidFill>
          <a:scene3d>
            <a:camera prst="orthographicFront"/>
            <a:lightRig rig="threePt" dir="t"/>
          </a:scene3d>
          <a:sp3d>
            <a:bevelT w="139700" prst="cross"/>
          </a:sp3d>
        </p:spPr>
        <p:style>
          <a:lnRef idx="1">
            <a:schemeClr val="dk1"/>
          </a:lnRef>
          <a:fillRef idx="2">
            <a:schemeClr val="dk1"/>
          </a:fillRef>
          <a:effectRef idx="1">
            <a:schemeClr val="dk1"/>
          </a:effectRef>
          <a:fontRef idx="minor">
            <a:schemeClr val="dk1"/>
          </a:fontRef>
        </p:style>
        <p:txBody>
          <a:bodyPr rtlCol="0" anchor="ctr"/>
          <a:lstStyle/>
          <a:p>
            <a:pPr algn="ctr"/>
            <a:endParaRPr lang="es-MX"/>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7580464" y="1687093"/>
            <a:ext cx="3485073" cy="921894"/>
          </a:xfrm>
        </p:spPr>
        <p:txBody>
          <a:bodyPr rtlCol="0">
            <a:normAutofit fontScale="90000"/>
          </a:bodyPr>
          <a:lstStyle/>
          <a:p>
            <a:pPr algn="l"/>
            <a:r>
              <a:rPr lang="en-US" sz="4000" dirty="0">
                <a:solidFill>
                  <a:schemeClr val="bg1"/>
                </a:solidFill>
              </a:rPr>
              <a:t>Dungeons and cards</a:t>
            </a:r>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580465" y="2848458"/>
            <a:ext cx="3485072" cy="1660042"/>
          </a:xfrm>
        </p:spPr>
        <p:txBody>
          <a:bodyPr rtlCol="0">
            <a:normAutofit/>
          </a:bodyPr>
          <a:lstStyle/>
          <a:p>
            <a:pPr algn="l" rtl="0"/>
            <a:r>
              <a:rPr lang="es-ES" sz="2300" dirty="0">
                <a:solidFill>
                  <a:schemeClr val="bg1"/>
                </a:solidFill>
              </a:rPr>
              <a:t>Ian Aguilar Ramírez</a:t>
            </a:r>
          </a:p>
          <a:p>
            <a:pPr algn="l" rtl="0"/>
            <a:r>
              <a:rPr lang="es-ES" sz="2300" dirty="0">
                <a:solidFill>
                  <a:schemeClr val="bg1"/>
                </a:solidFill>
              </a:rPr>
              <a:t>Daniel Méndez Sierra</a:t>
            </a:r>
          </a:p>
          <a:p>
            <a:pPr algn="l" rtl="0"/>
            <a:r>
              <a:rPr lang="es-ES" sz="2300" dirty="0">
                <a:solidFill>
                  <a:schemeClr val="bg1"/>
                </a:solidFill>
              </a:rPr>
              <a:t>David Muñoz Peña</a:t>
            </a:r>
          </a:p>
          <a:p>
            <a:pPr algn="l" rtl="0"/>
            <a:r>
              <a:rPr lang="es-ES" sz="2300" dirty="0">
                <a:solidFill>
                  <a:schemeClr val="bg1"/>
                </a:solidFill>
              </a:rPr>
              <a:t>Andrik Yahir Rosado</a:t>
            </a:r>
            <a:r>
              <a:rPr lang="es-ES" dirty="0">
                <a:solidFill>
                  <a:schemeClr val="bg1"/>
                </a:solidFill>
              </a:rPr>
              <a:t>  </a:t>
            </a:r>
          </a:p>
          <a:p>
            <a:pPr algn="l" rtl="0"/>
            <a:endParaRPr lang="es-E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p:txBody>
          <a:bodyPr rtlCol="0" anchor="ctr">
            <a:normAutofit/>
          </a:bodyPr>
          <a:lstStyle/>
          <a:p>
            <a:r>
              <a:rPr lang="en-US" dirty="0"/>
              <a:t>Description</a:t>
            </a:r>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sz="half" idx="1"/>
          </p:nvPr>
        </p:nvSpPr>
        <p:spPr>
          <a:xfrm>
            <a:off x="1066800" y="2103120"/>
            <a:ext cx="9639300" cy="3749040"/>
          </a:xfrm>
        </p:spPr>
        <p:txBody>
          <a:bodyPr rtlCol="0" anchor="t">
            <a:normAutofit/>
          </a:bodyPr>
          <a:lstStyle/>
          <a:p>
            <a:pPr rtl="0"/>
            <a:r>
              <a:rPr lang="en-US" dirty="0"/>
              <a:t>Objective: to develop a prototype for a roguelike deck-builder game in which the player will fight using cards, improve their deck and explore a dungeon. It will contain: an enemy, one instance of combat, 30 cards, 4 types of consumable objects, inventory system, a protagonist with movement and the dungeon. </a:t>
            </a:r>
          </a:p>
          <a:p>
            <a:pPr rtl="0"/>
            <a:r>
              <a:rPr lang="en-US" dirty="0"/>
              <a:t>Relevance: videogames have become increasingly relevant in the last decade, especially due to the rise of mobile games. At the same time, indie games (such as roguelikes) have benefitted from this increase in popularity, making them oftentimes </a:t>
            </a:r>
            <a:r>
              <a:rPr lang="en-US"/>
              <a:t>very profitable.</a:t>
            </a:r>
            <a:endParaRPr lang="en-US" dirty="0"/>
          </a:p>
          <a:p>
            <a:pPr rtl="0"/>
            <a:r>
              <a:rPr lang="en-US" dirty="0"/>
              <a:t>Limitations: the project won’t be a fully fledged game, but a prototype (MVP) that shows the functioning of the combat system using cards against an enemy. </a:t>
            </a:r>
          </a:p>
          <a:p>
            <a:pPr marL="0" indent="0" rtl="0">
              <a:buNone/>
            </a:pPr>
            <a:endParaRPr lang="en-US"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D5F931-D632-399C-89EA-613B842A00E7}"/>
              </a:ext>
            </a:extLst>
          </p:cNvPr>
          <p:cNvSpPr>
            <a:spLocks noGrp="1"/>
          </p:cNvSpPr>
          <p:nvPr>
            <p:ph type="title"/>
          </p:nvPr>
        </p:nvSpPr>
        <p:spPr/>
        <p:txBody>
          <a:bodyPr/>
          <a:lstStyle/>
          <a:p>
            <a:r>
              <a:rPr lang="en-US" dirty="0"/>
              <a:t>User stories (Exploration Phase)</a:t>
            </a:r>
          </a:p>
        </p:txBody>
      </p:sp>
      <p:sp>
        <p:nvSpPr>
          <p:cNvPr id="3" name="Marcador de contenido 2">
            <a:extLst>
              <a:ext uri="{FF2B5EF4-FFF2-40B4-BE49-F238E27FC236}">
                <a16:creationId xmlns:a16="http://schemas.microsoft.com/office/drawing/2014/main" id="{D31093E9-ED3B-B5BE-5CBB-F7804A846070}"/>
              </a:ext>
            </a:extLst>
          </p:cNvPr>
          <p:cNvSpPr>
            <a:spLocks noGrp="1"/>
          </p:cNvSpPr>
          <p:nvPr>
            <p:ph idx="1"/>
          </p:nvPr>
        </p:nvSpPr>
        <p:spPr/>
        <p:txBody>
          <a:bodyPr>
            <a:normAutofit/>
          </a:bodyPr>
          <a:lstStyle/>
          <a:p>
            <a:r>
              <a:rPr lang="en-US" dirty="0"/>
              <a:t>User story 1: movement on the stage</a:t>
            </a:r>
          </a:p>
          <a:p>
            <a:pPr lvl="1"/>
            <a:r>
              <a:rPr lang="en-US" dirty="0"/>
              <a:t>The player must be able to move orthogonally around the stage.</a:t>
            </a:r>
          </a:p>
          <a:p>
            <a:r>
              <a:rPr lang="en-US" dirty="0"/>
              <a:t>User story 2: pick up objects during the exploration phase</a:t>
            </a:r>
          </a:p>
          <a:p>
            <a:pPr lvl="1"/>
            <a:r>
              <a:rPr lang="en-US" dirty="0"/>
              <a:t>The player must be able to pick objects up from the dungeon’s floor in order to use them during gameplay.</a:t>
            </a:r>
          </a:p>
          <a:p>
            <a:r>
              <a:rPr lang="en-US" dirty="0"/>
              <a:t>User story 3: inventory management</a:t>
            </a:r>
          </a:p>
          <a:p>
            <a:pPr lvl="1"/>
            <a:r>
              <a:rPr lang="en-US" dirty="0"/>
              <a:t>The player must be able to move around and eliminate cards and objects from their inventories.</a:t>
            </a:r>
          </a:p>
          <a:p>
            <a:r>
              <a:rPr lang="en-US" dirty="0"/>
              <a:t>User story 4: transition from Exploration Phase to Combat Phase</a:t>
            </a:r>
          </a:p>
          <a:p>
            <a:pPr lvl="1"/>
            <a:r>
              <a:rPr lang="en-US" dirty="0"/>
              <a:t>The player must be able to switch from the Exploration Phase to the Combat Phase by getting within range from an enemy (three tiles).</a:t>
            </a:r>
          </a:p>
        </p:txBody>
      </p:sp>
    </p:spTree>
    <p:extLst>
      <p:ext uri="{BB962C8B-B14F-4D97-AF65-F5344CB8AC3E}">
        <p14:creationId xmlns:p14="http://schemas.microsoft.com/office/powerpoint/2010/main" val="3017160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510AE8-C59F-A8D2-65FD-B4AC6F7FDCCA}"/>
              </a:ext>
            </a:extLst>
          </p:cNvPr>
          <p:cNvSpPr>
            <a:spLocks noGrp="1"/>
          </p:cNvSpPr>
          <p:nvPr>
            <p:ph type="title"/>
          </p:nvPr>
        </p:nvSpPr>
        <p:spPr/>
        <p:txBody>
          <a:bodyPr/>
          <a:lstStyle/>
          <a:p>
            <a:r>
              <a:rPr lang="en-US" dirty="0"/>
              <a:t>User stories (Combat Phase)</a:t>
            </a:r>
          </a:p>
        </p:txBody>
      </p:sp>
      <p:sp>
        <p:nvSpPr>
          <p:cNvPr id="3" name="Marcador de contenido 2">
            <a:extLst>
              <a:ext uri="{FF2B5EF4-FFF2-40B4-BE49-F238E27FC236}">
                <a16:creationId xmlns:a16="http://schemas.microsoft.com/office/drawing/2014/main" id="{7782AB7F-0ED1-BB60-7278-6CDAD53E6A5F}"/>
              </a:ext>
            </a:extLst>
          </p:cNvPr>
          <p:cNvSpPr>
            <a:spLocks noGrp="1"/>
          </p:cNvSpPr>
          <p:nvPr>
            <p:ph idx="1"/>
          </p:nvPr>
        </p:nvSpPr>
        <p:spPr/>
        <p:txBody>
          <a:bodyPr/>
          <a:lstStyle/>
          <a:p>
            <a:r>
              <a:rPr lang="en-US" dirty="0"/>
              <a:t>User story 5: select cards before combat</a:t>
            </a:r>
          </a:p>
          <a:p>
            <a:pPr lvl="1"/>
            <a:r>
              <a:rPr lang="en-US" dirty="0"/>
              <a:t>The player must be able to choose 20 cards at the start of the combat phase in order to use them during the fight.</a:t>
            </a:r>
          </a:p>
          <a:p>
            <a:r>
              <a:rPr lang="en-US" dirty="0"/>
              <a:t>User story 6: combat</a:t>
            </a:r>
          </a:p>
          <a:p>
            <a:pPr lvl="1"/>
            <a:r>
              <a:rPr lang="en-US" dirty="0"/>
              <a:t>The player must be able to use their cards during combat against enemies in order to defeat them or assist themselves with additional HP using consumables. The player must be able to lose HP, as well as the enemy.</a:t>
            </a:r>
          </a:p>
          <a:p>
            <a:r>
              <a:rPr lang="en-US" dirty="0"/>
              <a:t>User story 7: transition from Combat Phase to Exploration Phase</a:t>
            </a:r>
          </a:p>
          <a:p>
            <a:pPr lvl="1"/>
            <a:r>
              <a:rPr lang="en-US" dirty="0"/>
              <a:t>The player must be able to switch from the Combat Phase to the Exploration Phase after defeating an enemy in order to continue exploring the dungeon and fight other enemies.</a:t>
            </a:r>
          </a:p>
          <a:p>
            <a:pPr lvl="1"/>
            <a:endParaRPr lang="en-US" dirty="0"/>
          </a:p>
        </p:txBody>
      </p:sp>
    </p:spTree>
    <p:extLst>
      <p:ext uri="{BB962C8B-B14F-4D97-AF65-F5344CB8AC3E}">
        <p14:creationId xmlns:p14="http://schemas.microsoft.com/office/powerpoint/2010/main" val="920770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7DD51-CD7B-A550-CEFC-1111B8E06B81}"/>
              </a:ext>
            </a:extLst>
          </p:cNvPr>
          <p:cNvSpPr>
            <a:spLocks noGrp="1"/>
          </p:cNvSpPr>
          <p:nvPr>
            <p:ph type="title"/>
          </p:nvPr>
        </p:nvSpPr>
        <p:spPr/>
        <p:txBody>
          <a:bodyPr>
            <a:normAutofit fontScale="90000"/>
          </a:bodyPr>
          <a:lstStyle/>
          <a:p>
            <a:r>
              <a:rPr lang="en-US" dirty="0"/>
              <a:t>User story for both phases and non-functional requirements</a:t>
            </a:r>
          </a:p>
        </p:txBody>
      </p:sp>
      <p:sp>
        <p:nvSpPr>
          <p:cNvPr id="3" name="Marcador de contenido 2">
            <a:extLst>
              <a:ext uri="{FF2B5EF4-FFF2-40B4-BE49-F238E27FC236}">
                <a16:creationId xmlns:a16="http://schemas.microsoft.com/office/drawing/2014/main" id="{C20BE9AA-C184-38E7-32E2-C1628FE8E44B}"/>
              </a:ext>
            </a:extLst>
          </p:cNvPr>
          <p:cNvSpPr>
            <a:spLocks noGrp="1"/>
          </p:cNvSpPr>
          <p:nvPr>
            <p:ph idx="1"/>
          </p:nvPr>
        </p:nvSpPr>
        <p:spPr/>
        <p:txBody>
          <a:bodyPr/>
          <a:lstStyle/>
          <a:p>
            <a:r>
              <a:rPr lang="en-US" sz="2400" dirty="0"/>
              <a:t>User story 8: view and hide the </a:t>
            </a:r>
            <a:r>
              <a:rPr lang="en-US" sz="2400"/>
              <a:t>player’s inventories</a:t>
            </a:r>
            <a:endParaRPr lang="en-US" sz="2400" dirty="0"/>
          </a:p>
          <a:p>
            <a:pPr lvl="1"/>
            <a:r>
              <a:rPr lang="en-US" sz="2000" dirty="0"/>
              <a:t>To be able to view the player’s available objects and hide them from view.</a:t>
            </a:r>
          </a:p>
          <a:p>
            <a:pPr lvl="1"/>
            <a:endParaRPr lang="en-US" sz="2000" dirty="0"/>
          </a:p>
          <a:p>
            <a:r>
              <a:rPr lang="en-US" sz="2400" dirty="0"/>
              <a:t>Non-functional requirements</a:t>
            </a:r>
          </a:p>
          <a:p>
            <a:pPr lvl="1"/>
            <a:r>
              <a:rPr lang="en-US" sz="2000" dirty="0"/>
              <a:t>The game:</a:t>
            </a:r>
          </a:p>
          <a:p>
            <a:pPr lvl="2"/>
            <a:r>
              <a:rPr lang="en-US" sz="1800" dirty="0"/>
              <a:t>will be programmed on C# using Unity.</a:t>
            </a:r>
          </a:p>
          <a:p>
            <a:pPr lvl="2"/>
            <a:r>
              <a:rPr lang="en-US" sz="1800" dirty="0"/>
              <a:t>shall be executable on Windows.</a:t>
            </a:r>
          </a:p>
          <a:p>
            <a:pPr lvl="2"/>
            <a:r>
              <a:rPr lang="en-US" sz="1800" dirty="0"/>
              <a:t>shall be executed by one user at a time.</a:t>
            </a:r>
          </a:p>
          <a:p>
            <a:pPr marL="0" indent="0">
              <a:buNone/>
            </a:pPr>
            <a:endParaRPr lang="en-US" dirty="0"/>
          </a:p>
          <a:p>
            <a:pPr lvl="1"/>
            <a:endParaRPr lang="en-US" dirty="0"/>
          </a:p>
        </p:txBody>
      </p:sp>
    </p:spTree>
    <p:extLst>
      <p:ext uri="{BB962C8B-B14F-4D97-AF65-F5344CB8AC3E}">
        <p14:creationId xmlns:p14="http://schemas.microsoft.com/office/powerpoint/2010/main" val="3036809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54" name="Rectangle 1053">
            <a:extLst>
              <a:ext uri="{FF2B5EF4-FFF2-40B4-BE49-F238E27FC236}">
                <a16:creationId xmlns:a16="http://schemas.microsoft.com/office/drawing/2014/main" id="{AB8CD641-9DEB-4AF5-8236-E9C9CD4C9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a:solidFill>
                  <a:prstClr val="white"/>
                </a:solidFill>
              </a:rPr>
              <a:t>C</a:t>
            </a:r>
          </a:p>
        </p:txBody>
      </p:sp>
      <p:sp>
        <p:nvSpPr>
          <p:cNvPr id="1056" name="Rectangle 1055">
            <a:extLst>
              <a:ext uri="{FF2B5EF4-FFF2-40B4-BE49-F238E27FC236}">
                <a16:creationId xmlns:a16="http://schemas.microsoft.com/office/drawing/2014/main" id="{5D5E296C-7F37-495B-9C8F-C56402F0B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058" name="Rectangle 1057">
            <a:extLst>
              <a:ext uri="{FF2B5EF4-FFF2-40B4-BE49-F238E27FC236}">
                <a16:creationId xmlns:a16="http://schemas.microsoft.com/office/drawing/2014/main" id="{D4FEA77F-6150-4990-AB1A-6C6AD09F7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060" name="Rectangle 1059">
            <a:extLst>
              <a:ext uri="{FF2B5EF4-FFF2-40B4-BE49-F238E27FC236}">
                <a16:creationId xmlns:a16="http://schemas.microsoft.com/office/drawing/2014/main" id="{66CC1B5B-CB1B-482B-BF03-89D1498F6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62" name="Group 1061">
            <a:extLst>
              <a:ext uri="{FF2B5EF4-FFF2-40B4-BE49-F238E27FC236}">
                <a16:creationId xmlns:a16="http://schemas.microsoft.com/office/drawing/2014/main" id="{1B537E3F-FCF5-4357-95F0-E51BBB46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063" name="Straight Connector 1062">
              <a:extLst>
                <a:ext uri="{FF2B5EF4-FFF2-40B4-BE49-F238E27FC236}">
                  <a16:creationId xmlns:a16="http://schemas.microsoft.com/office/drawing/2014/main" id="{D7DF7FB3-680A-495D-816C-0B5753E734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0DCC6119-A328-47FF-B1A6-2D09C09333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065" name="Straight Connector 1064">
              <a:extLst>
                <a:ext uri="{FF2B5EF4-FFF2-40B4-BE49-F238E27FC236}">
                  <a16:creationId xmlns:a16="http://schemas.microsoft.com/office/drawing/2014/main" id="{93585677-2F18-48C1-8C09-C26AD3F635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1067" name="Rectangle 1066">
            <a:extLst>
              <a:ext uri="{FF2B5EF4-FFF2-40B4-BE49-F238E27FC236}">
                <a16:creationId xmlns:a16="http://schemas.microsoft.com/office/drawing/2014/main" id="{D465C1FC-DFA3-46C5-9FAF-C9C377B85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069" name="Rectangle 1068">
            <a:extLst>
              <a:ext uri="{FF2B5EF4-FFF2-40B4-BE49-F238E27FC236}">
                <a16:creationId xmlns:a16="http://schemas.microsoft.com/office/drawing/2014/main" id="{8B886C58-0AFE-441D-937C-CB88459BF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7058" y="359775"/>
            <a:ext cx="3251796" cy="6137278"/>
          </a:xfrm>
          <a:prstGeom prst="rect">
            <a:avLst/>
          </a:prstGeom>
          <a:no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FE440C8C-44FD-9C72-8C4B-E810D5F2C267}"/>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cap="all" spc="-100">
                <a:solidFill>
                  <a:srgbClr val="FFFFFF"/>
                </a:solidFill>
              </a:rPr>
              <a:t>Class diagram</a:t>
            </a:r>
          </a:p>
        </p:txBody>
      </p:sp>
      <p:sp>
        <p:nvSpPr>
          <p:cNvPr id="1071" name="Rectangle 1070">
            <a:extLst>
              <a:ext uri="{FF2B5EF4-FFF2-40B4-BE49-F238E27FC236}">
                <a16:creationId xmlns:a16="http://schemas.microsoft.com/office/drawing/2014/main" id="{129748EE-6E3E-4FC2-ACA0-1F12AB51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3" name="Rectangle 1072">
            <a:extLst>
              <a:ext uri="{FF2B5EF4-FFF2-40B4-BE49-F238E27FC236}">
                <a16:creationId xmlns:a16="http://schemas.microsoft.com/office/drawing/2014/main" id="{73E5A381-D251-4880-9714-530B28D3E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75" name="Straight Connector 1074">
            <a:extLst>
              <a:ext uri="{FF2B5EF4-FFF2-40B4-BE49-F238E27FC236}">
                <a16:creationId xmlns:a16="http://schemas.microsoft.com/office/drawing/2014/main" id="{8B7156C4-96CE-4C55-BBBF-3F10C23116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88C3A3B4-2A59-4319-8007-200D721865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12700049-DD70-1C50-A6F1-0F393319F9E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6707" y="645106"/>
            <a:ext cx="5962355" cy="5559896"/>
          </a:xfrm>
          <a:prstGeom prst="rect">
            <a:avLst/>
          </a:prstGeom>
          <a:noFill/>
          <a:extLst>
            <a:ext uri="{909E8E84-426E-40DD-AFC4-6F175D3DCCD1}">
              <a14:hiddenFill xmlns:a14="http://schemas.microsoft.com/office/drawing/2010/main">
                <a:solidFill>
                  <a:srgbClr val="FFFFFF"/>
                </a:solidFill>
              </a14:hiddenFill>
            </a:ext>
          </a:extLst>
        </p:spPr>
      </p:pic>
      <p:cxnSp>
        <p:nvCxnSpPr>
          <p:cNvPr id="1079" name="Straight Connector 1078">
            <a:extLst>
              <a:ext uri="{FF2B5EF4-FFF2-40B4-BE49-F238E27FC236}">
                <a16:creationId xmlns:a16="http://schemas.microsoft.com/office/drawing/2014/main" id="{A9329761-0E22-487E-9CF4-FE08571F17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116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064" name="Rectangle 2063">
            <a:extLst>
              <a:ext uri="{FF2B5EF4-FFF2-40B4-BE49-F238E27FC236}">
                <a16:creationId xmlns:a16="http://schemas.microsoft.com/office/drawing/2014/main" id="{AB8CD641-9DEB-4AF5-8236-E9C9CD4C9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a:solidFill>
                  <a:prstClr val="white"/>
                </a:solidFill>
              </a:rPr>
              <a:t>C</a:t>
            </a:r>
          </a:p>
        </p:txBody>
      </p:sp>
      <p:sp>
        <p:nvSpPr>
          <p:cNvPr id="2066" name="Rectangle 2065">
            <a:extLst>
              <a:ext uri="{FF2B5EF4-FFF2-40B4-BE49-F238E27FC236}">
                <a16:creationId xmlns:a16="http://schemas.microsoft.com/office/drawing/2014/main" id="{5D5E296C-7F37-495B-9C8F-C56402F0B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068" name="Rectangle 2067">
            <a:extLst>
              <a:ext uri="{FF2B5EF4-FFF2-40B4-BE49-F238E27FC236}">
                <a16:creationId xmlns:a16="http://schemas.microsoft.com/office/drawing/2014/main" id="{D4FEA77F-6150-4990-AB1A-6C6AD09F7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bg2"/>
            </a:solidFill>
            <a:prstDash val="solid"/>
            <a:miter lim="800000"/>
          </a:ln>
          <a:effectLst/>
        </p:spPr>
      </p:sp>
      <p:sp>
        <p:nvSpPr>
          <p:cNvPr id="2070" name="Rectangle 2069">
            <a:extLst>
              <a:ext uri="{FF2B5EF4-FFF2-40B4-BE49-F238E27FC236}">
                <a16:creationId xmlns:a16="http://schemas.microsoft.com/office/drawing/2014/main" id="{66CC1B5B-CB1B-482B-BF03-89D1498F6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072" name="Group 2071">
            <a:extLst>
              <a:ext uri="{FF2B5EF4-FFF2-40B4-BE49-F238E27FC236}">
                <a16:creationId xmlns:a16="http://schemas.microsoft.com/office/drawing/2014/main" id="{1B537E3F-FCF5-4357-95F0-E51BBB46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2073" name="Straight Connector 2072">
              <a:extLst>
                <a:ext uri="{FF2B5EF4-FFF2-40B4-BE49-F238E27FC236}">
                  <a16:creationId xmlns:a16="http://schemas.microsoft.com/office/drawing/2014/main" id="{D7DF7FB3-680A-495D-816C-0B5753E734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0DCC6119-A328-47FF-B1A6-2D09C09333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93585677-2F18-48C1-8C09-C26AD3F635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077" name="Rectangle 2076">
            <a:extLst>
              <a:ext uri="{FF2B5EF4-FFF2-40B4-BE49-F238E27FC236}">
                <a16:creationId xmlns:a16="http://schemas.microsoft.com/office/drawing/2014/main" id="{0646E723-37AC-46C1-833E-49EBFD56E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079" name="Rectangle 2078">
            <a:extLst>
              <a:ext uri="{FF2B5EF4-FFF2-40B4-BE49-F238E27FC236}">
                <a16:creationId xmlns:a16="http://schemas.microsoft.com/office/drawing/2014/main" id="{1064BEB5-927C-40C6-AD8D-5B1081EBA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675873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98543DE3-0276-08FE-7ADE-4E64ED529BA5}"/>
              </a:ext>
            </a:extLst>
          </p:cNvPr>
          <p:cNvPicPr>
            <a:picLocks noChangeAspect="1"/>
          </p:cNvPicPr>
          <p:nvPr/>
        </p:nvPicPr>
        <p:blipFill>
          <a:blip r:embed="rId3"/>
          <a:stretch>
            <a:fillRect/>
          </a:stretch>
        </p:blipFill>
        <p:spPr>
          <a:xfrm>
            <a:off x="1430863" y="373648"/>
            <a:ext cx="4140001" cy="6110704"/>
          </a:xfrm>
          <a:prstGeom prst="rect">
            <a:avLst/>
          </a:prstGeom>
        </p:spPr>
      </p:pic>
      <p:sp>
        <p:nvSpPr>
          <p:cNvPr id="2081" name="Rectangle 2080">
            <a:extLst>
              <a:ext uri="{FF2B5EF4-FFF2-40B4-BE49-F238E27FC236}">
                <a16:creationId xmlns:a16="http://schemas.microsoft.com/office/drawing/2014/main" id="{CFAD90FD-B14D-4011-90EE-AB83798BC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4"/>
            <a:ext cx="4143830" cy="5566305"/>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083" name="Rectangle 2082">
            <a:extLst>
              <a:ext uri="{FF2B5EF4-FFF2-40B4-BE49-F238E27FC236}">
                <a16:creationId xmlns:a16="http://schemas.microsoft.com/office/drawing/2014/main" id="{3840A683-B247-4FCD-A924-208E0F811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860"/>
            <a:ext cx="3813048" cy="5239512"/>
          </a:xfrm>
          <a:prstGeom prst="rect">
            <a:avLst/>
          </a:prstGeom>
          <a:noFill/>
          <a:ln w="6350" cap="sq" cmpd="sng" algn="ctr">
            <a:solidFill>
              <a:schemeClr val="bg2"/>
            </a:solidFill>
            <a:prstDash val="solid"/>
            <a:miter lim="800000"/>
          </a:ln>
          <a:effectLst/>
        </p:spPr>
      </p:sp>
      <p:sp>
        <p:nvSpPr>
          <p:cNvPr id="2" name="Título 1">
            <a:extLst>
              <a:ext uri="{FF2B5EF4-FFF2-40B4-BE49-F238E27FC236}">
                <a16:creationId xmlns:a16="http://schemas.microsoft.com/office/drawing/2014/main" id="{4BB11365-5948-6A1C-6D38-F9DEA26AA552}"/>
              </a:ext>
            </a:extLst>
          </p:cNvPr>
          <p:cNvSpPr>
            <a:spLocks noGrp="1"/>
          </p:cNvSpPr>
          <p:nvPr>
            <p:ph type="title"/>
          </p:nvPr>
        </p:nvSpPr>
        <p:spPr>
          <a:xfrm>
            <a:off x="7957225" y="1559768"/>
            <a:ext cx="2978281" cy="3135379"/>
          </a:xfrm>
        </p:spPr>
        <p:txBody>
          <a:bodyPr vert="horz" lIns="91440" tIns="45720" rIns="91440" bIns="45720" rtlCol="0" anchor="ctr">
            <a:normAutofit/>
          </a:bodyPr>
          <a:lstStyle/>
          <a:p>
            <a:pPr algn="ctr">
              <a:lnSpc>
                <a:spcPct val="83000"/>
              </a:lnSpc>
            </a:pPr>
            <a:r>
              <a:rPr lang="en-US" sz="4100" cap="all" spc="-100">
                <a:solidFill>
                  <a:schemeClr val="bg1"/>
                </a:solidFill>
              </a:rPr>
              <a:t>Sequence diagram</a:t>
            </a:r>
          </a:p>
        </p:txBody>
      </p:sp>
      <p:sp>
        <p:nvSpPr>
          <p:cNvPr id="2085" name="Rectangle 2084">
            <a:extLst>
              <a:ext uri="{FF2B5EF4-FFF2-40B4-BE49-F238E27FC236}">
                <a16:creationId xmlns:a16="http://schemas.microsoft.com/office/drawing/2014/main" id="{E6861741-689A-45A2-98D1-6C4A4F13C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3768"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87" name="Straight Connector 2086">
            <a:extLst>
              <a:ext uri="{FF2B5EF4-FFF2-40B4-BE49-F238E27FC236}">
                <a16:creationId xmlns:a16="http://schemas.microsoft.com/office/drawing/2014/main" id="{0C77DF75-521B-49EA-B235-767773C0E2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640855"/>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D8C40A12-D255-4952-B536-CF4E4866D2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09708" y="640855"/>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612384E2-1832-460A-A0E1-22E60473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1286150"/>
            <a:ext cx="1691640"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676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TM03457510[[fn=Savon]]</Template>
  <TotalTime>465</TotalTime>
  <Words>471</Words>
  <Application>Microsoft Office PowerPoint</Application>
  <PresentationFormat>Panorámica</PresentationFormat>
  <Paragraphs>40</Paragraphs>
  <Slides>7</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Century Gothic</vt:lpstr>
      <vt:lpstr>Savon</vt:lpstr>
      <vt:lpstr>Dungeons and cards</vt:lpstr>
      <vt:lpstr>Description</vt:lpstr>
      <vt:lpstr>User stories (Exploration Phase)</vt:lpstr>
      <vt:lpstr>User stories (Combat Phase)</vt:lpstr>
      <vt:lpstr>User story for both phases and non-functional requirements</vt:lpstr>
      <vt:lpstr>Class diagram</vt:lpstr>
      <vt:lpstr>Sequence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Dungeons and cards</dc:title>
  <dc:creator>DANIEL MENDEZ SIERRA</dc:creator>
  <cp:lastModifiedBy>DANIEL MENDEZ SIERRA</cp:lastModifiedBy>
  <cp:revision>20</cp:revision>
  <dcterms:created xsi:type="dcterms:W3CDTF">2022-10-14T04:23:31Z</dcterms:created>
  <dcterms:modified xsi:type="dcterms:W3CDTF">2022-10-15T02:47:14Z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