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3" r:id="rId1"/>
    <p:sldMasterId id="2147483796" r:id="rId2"/>
    <p:sldMasterId id="2147483820" r:id="rId3"/>
  </p:sldMasterIdLst>
  <p:notesMasterIdLst>
    <p:notesMasterId r:id="rId21"/>
  </p:notesMasterIdLst>
  <p:handoutMasterIdLst>
    <p:handoutMasterId r:id="rId22"/>
  </p:handoutMasterIdLst>
  <p:sldIdLst>
    <p:sldId id="683" r:id="rId4"/>
    <p:sldId id="714" r:id="rId5"/>
    <p:sldId id="715" r:id="rId6"/>
    <p:sldId id="717" r:id="rId7"/>
    <p:sldId id="721" r:id="rId8"/>
    <p:sldId id="720" r:id="rId9"/>
    <p:sldId id="719" r:id="rId10"/>
    <p:sldId id="722" r:id="rId11"/>
    <p:sldId id="724" r:id="rId12"/>
    <p:sldId id="726" r:id="rId13"/>
    <p:sldId id="725" r:id="rId14"/>
    <p:sldId id="727" r:id="rId15"/>
    <p:sldId id="728" r:id="rId16"/>
    <p:sldId id="730" r:id="rId17"/>
    <p:sldId id="732" r:id="rId18"/>
    <p:sldId id="733" r:id="rId19"/>
    <p:sldId id="73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35A"/>
    <a:srgbClr val="97D6EC"/>
    <a:srgbClr val="F7A81B"/>
    <a:srgbClr val="00A6B7"/>
    <a:srgbClr val="0F5257"/>
    <a:srgbClr val="88A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4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27CA6-12BA-4E25-8D0C-D0BF47BEA956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36C39-415E-47A8-98C8-62E2BB29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5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A80A5-7BB0-734F-8C27-B1DC0FB7F823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11DD-DAB9-1647-97C7-AACDE60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 dirty="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4"/>
            <a:ext cx="6770430" cy="3332997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 i="0" cap="all" spc="1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3139" y="1407444"/>
            <a:ext cx="6770430" cy="3332997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600"/>
              </a:spcBef>
              <a:spcAft>
                <a:spcPts val="1200"/>
              </a:spcAft>
              <a:buNone/>
              <a:defRPr sz="1600" i="1" cap="none" spc="0" baseline="0">
                <a:latin typeface="Georgia" charset="0"/>
                <a:ea typeface="Georgia" charset="0"/>
                <a:cs typeface="Georgia" charset="0"/>
              </a:defRPr>
            </a:lvl1pPr>
            <a:lvl2pPr marL="571500" indent="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cap="all" spc="1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</a:lstStyle>
          <a:p>
            <a:pPr lvl="0"/>
            <a:r>
              <a:rPr lang="en-US" dirty="0"/>
              <a:t>Section goes here</a:t>
            </a:r>
          </a:p>
          <a:p>
            <a:pPr lvl="1"/>
            <a:r>
              <a:rPr lang="en-US" dirty="0"/>
              <a:t>Mini topic goes here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82889" y="1557119"/>
            <a:ext cx="6770680" cy="8772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</a:defRPr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/>
              <a:t>For more information about XXX, contact…</a:t>
            </a:r>
          </a:p>
          <a:p>
            <a:pPr lvl="0"/>
            <a:endParaRPr lang="en-US" dirty="0"/>
          </a:p>
        </p:txBody>
      </p:sp>
      <p:sp>
        <p:nvSpPr>
          <p:cNvPr id="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4782890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89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11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588499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8394108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10199718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782889" y="5984315"/>
            <a:ext cx="6770679" cy="399023"/>
          </a:xfrm>
        </p:spPr>
        <p:txBody>
          <a:bodyPr/>
          <a:lstStyle>
            <a:lvl1pPr marL="0" indent="0">
              <a:buNone/>
              <a:defRPr b="1" i="0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BOOZALLEN.COM/CAPABILITY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588498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07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99718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idebar char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15875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SUBHEAD GOES HERE</a:t>
            </a:r>
          </a:p>
          <a:p>
            <a:pPr lvl="1"/>
            <a:r>
              <a:rPr lang="en-US" dirty="0"/>
              <a:t>Level 1 text goes here to explain the charts or infographics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90" y="5876734"/>
            <a:ext cx="6772118" cy="414338"/>
          </a:xfrm>
        </p:spPr>
        <p:txBody>
          <a:bodyPr anchor="b">
            <a:noAutofit/>
          </a:bodyPr>
          <a:lstStyle>
            <a:lvl1pPr marL="0" indent="0">
              <a:buNone/>
              <a:defRPr lang="en-US" sz="8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29" name="Chart Placeholder 12"/>
          <p:cNvSpPr>
            <a:spLocks noGrp="1"/>
          </p:cNvSpPr>
          <p:nvPr>
            <p:ph type="chart" sz="quarter" idx="17"/>
          </p:nvPr>
        </p:nvSpPr>
        <p:spPr>
          <a:xfrm>
            <a:off x="4782889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0" name="Chart Placeholder 12"/>
          <p:cNvSpPr>
            <a:spLocks noGrp="1"/>
          </p:cNvSpPr>
          <p:nvPr>
            <p:ph type="chart" sz="quarter" idx="19"/>
          </p:nvPr>
        </p:nvSpPr>
        <p:spPr>
          <a:xfrm>
            <a:off x="4782889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1" name="Chart Placeholder 12"/>
          <p:cNvSpPr>
            <a:spLocks noGrp="1"/>
          </p:cNvSpPr>
          <p:nvPr>
            <p:ph type="chart" sz="quarter" idx="20"/>
          </p:nvPr>
        </p:nvSpPr>
        <p:spPr>
          <a:xfrm>
            <a:off x="8297357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2" name="Chart Placeholder 12"/>
          <p:cNvSpPr>
            <a:spLocks noGrp="1"/>
          </p:cNvSpPr>
          <p:nvPr>
            <p:ph type="chart" sz="quarter" idx="21"/>
          </p:nvPr>
        </p:nvSpPr>
        <p:spPr>
          <a:xfrm>
            <a:off x="8297357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idebar 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15875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SUBHEAD GOES HERE</a:t>
            </a:r>
          </a:p>
          <a:p>
            <a:pPr lvl="1"/>
            <a:r>
              <a:rPr lang="en-US" dirty="0"/>
              <a:t>Level 1 text goes here to explain the charts or infographics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ull quote Oswa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782888" y="629400"/>
            <a:ext cx="6770679" cy="535677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cap="all" spc="100" baseline="0">
                <a:solidFill>
                  <a:schemeClr val="tx1"/>
                </a:solidFill>
                <a:latin typeface="Oswald" panose="02000503000000000000" pitchFamily="2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PULL QUOTE GOES HERE. USE A SPOT color TO CALL OUT CERTAIN WORDS. PULL QUOTE GOES HERE. USE A SPOT color TO CALL OUT CERTAIN WORDS. PULL QUOTE GOES HERE. USE A SPOT color TO CALL OUT CERTAIN WORDS. 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ull Quote Georgia Ital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782890" y="638827"/>
            <a:ext cx="6770678" cy="535677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 spc="200" baseline="0">
                <a:solidFill>
                  <a:schemeClr val="accent3"/>
                </a:solidFill>
                <a:latin typeface="Oswald" panose="02000503000000000000" pitchFamily="2" charset="0"/>
              </a:defRPr>
            </a:lvl1pPr>
            <a:lvl2pPr>
              <a:spcAft>
                <a:spcPts val="600"/>
              </a:spcAft>
              <a:defRPr sz="2000" b="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0" indent="0">
              <a:buFontTx/>
              <a:buNone/>
              <a:defRPr sz="1000" i="0" spc="150" baseline="0">
                <a:solidFill>
                  <a:schemeClr val="tx1"/>
                </a:solidFill>
                <a:latin typeface="Oswald" panose="02000503000000000000" pitchFamily="2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“Pull quote goes here. All text should be white. Pull quote goes here. All text should be white. Pull quote goes here. </a:t>
            </a:r>
            <a:br>
              <a:rPr lang="en-US" dirty="0"/>
            </a:br>
            <a:r>
              <a:rPr lang="en-US" dirty="0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PERSON BEING QUOTED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screen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45168" y="0"/>
            <a:ext cx="11746832" cy="614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0179" y="3268988"/>
            <a:ext cx="10723390" cy="981308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0179" y="6400451"/>
            <a:ext cx="5345353" cy="457549"/>
          </a:xfrm>
        </p:spPr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837" y="4255571"/>
            <a:ext cx="107233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10714266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400" b="1" i="0" cap="all" spc="150" baseline="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Optional subhead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75861" y="6148137"/>
            <a:ext cx="11171582" cy="709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3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/>
              <a:t>Level 2 nested bullet</a:t>
            </a:r>
          </a:p>
          <a:p>
            <a:pPr lvl="2"/>
            <a:r>
              <a:rPr lang="en-US" dirty="0"/>
              <a:t>Third level optional descriptive paragraph</a:t>
            </a:r>
          </a:p>
          <a:p>
            <a:pPr lvl="3"/>
            <a:r>
              <a:rPr lang="en-US" dirty="0"/>
              <a:t>Fourth level optional subhead</a:t>
            </a:r>
          </a:p>
          <a:p>
            <a:pPr lvl="4"/>
            <a:r>
              <a:rPr lang="en-US" dirty="0"/>
              <a:t>Fifth level source info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610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5295900" cy="4599528"/>
          </a:xfrm>
        </p:spPr>
        <p:txBody>
          <a:bodyPr/>
          <a:lstStyle/>
          <a:p>
            <a:pPr lvl="0"/>
            <a:r>
              <a:rPr lang="en-US" dirty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/>
              <a:t>Level 2 nested bullet</a:t>
            </a:r>
          </a:p>
          <a:p>
            <a:pPr lvl="2"/>
            <a:r>
              <a:rPr lang="en-US" dirty="0"/>
              <a:t>Third level optional descriptive paragraph</a:t>
            </a:r>
          </a:p>
          <a:p>
            <a:pPr lvl="3"/>
            <a:r>
              <a:rPr lang="en-US" dirty="0"/>
              <a:t>Fourth level optional subhead</a:t>
            </a:r>
          </a:p>
          <a:p>
            <a:pPr lvl="4"/>
            <a:r>
              <a:rPr lang="en-US" dirty="0"/>
              <a:t>Fifth level source info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57668" y="1610772"/>
            <a:ext cx="5295900" cy="4599528"/>
          </a:xfrm>
        </p:spPr>
        <p:txBody>
          <a:bodyPr/>
          <a:lstStyle/>
          <a:p>
            <a:pPr lvl="0"/>
            <a:r>
              <a:rPr lang="en-US" dirty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/>
              <a:t>Level 2 nested bullet</a:t>
            </a:r>
          </a:p>
          <a:p>
            <a:pPr lvl="2"/>
            <a:r>
              <a:rPr lang="en-US" dirty="0"/>
              <a:t>Third level optional descriptive paragraph</a:t>
            </a:r>
          </a:p>
          <a:p>
            <a:pPr lvl="3"/>
            <a:r>
              <a:rPr lang="en-US" dirty="0"/>
              <a:t>Fourth level optional subhead</a:t>
            </a:r>
          </a:p>
          <a:p>
            <a:pPr lvl="4"/>
            <a:r>
              <a:rPr lang="en-US" dirty="0"/>
              <a:t>Fifth level source info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 dirty="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36550" y="837561"/>
            <a:ext cx="3898900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>
                <a:solidFill>
                  <a:schemeClr val="bg1"/>
                </a:solidFill>
              </a:rPr>
              <a:t>Booz Allen Hamilton internal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1610772"/>
            <a:ext cx="3309594" cy="4599528"/>
          </a:xfrm>
        </p:spPr>
        <p:txBody>
          <a:bodyPr/>
          <a:lstStyle/>
          <a:p>
            <a:pPr lvl="0"/>
            <a:r>
              <a:rPr lang="en-US" dirty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/>
              <a:t>Level 2 nested bullet</a:t>
            </a:r>
          </a:p>
          <a:p>
            <a:pPr lvl="2"/>
            <a:r>
              <a:rPr lang="en-US" dirty="0"/>
              <a:t>Third level optional descriptive paragraph</a:t>
            </a:r>
          </a:p>
          <a:p>
            <a:pPr lvl="3"/>
            <a:r>
              <a:rPr lang="en-US" dirty="0"/>
              <a:t>Fourth level optional subhead</a:t>
            </a:r>
          </a:p>
          <a:p>
            <a:pPr lvl="4"/>
            <a:r>
              <a:rPr lang="en-US" dirty="0"/>
              <a:t>Fifth level source info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41088" y="1610772"/>
            <a:ext cx="3309594" cy="4599528"/>
          </a:xfrm>
        </p:spPr>
        <p:txBody>
          <a:bodyPr/>
          <a:lstStyle/>
          <a:p>
            <a:pPr lvl="0"/>
            <a:r>
              <a:rPr lang="en-US" dirty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/>
              <a:t>Level 2 nested bullet</a:t>
            </a:r>
          </a:p>
          <a:p>
            <a:pPr lvl="2"/>
            <a:r>
              <a:rPr lang="en-US" dirty="0"/>
              <a:t>Third level optional descriptive paragraph</a:t>
            </a:r>
          </a:p>
          <a:p>
            <a:pPr lvl="3"/>
            <a:r>
              <a:rPr lang="en-US" dirty="0"/>
              <a:t>Fourth level optional subhead</a:t>
            </a:r>
          </a:p>
          <a:p>
            <a:pPr lvl="4"/>
            <a:r>
              <a:rPr lang="en-US" dirty="0"/>
              <a:t>Fifth level source info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243974" y="1610772"/>
            <a:ext cx="3309594" cy="4599528"/>
          </a:xfrm>
        </p:spPr>
        <p:txBody>
          <a:bodyPr/>
          <a:lstStyle/>
          <a:p>
            <a:pPr lvl="0"/>
            <a:r>
              <a:rPr lang="en-US" dirty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/>
              <a:t>Level 2 nested bullet</a:t>
            </a:r>
          </a:p>
          <a:p>
            <a:pPr lvl="2"/>
            <a:r>
              <a:rPr lang="en-US" dirty="0"/>
              <a:t>Third level optional descriptive paragraph</a:t>
            </a:r>
          </a:p>
          <a:p>
            <a:pPr lvl="3"/>
            <a:r>
              <a:rPr lang="en-US" dirty="0"/>
              <a:t>Fourth level optional subhead</a:t>
            </a:r>
          </a:p>
          <a:p>
            <a:pPr lvl="4"/>
            <a:r>
              <a:rPr lang="en-US" dirty="0"/>
              <a:t>Fifth level source info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phic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2034128"/>
          </a:xfrm>
        </p:spPr>
        <p:txBody>
          <a:bodyPr/>
          <a:lstStyle/>
          <a:p>
            <a:pPr lvl="0"/>
            <a:r>
              <a:rPr lang="en-US" dirty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/>
              <a:t>Level 2 nested bullet</a:t>
            </a:r>
          </a:p>
          <a:p>
            <a:pPr lvl="2"/>
            <a:r>
              <a:rPr lang="en-US" dirty="0"/>
              <a:t>Third level optional descriptive paragraph</a:t>
            </a:r>
          </a:p>
          <a:p>
            <a:pPr lvl="3"/>
            <a:r>
              <a:rPr lang="en-US" dirty="0"/>
              <a:t>Fourth level optional subhead</a:t>
            </a:r>
          </a:p>
          <a:p>
            <a:pPr lvl="4"/>
            <a:r>
              <a:rPr lang="en-US" dirty="0"/>
              <a:t>Fifth level source info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3835400"/>
            <a:ext cx="10715625" cy="23495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able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2034128"/>
          </a:xfrm>
        </p:spPr>
        <p:txBody>
          <a:bodyPr/>
          <a:lstStyle/>
          <a:p>
            <a:pPr lvl="0"/>
            <a:r>
              <a:rPr lang="en-US" dirty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/>
              <a:t>Level 2 nested bullet</a:t>
            </a:r>
          </a:p>
          <a:p>
            <a:pPr lvl="2"/>
            <a:r>
              <a:rPr lang="en-US" dirty="0"/>
              <a:t>Third level optional descriptive paragraph</a:t>
            </a:r>
          </a:p>
          <a:p>
            <a:pPr lvl="3"/>
            <a:r>
              <a:rPr lang="en-US" dirty="0"/>
              <a:t>Fourth level optional subhead</a:t>
            </a:r>
          </a:p>
          <a:p>
            <a:pPr lvl="4"/>
            <a:r>
              <a:rPr lang="en-US" dirty="0"/>
              <a:t>Fifth level source info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3835400"/>
            <a:ext cx="10715625" cy="24003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1610772"/>
            <a:ext cx="6388100" cy="46122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610772"/>
            <a:ext cx="4124325" cy="4612228"/>
          </a:xfrm>
        </p:spPr>
        <p:txBody>
          <a:bodyPr>
            <a:normAutofit/>
          </a:bodyPr>
          <a:lstStyle>
            <a:lvl1pPr marL="0" indent="0">
              <a:buNone/>
              <a:defRPr sz="14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2"/>
          </p:nvPr>
        </p:nvSpPr>
        <p:spPr>
          <a:xfrm>
            <a:off x="838200" y="1611313"/>
            <a:ext cx="6400800" cy="46116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610772"/>
            <a:ext cx="4124325" cy="4612228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915612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 dirty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/>
              <a:t>Level 2 headline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lue Call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9156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cap="all" spc="100" baseline="0">
                <a:solidFill>
                  <a:schemeClr val="accent4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 dirty="0"/>
              <a:t>Level 1 text. Bullet is optional and may be removed. Click “indent more” to access additional type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xternal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 dirty="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940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5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ricte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 dirty="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36550" y="837561"/>
            <a:ext cx="3898900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>
                <a:solidFill>
                  <a:schemeClr val="bg1"/>
                </a:solidFill>
              </a:rPr>
              <a:t>Booz Allen Hamilton </a:t>
            </a:r>
            <a:r>
              <a:rPr lang="en-US" sz="750" cap="all" spc="100">
                <a:solidFill>
                  <a:srgbClr val="F7A81B"/>
                </a:solidFill>
              </a:rPr>
              <a:t>restricted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783138" y="377825"/>
            <a:ext cx="6770430" cy="58245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11113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  <a:lvl3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3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“Pull quote goes here. All text should be white. Pull quote goes here. All text should be white. Pull quote goes here.</a:t>
            </a:r>
            <a:br>
              <a:rPr lang="en-US" dirty="0"/>
            </a:br>
            <a:r>
              <a:rPr lang="en-US" dirty="0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PERSON BEING QUOTED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783139" y="377825"/>
            <a:ext cx="6770430" cy="58245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11113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  <a:lvl3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3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PULL QUOTE GOES HERE. USE A SPOT color TO CALL OUT CERTAIN WORDS. PULL QUOTE GOES HERE. USE A SPOT color TO CALL OUT CERTAIN WORDS. PULL QUOTE GOES HERE. USE A SPOT color TO CALL OUT CERTAIN WORDS. 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brande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 dirty="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>
          <a:gsLst>
            <a:gs pos="16000">
              <a:schemeClr val="accent2"/>
            </a:gs>
            <a:gs pos="74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6184" y="0"/>
            <a:ext cx="11436349" cy="6874859"/>
          </a:xfrm>
        </p:spPr>
        <p:txBody>
          <a:bodyPr anchor="ctr"/>
          <a:lstStyle>
            <a:lvl1pPr marL="0" indent="0" algn="ctr">
              <a:buNone/>
              <a:defRPr sz="6000" b="0" i="0" cap="all" spc="200" baseline="0">
                <a:solidFill>
                  <a:schemeClr val="bg1"/>
                </a:solidFill>
                <a:latin typeface="Oswald"/>
              </a:defRPr>
            </a:lvl1pPr>
            <a:lvl2pPr algn="ctr">
              <a:defRPr sz="1800" i="0" spc="100" baseline="0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DIVIDER HEADING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8" y="1407445"/>
            <a:ext cx="6770687" cy="470535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5"/>
            <a:ext cx="3302082" cy="4705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4"/>
          </p:nvPr>
        </p:nvSpPr>
        <p:spPr>
          <a:xfrm>
            <a:off x="8257839" y="1407445"/>
            <a:ext cx="3302082" cy="4705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5"/>
            <a:ext cx="6770430" cy="349166"/>
          </a:xfrm>
        </p:spPr>
        <p:txBody>
          <a:bodyPr/>
          <a:lstStyle>
            <a:lvl1pPr marL="0" indent="0">
              <a:buNone/>
              <a:defRPr sz="12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5"/>
            <a:ext cx="6770430" cy="349166"/>
          </a:xfrm>
        </p:spPr>
        <p:txBody>
          <a:bodyPr/>
          <a:lstStyle>
            <a:lvl1pPr marL="0" indent="0">
              <a:buNone/>
              <a:defRPr sz="12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782478" y="2780284"/>
            <a:ext cx="3385751" cy="277356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8192531" y="2780285"/>
            <a:ext cx="3361864" cy="277356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782889" y="212962"/>
            <a:ext cx="6770680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782890" y="1395713"/>
            <a:ext cx="6770678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 text bullet</a:t>
            </a:r>
          </a:p>
          <a:p>
            <a:pPr lvl="1"/>
            <a:r>
              <a:rPr lang="en-US" dirty="0"/>
              <a:t>Level 2 nested bullet</a:t>
            </a:r>
          </a:p>
          <a:p>
            <a:pPr lvl="2"/>
            <a:r>
              <a:rPr lang="en-US" dirty="0"/>
              <a:t>Third level optional paragraph description</a:t>
            </a:r>
          </a:p>
          <a:p>
            <a:pPr lvl="3"/>
            <a:r>
              <a:rPr lang="en-US" dirty="0"/>
              <a:t>Fourth level optional subhead</a:t>
            </a:r>
          </a:p>
          <a:p>
            <a:pPr lvl="4"/>
            <a:r>
              <a:rPr lang="en-US" sz="1400" i="1" dirty="0"/>
              <a:t>Level 5 source info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815" r:id="rId2"/>
    <p:sldLayoutId id="2147483816" r:id="rId3"/>
    <p:sldLayoutId id="2147483817" r:id="rId4"/>
    <p:sldLayoutId id="2147483787" r:id="rId5"/>
    <p:sldLayoutId id="2147483776" r:id="rId6"/>
    <p:sldLayoutId id="2147483789" r:id="rId7"/>
    <p:sldLayoutId id="2147483790" r:id="rId8"/>
    <p:sldLayoutId id="2147483791" r:id="rId9"/>
    <p:sldLayoutId id="2147483792" r:id="rId10"/>
    <p:sldLayoutId id="2147483794" r:id="rId11"/>
    <p:sldLayoutId id="2147483795" r:id="rId12"/>
    <p:sldLayoutId id="2147483829" r:id="rId13"/>
    <p:sldLayoutId id="2147483830" r:id="rId14"/>
    <p:sldLayoutId id="2147483831" r:id="rId15"/>
    <p:sldLayoutId id="2147483832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100" baseline="0">
          <a:solidFill>
            <a:schemeClr val="tx1"/>
          </a:solidFill>
          <a:latin typeface="oswald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00000"/>
        </a:lnSpc>
        <a:spcBef>
          <a:spcPts val="600"/>
        </a:spcBef>
        <a:buFont typeface="Arial" charset="0"/>
        <a:buChar char="•"/>
        <a:defRPr sz="14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346075" indent="-1651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LucidaGrande" charset="0"/>
        <a:buChar char="-"/>
        <a:tabLst/>
        <a:defRPr sz="1400" i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0" indent="0" algn="l" defTabSz="914400" rtl="0" eaLnBrk="1" latinLnBrk="0" hangingPunct="1">
        <a:lnSpc>
          <a:spcPct val="100000"/>
        </a:lnSpc>
        <a:spcBef>
          <a:spcPts val="2400"/>
        </a:spcBef>
        <a:buFont typeface="Arial"/>
        <a:buNone/>
        <a:tabLst/>
        <a:defRPr sz="1200" i="1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5875" indent="0" algn="l" defTabSz="914400" rtl="0" eaLnBrk="1" latinLnBrk="0" hangingPunct="1">
        <a:lnSpc>
          <a:spcPct val="100000"/>
        </a:lnSpc>
        <a:spcBef>
          <a:spcPts val="2400"/>
        </a:spcBef>
        <a:spcAft>
          <a:spcPts val="900"/>
        </a:spcAft>
        <a:buFont typeface="LucidaGrande" charset="0"/>
        <a:buNone/>
        <a:tabLst/>
        <a:defRPr sz="1400" kern="1200" cap="all" spc="100" baseline="0">
          <a:solidFill>
            <a:schemeClr val="accent2"/>
          </a:solidFill>
          <a:latin typeface="Oswald" charset="0"/>
          <a:ea typeface="Oswald" charset="0"/>
          <a:cs typeface="Oswald" charset="0"/>
        </a:defRPr>
      </a:lvl4pPr>
      <a:lvl5pPr marL="11113" indent="0" algn="l" defTabSz="914400" rtl="0" eaLnBrk="1" latinLnBrk="0" hangingPunct="1">
        <a:lnSpc>
          <a:spcPct val="90000"/>
        </a:lnSpc>
        <a:spcBef>
          <a:spcPts val="2400"/>
        </a:spcBef>
        <a:buFont typeface="Arial"/>
        <a:buNone/>
        <a:tabLst/>
        <a:defRPr sz="1200" i="1" kern="1200" baseline="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2963"/>
            <a:ext cx="10715368" cy="981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0772"/>
            <a:ext cx="10715368" cy="4599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/>
              <a:t>Level 2 nested bullet</a:t>
            </a:r>
          </a:p>
          <a:p>
            <a:pPr lvl="2"/>
            <a:r>
              <a:rPr lang="en-US" dirty="0"/>
              <a:t>Third level optional descriptive paragraph</a:t>
            </a:r>
          </a:p>
          <a:p>
            <a:pPr lvl="3"/>
            <a:r>
              <a:rPr lang="en-US" dirty="0"/>
              <a:t>Fourth level optional subhead</a:t>
            </a:r>
          </a:p>
          <a:p>
            <a:pPr lvl="4"/>
            <a:r>
              <a:rPr lang="en-US" dirty="0"/>
              <a:t>Fifth level source info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83480" y="1276283"/>
            <a:ext cx="10670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5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8" r:id="rId2"/>
    <p:sldLayoutId id="2147483803" r:id="rId3"/>
    <p:sldLayoutId id="2147483828" r:id="rId4"/>
    <p:sldLayoutId id="2147483801" r:id="rId5"/>
    <p:sldLayoutId id="2147483802" r:id="rId6"/>
    <p:sldLayoutId id="2147483799" r:id="rId7"/>
    <p:sldLayoutId id="2147483800" r:id="rId8"/>
    <p:sldLayoutId id="2147483824" r:id="rId9"/>
    <p:sldLayoutId id="2147483825" r:id="rId10"/>
    <p:sldLayoutId id="2147483826" r:id="rId11"/>
    <p:sldLayoutId id="214748383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100" baseline="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charset="0"/>
        <a:buChar char="•"/>
        <a:defRPr sz="1400" i="0" kern="120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576263" indent="-279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LucidaGrande" charset="0"/>
        <a:buChar char="-"/>
        <a:tabLst/>
        <a:defRPr sz="1400" i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0" indent="0" algn="l" defTabSz="914400" rtl="0" eaLnBrk="1" latinLnBrk="0" hangingPunct="1">
        <a:lnSpc>
          <a:spcPct val="100000"/>
        </a:lnSpc>
        <a:spcBef>
          <a:spcPts val="2400"/>
        </a:spcBef>
        <a:spcAft>
          <a:spcPts val="900"/>
        </a:spcAft>
        <a:buFont typeface="Arial"/>
        <a:buNone/>
        <a:tabLst/>
        <a:defRPr sz="12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5875" indent="0" algn="l" defTabSz="914400" rtl="0" eaLnBrk="1" latinLnBrk="0" hangingPunct="1">
        <a:lnSpc>
          <a:spcPct val="100000"/>
        </a:lnSpc>
        <a:spcBef>
          <a:spcPts val="2400"/>
        </a:spcBef>
        <a:buFont typeface="LucidaGrande" charset="0"/>
        <a:buNone/>
        <a:tabLst/>
        <a:defRPr sz="1400" kern="1200" cap="all" spc="100" baseline="0">
          <a:solidFill>
            <a:schemeClr val="accent2"/>
          </a:solidFill>
          <a:latin typeface="Oswald" charset="0"/>
          <a:ea typeface="Oswald" charset="0"/>
          <a:cs typeface="Oswald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/>
        <a:buNone/>
        <a:tabLst/>
        <a:defRPr sz="1200" i="1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6000">
              <a:schemeClr val="accent2"/>
            </a:gs>
            <a:gs pos="74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2888" y="414779"/>
            <a:ext cx="6770680" cy="5762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“Pull quote goes here. All text should be white. Pull quote goes here. All text should be white. Pull quote goes here. </a:t>
            </a:r>
            <a:br>
              <a:rPr lang="en-US" dirty="0"/>
            </a:br>
            <a:r>
              <a:rPr lang="en-US" dirty="0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PERSON BEING QUOTED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34" y="0"/>
            <a:ext cx="42164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1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This document is confidential and intended solely for the client to whom it is addressed.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09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ts val="3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000" kern="1200" cap="all" spc="100" baseline="0">
          <a:solidFill>
            <a:schemeClr val="bg1"/>
          </a:solidFill>
          <a:latin typeface="Oswald" charset="0"/>
          <a:ea typeface="Oswald" charset="0"/>
          <a:cs typeface="Oswald" charset="0"/>
        </a:defRPr>
      </a:lvl1pPr>
      <a:lvl2pPr marL="11113" marR="0" indent="0" algn="l" defTabSz="914400" rtl="0" eaLnBrk="1" fontAlgn="auto" latinLnBrk="0" hangingPunct="1">
        <a:lnSpc>
          <a:spcPts val="3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i="1" kern="1200">
          <a:solidFill>
            <a:schemeClr val="bg1"/>
          </a:solidFill>
          <a:latin typeface="Georgia" charset="0"/>
          <a:ea typeface="Georgia" charset="0"/>
          <a:cs typeface="Georgia" charset="0"/>
        </a:defRPr>
      </a:lvl2pPr>
      <a:lvl3pPr marL="0" marR="0" indent="0" algn="l" defTabSz="914400" rtl="0" eaLnBrk="1" fontAlgn="auto" latinLnBrk="0" hangingPunct="1">
        <a:lnSpc>
          <a:spcPts val="3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000" kern="1200" cap="all" spc="100" baseline="0">
          <a:solidFill>
            <a:schemeClr val="bg1"/>
          </a:solidFill>
          <a:latin typeface="Oswald" charset="0"/>
          <a:ea typeface="Oswald" charset="0"/>
          <a:cs typeface="Oswald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boozallen.sharepoint.com/sites/marcomm/brand/Pages/Brand-Imagery.aspx.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0" r="25340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Workstream</a:t>
            </a:r>
            <a:r>
              <a:rPr lang="en-US" dirty="0"/>
              <a:t> Project Plan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April 2017</a:t>
            </a:r>
          </a:p>
        </p:txBody>
      </p:sp>
      <p:sp>
        <p:nvSpPr>
          <p:cNvPr id="9" name="Rectangle 8"/>
          <p:cNvSpPr/>
          <p:nvPr/>
        </p:nvSpPr>
        <p:spPr>
          <a:xfrm>
            <a:off x="336550" y="4254980"/>
            <a:ext cx="3898900" cy="217271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7506" y="5928912"/>
            <a:ext cx="24367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Innovation center, Washington, D.C.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3692232" y="834654"/>
            <a:ext cx="3480712" cy="5094257"/>
            <a:chOff x="1622289" y="839773"/>
            <a:chExt cx="3480712" cy="5094257"/>
          </a:xfrm>
          <a:solidFill>
            <a:srgbClr val="D7E35A"/>
          </a:solidFill>
        </p:grpSpPr>
        <p:sp>
          <p:nvSpPr>
            <p:cNvPr id="12" name="TextBox 11"/>
            <p:cNvSpPr txBox="1"/>
            <p:nvPr/>
          </p:nvSpPr>
          <p:spPr>
            <a:xfrm>
              <a:off x="1622289" y="1834837"/>
              <a:ext cx="3480712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 replace the current photo, click on it and hit “delete.” Drag your new image into the photo placeholder box. </a:t>
              </a:r>
            </a:p>
            <a:p>
              <a:endParaRPr lang="en-US" dirty="0"/>
            </a:p>
            <a:p>
              <a:r>
                <a:rPr lang="en-US" dirty="0">
                  <a:hlinkClick r:id="rId4"/>
                </a:rPr>
                <a:t>Click here to access photo library</a:t>
              </a:r>
              <a:r>
                <a:rPr lang="en-US" dirty="0"/>
                <a:t>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22289" y="3902705"/>
              <a:ext cx="3480712" cy="20313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Photos may feature: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Employees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People benefiting from our solutions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A human element, such as a close up of a hand or a person in the distance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22289" y="839773"/>
              <a:ext cx="3480712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this cover for </a:t>
              </a:r>
              <a:br>
                <a:rPr lang="en-US" dirty="0"/>
              </a:br>
              <a:r>
                <a:rPr lang="en-US" dirty="0"/>
                <a:t>most presentations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73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to an agency – Rolling out DevOps Process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499335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/>
              <a:t>People </a:t>
            </a:r>
          </a:p>
          <a:p>
            <a:r>
              <a:rPr lang="en-US" dirty="0"/>
              <a:t>Manual </a:t>
            </a:r>
            <a:r>
              <a:rPr lang="en-US" dirty="0">
                <a:sym typeface="Wingdings" panose="05000000000000000000" pitchFamily="2" charset="2"/>
              </a:rPr>
              <a:t> Automation  - Retraining Staff</a:t>
            </a:r>
          </a:p>
          <a:p>
            <a:r>
              <a:rPr lang="en-US" dirty="0">
                <a:sym typeface="Wingdings" panose="05000000000000000000" pitchFamily="2" charset="2"/>
              </a:rPr>
              <a:t>On-boarding Guides</a:t>
            </a:r>
            <a:endParaRPr lang="en-US" dirty="0"/>
          </a:p>
          <a:p>
            <a:r>
              <a:rPr lang="en-US" dirty="0"/>
              <a:t>Tie in change staff into the pipeline configuration process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/>
              <a:t>Infrastructure</a:t>
            </a:r>
          </a:p>
          <a:p>
            <a:r>
              <a:rPr lang="en-US" dirty="0"/>
              <a:t>Standing up minimum viable environment</a:t>
            </a:r>
          </a:p>
          <a:p>
            <a:r>
              <a:rPr lang="en-US" dirty="0"/>
              <a:t>Deployment Scripts</a:t>
            </a:r>
          </a:p>
          <a:p>
            <a:r>
              <a:rPr lang="en-US" dirty="0"/>
              <a:t>Using hardened base images</a:t>
            </a:r>
          </a:p>
          <a:p>
            <a:r>
              <a:rPr lang="en-US" dirty="0"/>
              <a:t>Ability to use tools that are already at the agency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/>
              <a:t>Policy</a:t>
            </a:r>
          </a:p>
          <a:p>
            <a:r>
              <a:rPr lang="en-US" dirty="0"/>
              <a:t>Automation of policy enforcement with the pipeline architecture</a:t>
            </a:r>
          </a:p>
          <a:p>
            <a:r>
              <a:rPr lang="en-US" dirty="0"/>
              <a:t>Being able to prove that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0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to an agency – Effects on Current Organization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499335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/>
              <a:t>People </a:t>
            </a:r>
          </a:p>
          <a:p>
            <a:r>
              <a:rPr lang="en-US" dirty="0"/>
              <a:t>Manual </a:t>
            </a:r>
            <a:r>
              <a:rPr lang="en-US" dirty="0">
                <a:sym typeface="Wingdings" panose="05000000000000000000" pitchFamily="2" charset="2"/>
              </a:rPr>
              <a:t> Automation  - Retraining Staff</a:t>
            </a:r>
          </a:p>
          <a:p>
            <a:r>
              <a:rPr lang="en-US" dirty="0">
                <a:sym typeface="Wingdings" panose="05000000000000000000" pitchFamily="2" charset="2"/>
              </a:rPr>
              <a:t>On-boarding Guides</a:t>
            </a:r>
            <a:endParaRPr lang="en-US" dirty="0"/>
          </a:p>
          <a:p>
            <a:r>
              <a:rPr lang="en-US" dirty="0"/>
              <a:t>Tie in change staff into the pipeline configuration process</a:t>
            </a:r>
          </a:p>
          <a:p>
            <a:r>
              <a:rPr lang="en-US" dirty="0"/>
              <a:t>Manual intervention is replaced with automated response and escalation notifications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/>
              <a:t>Infrastructure</a:t>
            </a:r>
          </a:p>
          <a:p>
            <a:r>
              <a:rPr lang="en-US" dirty="0"/>
              <a:t>Changes required to stand up a minimum viable environment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/>
              <a:t>Policy</a:t>
            </a:r>
          </a:p>
          <a:p>
            <a:r>
              <a:rPr lang="en-US" dirty="0"/>
              <a:t>Being able to prove that pipeline fills policy requirements, organizational software lifecycle policy changes</a:t>
            </a:r>
          </a:p>
          <a:p>
            <a:r>
              <a:rPr lang="en-US" dirty="0"/>
              <a:t>Tie in management into the monitoring dashboards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0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</a:t>
            </a:r>
            <a:r>
              <a:rPr lang="en-US" dirty="0" err="1"/>
              <a:t>WorkStream</a:t>
            </a:r>
            <a:r>
              <a:rPr lang="en-US" dirty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92196"/>
            <a:ext cx="4203357" cy="4818104"/>
          </a:xfrm>
        </p:spPr>
        <p:txBody>
          <a:bodyPr>
            <a:normAutofit/>
          </a:bodyPr>
          <a:lstStyle/>
          <a:p>
            <a:pPr lvl="3"/>
            <a:r>
              <a:rPr lang="en-US" dirty="0"/>
              <a:t>Client Objectives</a:t>
            </a:r>
          </a:p>
          <a:p>
            <a:r>
              <a:rPr lang="en-US" dirty="0"/>
              <a:t>Continuous Integration and Deployment</a:t>
            </a:r>
          </a:p>
          <a:p>
            <a:r>
              <a:rPr lang="en-US" dirty="0"/>
              <a:t>Scalability and Performance</a:t>
            </a:r>
          </a:p>
          <a:p>
            <a:r>
              <a:rPr lang="en-US" dirty="0"/>
              <a:t>Fault Tolerance and Catastrophe-Preparedness</a:t>
            </a:r>
          </a:p>
          <a:p>
            <a:r>
              <a:rPr lang="en-US" dirty="0"/>
              <a:t>Security and Monitoring</a:t>
            </a:r>
          </a:p>
          <a:p>
            <a:r>
              <a:rPr lang="en-US" dirty="0"/>
              <a:t>Deployment to an Agency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idx="10"/>
          </p:nvPr>
        </p:nvSpPr>
        <p:spPr>
          <a:xfrm>
            <a:off x="5041557" y="1392193"/>
            <a:ext cx="6512011" cy="4818107"/>
          </a:xfrm>
        </p:spPr>
        <p:txBody>
          <a:bodyPr>
            <a:normAutofit/>
          </a:bodyPr>
          <a:lstStyle/>
          <a:p>
            <a:pPr lvl="3"/>
            <a:r>
              <a:rPr lang="en-US" dirty="0"/>
              <a:t>DevOps Key task areas</a:t>
            </a:r>
          </a:p>
          <a:p>
            <a:r>
              <a:rPr lang="en-US" dirty="0"/>
              <a:t>Infrastructure Configuration</a:t>
            </a:r>
          </a:p>
          <a:p>
            <a:pPr lvl="1"/>
            <a:r>
              <a:rPr lang="en-US" dirty="0"/>
              <a:t>Configuring Jenkins for HA</a:t>
            </a:r>
          </a:p>
          <a:p>
            <a:pPr lvl="1"/>
            <a:r>
              <a:rPr lang="en-US" dirty="0"/>
              <a:t>Scripted Deployment of OS and Jenkins</a:t>
            </a:r>
          </a:p>
          <a:p>
            <a:pPr lvl="1"/>
            <a:r>
              <a:rPr lang="en-US" dirty="0"/>
              <a:t>Scripted Configuration of OS and Jenkins</a:t>
            </a:r>
          </a:p>
          <a:p>
            <a:pPr lvl="1"/>
            <a:r>
              <a:rPr lang="en-US" dirty="0"/>
              <a:t>Tool Installation (Security, Testing and Monitoring)</a:t>
            </a:r>
          </a:p>
          <a:p>
            <a:pPr lvl="1"/>
            <a:r>
              <a:rPr lang="en-US" dirty="0"/>
              <a:t>Configuring </a:t>
            </a:r>
            <a:r>
              <a:rPr lang="en-US" dirty="0" err="1"/>
              <a:t>OpenShift</a:t>
            </a:r>
            <a:r>
              <a:rPr lang="en-US" dirty="0"/>
              <a:t> as a secure deployment environment</a:t>
            </a:r>
          </a:p>
          <a:p>
            <a:pPr lvl="1"/>
            <a:r>
              <a:rPr lang="en-US" dirty="0"/>
              <a:t>Configuring </a:t>
            </a:r>
            <a:r>
              <a:rPr lang="en-US" dirty="0" err="1"/>
              <a:t>OpenShift</a:t>
            </a:r>
            <a:r>
              <a:rPr lang="en-US" dirty="0"/>
              <a:t> and AWS for Horizontal HA</a:t>
            </a:r>
          </a:p>
          <a:p>
            <a:pPr lvl="1"/>
            <a:endParaRPr lang="en-US" dirty="0"/>
          </a:p>
          <a:p>
            <a:r>
              <a:rPr lang="en-US" dirty="0"/>
              <a:t>Development Support </a:t>
            </a:r>
          </a:p>
          <a:p>
            <a:pPr lvl="1"/>
            <a:r>
              <a:rPr lang="en-US" dirty="0"/>
              <a:t>Standing up tools</a:t>
            </a:r>
          </a:p>
          <a:p>
            <a:pPr lvl="1"/>
            <a:r>
              <a:rPr lang="en-US" dirty="0"/>
              <a:t>Setting up new services</a:t>
            </a:r>
          </a:p>
          <a:p>
            <a:pPr lvl="1"/>
            <a:r>
              <a:rPr lang="en-US" dirty="0"/>
              <a:t>Migration of legacy services into new environment</a:t>
            </a:r>
          </a:p>
          <a:p>
            <a:pPr lvl="1"/>
            <a:r>
              <a:rPr lang="en-US" dirty="0"/>
              <a:t>Standing up databases in new environments</a:t>
            </a:r>
          </a:p>
          <a:p>
            <a:pPr lvl="1"/>
            <a:r>
              <a:rPr lang="en-US" dirty="0"/>
              <a:t>Scripting database reset and test data populations</a:t>
            </a:r>
          </a:p>
          <a:p>
            <a:pPr lvl="1"/>
            <a:r>
              <a:rPr lang="en-US" dirty="0"/>
              <a:t>Configuring services for Scaling and Availability</a:t>
            </a:r>
          </a:p>
          <a:p>
            <a:pPr marL="296863" lvl="1" indent="0">
              <a:buNone/>
            </a:pPr>
            <a:endParaRPr lang="en-US" dirty="0"/>
          </a:p>
          <a:p>
            <a:pPr marL="29686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</a:t>
            </a:r>
            <a:r>
              <a:rPr lang="en-US" dirty="0" err="1"/>
              <a:t>WorkStream</a:t>
            </a:r>
            <a:r>
              <a:rPr lang="en-US" dirty="0"/>
              <a:t> (Cont.)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92196"/>
            <a:ext cx="4104503" cy="4818104"/>
          </a:xfrm>
        </p:spPr>
        <p:txBody>
          <a:bodyPr>
            <a:normAutofit/>
          </a:bodyPr>
          <a:lstStyle/>
          <a:p>
            <a:pPr lvl="3"/>
            <a:r>
              <a:rPr lang="en-US" dirty="0"/>
              <a:t>Client Objectives</a:t>
            </a:r>
          </a:p>
          <a:p>
            <a:r>
              <a:rPr lang="en-US" dirty="0"/>
              <a:t>Continuous Integration and Deployment</a:t>
            </a:r>
          </a:p>
          <a:p>
            <a:r>
              <a:rPr lang="en-US" dirty="0"/>
              <a:t>Scalability and Performance</a:t>
            </a:r>
          </a:p>
          <a:p>
            <a:r>
              <a:rPr lang="en-US" dirty="0"/>
              <a:t>Fault Tolerance and Catastrophe-Preparedness</a:t>
            </a:r>
          </a:p>
          <a:p>
            <a:r>
              <a:rPr lang="en-US" dirty="0"/>
              <a:t>Security and Monitoring</a:t>
            </a:r>
          </a:p>
          <a:p>
            <a:r>
              <a:rPr lang="en-US" dirty="0"/>
              <a:t>Deployment to an Agency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idx="10"/>
          </p:nvPr>
        </p:nvSpPr>
        <p:spPr>
          <a:xfrm>
            <a:off x="5041557" y="1392193"/>
            <a:ext cx="6512011" cy="4818107"/>
          </a:xfrm>
        </p:spPr>
        <p:txBody>
          <a:bodyPr>
            <a:normAutofit/>
          </a:bodyPr>
          <a:lstStyle/>
          <a:p>
            <a:pPr lvl="3"/>
            <a:r>
              <a:rPr lang="en-US" dirty="0"/>
              <a:t>DevOps Key task areas</a:t>
            </a:r>
          </a:p>
          <a:p>
            <a:r>
              <a:rPr lang="en-US" dirty="0"/>
              <a:t>Pipeline Development</a:t>
            </a:r>
          </a:p>
          <a:p>
            <a:pPr lvl="1"/>
            <a:r>
              <a:rPr lang="en-US" dirty="0"/>
              <a:t>Security Stages</a:t>
            </a:r>
          </a:p>
          <a:p>
            <a:pPr lvl="1"/>
            <a:r>
              <a:rPr lang="en-US" dirty="0"/>
              <a:t>Testing Stages</a:t>
            </a:r>
          </a:p>
          <a:p>
            <a:pPr lvl="1"/>
            <a:r>
              <a:rPr lang="en-US" dirty="0"/>
              <a:t>Templates for Service Types</a:t>
            </a:r>
          </a:p>
          <a:p>
            <a:pPr lvl="1"/>
            <a:r>
              <a:rPr lang="en-US" dirty="0"/>
              <a:t>Development Environment Provisioning</a:t>
            </a:r>
          </a:p>
          <a:p>
            <a:pPr lvl="1"/>
            <a:r>
              <a:rPr lang="en-US" dirty="0"/>
              <a:t>Adding Enhancements to the Pipelines (resource provisioning)</a:t>
            </a:r>
          </a:p>
          <a:p>
            <a:pPr lvl="1"/>
            <a:r>
              <a:rPr lang="en-US" dirty="0"/>
              <a:t>Ongoing Elimination of Technical Debt</a:t>
            </a:r>
          </a:p>
          <a:p>
            <a:pPr lvl="1"/>
            <a:r>
              <a:rPr lang="en-US" dirty="0"/>
              <a:t>Pipeline Architecture Development</a:t>
            </a:r>
          </a:p>
          <a:p>
            <a:pPr lvl="1"/>
            <a:endParaRPr lang="en-US" dirty="0"/>
          </a:p>
          <a:p>
            <a:r>
              <a:rPr lang="en-US" dirty="0"/>
              <a:t>DevOps: Monitoring/Dashboards/Governance</a:t>
            </a:r>
          </a:p>
          <a:p>
            <a:pPr lvl="1"/>
            <a:r>
              <a:rPr lang="en-US" dirty="0"/>
              <a:t>Develop Team Roles</a:t>
            </a:r>
          </a:p>
          <a:p>
            <a:pPr lvl="1"/>
            <a:r>
              <a:rPr lang="en-US" dirty="0"/>
              <a:t>Configuring Tools for Monitoring and Dashboards</a:t>
            </a:r>
          </a:p>
          <a:p>
            <a:pPr lvl="1"/>
            <a:r>
              <a:rPr lang="en-US" dirty="0"/>
              <a:t>Detailed Guides</a:t>
            </a:r>
          </a:p>
          <a:p>
            <a:pPr lvl="1"/>
            <a:r>
              <a:rPr lang="en-US" dirty="0"/>
              <a:t>Microservice ‘production readiness’ Dashboards</a:t>
            </a:r>
          </a:p>
          <a:p>
            <a:pPr lvl="1"/>
            <a:r>
              <a:rPr lang="en-US" dirty="0"/>
              <a:t>Infrastructure Diagrams</a:t>
            </a:r>
          </a:p>
          <a:p>
            <a:pPr marL="296863" lvl="1" indent="0">
              <a:buNone/>
            </a:pPr>
            <a:endParaRPr lang="en-US" dirty="0"/>
          </a:p>
          <a:p>
            <a:pPr marL="29686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1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</a:t>
            </a:r>
            <a:r>
              <a:rPr lang="en-US" dirty="0" err="1"/>
              <a:t>WorkStream</a:t>
            </a:r>
            <a:r>
              <a:rPr lang="en-US" dirty="0"/>
              <a:t> Agency Demo: Goals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815914" y="1598141"/>
            <a:ext cx="5737654" cy="160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dirty="0"/>
              <a:t>Developer Support</a:t>
            </a:r>
          </a:p>
          <a:p>
            <a:r>
              <a:rPr lang="en-US" dirty="0"/>
              <a:t>All services configured and deployed in Dev/Test/Pre-Prod</a:t>
            </a:r>
          </a:p>
          <a:p>
            <a:r>
              <a:rPr lang="en-US" dirty="0"/>
              <a:t>Running Kafka Message Broker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96863" lvl="1" indent="0">
              <a:buFont typeface="LucidaGrande" charset="0"/>
              <a:buNone/>
            </a:pPr>
            <a:endParaRPr lang="en-US" dirty="0"/>
          </a:p>
          <a:p>
            <a:pPr marL="296863" lvl="1" indent="0">
              <a:buFont typeface="LucidaGrande" charset="0"/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815914" y="3200401"/>
            <a:ext cx="5737654" cy="3120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dirty="0" err="1"/>
              <a:t>Devops</a:t>
            </a:r>
            <a:endParaRPr lang="en-US" dirty="0"/>
          </a:p>
          <a:p>
            <a:r>
              <a:rPr lang="en-US" dirty="0"/>
              <a:t>Pipeline Status Dashboards per user Role (in Jenkins)</a:t>
            </a:r>
          </a:p>
          <a:p>
            <a:r>
              <a:rPr lang="en-US" dirty="0"/>
              <a:t>Service Status Dashboard (ELK Stack)</a:t>
            </a:r>
          </a:p>
          <a:p>
            <a:r>
              <a:rPr lang="en-US" dirty="0"/>
              <a:t>Service templates for Spring and </a:t>
            </a:r>
            <a:r>
              <a:rPr lang="en-US" dirty="0" err="1"/>
              <a:t>NodeJS</a:t>
            </a:r>
            <a:r>
              <a:rPr lang="en-US" dirty="0"/>
              <a:t>/Angular services</a:t>
            </a:r>
          </a:p>
          <a:p>
            <a:r>
              <a:rPr lang="en-US" dirty="0"/>
              <a:t> Demo creating of a new service)</a:t>
            </a:r>
          </a:p>
          <a:p>
            <a:r>
              <a:rPr lang="en-US" dirty="0"/>
              <a:t>Pipeline Development Status Dashboard</a:t>
            </a:r>
          </a:p>
          <a:p>
            <a:r>
              <a:rPr lang="en-US" dirty="0"/>
              <a:t>Microservice Production Readiness Dashboard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96863" lvl="1" indent="0">
              <a:buFont typeface="LucidaGrande" charset="0"/>
              <a:buNone/>
            </a:pPr>
            <a:endParaRPr lang="en-US" dirty="0"/>
          </a:p>
          <a:p>
            <a:pPr marL="296863" lvl="1" indent="0">
              <a:buFont typeface="LucidaGrande" charset="0"/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18054" y="1598141"/>
            <a:ext cx="4497860" cy="160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dirty="0"/>
              <a:t>Infrastructure</a:t>
            </a:r>
          </a:p>
          <a:p>
            <a:r>
              <a:rPr lang="en-US" dirty="0"/>
              <a:t>Jenkins Users</a:t>
            </a:r>
          </a:p>
          <a:p>
            <a:r>
              <a:rPr lang="en-US" dirty="0" err="1"/>
              <a:t>OpenShift</a:t>
            </a:r>
            <a:r>
              <a:rPr lang="en-US" dirty="0"/>
              <a:t> Users</a:t>
            </a:r>
          </a:p>
          <a:p>
            <a:r>
              <a:rPr lang="en-US" dirty="0"/>
              <a:t>ELK Stack for Logging/Monitoring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96863" lvl="1" indent="0">
              <a:buFont typeface="LucidaGrande" charset="0"/>
              <a:buNone/>
            </a:pPr>
            <a:endParaRPr lang="en-US" dirty="0"/>
          </a:p>
          <a:p>
            <a:pPr marL="296863" lvl="1" indent="0">
              <a:buFont typeface="LucidaGrande" charset="0"/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318054" y="3200401"/>
            <a:ext cx="4497860" cy="312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dirty="0"/>
              <a:t>Pipeline</a:t>
            </a:r>
          </a:p>
          <a:p>
            <a:r>
              <a:rPr lang="en-US" dirty="0"/>
              <a:t>Dev/Test/Pre-Prod Pipeline Deployment</a:t>
            </a:r>
          </a:p>
          <a:p>
            <a:r>
              <a:rPr lang="en-US" dirty="0"/>
              <a:t>Test Stages:</a:t>
            </a:r>
          </a:p>
          <a:p>
            <a:pPr lvl="1"/>
            <a:r>
              <a:rPr lang="en-US" dirty="0"/>
              <a:t>Unit</a:t>
            </a:r>
          </a:p>
          <a:p>
            <a:pPr lvl="1"/>
            <a:r>
              <a:rPr lang="en-US" dirty="0"/>
              <a:t>Lint</a:t>
            </a:r>
          </a:p>
          <a:p>
            <a:pPr lvl="1"/>
            <a:r>
              <a:rPr lang="en-US" dirty="0"/>
              <a:t>Coverage</a:t>
            </a:r>
          </a:p>
          <a:p>
            <a:pPr lvl="1"/>
            <a:r>
              <a:rPr lang="en-US" dirty="0"/>
              <a:t>Functional</a:t>
            </a:r>
          </a:p>
          <a:p>
            <a:pPr lvl="1"/>
            <a:r>
              <a:rPr lang="en-US" dirty="0"/>
              <a:t>UI Tests</a:t>
            </a:r>
          </a:p>
          <a:p>
            <a:r>
              <a:rPr lang="en-US" dirty="0"/>
              <a:t>Security Stages: </a:t>
            </a:r>
          </a:p>
          <a:p>
            <a:pPr lvl="1"/>
            <a:r>
              <a:rPr lang="en-US" dirty="0"/>
              <a:t>Code Scan</a:t>
            </a:r>
          </a:p>
          <a:p>
            <a:pPr lvl="1"/>
            <a:r>
              <a:rPr lang="en-US" dirty="0"/>
              <a:t>Container Image Scan</a:t>
            </a:r>
          </a:p>
          <a:p>
            <a:pPr lvl="1"/>
            <a:r>
              <a:rPr lang="en-US" dirty="0"/>
              <a:t>End Point Tests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96863" lvl="1" indent="0">
              <a:buFont typeface="LucidaGrande" charset="0"/>
              <a:buNone/>
            </a:pPr>
            <a:endParaRPr lang="en-US" dirty="0"/>
          </a:p>
          <a:p>
            <a:pPr marL="296863" lvl="1" indent="0">
              <a:buFont typeface="LucidaGrande" charset="0"/>
              <a:buNone/>
            </a:pPr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7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</a:t>
            </a:r>
            <a:r>
              <a:rPr lang="en-US" dirty="0" err="1"/>
              <a:t>WorkStream</a:t>
            </a:r>
            <a:r>
              <a:rPr lang="en-US" dirty="0"/>
              <a:t> Agency Demo: Scenarios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499335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/>
              <a:t>Adding a New Service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/>
              <a:t>Modifying a service </a:t>
            </a:r>
          </a:p>
          <a:p>
            <a:r>
              <a:rPr lang="en-US" dirty="0">
                <a:sym typeface="Wingdings" panose="05000000000000000000" pitchFamily="2" charset="2"/>
              </a:rPr>
              <a:t>Blue-Green Deployment</a:t>
            </a:r>
          </a:p>
          <a:p>
            <a:r>
              <a:rPr lang="en-US" dirty="0">
                <a:sym typeface="Wingdings" panose="05000000000000000000" pitchFamily="2" charset="2"/>
              </a:rPr>
              <a:t>Introducing Errors into the code, show pipeline response (blocking deployment and rollback functionality)</a:t>
            </a:r>
          </a:p>
          <a:p>
            <a:r>
              <a:rPr lang="en-US" dirty="0">
                <a:sym typeface="Wingdings" panose="05000000000000000000" pitchFamily="2" charset="2"/>
              </a:rPr>
              <a:t>Changing quality gates for a service</a:t>
            </a:r>
            <a:endParaRPr lang="en-US" dirty="0"/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/>
              <a:t>Service Scaling </a:t>
            </a:r>
          </a:p>
          <a:p>
            <a:r>
              <a:rPr lang="en-US" dirty="0">
                <a:sym typeface="Wingdings" panose="05000000000000000000" pitchFamily="2" charset="2"/>
              </a:rPr>
              <a:t>Load the service</a:t>
            </a:r>
          </a:p>
          <a:p>
            <a:r>
              <a:rPr lang="en-US" dirty="0">
                <a:sym typeface="Wingdings" panose="05000000000000000000" pitchFamily="2" charset="2"/>
              </a:rPr>
              <a:t>Configure </a:t>
            </a:r>
            <a:r>
              <a:rPr lang="en-US" dirty="0" err="1">
                <a:sym typeface="Wingdings" panose="05000000000000000000" pitchFamily="2" charset="2"/>
              </a:rPr>
              <a:t>autoscaling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Configure </a:t>
            </a:r>
            <a:r>
              <a:rPr lang="en-US" dirty="0" err="1">
                <a:sym typeface="Wingdings" panose="05000000000000000000" pitchFamily="2" charset="2"/>
              </a:rPr>
              <a:t>autoscaling</a:t>
            </a:r>
            <a:r>
              <a:rPr lang="en-US" dirty="0">
                <a:sym typeface="Wingdings" panose="05000000000000000000" pitchFamily="2" charset="2"/>
              </a:rPr>
              <a:t> limits</a:t>
            </a:r>
          </a:p>
          <a:p>
            <a:r>
              <a:rPr lang="en-US" dirty="0">
                <a:sym typeface="Wingdings" panose="05000000000000000000" pitchFamily="2" charset="2"/>
              </a:rPr>
              <a:t>Throw alerts are the limits are approached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01625" lvl="3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3"/>
            <a:endParaRPr lang="en-US" dirty="0"/>
          </a:p>
          <a:p>
            <a:pPr marL="301625" lvl="3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6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BackUP</a:t>
            </a:r>
            <a:r>
              <a:rPr lang="en-US" dirty="0"/>
              <a:t>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</p:spTree>
    <p:extLst>
      <p:ext uri="{BB962C8B-B14F-4D97-AF65-F5344CB8AC3E}">
        <p14:creationId xmlns:p14="http://schemas.microsoft.com/office/powerpoint/2010/main" val="360029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</p:spTree>
    <p:extLst>
      <p:ext uri="{BB962C8B-B14F-4D97-AF65-F5344CB8AC3E}">
        <p14:creationId xmlns:p14="http://schemas.microsoft.com/office/powerpoint/2010/main" val="192655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Everything as a service	</a:t>
            </a:r>
          </a:p>
          <a:p>
            <a:r>
              <a:rPr lang="en-US" dirty="0"/>
              <a:t>Interchangeable components</a:t>
            </a:r>
          </a:p>
          <a:p>
            <a:r>
              <a:rPr lang="en-US" dirty="0"/>
              <a:t>DevOps visibility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Principles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82889" y="1667306"/>
            <a:ext cx="677068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7" r="39475"/>
          <a:stretch/>
        </p:blipFill>
        <p:spPr>
          <a:xfrm>
            <a:off x="365802" y="1"/>
            <a:ext cx="3924300" cy="68579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3299792" y="834654"/>
            <a:ext cx="3088271" cy="923330"/>
          </a:xfrm>
          <a:prstGeom prst="rect">
            <a:avLst/>
          </a:prstGeom>
          <a:solidFill>
            <a:srgbClr val="D7E35A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Additional layout options can be found in the master pages or in the Wide Slide Library</a:t>
            </a:r>
          </a:p>
        </p:txBody>
      </p:sp>
    </p:spTree>
    <p:extLst>
      <p:ext uri="{BB962C8B-B14F-4D97-AF65-F5344CB8AC3E}">
        <p14:creationId xmlns:p14="http://schemas.microsoft.com/office/powerpoint/2010/main" val="81440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Continuous integration and deployment </a:t>
            </a:r>
          </a:p>
          <a:p>
            <a:r>
              <a:rPr lang="en-US" dirty="0"/>
              <a:t>Scalability and performance</a:t>
            </a:r>
          </a:p>
          <a:p>
            <a:r>
              <a:rPr lang="en-US" dirty="0"/>
              <a:t>Fault tolerance and catastrophe-preparedness</a:t>
            </a:r>
          </a:p>
          <a:p>
            <a:r>
              <a:rPr lang="en-US" dirty="0"/>
              <a:t>Security and monitoring</a:t>
            </a:r>
          </a:p>
          <a:p>
            <a:r>
              <a:rPr lang="en-US" dirty="0"/>
              <a:t>Deployment to an agency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devops</a:t>
            </a:r>
            <a:r>
              <a:rPr lang="en-US" dirty="0"/>
              <a:t> – Key areas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82889" y="1667306"/>
            <a:ext cx="677068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7" r="39475"/>
          <a:stretch/>
        </p:blipFill>
        <p:spPr>
          <a:xfrm>
            <a:off x="365802" y="1"/>
            <a:ext cx="3924300" cy="68579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3299792" y="834654"/>
            <a:ext cx="3088271" cy="923330"/>
          </a:xfrm>
          <a:prstGeom prst="rect">
            <a:avLst/>
          </a:prstGeom>
          <a:solidFill>
            <a:srgbClr val="D7E35A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Additional layout options can be found in the master pages or in the Wide Slide Library</a:t>
            </a:r>
          </a:p>
        </p:txBody>
      </p:sp>
    </p:spTree>
    <p:extLst>
      <p:ext uri="{BB962C8B-B14F-4D97-AF65-F5344CB8AC3E}">
        <p14:creationId xmlns:p14="http://schemas.microsoft.com/office/powerpoint/2010/main" val="83451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and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/>
              <a:t>Development</a:t>
            </a:r>
          </a:p>
          <a:p>
            <a:r>
              <a:rPr lang="en-US" dirty="0"/>
              <a:t>Jenkins Pipeline Magic 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57668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/>
              <a:t>Operations</a:t>
            </a:r>
          </a:p>
          <a:p>
            <a:r>
              <a:rPr lang="en-US" dirty="0"/>
              <a:t>More Jenkins Pipeline Magic 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r>
              <a:rPr lang="en-US" dirty="0"/>
              <a:t>Level 2 is a nested bullet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257966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/>
              <a:t>Overview of DevOps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6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and deployment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84" y="1670423"/>
            <a:ext cx="8601470" cy="450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31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/>
              <a:t>Development</a:t>
            </a:r>
          </a:p>
          <a:p>
            <a:r>
              <a:rPr lang="en-US" dirty="0" err="1"/>
              <a:t>OpenShift</a:t>
            </a:r>
            <a:r>
              <a:rPr lang="en-US" dirty="0"/>
              <a:t> Magic 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57668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/>
              <a:t>Operations</a:t>
            </a:r>
          </a:p>
          <a:p>
            <a:r>
              <a:rPr lang="en-US" dirty="0" err="1"/>
              <a:t>OpenShift</a:t>
            </a:r>
            <a:r>
              <a:rPr lang="en-US" dirty="0"/>
              <a:t> Magic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r>
              <a:rPr lang="en-US" dirty="0"/>
              <a:t>Level 2 is a nested bullet</a:t>
            </a:r>
          </a:p>
          <a:p>
            <a:r>
              <a:rPr lang="en-US" dirty="0"/>
              <a:t>AWS Magic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257966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/>
              <a:t>Overview of DevOps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3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 and Catastrophe-Preparedness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/>
              <a:t>Development</a:t>
            </a:r>
          </a:p>
          <a:p>
            <a:r>
              <a:rPr lang="en-US" dirty="0"/>
              <a:t>Automate getting the applications up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57668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/>
              <a:t>Operations</a:t>
            </a:r>
          </a:p>
          <a:p>
            <a:r>
              <a:rPr lang="en-US" dirty="0"/>
              <a:t>Scripted AWS configuration</a:t>
            </a:r>
          </a:p>
          <a:p>
            <a:r>
              <a:rPr lang="en-US" dirty="0"/>
              <a:t>Scripted deployment and </a:t>
            </a:r>
            <a:r>
              <a:rPr lang="en-US" dirty="0" err="1"/>
              <a:t>OpenShift</a:t>
            </a:r>
            <a:r>
              <a:rPr lang="en-US" dirty="0"/>
              <a:t> and Jenkins clusters</a:t>
            </a:r>
          </a:p>
          <a:p>
            <a:r>
              <a:rPr lang="en-US" dirty="0"/>
              <a:t>Scripted configuration of </a:t>
            </a:r>
            <a:r>
              <a:rPr lang="en-US" dirty="0" err="1"/>
              <a:t>OpenShift</a:t>
            </a:r>
            <a:r>
              <a:rPr lang="en-US" dirty="0"/>
              <a:t> and Jenkins clusters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257966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/>
              <a:t>Three Pronged Approach </a:t>
            </a:r>
          </a:p>
          <a:p>
            <a:r>
              <a:rPr lang="en-US" dirty="0"/>
              <a:t>Staying Up – High Availability</a:t>
            </a:r>
          </a:p>
          <a:p>
            <a:r>
              <a:rPr lang="en-US" dirty="0"/>
              <a:t>Getting Back Up – Recovery: Backups and Scripting</a:t>
            </a:r>
          </a:p>
          <a:p>
            <a:r>
              <a:rPr lang="en-US" dirty="0"/>
              <a:t>Rectify – Extensive Audits and Logs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1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41340"/>
            <a:ext cx="5295900" cy="1868959"/>
          </a:xfrm>
        </p:spPr>
        <p:txBody>
          <a:bodyPr>
            <a:normAutofit/>
          </a:bodyPr>
          <a:lstStyle/>
          <a:p>
            <a:pPr lvl="3"/>
            <a:r>
              <a:rPr lang="en-US" dirty="0"/>
              <a:t>Development</a:t>
            </a:r>
          </a:p>
          <a:p>
            <a:r>
              <a:rPr lang="en-US" dirty="0"/>
              <a:t>Application Health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57668" y="4341340"/>
            <a:ext cx="5295900" cy="1868960"/>
          </a:xfrm>
        </p:spPr>
        <p:txBody>
          <a:bodyPr>
            <a:normAutofit/>
          </a:bodyPr>
          <a:lstStyle/>
          <a:p>
            <a:pPr lvl="3"/>
            <a:r>
              <a:rPr lang="en-US" dirty="0"/>
              <a:t>Operations</a:t>
            </a:r>
          </a:p>
          <a:p>
            <a:r>
              <a:rPr lang="en-US" dirty="0"/>
              <a:t>Locking down the AWS console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257966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r>
              <a:rPr lang="en-US" dirty="0"/>
              <a:t>Code Scans</a:t>
            </a:r>
          </a:p>
          <a:p>
            <a:r>
              <a:rPr lang="en-US" dirty="0"/>
              <a:t>Image Scans</a:t>
            </a:r>
          </a:p>
          <a:p>
            <a:r>
              <a:rPr lang="en-US" dirty="0"/>
              <a:t>Application Testing</a:t>
            </a:r>
          </a:p>
          <a:p>
            <a:r>
              <a:rPr lang="en-US" dirty="0"/>
              <a:t>Database Testing</a:t>
            </a:r>
          </a:p>
          <a:p>
            <a:r>
              <a:rPr lang="en-US" dirty="0"/>
              <a:t>Infrastructure Scanning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/>
              <a:t>Monitoring</a:t>
            </a:r>
          </a:p>
          <a:p>
            <a:r>
              <a:rPr lang="en-US" dirty="0"/>
              <a:t>ELK Stack</a:t>
            </a:r>
          </a:p>
        </p:txBody>
      </p:sp>
    </p:spTree>
    <p:extLst>
      <p:ext uri="{BB962C8B-B14F-4D97-AF65-F5344CB8AC3E}">
        <p14:creationId xmlns:p14="http://schemas.microsoft.com/office/powerpoint/2010/main" val="78275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Governance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41340"/>
            <a:ext cx="5295900" cy="1868959"/>
          </a:xfrm>
        </p:spPr>
        <p:txBody>
          <a:bodyPr>
            <a:normAutofit/>
          </a:bodyPr>
          <a:lstStyle/>
          <a:p>
            <a:pPr lvl="3"/>
            <a:r>
              <a:rPr lang="en-US" dirty="0"/>
              <a:t>Development</a:t>
            </a:r>
          </a:p>
          <a:p>
            <a:r>
              <a:rPr lang="en-US" dirty="0"/>
              <a:t>Pipeline Status Dashboard</a:t>
            </a:r>
          </a:p>
          <a:p>
            <a:r>
              <a:rPr lang="en-US" dirty="0"/>
              <a:t>Service Health Dashboard </a:t>
            </a:r>
          </a:p>
          <a:p>
            <a:r>
              <a:rPr lang="en-US" dirty="0"/>
              <a:t>Agile Development Boards</a:t>
            </a:r>
          </a:p>
          <a:p>
            <a:r>
              <a:rPr lang="en-US" dirty="0"/>
              <a:t>Microservice Production-Readiness Dashboard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57668" y="4341340"/>
            <a:ext cx="5295900" cy="1868960"/>
          </a:xfrm>
        </p:spPr>
        <p:txBody>
          <a:bodyPr>
            <a:normAutofit/>
          </a:bodyPr>
          <a:lstStyle/>
          <a:p>
            <a:pPr lvl="3"/>
            <a:r>
              <a:rPr lang="en-US" dirty="0"/>
              <a:t>Operations</a:t>
            </a:r>
          </a:p>
          <a:p>
            <a:r>
              <a:rPr lang="en-US" dirty="0"/>
              <a:t>Pipeline Status</a:t>
            </a:r>
          </a:p>
          <a:p>
            <a:r>
              <a:rPr lang="en-US" dirty="0"/>
              <a:t>Infrastructure Health</a:t>
            </a:r>
          </a:p>
          <a:p>
            <a:pPr lvl="1"/>
            <a:r>
              <a:rPr lang="en-US" dirty="0"/>
              <a:t>Node Alarms and Load Notifications</a:t>
            </a:r>
          </a:p>
          <a:p>
            <a:pPr lvl="1"/>
            <a:r>
              <a:rPr lang="en-US" dirty="0"/>
              <a:t>Automated Responses and Elevation</a:t>
            </a:r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This document is confidential and intended solely for the client to whom it is addressed.</a:t>
            </a: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257966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/>
              <a:t>Governance Suggestions</a:t>
            </a:r>
          </a:p>
          <a:p>
            <a:r>
              <a:rPr lang="en-US" dirty="0"/>
              <a:t>Team Roles</a:t>
            </a:r>
          </a:p>
          <a:p>
            <a:r>
              <a:rPr lang="en-US" dirty="0"/>
              <a:t>CI/CD – pipeline architecture enforces software engineering processes, policies and regulations</a:t>
            </a:r>
          </a:p>
          <a:p>
            <a:r>
              <a:rPr lang="en-US" dirty="0"/>
              <a:t>Microservice Documentation Standards</a:t>
            </a:r>
          </a:p>
          <a:p>
            <a:r>
              <a:rPr lang="en-US" dirty="0"/>
              <a:t>Microservice Development Standards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/>
              <a:t>Monitoring</a:t>
            </a:r>
          </a:p>
          <a:p>
            <a:r>
              <a:rPr lang="en-US" dirty="0"/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2749934114"/>
      </p:ext>
    </p:extLst>
  </p:cSld>
  <p:clrMapOvr>
    <a:masterClrMapping/>
  </p:clrMapOvr>
</p:sld>
</file>

<file path=ppt/theme/theme1.xml><?xml version="1.0" encoding="utf-8"?>
<a:theme xmlns:a="http://schemas.openxmlformats.org/drawingml/2006/main" name="NW Narrow Master">
  <a:themeElements>
    <a:clrScheme name="Custom 7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Wide" id="{196C1BBA-2914-1841-AF45-B461873B9462}" vid="{27A3663A-32B4-4A49-B22B-F15164877211}"/>
    </a:ext>
  </a:extLst>
</a:theme>
</file>

<file path=ppt/theme/theme2.xml><?xml version="1.0" encoding="utf-8"?>
<a:theme xmlns:a="http://schemas.openxmlformats.org/drawingml/2006/main" name="Wide">
  <a:themeElements>
    <a:clrScheme name="Custom 7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Wide" id="{196C1BBA-2914-1841-AF45-B461873B9462}" vid="{0A31502A-B0FE-774E-856E-465F6F2469D0}"/>
    </a:ext>
  </a:extLst>
</a:theme>
</file>

<file path=ppt/theme/theme3.xml><?xml version="1.0" encoding="utf-8"?>
<a:theme xmlns:a="http://schemas.openxmlformats.org/drawingml/2006/main" name="FC Master">
  <a:themeElements>
    <a:clrScheme name="Custom 7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Wide" id="{196C1BBA-2914-1841-AF45-B461873B9462}" vid="{EC8500E8-EFA9-0C41-A598-DF4F3D344E8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">
    <a:dk1>
      <a:srgbClr val="000000"/>
    </a:dk1>
    <a:lt1>
      <a:srgbClr val="FFFFFF"/>
    </a:lt1>
    <a:dk2>
      <a:srgbClr val="243646"/>
    </a:dk2>
    <a:lt2>
      <a:srgbClr val="E7E6E6"/>
    </a:lt2>
    <a:accent1>
      <a:srgbClr val="035157"/>
    </a:accent1>
    <a:accent2>
      <a:srgbClr val="00A6B7"/>
    </a:accent2>
    <a:accent3>
      <a:srgbClr val="243646"/>
    </a:accent3>
    <a:accent4>
      <a:srgbClr val="73A74C"/>
    </a:accent4>
    <a:accent5>
      <a:srgbClr val="D3461E"/>
    </a:accent5>
    <a:accent6>
      <a:srgbClr val="D6E25A"/>
    </a:accent6>
    <a:hlink>
      <a:srgbClr val="035157"/>
    </a:hlink>
    <a:folHlink>
      <a:srgbClr val="00A6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Teal Wide</Template>
  <TotalTime>6563</TotalTime>
  <Words>1108</Words>
  <Application>Microsoft Office PowerPoint</Application>
  <PresentationFormat>Widescreen</PresentationFormat>
  <Paragraphs>290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Georgia</vt:lpstr>
      <vt:lpstr>LucidaGrande</vt:lpstr>
      <vt:lpstr>Oswald</vt:lpstr>
      <vt:lpstr>Oswald</vt:lpstr>
      <vt:lpstr>Wingdings</vt:lpstr>
      <vt:lpstr>NW Narrow Master</vt:lpstr>
      <vt:lpstr>Wide</vt:lpstr>
      <vt:lpstr>FC Master</vt:lpstr>
      <vt:lpstr>DevOps</vt:lpstr>
      <vt:lpstr>Guiding Principles</vt:lpstr>
      <vt:lpstr>Features of devops – Key areas</vt:lpstr>
      <vt:lpstr>Continuous integration and deployment</vt:lpstr>
      <vt:lpstr>Continuous integration and deployment</vt:lpstr>
      <vt:lpstr>Scalability and performance</vt:lpstr>
      <vt:lpstr>Fault Tolerance and Catastrophe-Preparedness</vt:lpstr>
      <vt:lpstr>Security And Monitoring</vt:lpstr>
      <vt:lpstr>Governance and monitoring</vt:lpstr>
      <vt:lpstr>Deployment to an agency – Rolling out DevOps Process</vt:lpstr>
      <vt:lpstr>Deployment to an agency – Effects on Current Organization</vt:lpstr>
      <vt:lpstr>DevOps WorkStream </vt:lpstr>
      <vt:lpstr>DevOps WorkStream (Cont.) </vt:lpstr>
      <vt:lpstr>DevOps WorkStream Agency Demo: Goals</vt:lpstr>
      <vt:lpstr>DevOps WorkStream Agency Demo: Scenarios</vt:lpstr>
      <vt:lpstr>BackUP Slides</vt:lpstr>
      <vt:lpstr>Branching Strategy</vt:lpstr>
    </vt:vector>
  </TitlesOfParts>
  <Company>Booz Allen Hamilton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Jurgenson, Arsenie [USA]</dc:creator>
  <cp:lastModifiedBy>Jurgenson, Arsenie [USA]</cp:lastModifiedBy>
  <cp:revision>26</cp:revision>
  <cp:lastPrinted>2016-11-21T14:15:42Z</cp:lastPrinted>
  <dcterms:created xsi:type="dcterms:W3CDTF">2017-04-14T17:49:34Z</dcterms:created>
  <dcterms:modified xsi:type="dcterms:W3CDTF">2017-05-15T16:53:07Z</dcterms:modified>
</cp:coreProperties>
</file>